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6"/>
    <p:sldMasterId id="2147483693" r:id="rId7"/>
  </p:sldMasterIdLst>
  <p:notesMasterIdLst>
    <p:notesMasterId r:id="rId31"/>
  </p:notesMasterIdLst>
  <p:handoutMasterIdLst>
    <p:handoutMasterId r:id="rId32"/>
  </p:handoutMasterIdLst>
  <p:sldIdLst>
    <p:sldId id="366" r:id="rId8"/>
    <p:sldId id="405" r:id="rId9"/>
    <p:sldId id="411" r:id="rId10"/>
    <p:sldId id="412" r:id="rId11"/>
    <p:sldId id="413" r:id="rId12"/>
    <p:sldId id="414" r:id="rId13"/>
    <p:sldId id="415" r:id="rId14"/>
    <p:sldId id="403" r:id="rId15"/>
    <p:sldId id="378" r:id="rId16"/>
    <p:sldId id="407" r:id="rId17"/>
    <p:sldId id="397" r:id="rId18"/>
    <p:sldId id="336" r:id="rId19"/>
    <p:sldId id="338" r:id="rId20"/>
    <p:sldId id="363" r:id="rId21"/>
    <p:sldId id="399" r:id="rId22"/>
    <p:sldId id="362" r:id="rId23"/>
    <p:sldId id="410" r:id="rId24"/>
    <p:sldId id="359" r:id="rId25"/>
    <p:sldId id="360" r:id="rId26"/>
    <p:sldId id="404" r:id="rId27"/>
    <p:sldId id="357" r:id="rId28"/>
    <p:sldId id="409" r:id="rId29"/>
    <p:sldId id="295" r:id="rId30"/>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sin Davis" initials="T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000000"/>
    <a:srgbClr val="4C4C4C"/>
    <a:srgbClr val="6FB72B"/>
    <a:srgbClr val="78BE20"/>
    <a:srgbClr val="7BC143"/>
    <a:srgbClr val="77933C"/>
    <a:srgbClr val="93B64E"/>
    <a:srgbClr val="FFFFFF"/>
    <a:srgbClr val="41963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2166" autoAdjust="0"/>
  </p:normalViewPr>
  <p:slideViewPr>
    <p:cSldViewPr snapToObjects="1">
      <p:cViewPr>
        <p:scale>
          <a:sx n="50" d="100"/>
          <a:sy n="50" d="100"/>
        </p:scale>
        <p:origin x="-1627"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78"/>
    </p:cViewPr>
  </p:sorterViewPr>
  <p:notesViewPr>
    <p:cSldViewPr snapToObjects="1">
      <p:cViewPr varScale="1">
        <p:scale>
          <a:sx n="49" d="100"/>
          <a:sy n="49" d="100"/>
        </p:scale>
        <p:origin x="-2328"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058" cy="496277"/>
          </a:xfrm>
          <a:prstGeom prst="rect">
            <a:avLst/>
          </a:prstGeom>
        </p:spPr>
        <p:txBody>
          <a:bodyPr vert="horz" lIns="62980" tIns="31490" rIns="62980" bIns="31490" rtlCol="0"/>
          <a:lstStyle>
            <a:lvl1pPr algn="l">
              <a:defRPr sz="800"/>
            </a:lvl1pPr>
          </a:lstStyle>
          <a:p>
            <a:endParaRPr lang="en-GB"/>
          </a:p>
        </p:txBody>
      </p:sp>
      <p:sp>
        <p:nvSpPr>
          <p:cNvPr id="3" name="Date Placeholder 2"/>
          <p:cNvSpPr>
            <a:spLocks noGrp="1"/>
          </p:cNvSpPr>
          <p:nvPr>
            <p:ph type="dt" sz="quarter" idx="1"/>
          </p:nvPr>
        </p:nvSpPr>
        <p:spPr>
          <a:xfrm>
            <a:off x="3850531" y="0"/>
            <a:ext cx="2946058" cy="496277"/>
          </a:xfrm>
          <a:prstGeom prst="rect">
            <a:avLst/>
          </a:prstGeom>
        </p:spPr>
        <p:txBody>
          <a:bodyPr vert="horz" lIns="62980" tIns="31490" rIns="62980" bIns="31490" rtlCol="0"/>
          <a:lstStyle>
            <a:lvl1pPr algn="r">
              <a:defRPr sz="800"/>
            </a:lvl1pPr>
          </a:lstStyle>
          <a:p>
            <a:fld id="{A0F2F776-CAC3-4CDA-A06D-E9B2C6DE932E}" type="datetimeFigureOut">
              <a:rPr lang="en-GB" smtClean="0"/>
              <a:t>08/10/2015</a:t>
            </a:fld>
            <a:endParaRPr lang="en-GB"/>
          </a:p>
        </p:txBody>
      </p:sp>
      <p:sp>
        <p:nvSpPr>
          <p:cNvPr id="4" name="Footer Placeholder 3"/>
          <p:cNvSpPr>
            <a:spLocks noGrp="1"/>
          </p:cNvSpPr>
          <p:nvPr>
            <p:ph type="ftr" sz="quarter" idx="2"/>
          </p:nvPr>
        </p:nvSpPr>
        <p:spPr>
          <a:xfrm>
            <a:off x="1" y="9428165"/>
            <a:ext cx="2946058" cy="496277"/>
          </a:xfrm>
          <a:prstGeom prst="rect">
            <a:avLst/>
          </a:prstGeom>
        </p:spPr>
        <p:txBody>
          <a:bodyPr vert="horz" lIns="62980" tIns="31490" rIns="62980" bIns="31490" rtlCol="0" anchor="b"/>
          <a:lstStyle>
            <a:lvl1pPr algn="l">
              <a:defRPr sz="800"/>
            </a:lvl1pPr>
          </a:lstStyle>
          <a:p>
            <a:endParaRPr lang="en-GB"/>
          </a:p>
        </p:txBody>
      </p:sp>
      <p:sp>
        <p:nvSpPr>
          <p:cNvPr id="5" name="Slide Number Placeholder 4"/>
          <p:cNvSpPr>
            <a:spLocks noGrp="1"/>
          </p:cNvSpPr>
          <p:nvPr>
            <p:ph type="sldNum" sz="quarter" idx="3"/>
          </p:nvPr>
        </p:nvSpPr>
        <p:spPr>
          <a:xfrm>
            <a:off x="3850531" y="9428165"/>
            <a:ext cx="2946058" cy="496277"/>
          </a:xfrm>
          <a:prstGeom prst="rect">
            <a:avLst/>
          </a:prstGeom>
        </p:spPr>
        <p:txBody>
          <a:bodyPr vert="horz" lIns="62980" tIns="31490" rIns="62980" bIns="31490" rtlCol="0" anchor="b"/>
          <a:lstStyle>
            <a:lvl1pPr algn="r">
              <a:defRPr sz="800"/>
            </a:lvl1pPr>
          </a:lstStyle>
          <a:p>
            <a:fld id="{7823938B-2D6B-4F90-B055-F5FC8ABE7CCB}" type="slidenum">
              <a:rPr lang="en-GB" smtClean="0"/>
              <a:t>‹#›</a:t>
            </a:fld>
            <a:endParaRPr lang="en-GB"/>
          </a:p>
        </p:txBody>
      </p:sp>
    </p:spTree>
    <p:extLst>
      <p:ext uri="{BB962C8B-B14F-4D97-AF65-F5344CB8AC3E}">
        <p14:creationId xmlns:p14="http://schemas.microsoft.com/office/powerpoint/2010/main" val="129999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6"/>
            <a:ext cx="2946400" cy="496413"/>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49690" y="6"/>
            <a:ext cx="2946400" cy="496413"/>
          </a:xfrm>
          <a:prstGeom prst="rect">
            <a:avLst/>
          </a:prstGeom>
        </p:spPr>
        <p:txBody>
          <a:bodyPr vert="horz" lIns="91426" tIns="45714" rIns="91426" bIns="45714" rtlCol="0"/>
          <a:lstStyle>
            <a:lvl1pPr algn="r">
              <a:defRPr sz="1200"/>
            </a:lvl1pPr>
          </a:lstStyle>
          <a:p>
            <a:fld id="{3500F1D7-6A3F-43E4-9DBA-4762DA2120F2}" type="datetimeFigureOut">
              <a:rPr lang="en-GB" smtClean="0"/>
              <a:t>08/10/2015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9451" y="4715113"/>
            <a:ext cx="5438775" cy="4467706"/>
          </a:xfrm>
          <a:prstGeom prst="rect">
            <a:avLst/>
          </a:prstGeom>
        </p:spPr>
        <p:txBody>
          <a:bodyPr vert="horz" lIns="91426" tIns="45714" rIns="91426" bIns="457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2" y="9428631"/>
            <a:ext cx="2946400" cy="496411"/>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49690" y="9428631"/>
            <a:ext cx="2946400" cy="496411"/>
          </a:xfrm>
          <a:prstGeom prst="rect">
            <a:avLst/>
          </a:prstGeom>
        </p:spPr>
        <p:txBody>
          <a:bodyPr vert="horz" lIns="91426" tIns="45714" rIns="91426" bIns="45714" rtlCol="0" anchor="b"/>
          <a:lstStyle>
            <a:lvl1pPr algn="r">
              <a:defRPr sz="1200"/>
            </a:lvl1pPr>
          </a:lstStyle>
          <a:p>
            <a:fld id="{98055286-2640-4854-A921-823BA7D2A0F0}" type="slidenum">
              <a:rPr lang="en-GB" smtClean="0"/>
              <a:t>‹#›</a:t>
            </a:fld>
            <a:endParaRPr lang="en-GB"/>
          </a:p>
        </p:txBody>
      </p:sp>
    </p:spTree>
    <p:extLst>
      <p:ext uri="{BB962C8B-B14F-4D97-AF65-F5344CB8AC3E}">
        <p14:creationId xmlns:p14="http://schemas.microsoft.com/office/powerpoint/2010/main" val="63740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latin typeface="Arial" panose="020B0604020202020204" pitchFamily="34" charset="0"/>
                <a:cs typeface="Arial" panose="020B0604020202020204" pitchFamily="34" charset="0"/>
              </a:rPr>
              <a:t>70% of the worlds’ poor live in rural areas</a:t>
            </a:r>
          </a:p>
          <a:p>
            <a:endParaRPr lang="en-GB" sz="8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55286-2640-4854-A921-823BA7D2A0F0}" type="slidenum">
              <a:rPr lang="en-GB" smtClean="0"/>
              <a:t>1</a:t>
            </a:fld>
            <a:endParaRPr lang="en-GB"/>
          </a:p>
        </p:txBody>
      </p:sp>
    </p:spTree>
    <p:extLst>
      <p:ext uri="{BB962C8B-B14F-4D97-AF65-F5344CB8AC3E}">
        <p14:creationId xmlns:p14="http://schemas.microsoft.com/office/powerpoint/2010/main" val="163636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With existing technologies and a systematic approach – the green desert can be turned back. </a:t>
            </a:r>
          </a:p>
          <a:p>
            <a:r>
              <a:rPr lang="en-GB" sz="1200" b="0" kern="1200" dirty="0" smtClean="0">
                <a:solidFill>
                  <a:schemeClr val="tx1"/>
                </a:solidFill>
                <a:effectLst/>
                <a:latin typeface="+mn-lt"/>
                <a:ea typeface="+mn-ea"/>
                <a:cs typeface="+mn-cs"/>
              </a:rPr>
              <a:t>Incomes can be improved, land can be reclaimed. </a:t>
            </a:r>
          </a:p>
          <a:p>
            <a:endParaRPr lang="en-GB" sz="1200" b="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Interventions on IS are almost always beneficial with activities like </a:t>
            </a:r>
            <a:r>
              <a:rPr lang="en-GB" sz="1200" kern="1200" dirty="0" err="1" smtClean="0">
                <a:solidFill>
                  <a:schemeClr val="tx1"/>
                </a:solidFill>
                <a:effectLst/>
                <a:latin typeface="+mn-lt"/>
                <a:ea typeface="+mn-ea"/>
                <a:cs typeface="+mn-cs"/>
              </a:rPr>
              <a:t>bc</a:t>
            </a:r>
            <a:r>
              <a:rPr lang="en-GB" sz="1200" kern="1200" dirty="0" smtClean="0">
                <a:solidFill>
                  <a:schemeClr val="tx1"/>
                </a:solidFill>
                <a:effectLst/>
                <a:latin typeface="+mn-lt"/>
                <a:ea typeface="+mn-ea"/>
                <a:cs typeface="+mn-cs"/>
              </a:rPr>
              <a:t> giving cost: benefit ratios of &gt;1:250</a:t>
            </a:r>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12</a:t>
            </a:fld>
            <a:endParaRPr lang="en-GB"/>
          </a:p>
        </p:txBody>
      </p:sp>
    </p:spTree>
    <p:extLst>
      <p:ext uri="{BB962C8B-B14F-4D97-AF65-F5344CB8AC3E}">
        <p14:creationId xmlns:p14="http://schemas.microsoft.com/office/powerpoint/2010/main" val="22117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Ethiopia as one example 11% of the </a:t>
            </a:r>
            <a:r>
              <a:rPr lang="en-GB" baseline="0" dirty="0" err="1" smtClean="0"/>
              <a:t>approx</a:t>
            </a:r>
            <a:r>
              <a:rPr lang="en-GB" baseline="0" dirty="0" smtClean="0"/>
              <a:t> pop of 85 million are reliant on pastoralism (nearly 9 ½ million)</a:t>
            </a:r>
          </a:p>
          <a:p>
            <a:endParaRPr lang="en-GB" baseline="0" dirty="0" smtClean="0"/>
          </a:p>
          <a:p>
            <a:r>
              <a:rPr lang="en-GB" baseline="0" dirty="0" smtClean="0"/>
              <a:t>In Ethiopia 1 of the 2 major </a:t>
            </a:r>
            <a:r>
              <a:rPr lang="en-GB" baseline="0" dirty="0" err="1" smtClean="0"/>
              <a:t>invasives</a:t>
            </a:r>
            <a:r>
              <a:rPr lang="en-GB" baseline="0" dirty="0" smtClean="0"/>
              <a:t> is </a:t>
            </a:r>
            <a:r>
              <a:rPr lang="en-GB" baseline="0" dirty="0" err="1" smtClean="0"/>
              <a:t>prosopis</a:t>
            </a:r>
            <a:r>
              <a:rPr lang="en-GB" baseline="0" dirty="0" smtClean="0"/>
              <a:t> which has invaded 700,000 hectares of prime grazing and is still expanding its range</a:t>
            </a:r>
          </a:p>
          <a:p>
            <a:endParaRPr lang="en-GB" baseline="0" dirty="0" smtClean="0"/>
          </a:p>
          <a:p>
            <a:r>
              <a:rPr lang="en-GB" baseline="0" dirty="0" smtClean="0"/>
              <a:t>In East and Southern Africa nearly 50% of the cultivated area of major staple crops is devoted to maize. Over 60 million people constitute the farming population of this area.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8055286-2640-4854-A921-823BA7D2A0F0}" type="slidenum">
              <a:rPr lang="en-GB" smtClean="0"/>
              <a:t>13</a:t>
            </a:fld>
            <a:endParaRPr lang="en-GB"/>
          </a:p>
        </p:txBody>
      </p:sp>
    </p:spTree>
    <p:extLst>
      <p:ext uri="{BB962C8B-B14F-4D97-AF65-F5344CB8AC3E}">
        <p14:creationId xmlns:p14="http://schemas.microsoft.com/office/powerpoint/2010/main" val="379979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b="1" dirty="0" smtClean="0"/>
              <a:t>African farmer’s cassava crops protected</a:t>
            </a:r>
            <a:endParaRPr lang="en-GB" dirty="0" smtClean="0"/>
          </a:p>
          <a:p>
            <a:r>
              <a:rPr lang="en-GB" i="1" dirty="0" err="1" smtClean="0"/>
              <a:t>Phenacoccus</a:t>
            </a:r>
            <a:r>
              <a:rPr lang="en-GB" i="1" dirty="0" smtClean="0"/>
              <a:t> </a:t>
            </a:r>
            <a:r>
              <a:rPr lang="en-GB" i="1" dirty="0" err="1" smtClean="0"/>
              <a:t>manihoti</a:t>
            </a:r>
            <a:r>
              <a:rPr lang="en-GB" dirty="0" smtClean="0"/>
              <a:t>, cassava mealybug attacked African cassava crops, causing </a:t>
            </a:r>
            <a:r>
              <a:rPr lang="en-GB" b="1" dirty="0" smtClean="0"/>
              <a:t>crop losses of up to 80%</a:t>
            </a:r>
            <a:r>
              <a:rPr lang="en-GB" dirty="0" smtClean="0"/>
              <a:t>. It quickly spread and threatened the food security of over 200 million people. A parasitic wasp, </a:t>
            </a:r>
            <a:r>
              <a:rPr lang="en-GB" i="1" dirty="0" err="1" smtClean="0"/>
              <a:t>Anagyrus</a:t>
            </a:r>
            <a:r>
              <a:rPr lang="en-GB" i="1" dirty="0" smtClean="0"/>
              <a:t> </a:t>
            </a:r>
            <a:r>
              <a:rPr lang="en-GB" i="1" dirty="0" err="1" smtClean="0"/>
              <a:t>lopezi</a:t>
            </a:r>
            <a:r>
              <a:rPr lang="en-GB" dirty="0" smtClean="0"/>
              <a:t>, was introduced to control the mealybug in 1981 and by 1990 the </a:t>
            </a:r>
            <a:r>
              <a:rPr lang="en-GB" b="1" dirty="0" smtClean="0"/>
              <a:t>population </a:t>
            </a:r>
            <a:r>
              <a:rPr lang="en-GB" dirty="0" smtClean="0"/>
              <a:t>of mealybug had been </a:t>
            </a:r>
            <a:r>
              <a:rPr lang="en-GB" b="1" dirty="0" smtClean="0"/>
              <a:t>reduced by 95%</a:t>
            </a:r>
            <a:r>
              <a:rPr lang="en-GB" dirty="0" smtClean="0"/>
              <a:t>. </a:t>
            </a:r>
          </a:p>
          <a:p>
            <a:r>
              <a:rPr lang="en-GB" dirty="0" smtClean="0"/>
              <a:t>An economic analysis of the programme showed that benefits to all 27 African countries involved, accumulated over 40 years, amounted to US$9.4 billion, with an annual gain of US$235 million and a benefit-cost ratio of 149:1</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14</a:t>
            </a:fld>
            <a:endParaRPr lang="en-GB"/>
          </a:p>
        </p:txBody>
      </p:sp>
    </p:spTree>
    <p:extLst>
      <p:ext uri="{BB962C8B-B14F-4D97-AF65-F5344CB8AC3E}">
        <p14:creationId xmlns:p14="http://schemas.microsoft.com/office/powerpoint/2010/main" val="215625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CABI will act as a convening force which coordinates the currently disconnected activities of government ministries, NGOs, farmer groups, private sector, public extension and research bodies.</a:t>
            </a:r>
          </a:p>
          <a:p>
            <a:r>
              <a:rPr lang="en-GB" sz="1200" kern="1200" dirty="0" smtClean="0">
                <a:solidFill>
                  <a:schemeClr val="tx1"/>
                </a:solidFill>
                <a:effectLst/>
                <a:latin typeface="+mn-lt"/>
                <a:ea typeface="+mn-ea"/>
                <a:cs typeface="+mn-cs"/>
              </a:rPr>
              <a:t>Information tools for in-field identification, multimedia advisory messages to help land managers and farmers, open access distribution data and control options, policy inputs and even roll-out programmes for IPM and classical biocontrol, are just some of the portfolio of CABI activities to help accelerate the necessary response to these new green deserts.</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15</a:t>
            </a:fld>
            <a:endParaRPr lang="en-GB"/>
          </a:p>
        </p:txBody>
      </p:sp>
    </p:spTree>
    <p:extLst>
      <p:ext uri="{BB962C8B-B14F-4D97-AF65-F5344CB8AC3E}">
        <p14:creationId xmlns:p14="http://schemas.microsoft.com/office/powerpoint/2010/main" val="412681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16</a:t>
            </a:fld>
            <a:endParaRPr lang="en-GB"/>
          </a:p>
        </p:txBody>
      </p:sp>
    </p:spTree>
    <p:extLst>
      <p:ext uri="{BB962C8B-B14F-4D97-AF65-F5344CB8AC3E}">
        <p14:creationId xmlns:p14="http://schemas.microsoft.com/office/powerpoint/2010/main" val="1095035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17</a:t>
            </a:fld>
            <a:endParaRPr lang="en-GB"/>
          </a:p>
        </p:txBody>
      </p:sp>
    </p:spTree>
    <p:extLst>
      <p:ext uri="{BB962C8B-B14F-4D97-AF65-F5344CB8AC3E}">
        <p14:creationId xmlns:p14="http://schemas.microsoft.com/office/powerpoint/2010/main" val="109503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18</a:t>
            </a:fld>
            <a:endParaRPr lang="en-GB"/>
          </a:p>
        </p:txBody>
      </p:sp>
    </p:spTree>
    <p:extLst>
      <p:ext uri="{BB962C8B-B14F-4D97-AF65-F5344CB8AC3E}">
        <p14:creationId xmlns:p14="http://schemas.microsoft.com/office/powerpoint/2010/main" val="109503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19</a:t>
            </a:fld>
            <a:endParaRPr lang="en-GB"/>
          </a:p>
        </p:txBody>
      </p:sp>
    </p:spTree>
    <p:extLst>
      <p:ext uri="{BB962C8B-B14F-4D97-AF65-F5344CB8AC3E}">
        <p14:creationId xmlns:p14="http://schemas.microsoft.com/office/powerpoint/2010/main" val="109503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r>
              <a:rPr lang="en-GB" sz="1200" b="1" kern="1200" baseline="0" dirty="0" smtClean="0">
                <a:solidFill>
                  <a:schemeClr val="tx1"/>
                </a:solidFill>
                <a:effectLst/>
                <a:latin typeface="+mn-lt"/>
                <a:ea typeface="+mn-ea"/>
                <a:cs typeface="+mn-cs"/>
              </a:rPr>
              <a:t> info on the </a:t>
            </a:r>
            <a:r>
              <a:rPr lang="en-GB" sz="1200" b="1" kern="1200" baseline="0" dirty="0" err="1" smtClean="0">
                <a:solidFill>
                  <a:schemeClr val="tx1"/>
                </a:solidFill>
                <a:effectLst/>
                <a:latin typeface="+mn-lt"/>
                <a:ea typeface="+mn-ea"/>
                <a:cs typeface="+mn-cs"/>
              </a:rPr>
              <a:t>invasives</a:t>
            </a:r>
            <a:r>
              <a:rPr lang="en-GB" sz="1200" b="1" kern="1200" baseline="0" dirty="0" smtClean="0">
                <a:solidFill>
                  <a:schemeClr val="tx1"/>
                </a:solidFill>
                <a:effectLst/>
                <a:latin typeface="+mn-lt"/>
                <a:ea typeface="+mn-ea"/>
                <a:cs typeface="+mn-cs"/>
              </a:rPr>
              <a:t>:</a:t>
            </a:r>
          </a:p>
          <a:p>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Mimosa </a:t>
            </a:r>
            <a:r>
              <a:rPr lang="en-GB" sz="1200" b="1" i="1" kern="1200" dirty="0" err="1" smtClean="0">
                <a:solidFill>
                  <a:schemeClr val="tx1"/>
                </a:solidFill>
                <a:effectLst/>
                <a:latin typeface="+mn-lt"/>
                <a:ea typeface="+mn-ea"/>
                <a:cs typeface="+mn-cs"/>
              </a:rPr>
              <a:t>pigra</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a small prickly shrub that invades wetlands and rice fields in many parts of the world. Infestations increase cultivation expenses for soil preparation, and the labour required to remove the invasive plant before cultivation. In some areas, this expense is so much greater than the income of agricultural products that local people cease to crop part of or all of their land </a:t>
            </a:r>
          </a:p>
          <a:p>
            <a:r>
              <a:rPr lang="en-GB" sz="1200" kern="120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Mimosa </a:t>
            </a:r>
            <a:r>
              <a:rPr lang="en-GB" sz="1200" b="1" i="1" kern="1200" dirty="0" err="1" smtClean="0">
                <a:solidFill>
                  <a:schemeClr val="tx1"/>
                </a:solidFill>
                <a:effectLst/>
                <a:latin typeface="+mn-lt"/>
                <a:ea typeface="+mn-ea"/>
                <a:cs typeface="+mn-cs"/>
              </a:rPr>
              <a:t>diplotricha</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a small scrambling shrub that forms impenetrable spiny thickets and invades highly disturbed sites, especially agricultural systems. The prickly thorns make weeding and harvesting crops very difficult resulting in increased production and management costs as well as reduced yields and productivity. </a:t>
            </a:r>
            <a:r>
              <a:rPr lang="en-GB" sz="1200" i="1" kern="1200" dirty="0" smtClean="0">
                <a:solidFill>
                  <a:schemeClr val="tx1"/>
                </a:solidFill>
                <a:effectLst/>
                <a:latin typeface="+mn-lt"/>
                <a:ea typeface="+mn-ea"/>
                <a:cs typeface="+mn-cs"/>
              </a:rPr>
              <a:t>M. </a:t>
            </a:r>
            <a:r>
              <a:rPr lang="en-GB" sz="1200" i="1" kern="1200" dirty="0" err="1" smtClean="0">
                <a:solidFill>
                  <a:schemeClr val="tx1"/>
                </a:solidFill>
                <a:effectLst/>
                <a:latin typeface="+mn-lt"/>
                <a:ea typeface="+mn-ea"/>
                <a:cs typeface="+mn-cs"/>
              </a:rPr>
              <a:t>diplotricha</a:t>
            </a:r>
            <a:r>
              <a:rPr lang="en-GB" sz="1200" kern="1200" dirty="0" smtClean="0">
                <a:solidFill>
                  <a:schemeClr val="tx1"/>
                </a:solidFill>
                <a:effectLst/>
                <a:latin typeface="+mn-lt"/>
                <a:ea typeface="+mn-ea"/>
                <a:cs typeface="+mn-cs"/>
              </a:rPr>
              <a:t> has also been observed to reduce foliage quality and quantity in grazing areas and containing </a:t>
            </a:r>
            <a:r>
              <a:rPr lang="en-GB" sz="1200" kern="1200" dirty="0" err="1" smtClean="0">
                <a:solidFill>
                  <a:schemeClr val="tx1"/>
                </a:solidFill>
                <a:effectLst/>
                <a:latin typeface="+mn-lt"/>
                <a:ea typeface="+mn-ea"/>
                <a:cs typeface="+mn-cs"/>
              </a:rPr>
              <a:t>mimosin</a:t>
            </a:r>
            <a:r>
              <a:rPr lang="en-GB" sz="1200" kern="1200" dirty="0" smtClean="0">
                <a:solidFill>
                  <a:schemeClr val="tx1"/>
                </a:solidFill>
                <a:effectLst/>
                <a:latin typeface="+mn-lt"/>
                <a:ea typeface="+mn-ea"/>
                <a:cs typeface="+mn-cs"/>
              </a:rPr>
              <a:t> it is toxic to herbivores. The plant is recognised as a serious weed of crops in the Pacific Islands, Asia and some African countries were it causes serious problems in coconut, oil palm, tea and rubber plantations, sugarcane and pineapple fields, croplands (cassava, tomatoes, upland rice, soybeans, maize and peanuts) and pasturelands. Many farmers usually avoid infested land.</a:t>
            </a:r>
          </a:p>
          <a:p>
            <a:endParaRPr lang="en-GB" dirty="0" smtClean="0"/>
          </a:p>
          <a:p>
            <a:r>
              <a:rPr lang="en-GB" sz="1200" b="1" i="1" kern="1200" dirty="0" err="1" smtClean="0">
                <a:solidFill>
                  <a:schemeClr val="tx1"/>
                </a:solidFill>
                <a:effectLst/>
                <a:latin typeface="+mn-lt"/>
                <a:ea typeface="+mn-ea"/>
                <a:cs typeface="+mn-cs"/>
              </a:rPr>
              <a:t>Parthenium</a:t>
            </a:r>
            <a:r>
              <a:rPr lang="en-GB" sz="1200" b="1" i="1" kern="1200" dirty="0" smtClean="0">
                <a:solidFill>
                  <a:schemeClr val="tx1"/>
                </a:solidFill>
                <a:effectLst/>
                <a:latin typeface="+mn-lt"/>
                <a:ea typeface="+mn-ea"/>
                <a:cs typeface="+mn-cs"/>
              </a:rPr>
              <a:t> </a:t>
            </a:r>
            <a:r>
              <a:rPr lang="en-GB" sz="1200" b="1" i="1" kern="1200" dirty="0" err="1" smtClean="0">
                <a:solidFill>
                  <a:schemeClr val="tx1"/>
                </a:solidFill>
                <a:effectLst/>
                <a:latin typeface="+mn-lt"/>
                <a:ea typeface="+mn-ea"/>
                <a:cs typeface="+mn-cs"/>
              </a:rPr>
              <a:t>hysterophorus</a:t>
            </a:r>
            <a:r>
              <a:rPr lang="en-GB" sz="1200" kern="1200" dirty="0" smtClean="0">
                <a:solidFill>
                  <a:schemeClr val="tx1"/>
                </a:solidFill>
                <a:effectLst/>
                <a:latin typeface="+mn-lt"/>
                <a:ea typeface="+mn-ea"/>
                <a:cs typeface="+mn-cs"/>
              </a:rPr>
              <a:t> causes severe crop losses primarily due to its </a:t>
            </a:r>
            <a:r>
              <a:rPr lang="en-GB" sz="1200" kern="1200" dirty="0" err="1" smtClean="0">
                <a:solidFill>
                  <a:schemeClr val="tx1"/>
                </a:solidFill>
                <a:effectLst/>
                <a:latin typeface="+mn-lt"/>
                <a:ea typeface="+mn-ea"/>
                <a:cs typeface="+mn-cs"/>
              </a:rPr>
              <a:t>allelopathic</a:t>
            </a:r>
            <a:r>
              <a:rPr lang="en-GB" sz="1200" kern="1200" dirty="0" smtClean="0">
                <a:solidFill>
                  <a:schemeClr val="tx1"/>
                </a:solidFill>
                <a:effectLst/>
                <a:latin typeface="+mn-lt"/>
                <a:ea typeface="+mn-ea"/>
                <a:cs typeface="+mn-cs"/>
              </a:rPr>
              <a:t> effects followed by its ability to outcompete crops for nutrients and moisture. The pollen inhibits fruit setting in crops including tomato, </a:t>
            </a:r>
            <a:r>
              <a:rPr lang="en-GB" sz="1200" kern="1200" dirty="0" err="1" smtClean="0">
                <a:solidFill>
                  <a:schemeClr val="tx1"/>
                </a:solidFill>
                <a:effectLst/>
                <a:latin typeface="+mn-lt"/>
                <a:ea typeface="+mn-ea"/>
                <a:cs typeface="+mn-cs"/>
              </a:rPr>
              <a:t>brinjal</a:t>
            </a:r>
            <a:r>
              <a:rPr lang="en-GB" sz="1200" kern="1200" dirty="0" smtClean="0">
                <a:solidFill>
                  <a:schemeClr val="tx1"/>
                </a:solidFill>
                <a:effectLst/>
                <a:latin typeface="+mn-lt"/>
                <a:ea typeface="+mn-ea"/>
                <a:cs typeface="+mn-cs"/>
              </a:rPr>
              <a:t>, beans, capsicum, and maize. In India, where </a:t>
            </a:r>
            <a:r>
              <a:rPr lang="en-GB" sz="1200" kern="1200" dirty="0" err="1" smtClean="0">
                <a:solidFill>
                  <a:schemeClr val="tx1"/>
                </a:solidFill>
                <a:effectLst/>
                <a:latin typeface="+mn-lt"/>
                <a:ea typeface="+mn-ea"/>
                <a:cs typeface="+mn-cs"/>
              </a:rPr>
              <a:t>Parthenium</a:t>
            </a:r>
            <a:r>
              <a:rPr lang="en-GB" sz="1200" kern="1200" dirty="0" smtClean="0">
                <a:solidFill>
                  <a:schemeClr val="tx1"/>
                </a:solidFill>
                <a:effectLst/>
                <a:latin typeface="+mn-lt"/>
                <a:ea typeface="+mn-ea"/>
                <a:cs typeface="+mn-cs"/>
              </a:rPr>
              <a:t> has invaded 14.25 million hectares of farmland alone, yield losses of up to 40% in agricultural crops and reduced forage production by up to 90% has been reported in several crops. In Ethiopia, when </a:t>
            </a:r>
            <a:r>
              <a:rPr lang="en-GB" sz="1200" i="1" kern="1200" dirty="0" err="1" smtClean="0">
                <a:solidFill>
                  <a:schemeClr val="tx1"/>
                </a:solidFill>
                <a:effectLst/>
                <a:latin typeface="+mn-lt"/>
                <a:ea typeface="+mn-ea"/>
                <a:cs typeface="+mn-cs"/>
              </a:rPr>
              <a:t>Parthenium</a:t>
            </a:r>
            <a:r>
              <a:rPr lang="en-GB" sz="1200" kern="1200" dirty="0" smtClean="0">
                <a:solidFill>
                  <a:schemeClr val="tx1"/>
                </a:solidFill>
                <a:effectLst/>
                <a:latin typeface="+mn-lt"/>
                <a:ea typeface="+mn-ea"/>
                <a:cs typeface="+mn-cs"/>
              </a:rPr>
              <a:t> was left uncontrolled reductions of between 40% and 97% in yields of </a:t>
            </a:r>
            <a:r>
              <a:rPr lang="en-GB" sz="1200" i="1" kern="1200" dirty="0" smtClean="0">
                <a:solidFill>
                  <a:schemeClr val="tx1"/>
                </a:solidFill>
                <a:effectLst/>
                <a:latin typeface="+mn-lt"/>
                <a:ea typeface="+mn-ea"/>
                <a:cs typeface="+mn-cs"/>
              </a:rPr>
              <a:t>Sorghum </a:t>
            </a:r>
            <a:r>
              <a:rPr lang="en-GB" sz="1200" i="1" kern="1200" dirty="0" err="1" smtClean="0">
                <a:solidFill>
                  <a:schemeClr val="tx1"/>
                </a:solidFill>
                <a:effectLst/>
                <a:latin typeface="+mn-lt"/>
                <a:ea typeface="+mn-ea"/>
                <a:cs typeface="+mn-cs"/>
              </a:rPr>
              <a:t>bicolor</a:t>
            </a:r>
            <a:r>
              <a:rPr lang="en-GB" sz="1200" kern="1200" dirty="0" smtClean="0">
                <a:solidFill>
                  <a:schemeClr val="tx1"/>
                </a:solidFill>
                <a:effectLst/>
                <a:latin typeface="+mn-lt"/>
                <a:ea typeface="+mn-ea"/>
                <a:cs typeface="+mn-cs"/>
              </a:rPr>
              <a:t> grain have been reported.</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Lantana camera</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has been introduced widely since the 1800s as an ornamental, often used as a hedge plant, and has become widespread in Australia, India and South Africa, infesting millions of hectares of land, including agricultural crops. </a:t>
            </a:r>
            <a:r>
              <a:rPr lang="en-GB" sz="1200" i="1" kern="1200" dirty="0" smtClean="0">
                <a:solidFill>
                  <a:schemeClr val="tx1"/>
                </a:solidFill>
                <a:effectLst/>
                <a:latin typeface="+mn-lt"/>
                <a:ea typeface="+mn-ea"/>
                <a:cs typeface="+mn-cs"/>
              </a:rPr>
              <a:t>Lantana </a:t>
            </a:r>
            <a:r>
              <a:rPr lang="en-GB" sz="1200" kern="1200" dirty="0" smtClean="0">
                <a:solidFill>
                  <a:schemeClr val="tx1"/>
                </a:solidFill>
                <a:effectLst/>
                <a:latin typeface="+mn-lt"/>
                <a:ea typeface="+mn-ea"/>
                <a:cs typeface="+mn-cs"/>
              </a:rPr>
              <a:t>poses human health risks since the dense thickets provide breeding grounds tsetse flies (vectors of </a:t>
            </a:r>
            <a:r>
              <a:rPr lang="en-GB" sz="1200" kern="1200" dirty="0" err="1" smtClean="0">
                <a:solidFill>
                  <a:schemeClr val="tx1"/>
                </a:solidFill>
                <a:effectLst/>
                <a:latin typeface="+mn-lt"/>
                <a:ea typeface="+mn-ea"/>
                <a:cs typeface="+mn-cs"/>
              </a:rPr>
              <a:t>trypanosomosis</a:t>
            </a:r>
            <a:r>
              <a:rPr lang="en-GB" sz="1200" kern="1200" dirty="0" smtClean="0">
                <a:solidFill>
                  <a:schemeClr val="tx1"/>
                </a:solidFill>
                <a:effectLst/>
                <a:latin typeface="+mn-lt"/>
                <a:ea typeface="+mn-ea"/>
                <a:cs typeface="+mn-cs"/>
              </a:rPr>
              <a:t>), and potentially also rats, wild pigs and other insect pests . The fruits, if eaten by children can cause severe toxicity and even death, and its woody stem and higher lignin content pose fire hazards, increasing fire frequency.</a:t>
            </a:r>
          </a:p>
          <a:p>
            <a:r>
              <a:rPr lang="en-GB" sz="1200" kern="1200" dirty="0" smtClean="0">
                <a:solidFill>
                  <a:schemeClr val="tx1"/>
                </a:solidFill>
                <a:effectLst/>
                <a:latin typeface="+mn-lt"/>
                <a:ea typeface="+mn-ea"/>
                <a:cs typeface="+mn-cs"/>
              </a:rPr>
              <a:t> </a:t>
            </a:r>
            <a:endParaRPr lang="en-GB" dirty="0" smtClean="0"/>
          </a:p>
          <a:p>
            <a:r>
              <a:rPr lang="en-GB" sz="1200" kern="1200" dirty="0" smtClean="0">
                <a:solidFill>
                  <a:schemeClr val="tx1"/>
                </a:solidFill>
                <a:effectLst/>
                <a:latin typeface="+mn-lt"/>
                <a:ea typeface="+mn-ea"/>
                <a:cs typeface="+mn-cs"/>
              </a:rPr>
              <a:t>In Ghana, </a:t>
            </a:r>
            <a:r>
              <a:rPr lang="en-GB" sz="1200" b="1" i="1" kern="1200" dirty="0" err="1" smtClean="0">
                <a:solidFill>
                  <a:schemeClr val="tx1"/>
                </a:solidFill>
                <a:effectLst/>
                <a:latin typeface="+mn-lt"/>
                <a:ea typeface="+mn-ea"/>
                <a:cs typeface="+mn-cs"/>
              </a:rPr>
              <a:t>Chromolaena</a:t>
            </a:r>
            <a:r>
              <a:rPr lang="en-GB" sz="1200" b="1" i="1" kern="1200" dirty="0" smtClean="0">
                <a:solidFill>
                  <a:schemeClr val="tx1"/>
                </a:solidFill>
                <a:effectLst/>
                <a:latin typeface="+mn-lt"/>
                <a:ea typeface="+mn-ea"/>
                <a:cs typeface="+mn-cs"/>
              </a:rPr>
              <a:t> </a:t>
            </a:r>
            <a:r>
              <a:rPr lang="en-GB" sz="1200" b="1" i="1" kern="1200" dirty="0" err="1" smtClean="0">
                <a:solidFill>
                  <a:schemeClr val="tx1"/>
                </a:solidFill>
                <a:effectLst/>
                <a:latin typeface="+mn-lt"/>
                <a:ea typeface="+mn-ea"/>
                <a:cs typeface="+mn-cs"/>
              </a:rPr>
              <a:t>odorata</a:t>
            </a:r>
            <a:r>
              <a:rPr lang="en-GB" sz="1200" kern="1200" dirty="0" smtClean="0">
                <a:solidFill>
                  <a:schemeClr val="tx1"/>
                </a:solidFill>
                <a:effectLst/>
                <a:latin typeface="+mn-lt"/>
                <a:ea typeface="+mn-ea"/>
                <a:cs typeface="+mn-cs"/>
              </a:rPr>
              <a:t> has contributed to households being driven into increasingly marginal positions, and have forced poor smallholders to move their farming activities further upslope, perpetuating land disturbance and facilitating spread of the invasive plant (Robbins, 2004). Timorese semi-subsistence agriculturalists are severely affected by </a:t>
            </a:r>
            <a:r>
              <a:rPr lang="en-GB" sz="1200" i="1" kern="1200" dirty="0" smtClean="0">
                <a:solidFill>
                  <a:schemeClr val="tx1"/>
                </a:solidFill>
                <a:effectLst/>
                <a:latin typeface="+mn-lt"/>
                <a:ea typeface="+mn-ea"/>
                <a:cs typeface="+mn-cs"/>
              </a:rPr>
              <a:t>C. </a:t>
            </a:r>
            <a:r>
              <a:rPr lang="en-GB" sz="1200" i="1" kern="1200" dirty="0" err="1" smtClean="0">
                <a:solidFill>
                  <a:schemeClr val="tx1"/>
                </a:solidFill>
                <a:effectLst/>
                <a:latin typeface="+mn-lt"/>
                <a:ea typeface="+mn-ea"/>
                <a:cs typeface="+mn-cs"/>
              </a:rPr>
              <a:t>odorata</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resulting in a significant loss of feed stocks for cattle herds which represent the primary source of family wealth.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Africa, the larger grain borer </a:t>
            </a:r>
            <a:r>
              <a:rPr lang="en-GB" sz="1200" b="1" kern="1200" dirty="0" smtClean="0">
                <a:solidFill>
                  <a:schemeClr val="tx1"/>
                </a:solidFill>
                <a:effectLst/>
                <a:latin typeface="+mn-lt"/>
                <a:ea typeface="+mn-ea"/>
                <a:cs typeface="+mn-cs"/>
              </a:rPr>
              <a:t>(LGB</a:t>
            </a:r>
            <a:r>
              <a:rPr lang="en-GB" sz="1200" kern="1200" dirty="0" smtClean="0">
                <a:solidFill>
                  <a:schemeClr val="tx1"/>
                </a:solidFill>
                <a:effectLst/>
                <a:latin typeface="+mn-lt"/>
                <a:ea typeface="+mn-ea"/>
                <a:cs typeface="+mn-cs"/>
              </a:rPr>
              <a:t>) is a devastating post-harvest storage insect pest of maize and cassava, which are staple food crops. In small-scale farming systems levels of grain weight loss significantly increased after the invasion of LGB - from about 9% up to over 60%. The storage period for the harvest was also reduced; thus storage losses due to LGB threaten the livelihoods of farmers across Africa.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Of additional concern in some regions such as sub-Saharan Africa and tropical Asia is the amount of grazing land that </a:t>
            </a:r>
            <a:r>
              <a:rPr lang="en-GB" sz="1200" b="1" kern="1200" dirty="0" smtClean="0">
                <a:solidFill>
                  <a:schemeClr val="tx1"/>
                </a:solidFill>
                <a:effectLst/>
                <a:latin typeface="+mn-lt"/>
                <a:ea typeface="+mn-ea"/>
                <a:cs typeface="+mn-cs"/>
              </a:rPr>
              <a:t>pastoralists </a:t>
            </a:r>
            <a:r>
              <a:rPr lang="en-GB" sz="1200" kern="1200" dirty="0" smtClean="0">
                <a:solidFill>
                  <a:schemeClr val="tx1"/>
                </a:solidFill>
                <a:effectLst/>
                <a:latin typeface="+mn-lt"/>
                <a:ea typeface="+mn-ea"/>
                <a:cs typeface="+mn-cs"/>
              </a:rPr>
              <a:t>lose to invasive weeds such as </a:t>
            </a:r>
            <a:r>
              <a:rPr lang="en-GB" sz="1200" kern="1200" dirty="0" err="1" smtClean="0">
                <a:solidFill>
                  <a:schemeClr val="tx1"/>
                </a:solidFill>
                <a:effectLst/>
                <a:latin typeface="+mn-lt"/>
                <a:ea typeface="+mn-ea"/>
                <a:cs typeface="+mn-cs"/>
              </a:rPr>
              <a:t>parthenium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opuntia</a:t>
            </a:r>
            <a:r>
              <a:rPr lang="en-GB" sz="1200" kern="1200" dirty="0" smtClean="0">
                <a:solidFill>
                  <a:schemeClr val="tx1"/>
                </a:solidFill>
                <a:effectLst/>
                <a:latin typeface="+mn-lt"/>
                <a:ea typeface="+mn-ea"/>
                <a:cs typeface="+mn-cs"/>
              </a:rPr>
              <a:t>, lantana, </a:t>
            </a:r>
            <a:r>
              <a:rPr lang="en-GB" sz="1200" kern="1200" dirty="0" err="1" smtClean="0">
                <a:solidFill>
                  <a:schemeClr val="tx1"/>
                </a:solidFill>
                <a:effectLst/>
                <a:latin typeface="+mn-lt"/>
                <a:ea typeface="+mn-ea"/>
                <a:cs typeface="+mn-cs"/>
              </a:rPr>
              <a:t>chromolaena</a:t>
            </a:r>
            <a:r>
              <a:rPr lang="en-GB" sz="1200" kern="1200" dirty="0" smtClean="0">
                <a:solidFill>
                  <a:schemeClr val="tx1"/>
                </a:solidFill>
                <a:effectLst/>
                <a:latin typeface="+mn-lt"/>
                <a:ea typeface="+mn-ea"/>
                <a:cs typeface="+mn-cs"/>
              </a:rPr>
              <a:t>, and mimosa species; for example, </a:t>
            </a:r>
            <a:r>
              <a:rPr lang="en-GB" sz="1200" kern="1200" dirty="0" err="1" smtClean="0">
                <a:solidFill>
                  <a:schemeClr val="tx1"/>
                </a:solidFill>
                <a:effectLst/>
                <a:latin typeface="+mn-lt"/>
                <a:ea typeface="+mn-ea"/>
                <a:cs typeface="+mn-cs"/>
              </a:rPr>
              <a:t>parthenium</a:t>
            </a:r>
            <a:r>
              <a:rPr lang="en-GB" sz="1200" kern="1200" dirty="0" smtClean="0">
                <a:solidFill>
                  <a:schemeClr val="tx1"/>
                </a:solidFill>
                <a:effectLst/>
                <a:latin typeface="+mn-lt"/>
                <a:ea typeface="+mn-ea"/>
                <a:cs typeface="+mn-cs"/>
              </a:rPr>
              <a:t> can cause a loss of up to 90% of carrying capacity.  They displace valuable pasture species and can grow so densely that they inhibit/prevent the movement of people and animals. These biological invasions also have a direct effect on the health of livestock, with lantana, </a:t>
            </a:r>
            <a:r>
              <a:rPr lang="en-GB" sz="1200" kern="1200" dirty="0" err="1" smtClean="0">
                <a:solidFill>
                  <a:schemeClr val="tx1"/>
                </a:solidFill>
                <a:effectLst/>
                <a:latin typeface="+mn-lt"/>
                <a:ea typeface="+mn-ea"/>
                <a:cs typeface="+mn-cs"/>
              </a:rPr>
              <a:t>parthenium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chromolaena</a:t>
            </a:r>
            <a:r>
              <a:rPr lang="en-GB" sz="1200" kern="1200" dirty="0" smtClean="0">
                <a:solidFill>
                  <a:schemeClr val="tx1"/>
                </a:solidFill>
                <a:effectLst/>
                <a:latin typeface="+mn-lt"/>
                <a:ea typeface="+mn-ea"/>
                <a:cs typeface="+mn-cs"/>
              </a:rPr>
              <a:t> and other invasive plants being toxic to livestock.</a:t>
            </a: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err="1" smtClean="0">
                <a:solidFill>
                  <a:schemeClr val="tx1"/>
                </a:solidFill>
                <a:effectLst/>
                <a:latin typeface="+mn-lt"/>
                <a:ea typeface="+mn-ea"/>
                <a:cs typeface="+mn-cs"/>
              </a:rPr>
              <a:t>Tuta</a:t>
            </a:r>
            <a:r>
              <a:rPr lang="en-GB" sz="1200" b="1" i="1" kern="1200" dirty="0" smtClean="0">
                <a:solidFill>
                  <a:schemeClr val="tx1"/>
                </a:solidFill>
                <a:effectLst/>
                <a:latin typeface="+mn-lt"/>
                <a:ea typeface="+mn-ea"/>
                <a:cs typeface="+mn-cs"/>
              </a:rPr>
              <a:t> </a:t>
            </a:r>
            <a:r>
              <a:rPr lang="en-GB" sz="1200" b="1" i="1" kern="1200" dirty="0" err="1" smtClean="0">
                <a:solidFill>
                  <a:schemeClr val="tx1"/>
                </a:solidFill>
                <a:effectLst/>
                <a:latin typeface="+mn-lt"/>
                <a:ea typeface="+mn-ea"/>
                <a:cs typeface="+mn-cs"/>
              </a:rPr>
              <a:t>absoluta</a:t>
            </a:r>
            <a:r>
              <a:rPr lang="en-GB" sz="1200" b="1" i="1" kern="120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high biotic potential of </a:t>
            </a:r>
            <a:r>
              <a:rPr lang="en-GB" sz="1200" i="1" kern="1200" dirty="0" err="1" smtClean="0">
                <a:solidFill>
                  <a:schemeClr val="tx1"/>
                </a:solidFill>
                <a:effectLst/>
                <a:latin typeface="+mn-lt"/>
                <a:ea typeface="+mn-ea"/>
                <a:cs typeface="+mn-cs"/>
              </a:rPr>
              <a:t>Tuta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absoluta</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shows that this invasive species is a major threat to tomato production in Africa, Asia and the Pacific islands and will have a major impact on the livelihoods of smallholders and agribusinesses in these regions’.</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21</a:t>
            </a:fld>
            <a:endParaRPr lang="en-GB"/>
          </a:p>
        </p:txBody>
      </p:sp>
    </p:spTree>
    <p:extLst>
      <p:ext uri="{BB962C8B-B14F-4D97-AF65-F5344CB8AC3E}">
        <p14:creationId xmlns:p14="http://schemas.microsoft.com/office/powerpoint/2010/main" val="208036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thank</a:t>
            </a:r>
            <a:r>
              <a:rPr lang="en-GB" b="0" baseline="0" dirty="0" smtClean="0"/>
              <a:t> you slide</a:t>
            </a:r>
          </a:p>
          <a:p>
            <a:r>
              <a:rPr lang="en-GB" baseline="0" dirty="0" smtClean="0"/>
              <a:t>changes only to name, centre &amp; email</a:t>
            </a:r>
          </a:p>
          <a:p>
            <a:r>
              <a:rPr lang="en-US" sz="1200" dirty="0" smtClean="0">
                <a:latin typeface="Arial" panose="020B0604020202020204" pitchFamily="34" charset="0"/>
                <a:cs typeface="Arial" panose="020B0604020202020204" pitchFamily="34" charset="0"/>
              </a:rPr>
              <a:t>Arial</a:t>
            </a:r>
            <a:r>
              <a:rPr lang="en-GB" dirty="0" smtClean="0"/>
              <a:t>24bold, light</a:t>
            </a:r>
            <a:r>
              <a:rPr lang="en-GB" baseline="0" dirty="0" smtClean="0">
                <a:latin typeface="Arial" panose="020B0604020202020204" pitchFamily="34" charset="0"/>
                <a:cs typeface="Arial" panose="020B0604020202020204" pitchFamily="34" charset="0"/>
              </a:rPr>
              <a:t> green</a:t>
            </a:r>
            <a:endParaRPr lang="en-GB" baseline="0" dirty="0" smtClean="0"/>
          </a:p>
          <a:p>
            <a:r>
              <a:rPr lang="en-GB" baseline="0" dirty="0" smtClean="0"/>
              <a:t>Please let us know if there are any languages you wish to add to this slide</a:t>
            </a:r>
          </a:p>
          <a:p>
            <a:r>
              <a:rPr lang="en-GB" baseline="0" dirty="0" smtClean="0"/>
              <a:t>no change to be made to image</a:t>
            </a:r>
            <a:endParaRPr lang="en-GB" dirty="0" smtClean="0"/>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23</a:t>
            </a:fld>
            <a:endParaRPr lang="en-GB"/>
          </a:p>
        </p:txBody>
      </p:sp>
    </p:spTree>
    <p:extLst>
      <p:ext uri="{BB962C8B-B14F-4D97-AF65-F5344CB8AC3E}">
        <p14:creationId xmlns:p14="http://schemas.microsoft.com/office/powerpoint/2010/main" val="6662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055286-2640-4854-A921-823BA7D2A0F0}" type="slidenum">
              <a:rPr lang="en-GB" smtClean="0"/>
              <a:t>2</a:t>
            </a:fld>
            <a:endParaRPr lang="en-GB"/>
          </a:p>
        </p:txBody>
      </p:sp>
    </p:spTree>
    <p:extLst>
      <p:ext uri="{BB962C8B-B14F-4D97-AF65-F5344CB8AC3E}">
        <p14:creationId xmlns:p14="http://schemas.microsoft.com/office/powerpoint/2010/main" val="347669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3</a:t>
            </a:fld>
            <a:endParaRPr lang="en-GB"/>
          </a:p>
        </p:txBody>
      </p:sp>
    </p:spTree>
    <p:extLst>
      <p:ext uri="{BB962C8B-B14F-4D97-AF65-F5344CB8AC3E}">
        <p14:creationId xmlns:p14="http://schemas.microsoft.com/office/powerpoint/2010/main" val="162822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a:t>
            </a:r>
            <a:r>
              <a:rPr lang="en-GB" baseline="0" dirty="0" smtClean="0"/>
              <a:t> problem, local ‘tragedy’ local catastrophe</a:t>
            </a:r>
          </a:p>
          <a:p>
            <a:endParaRPr lang="en-GB" dirty="0" smtClean="0"/>
          </a:p>
          <a:p>
            <a:r>
              <a:rPr lang="en-GB" dirty="0" smtClean="0"/>
              <a:t>Ma</a:t>
            </a:r>
            <a:r>
              <a:rPr lang="en-GB" baseline="0" dirty="0" smtClean="0"/>
              <a:t>p of whole world with global figures (1.4 Trillion) </a:t>
            </a:r>
          </a:p>
          <a:p>
            <a:r>
              <a:rPr lang="en-GB" baseline="0" dirty="0" err="1" smtClean="0"/>
              <a:t>Hilight</a:t>
            </a:r>
            <a:r>
              <a:rPr lang="en-GB" baseline="0" dirty="0" smtClean="0"/>
              <a:t> UK, US and Europe</a:t>
            </a:r>
          </a:p>
          <a:p>
            <a:r>
              <a:rPr lang="en-GB" baseline="0" dirty="0" smtClean="0"/>
              <a:t>Pin on map of Africa – go in to Peace’s story (add image of Peace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8055286-2640-4854-A921-823BA7D2A0F0}" type="slidenum">
              <a:rPr lang="en-GB" smtClean="0"/>
              <a:t>6</a:t>
            </a:fld>
            <a:endParaRPr lang="en-GB"/>
          </a:p>
        </p:txBody>
      </p:sp>
    </p:spTree>
    <p:extLst>
      <p:ext uri="{BB962C8B-B14F-4D97-AF65-F5344CB8AC3E}">
        <p14:creationId xmlns:p14="http://schemas.microsoft.com/office/powerpoint/2010/main" val="192825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Across East Africa, just eight of the major invasive species cause economic losses of well over $1.5bn a year, affecting staple crops such as maize and cassava ($979m), horticulture ($284m), and livestock (&gt;$500m). The food security and incomes of &gt;26m farming families are being affected – for these pests alone, we estimate a 17% loss in potential annual income for those mixed maize system farmers earning under $2/day; furthermore, over 3% of the region’s annual agricultural GDP is lost to just this handful of </a:t>
            </a:r>
            <a:r>
              <a:rPr lang="en-GB" sz="1200" kern="1200" dirty="0" err="1" smtClean="0">
                <a:solidFill>
                  <a:schemeClr val="tx1"/>
                </a:solidFill>
                <a:effectLst/>
                <a:latin typeface="+mn-lt"/>
                <a:ea typeface="+mn-ea"/>
                <a:cs typeface="+mn-cs"/>
              </a:rPr>
              <a:t>invasives</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7</a:t>
            </a:fld>
            <a:endParaRPr lang="en-GB"/>
          </a:p>
        </p:txBody>
      </p:sp>
    </p:spTree>
    <p:extLst>
      <p:ext uri="{BB962C8B-B14F-4D97-AF65-F5344CB8AC3E}">
        <p14:creationId xmlns:p14="http://schemas.microsoft.com/office/powerpoint/2010/main" val="193276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disproportionately</a:t>
            </a:r>
            <a:r>
              <a:rPr lang="en-GB" baseline="0" dirty="0" smtClean="0"/>
              <a:t> affect the poor because they rely on natural resources for livelihoods</a:t>
            </a:r>
          </a:p>
          <a:p>
            <a:endParaRPr lang="en-GB" baseline="0" dirty="0" smtClean="0"/>
          </a:p>
          <a:p>
            <a:r>
              <a:rPr lang="en-GB" baseline="0" dirty="0" smtClean="0"/>
              <a:t>Inside cover of brochure (photo of her and child and cartoon character)</a:t>
            </a:r>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8</a:t>
            </a:fld>
            <a:endParaRPr lang="en-GB"/>
          </a:p>
        </p:txBody>
      </p:sp>
    </p:spTree>
    <p:extLst>
      <p:ext uri="{BB962C8B-B14F-4D97-AF65-F5344CB8AC3E}">
        <p14:creationId xmlns:p14="http://schemas.microsoft.com/office/powerpoint/2010/main" val="278146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Weeding and gender/youth</a:t>
            </a:r>
            <a:endParaRPr lang="en-GB" baseline="0" dirty="0" smtClean="0"/>
          </a:p>
          <a:p>
            <a:endParaRPr lang="en-GB" dirty="0" smtClean="0"/>
          </a:p>
          <a:p>
            <a:pPr marL="171450" indent="-171450">
              <a:buFont typeface="Arial" panose="020B0604020202020204" pitchFamily="34" charset="0"/>
              <a:buChar char="•"/>
            </a:pPr>
            <a:r>
              <a:rPr lang="en-GB" dirty="0" smtClean="0"/>
              <a:t>100 million women in Africa spend 20 billion hours weeding per annum</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Almost 70% of children need to leave school during peak weeding periods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Weeds cause 10% yield loss in developed but 30% in developing world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Hand weeding is 60% of pre-harvest labour - mostly down to women &amp; children</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98055286-2640-4854-A921-823BA7D2A0F0}" type="slidenum">
              <a:rPr lang="en-GB" smtClean="0"/>
              <a:t>9</a:t>
            </a:fld>
            <a:endParaRPr lang="en-GB"/>
          </a:p>
        </p:txBody>
      </p:sp>
    </p:spTree>
    <p:extLst>
      <p:ext uri="{BB962C8B-B14F-4D97-AF65-F5344CB8AC3E}">
        <p14:creationId xmlns:p14="http://schemas.microsoft.com/office/powerpoint/2010/main" val="274146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Weeding and gender/youth</a:t>
            </a:r>
            <a:endParaRPr lang="en-GB" baseline="0" dirty="0" smtClean="0"/>
          </a:p>
          <a:p>
            <a:endParaRPr lang="en-GB" dirty="0" smtClean="0"/>
          </a:p>
          <a:p>
            <a:pPr marL="171450" indent="-171450">
              <a:buFont typeface="Arial" panose="020B0604020202020204" pitchFamily="34" charset="0"/>
              <a:buChar char="•"/>
            </a:pPr>
            <a:r>
              <a:rPr lang="en-GB" dirty="0" smtClean="0"/>
              <a:t>100 million women in Africa spend 20 billion hours weeding per annum</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Almost 70% of children need to leave school during peak weeding periods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Weeds cause 10% yield loss in developed but 30% in developing world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Hand weeding is 60% of pre-harvest labour - mostly down to women &amp; children</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98055286-2640-4854-A921-823BA7D2A0F0}" type="slidenum">
              <a:rPr lang="en-GB" smtClean="0"/>
              <a:t>10</a:t>
            </a:fld>
            <a:endParaRPr lang="en-GB"/>
          </a:p>
        </p:txBody>
      </p:sp>
    </p:spTree>
    <p:extLst>
      <p:ext uri="{BB962C8B-B14F-4D97-AF65-F5344CB8AC3E}">
        <p14:creationId xmlns:p14="http://schemas.microsoft.com/office/powerpoint/2010/main" val="274146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Livestock</a:t>
            </a:r>
            <a:r>
              <a:rPr lang="en-GB" baseline="0" dirty="0" smtClean="0"/>
              <a:t> and grazing land</a:t>
            </a:r>
          </a:p>
          <a:p>
            <a:endParaRPr lang="en-GB" baseline="0" dirty="0" smtClean="0"/>
          </a:p>
          <a:p>
            <a:r>
              <a:rPr lang="en-GB" baseline="0" dirty="0" smtClean="0"/>
              <a:t>Livestock accounts for 30% of Africa’s agricultural GDP</a:t>
            </a:r>
          </a:p>
          <a:p>
            <a:r>
              <a:rPr lang="en-GB" baseline="0" dirty="0" smtClean="0"/>
              <a:t>In South Africa – study showed 71% of natural grazing would be lost if alien invasive weeds were not managed</a:t>
            </a:r>
          </a:p>
          <a:p>
            <a:endParaRPr lang="en-GB" dirty="0" smtClean="0"/>
          </a:p>
        </p:txBody>
      </p:sp>
      <p:sp>
        <p:nvSpPr>
          <p:cNvPr id="4" name="Slide Number Placeholder 3"/>
          <p:cNvSpPr>
            <a:spLocks noGrp="1"/>
          </p:cNvSpPr>
          <p:nvPr>
            <p:ph type="sldNum" sz="quarter" idx="10"/>
          </p:nvPr>
        </p:nvSpPr>
        <p:spPr/>
        <p:txBody>
          <a:bodyPr/>
          <a:lstStyle/>
          <a:p>
            <a:fld id="{98055286-2640-4854-A921-823BA7D2A0F0}" type="slidenum">
              <a:rPr lang="en-GB" smtClean="0"/>
              <a:t>11</a:t>
            </a:fld>
            <a:endParaRPr lang="en-GB"/>
          </a:p>
        </p:txBody>
      </p:sp>
    </p:spTree>
    <p:extLst>
      <p:ext uri="{BB962C8B-B14F-4D97-AF65-F5344CB8AC3E}">
        <p14:creationId xmlns:p14="http://schemas.microsoft.com/office/powerpoint/2010/main" val="274146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Master" Target="../slideMasters/slideMaster1.xml"/><Relationship Id="rId4" Type="http://schemas.openxmlformats.org/officeDocument/2006/relationships/image" Target="../media/image7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jpe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 Id="rId8"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2.gif"/><Relationship Id="rId13" Type="http://schemas.openxmlformats.org/officeDocument/2006/relationships/image" Target="../media/image41.png"/><Relationship Id="rId18" Type="http://schemas.openxmlformats.org/officeDocument/2006/relationships/image" Target="../media/image51.png"/><Relationship Id="rId3" Type="http://schemas.openxmlformats.org/officeDocument/2006/relationships/image" Target="../media/image57.gif"/><Relationship Id="rId21" Type="http://schemas.openxmlformats.org/officeDocument/2006/relationships/image" Target="../media/image73.png"/><Relationship Id="rId7" Type="http://schemas.openxmlformats.org/officeDocument/2006/relationships/image" Target="../media/image61.gif"/><Relationship Id="rId12" Type="http://schemas.openxmlformats.org/officeDocument/2006/relationships/image" Target="../media/image66.gif"/><Relationship Id="rId17" Type="http://schemas.openxmlformats.org/officeDocument/2006/relationships/image" Target="../media/image70.png"/><Relationship Id="rId2" Type="http://schemas.openxmlformats.org/officeDocument/2006/relationships/image" Target="../media/image56.jpeg"/><Relationship Id="rId16" Type="http://schemas.openxmlformats.org/officeDocument/2006/relationships/image" Target="../media/image69.png"/><Relationship Id="rId20"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60.gif"/><Relationship Id="rId11" Type="http://schemas.openxmlformats.org/officeDocument/2006/relationships/image" Target="../media/image65.jpeg"/><Relationship Id="rId5" Type="http://schemas.openxmlformats.org/officeDocument/2006/relationships/image" Target="../media/image59.gif"/><Relationship Id="rId15" Type="http://schemas.openxmlformats.org/officeDocument/2006/relationships/image" Target="../media/image68.gif"/><Relationship Id="rId23" Type="http://schemas.openxmlformats.org/officeDocument/2006/relationships/image" Target="../media/image75.png"/><Relationship Id="rId10" Type="http://schemas.openxmlformats.org/officeDocument/2006/relationships/image" Target="../media/image64.png"/><Relationship Id="rId19" Type="http://schemas.openxmlformats.org/officeDocument/2006/relationships/image" Target="../media/image71.png"/><Relationship Id="rId4" Type="http://schemas.openxmlformats.org/officeDocument/2006/relationships/image" Target="../media/image58.gif"/><Relationship Id="rId9" Type="http://schemas.openxmlformats.org/officeDocument/2006/relationships/image" Target="../media/image63.gif"/><Relationship Id="rId14" Type="http://schemas.openxmlformats.org/officeDocument/2006/relationships/image" Target="../media/image67.png"/><Relationship Id="rId22" Type="http://schemas.openxmlformats.org/officeDocument/2006/relationships/image" Target="../media/image74.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
            <a:ext cx="9144000" cy="4725143"/>
          </a:xfrm>
          <a:blipFill>
            <a:blip r:embed="rId2" cstate="email">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endParaRPr lang="en-GB" dirty="0"/>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04" y="5474567"/>
            <a:ext cx="8928991" cy="326042"/>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22" y="5812508"/>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17"/>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67206" y="6280157"/>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1088291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dirty="0"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285750" indent="-285750">
              <a:buFont typeface="Arial" panose="020B0604020202020204" pitchFamily="34" charset="0"/>
              <a:buChar char="●"/>
              <a:defRPr/>
            </a:lvl1pPr>
            <a:lvl2pPr marL="177800" indent="-177800">
              <a:buFont typeface="Arial" panose="020B0604020202020204" pitchFamily="34" charset="0"/>
              <a:buChar char="●"/>
              <a:defRPr/>
            </a:lvl2pPr>
            <a:lvl3pPr marL="177800" indent="-177800">
              <a:buFont typeface="Arial" panose="020B0604020202020204" pitchFamily="34" charset="0"/>
              <a:buChar char="●"/>
              <a:defRPr/>
            </a:lvl3pPr>
            <a:lvl4pPr marL="177800" indent="-177800">
              <a:buFont typeface="Arial" panose="020B0604020202020204" pitchFamily="34" charset="0"/>
              <a:buChar char="●"/>
              <a:defRPr/>
            </a:lvl4pPr>
            <a:lvl5pPr marL="177800" indent="-1778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285750" indent="-285750">
              <a:buFont typeface="Arial" panose="020B0604020202020204" pitchFamily="34" charset="0"/>
              <a:buChar char="●"/>
              <a:defRPr/>
            </a:lvl1pPr>
            <a:lvl2pPr marL="177800" indent="-177800">
              <a:buFont typeface="Arial" panose="020B0604020202020204" pitchFamily="34" charset="0"/>
              <a:buChar char="●"/>
              <a:defRPr/>
            </a:lvl2pPr>
            <a:lvl3pPr marL="177800" indent="-177800">
              <a:buFont typeface="Arial" panose="020B0604020202020204" pitchFamily="34" charset="0"/>
              <a:buChar char="●"/>
              <a:defRPr/>
            </a:lvl3pPr>
            <a:lvl4pPr marL="177800" indent="-177800">
              <a:buFont typeface="Arial" panose="020B0604020202020204" pitchFamily="34" charset="0"/>
              <a:buChar char="●"/>
              <a:defRPr/>
            </a:lvl4pPr>
            <a:lvl5pPr marL="177800" indent="-1778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409287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val="0"/>
                </a:ext>
              </a:extLst>
            </a:blip>
            <a:srcRect/>
            <a:stretch>
              <a:fillRect b="160"/>
            </a:stretch>
          </a:blipFill>
        </p:spPr>
        <p:txBody>
          <a:bodyPr/>
          <a:lstStyle>
            <a:lvl1pPr marL="0" indent="0">
              <a:buNone/>
              <a:defRPr/>
            </a:lvl1pPr>
          </a:lstStyle>
          <a:p>
            <a:endParaRPr lang="en-GB"/>
          </a:p>
        </p:txBody>
      </p:sp>
      <p:sp>
        <p:nvSpPr>
          <p:cNvPr id="11" name="Text Placeholder 10"/>
          <p:cNvSpPr>
            <a:spLocks noGrp="1"/>
          </p:cNvSpPr>
          <p:nvPr>
            <p:ph type="body" sz="quarter" idx="11"/>
          </p:nvPr>
        </p:nvSpPr>
        <p:spPr>
          <a:xfrm>
            <a:off x="3418721" y="1510884"/>
            <a:ext cx="5473758" cy="4535016"/>
          </a:xfrm>
        </p:spPr>
        <p:txBody>
          <a:bodyPr/>
          <a:lstStyle>
            <a:lvl1pPr marL="285750" indent="-285750">
              <a:buFont typeface="Arial" panose="020B0604020202020204" pitchFamily="34" charset="0"/>
              <a:buChar char="●"/>
              <a:defRPr>
                <a:latin typeface="+mn-lt"/>
              </a:defRPr>
            </a:lvl1pPr>
            <a:lvl2pPr marL="177800" indent="-177800">
              <a:buFont typeface="Arial" panose="020B0604020202020204" pitchFamily="34" charset="0"/>
              <a:buChar char="●"/>
              <a:defRPr>
                <a:latin typeface="+mn-lt"/>
              </a:defRPr>
            </a:lvl2pPr>
            <a:lvl3pPr marL="177800" indent="-177800">
              <a:buFont typeface="Arial" panose="020B0604020202020204" pitchFamily="34" charset="0"/>
              <a:buChar char="●"/>
              <a:defRPr>
                <a:latin typeface="+mn-lt"/>
              </a:defRPr>
            </a:lvl3pPr>
            <a:lvl4pPr marL="177800" indent="-177800">
              <a:buFont typeface="Arial" panose="020B0604020202020204" pitchFamily="34" charset="0"/>
              <a:buChar char="●"/>
              <a:defRPr>
                <a:latin typeface="+mn-lt"/>
              </a:defRPr>
            </a:lvl4pPr>
            <a:lvl5pPr marL="177800" indent="-177800">
              <a:buFont typeface="Arial" panose="020B0604020202020204"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Project Heading here</a:t>
            </a:r>
            <a:endParaRPr lang="en-GB" dirty="0"/>
          </a:p>
        </p:txBody>
      </p:sp>
    </p:spTree>
    <p:extLst>
      <p:ext uri="{BB962C8B-B14F-4D97-AF65-F5344CB8AC3E}">
        <p14:creationId xmlns:p14="http://schemas.microsoft.com/office/powerpoint/2010/main" val="1088563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1"/>
            <a:ext cx="5473758" cy="4500367"/>
          </a:xfrm>
        </p:spPr>
        <p:txBody>
          <a:bodyPr/>
          <a:lstStyle>
            <a:lvl1pPr marL="177800" indent="-177800">
              <a:defRPr/>
            </a:lvl1pPr>
            <a:lvl2pPr marL="177800" indent="-177800">
              <a:defRPr/>
            </a:lvl2pPr>
            <a:lvl3pPr marL="177800" indent="-177800">
              <a:defRPr/>
            </a:lvl3pPr>
            <a:lvl4pPr marL="177800" indent="-177800">
              <a:defRPr/>
            </a:lvl4pPr>
            <a:lvl5pPr marL="1778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Project 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endParaRPr lang="en-GB"/>
          </a:p>
        </p:txBody>
      </p:sp>
      <p:sp>
        <p:nvSpPr>
          <p:cNvPr id="10" name="Picture Placeholder 2"/>
          <p:cNvSpPr>
            <a:spLocks noGrp="1"/>
          </p:cNvSpPr>
          <p:nvPr>
            <p:ph type="pic" sz="quarter" idx="14"/>
          </p:nvPr>
        </p:nvSpPr>
        <p:spPr>
          <a:xfrm>
            <a:off x="0" y="2111666"/>
            <a:ext cx="3132138" cy="1908000"/>
          </a:xfrm>
          <a:blipFill>
            <a:blip r:embed="rId3" cstate="email">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endParaRPr lang="en-GB"/>
          </a:p>
        </p:txBody>
      </p:sp>
    </p:spTree>
    <p:extLst>
      <p:ext uri="{BB962C8B-B14F-4D97-AF65-F5344CB8AC3E}">
        <p14:creationId xmlns:p14="http://schemas.microsoft.com/office/powerpoint/2010/main" val="4139782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2"/>
            <a:ext cx="9144000" cy="3700698"/>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sp>
        <p:nvSpPr>
          <p:cNvPr id="8" name="Text Box 4"/>
          <p:cNvSpPr txBox="1">
            <a:spLocks noChangeArrowheads="1"/>
          </p:cNvSpPr>
          <p:nvPr userDrawn="1"/>
        </p:nvSpPr>
        <p:spPr bwMode="auto">
          <a:xfrm>
            <a:off x="4173280" y="3267175"/>
            <a:ext cx="355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chemeClr val="accent3">
                    <a:lumMod val="75000"/>
                  </a:schemeClr>
                </a:solidFill>
              </a:rPr>
              <a:t>xie-xie</a:t>
            </a:r>
            <a:endParaRPr lang="en-GB" sz="3200" spc="-150" dirty="0">
              <a:solidFill>
                <a:schemeClr val="accent3">
                  <a:lumMod val="75000"/>
                </a:schemeClr>
              </a:solidFill>
            </a:endParaRPr>
          </a:p>
        </p:txBody>
      </p:sp>
      <p:sp>
        <p:nvSpPr>
          <p:cNvPr id="12" name="Text Box 4"/>
          <p:cNvSpPr txBox="1">
            <a:spLocks noChangeArrowheads="1"/>
          </p:cNvSpPr>
          <p:nvPr userDrawn="1"/>
        </p:nvSpPr>
        <p:spPr bwMode="auto">
          <a:xfrm>
            <a:off x="2992114" y="3620454"/>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chemeClr val="accent3">
                    <a:lumMod val="60000"/>
                    <a:lumOff val="40000"/>
                  </a:schemeClr>
                </a:solidFill>
              </a:rPr>
              <a:t>zikomo</a:t>
            </a:r>
            <a:endParaRPr lang="en-GB" spc="-150" dirty="0">
              <a:solidFill>
                <a:schemeClr val="accent3">
                  <a:lumMod val="60000"/>
                  <a:lumOff val="40000"/>
                </a:scheme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chemeClr val="accent3">
                    <a:lumMod val="75000"/>
                  </a:schemeClr>
                </a:solidFill>
              </a:rPr>
              <a:t>thank </a:t>
            </a:r>
            <a:r>
              <a:rPr lang="en-GB" sz="6600" b="1" spc="-150" dirty="0">
                <a:solidFill>
                  <a:schemeClr val="accent3">
                    <a:lumMod val="75000"/>
                  </a:schemeClr>
                </a:solidFill>
              </a:rPr>
              <a:t>you </a:t>
            </a:r>
          </a:p>
        </p:txBody>
      </p:sp>
      <p:sp>
        <p:nvSpPr>
          <p:cNvPr id="16" name="Text Box 4"/>
          <p:cNvSpPr txBox="1">
            <a:spLocks noChangeArrowheads="1"/>
          </p:cNvSpPr>
          <p:nvPr userDrawn="1"/>
        </p:nvSpPr>
        <p:spPr bwMode="auto">
          <a:xfrm>
            <a:off x="611560" y="4581128"/>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chemeClr val="accent3">
                    <a:lumMod val="60000"/>
                    <a:lumOff val="40000"/>
                  </a:schemeClr>
                </a:solidFill>
              </a:rPr>
              <a:t>urakoze</a:t>
            </a:r>
            <a:endParaRPr lang="en-GB" sz="3200" b="1" spc="-150" dirty="0">
              <a:solidFill>
                <a:schemeClr val="accent3">
                  <a:lumMod val="60000"/>
                  <a:lumOff val="40000"/>
                </a:schemeClr>
              </a:solidFill>
            </a:endParaRPr>
          </a:p>
        </p:txBody>
      </p:sp>
      <p:sp>
        <p:nvSpPr>
          <p:cNvPr id="18" name="Text Box 4"/>
          <p:cNvSpPr txBox="1">
            <a:spLocks noChangeArrowheads="1"/>
          </p:cNvSpPr>
          <p:nvPr userDrawn="1"/>
        </p:nvSpPr>
        <p:spPr bwMode="auto">
          <a:xfrm>
            <a:off x="2501735" y="4539381"/>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chemeClr val="accent3">
                    <a:lumMod val="75000"/>
                  </a:schemeClr>
                </a:solidFill>
              </a:rPr>
              <a:t>terima</a:t>
            </a:r>
            <a:r>
              <a:rPr lang="en-GB" sz="3200" b="1" spc="-150" dirty="0">
                <a:solidFill>
                  <a:schemeClr val="accent3">
                    <a:lumMod val="75000"/>
                  </a:schemeClr>
                </a:solidFill>
              </a:rPr>
              <a:t> </a:t>
            </a:r>
            <a:r>
              <a:rPr lang="en-GB" sz="3200" b="1" spc="-150" dirty="0" err="1">
                <a:solidFill>
                  <a:schemeClr val="accent3">
                    <a:lumMod val="75000"/>
                  </a:schemeClr>
                </a:solidFill>
              </a:rPr>
              <a:t>kasih</a:t>
            </a:r>
            <a:r>
              <a:rPr lang="en-GB" sz="3200" b="1" spc="-150" dirty="0">
                <a:solidFill>
                  <a:schemeClr val="accent3">
                    <a:lumMod val="75000"/>
                  </a:schemeClr>
                </a:solidFill>
              </a:rPr>
              <a:t> </a:t>
            </a:r>
          </a:p>
        </p:txBody>
      </p:sp>
      <p:sp>
        <p:nvSpPr>
          <p:cNvPr id="19" name="Text Box 4"/>
          <p:cNvSpPr txBox="1">
            <a:spLocks noChangeArrowheads="1"/>
          </p:cNvSpPr>
          <p:nvPr userDrawn="1"/>
        </p:nvSpPr>
        <p:spPr bwMode="auto">
          <a:xfrm>
            <a:off x="4315361" y="4184299"/>
            <a:ext cx="355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88"/>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chemeClr val="accent3">
                    <a:lumMod val="75000"/>
                  </a:schemeClr>
                </a:solidFill>
              </a:rPr>
              <a:t>dhanyawaad</a:t>
            </a:r>
            <a:endParaRPr lang="en-GB" spc="-150" dirty="0">
              <a:solidFill>
                <a:schemeClr val="accent3">
                  <a:lumMod val="75000"/>
                </a:schemeClr>
              </a:solidFill>
            </a:endParaRPr>
          </a:p>
        </p:txBody>
      </p:sp>
      <p:sp>
        <p:nvSpPr>
          <p:cNvPr id="21" name="Text Box 4"/>
          <p:cNvSpPr txBox="1">
            <a:spLocks noChangeArrowheads="1"/>
          </p:cNvSpPr>
          <p:nvPr userDrawn="1"/>
        </p:nvSpPr>
        <p:spPr bwMode="auto">
          <a:xfrm>
            <a:off x="1018505" y="3555150"/>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chemeClr val="accent3">
                    <a:lumMod val="60000"/>
                    <a:lumOff val="40000"/>
                  </a:schemeClr>
                </a:solidFill>
              </a:rPr>
              <a:t>merci</a:t>
            </a:r>
            <a:endParaRPr lang="en-GB" sz="2800" spc="-150" dirty="0">
              <a:solidFill>
                <a:schemeClr val="accent3">
                  <a:lumMod val="60000"/>
                  <a:lumOff val="40000"/>
                </a:schemeClr>
              </a:solidFill>
            </a:endParaRPr>
          </a:p>
        </p:txBody>
      </p:sp>
      <p:sp>
        <p:nvSpPr>
          <p:cNvPr id="22" name="Text Box 4"/>
          <p:cNvSpPr txBox="1">
            <a:spLocks noChangeArrowheads="1"/>
          </p:cNvSpPr>
          <p:nvPr userDrawn="1"/>
        </p:nvSpPr>
        <p:spPr bwMode="auto">
          <a:xfrm>
            <a:off x="5862004" y="3569338"/>
            <a:ext cx="355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chemeClr val="accent3">
                    <a:lumMod val="60000"/>
                    <a:lumOff val="40000"/>
                  </a:schemeClr>
                </a:solidFill>
              </a:rPr>
              <a:t>efharistó</a:t>
            </a:r>
            <a:endParaRPr lang="en-GB" sz="2800" b="1" spc="-150" dirty="0">
              <a:solidFill>
                <a:schemeClr val="accent3">
                  <a:lumMod val="60000"/>
                  <a:lumOff val="40000"/>
                </a:schemeClr>
              </a:solidFill>
            </a:endParaRPr>
          </a:p>
        </p:txBody>
      </p:sp>
      <p:sp>
        <p:nvSpPr>
          <p:cNvPr id="25" name="Rectangle 24"/>
          <p:cNvSpPr/>
          <p:nvPr userDrawn="1"/>
        </p:nvSpPr>
        <p:spPr>
          <a:xfrm>
            <a:off x="1125396" y="3292006"/>
            <a:ext cx="2752677" cy="523220"/>
          </a:xfrm>
          <a:prstGeom prst="rect">
            <a:avLst/>
          </a:prstGeom>
        </p:spPr>
        <p:txBody>
          <a:bodyPr wrap="none">
            <a:spAutoFit/>
          </a:bodyPr>
          <a:lstStyle/>
          <a:p>
            <a:r>
              <a:rPr lang="en-GB" sz="2800" b="1" spc="-150" dirty="0" err="1">
                <a:solidFill>
                  <a:schemeClr val="accent3">
                    <a:lumMod val="75000"/>
                  </a:schemeClr>
                </a:solidFill>
              </a:rPr>
              <a:t>Assalamualikum</a:t>
            </a:r>
            <a:endParaRPr lang="en-GB" b="1" spc="-150" dirty="0">
              <a:solidFill>
                <a:schemeClr val="accent3">
                  <a:lumMod val="75000"/>
                </a:scheme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chemeClr val="accent3">
                    <a:lumMod val="60000"/>
                    <a:lumOff val="40000"/>
                  </a:schemeClr>
                </a:solidFill>
              </a:rPr>
              <a:t>tak</a:t>
            </a:r>
            <a:endParaRPr lang="en-GB" sz="2000" b="1" spc="-150" dirty="0">
              <a:solidFill>
                <a:schemeClr val="accent3">
                  <a:lumMod val="60000"/>
                  <a:lumOff val="40000"/>
                </a:schemeClr>
              </a:solidFill>
            </a:endParaRPr>
          </a:p>
        </p:txBody>
      </p:sp>
      <p:sp>
        <p:nvSpPr>
          <p:cNvPr id="28" name="Rectangle 27"/>
          <p:cNvSpPr/>
          <p:nvPr userDrawn="1"/>
        </p:nvSpPr>
        <p:spPr>
          <a:xfrm>
            <a:off x="6660232" y="3270884"/>
            <a:ext cx="671979" cy="369332"/>
          </a:xfrm>
          <a:prstGeom prst="rect">
            <a:avLst/>
          </a:prstGeom>
        </p:spPr>
        <p:txBody>
          <a:bodyPr wrap="none">
            <a:spAutoFit/>
          </a:bodyPr>
          <a:lstStyle/>
          <a:p>
            <a:r>
              <a:rPr lang="fi-FI" sz="1800" b="1" spc="-150" dirty="0">
                <a:solidFill>
                  <a:schemeClr val="accent3">
                    <a:lumMod val="75000"/>
                  </a:schemeClr>
                </a:solidFill>
              </a:rPr>
              <a:t>kiitos</a:t>
            </a:r>
            <a:endParaRPr lang="fi-FI" sz="1800" b="1" spc="-150" dirty="0">
              <a:solidFill>
                <a:schemeClr val="accent3">
                  <a:lumMod val="75000"/>
                </a:schemeClr>
              </a:solidFill>
              <a:effectLst/>
            </a:endParaRPr>
          </a:p>
        </p:txBody>
      </p:sp>
      <p:sp>
        <p:nvSpPr>
          <p:cNvPr id="30" name="Rectangle 29"/>
          <p:cNvSpPr/>
          <p:nvPr userDrawn="1"/>
        </p:nvSpPr>
        <p:spPr>
          <a:xfrm>
            <a:off x="3915393" y="3425416"/>
            <a:ext cx="854721" cy="400110"/>
          </a:xfrm>
          <a:prstGeom prst="rect">
            <a:avLst/>
          </a:prstGeom>
        </p:spPr>
        <p:txBody>
          <a:bodyPr wrap="none">
            <a:spAutoFit/>
          </a:bodyPr>
          <a:lstStyle/>
          <a:p>
            <a:r>
              <a:rPr lang="hi-IN" sz="2000" spc="-150" dirty="0">
                <a:solidFill>
                  <a:schemeClr val="accent3">
                    <a:lumMod val="75000"/>
                  </a:schemeClr>
                </a:solidFill>
              </a:rPr>
              <a:t>शुक्रिया</a:t>
            </a:r>
          </a:p>
        </p:txBody>
      </p:sp>
      <p:sp>
        <p:nvSpPr>
          <p:cNvPr id="32" name="Rectangle 31"/>
          <p:cNvSpPr/>
          <p:nvPr userDrawn="1"/>
        </p:nvSpPr>
        <p:spPr>
          <a:xfrm>
            <a:off x="791201" y="3800600"/>
            <a:ext cx="1369286" cy="461665"/>
          </a:xfrm>
          <a:prstGeom prst="rect">
            <a:avLst/>
          </a:prstGeom>
        </p:spPr>
        <p:txBody>
          <a:bodyPr wrap="none">
            <a:spAutoFit/>
          </a:bodyPr>
          <a:lstStyle/>
          <a:p>
            <a:r>
              <a:rPr lang="ja-JP" altLang="en-US" spc="-150" dirty="0">
                <a:solidFill>
                  <a:srgbClr val="92D050"/>
                </a:solidFill>
              </a:rPr>
              <a:t>ありがとう</a:t>
            </a:r>
            <a:endParaRPr lang="ja-JP" altLang="en-US" spc="-150" dirty="0">
              <a:solidFill>
                <a:srgbClr val="92D050"/>
              </a:solidFill>
              <a:effectLst/>
            </a:endParaRPr>
          </a:p>
        </p:txBody>
      </p:sp>
      <p:sp>
        <p:nvSpPr>
          <p:cNvPr id="34" name="Rectangle 33"/>
          <p:cNvSpPr/>
          <p:nvPr userDrawn="1"/>
        </p:nvSpPr>
        <p:spPr>
          <a:xfrm>
            <a:off x="5951280" y="3913287"/>
            <a:ext cx="947695" cy="400110"/>
          </a:xfrm>
          <a:prstGeom prst="rect">
            <a:avLst/>
          </a:prstGeom>
        </p:spPr>
        <p:txBody>
          <a:bodyPr wrap="none">
            <a:spAutoFit/>
          </a:bodyPr>
          <a:lstStyle/>
          <a:p>
            <a:r>
              <a:rPr lang="es-ES" sz="2000" b="1" spc="-150" dirty="0">
                <a:solidFill>
                  <a:schemeClr val="accent3">
                    <a:lumMod val="60000"/>
                    <a:lumOff val="40000"/>
                  </a:schemeClr>
                </a:solidFill>
              </a:rPr>
              <a:t>gracias</a:t>
            </a:r>
            <a:endParaRPr lang="es-ES" sz="2000" b="1" spc="-150" dirty="0">
              <a:solidFill>
                <a:schemeClr val="accent3">
                  <a:lumMod val="60000"/>
                  <a:lumOff val="40000"/>
                </a:schemeClr>
              </a:solidFill>
              <a:effectLst/>
            </a:endParaRPr>
          </a:p>
        </p:txBody>
      </p:sp>
      <p:sp>
        <p:nvSpPr>
          <p:cNvPr id="29" name="Text Box 4"/>
          <p:cNvSpPr txBox="1">
            <a:spLocks noChangeArrowheads="1"/>
          </p:cNvSpPr>
          <p:nvPr userDrawn="1"/>
        </p:nvSpPr>
        <p:spPr bwMode="auto">
          <a:xfrm>
            <a:off x="5860025" y="4184299"/>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chemeClr val="accent3">
                    <a:lumMod val="75000"/>
                  </a:schemeClr>
                </a:solidFill>
              </a:rPr>
              <a:t>zikomo</a:t>
            </a:r>
            <a:endParaRPr lang="en-GB" dirty="0">
              <a:solidFill>
                <a:schemeClr val="accent3">
                  <a:lumMod val="75000"/>
                </a:schemeClr>
              </a:solidFill>
            </a:endParaRPr>
          </a:p>
        </p:txBody>
      </p:sp>
      <p:sp>
        <p:nvSpPr>
          <p:cNvPr id="31" name="Rectangle 30"/>
          <p:cNvSpPr/>
          <p:nvPr userDrawn="1"/>
        </p:nvSpPr>
        <p:spPr>
          <a:xfrm>
            <a:off x="869237" y="4581410"/>
            <a:ext cx="883575" cy="400110"/>
          </a:xfrm>
          <a:prstGeom prst="rect">
            <a:avLst/>
          </a:prstGeom>
        </p:spPr>
        <p:txBody>
          <a:bodyPr wrap="none">
            <a:spAutoFit/>
          </a:bodyPr>
          <a:lstStyle/>
          <a:p>
            <a:r>
              <a:rPr lang="de-DE" sz="2000" dirty="0" smtClean="0">
                <a:solidFill>
                  <a:schemeClr val="accent3">
                    <a:lumMod val="75000"/>
                  </a:schemeClr>
                </a:solidFill>
              </a:rPr>
              <a:t>danke</a:t>
            </a:r>
            <a:endParaRPr lang="de-DE" sz="2000" dirty="0">
              <a:solidFill>
                <a:schemeClr val="accent3">
                  <a:lumMod val="75000"/>
                </a:schemeClr>
              </a:solidFill>
              <a:effectLst/>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67206" y="6280157"/>
            <a:ext cx="733417" cy="448335"/>
          </a:xfrm>
          <a:prstGeom prst="rect">
            <a:avLst/>
          </a:prstGeom>
        </p:spPr>
      </p:pic>
      <p:sp>
        <p:nvSpPr>
          <p:cNvPr id="3" name="Text Placeholder 2"/>
          <p:cNvSpPr>
            <a:spLocks noGrp="1"/>
          </p:cNvSpPr>
          <p:nvPr>
            <p:ph type="body" sz="quarter" idx="11" hasCustomPrompt="1"/>
          </p:nvPr>
        </p:nvSpPr>
        <p:spPr>
          <a:xfrm>
            <a:off x="467543"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7384"/>
            <a:ext cx="9144000" cy="3176016"/>
          </a:xfrm>
          <a:prstGeom prst="rect">
            <a:avLst/>
          </a:prstGeom>
        </p:spPr>
      </p:pic>
      <p:sp>
        <p:nvSpPr>
          <p:cNvPr id="27" name="Text Box 4"/>
          <p:cNvSpPr txBox="1">
            <a:spLocks noChangeArrowheads="1"/>
          </p:cNvSpPr>
          <p:nvPr userDrawn="1"/>
        </p:nvSpPr>
        <p:spPr bwMode="auto">
          <a:xfrm>
            <a:off x="-252536" y="4077072"/>
            <a:ext cx="355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b="1" spc="-150" dirty="0" err="1" smtClean="0">
                <a:solidFill>
                  <a:schemeClr val="bg1"/>
                </a:solidFill>
              </a:rPr>
              <a:t>asante</a:t>
            </a:r>
            <a:r>
              <a:rPr lang="en-GB" sz="3600" b="1" spc="-150" dirty="0" smtClean="0">
                <a:solidFill>
                  <a:schemeClr val="bg1"/>
                </a:solidFill>
              </a:rPr>
              <a:t> </a:t>
            </a:r>
            <a:r>
              <a:rPr lang="en-GB" sz="3600" b="1" spc="-150" dirty="0" err="1" smtClean="0">
                <a:solidFill>
                  <a:schemeClr val="bg1"/>
                </a:solidFill>
              </a:rPr>
              <a:t>sana</a:t>
            </a:r>
            <a:endParaRPr lang="en-GB" sz="3600" b="1" spc="-150" dirty="0">
              <a:solidFill>
                <a:schemeClr val="bg1"/>
              </a:solidFill>
            </a:endParaRPr>
          </a:p>
        </p:txBody>
      </p:sp>
    </p:spTree>
    <p:extLst>
      <p:ext uri="{BB962C8B-B14F-4D97-AF65-F5344CB8AC3E}">
        <p14:creationId xmlns:p14="http://schemas.microsoft.com/office/powerpoint/2010/main" val="10998090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572000" cy="3428999"/>
          </a:xfrm>
        </p:spPr>
        <p:txBody>
          <a:bodyPr/>
          <a:lstStyle/>
          <a:p>
            <a:endParaRPr lang="en-US" dirty="0"/>
          </a:p>
        </p:txBody>
      </p:sp>
      <p:sp>
        <p:nvSpPr>
          <p:cNvPr id="5" name="Picture Placeholder 3"/>
          <p:cNvSpPr>
            <a:spLocks noGrp="1"/>
          </p:cNvSpPr>
          <p:nvPr>
            <p:ph type="pic" sz="quarter" idx="11"/>
          </p:nvPr>
        </p:nvSpPr>
        <p:spPr>
          <a:xfrm>
            <a:off x="4572000" y="0"/>
            <a:ext cx="4572000" cy="3428999"/>
          </a:xfrm>
        </p:spPr>
        <p:txBody>
          <a:bodyPr/>
          <a:lstStyle/>
          <a:p>
            <a:endParaRPr lang="en-US" dirty="0"/>
          </a:p>
        </p:txBody>
      </p:sp>
      <p:sp>
        <p:nvSpPr>
          <p:cNvPr id="6" name="Picture Placeholder 3"/>
          <p:cNvSpPr>
            <a:spLocks noGrp="1"/>
          </p:cNvSpPr>
          <p:nvPr>
            <p:ph type="pic" sz="quarter" idx="12"/>
          </p:nvPr>
        </p:nvSpPr>
        <p:spPr>
          <a:xfrm>
            <a:off x="0" y="3428999"/>
            <a:ext cx="4572000" cy="3428999"/>
          </a:xfrm>
        </p:spPr>
        <p:txBody>
          <a:bodyPr/>
          <a:lstStyle/>
          <a:p>
            <a:endParaRPr lang="en-US" dirty="0"/>
          </a:p>
        </p:txBody>
      </p:sp>
      <p:sp>
        <p:nvSpPr>
          <p:cNvPr id="7" name="Picture Placeholder 3"/>
          <p:cNvSpPr>
            <a:spLocks noGrp="1"/>
          </p:cNvSpPr>
          <p:nvPr>
            <p:ph type="pic" sz="quarter" idx="13"/>
          </p:nvPr>
        </p:nvSpPr>
        <p:spPr>
          <a:xfrm>
            <a:off x="4572000" y="3428999"/>
            <a:ext cx="4572000" cy="3428999"/>
          </a:xfrm>
        </p:spPr>
        <p:txBody>
          <a:bodyPr/>
          <a:lstStyle/>
          <a:p>
            <a:endParaRPr lang="en-US" dirty="0"/>
          </a:p>
        </p:txBody>
      </p:sp>
    </p:spTree>
    <p:extLst>
      <p:ext uri="{BB962C8B-B14F-4D97-AF65-F5344CB8AC3E}">
        <p14:creationId xmlns:p14="http://schemas.microsoft.com/office/powerpoint/2010/main" val="427469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4162"/>
            <a:ext cx="9144000" cy="6156000"/>
          </a:xfrm>
          <a:blipFill>
            <a:blip r:embed="rId2" cstate="email">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endParaRPr lang="en-GB" dirty="0"/>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5306604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67206" y="6280157"/>
            <a:ext cx="733417" cy="448335"/>
          </a:xfrm>
          <a:prstGeom prst="rect">
            <a:avLst/>
          </a:prstGeom>
        </p:spPr>
      </p:pic>
      <p:sp>
        <p:nvSpPr>
          <p:cNvPr id="5" name="TextBox 4"/>
          <p:cNvSpPr txBox="1"/>
          <p:nvPr userDrawn="1"/>
        </p:nvSpPr>
        <p:spPr>
          <a:xfrm>
            <a:off x="437960" y="3602501"/>
            <a:ext cx="7154234" cy="310854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2800" b="1" dirty="0" smtClean="0">
                <a:solidFill>
                  <a:schemeClr val="bg1"/>
                </a:solidFill>
                <a:latin typeface="+mn-lt"/>
              </a:rPr>
              <a:t>CABI is a not-for-profit international organization that improves people’s lives by providing information and applying scientific expertise to solve problems in agriculture and the environment</a:t>
            </a:r>
            <a:endParaRPr lang="en-GB" sz="2800" b="1" dirty="0" smtClean="0">
              <a:solidFill>
                <a:schemeClr val="bg1"/>
              </a:solidFill>
              <a:latin typeface="+mn-lt"/>
            </a:endParaRPr>
          </a:p>
          <a:p>
            <a:endParaRPr lang="en-GB" sz="2800" b="1" dirty="0">
              <a:solidFill>
                <a:schemeClr val="bg1"/>
              </a:solidFill>
              <a:latin typeface="+mn-lt"/>
            </a:endParaRPr>
          </a:p>
        </p:txBody>
      </p:sp>
      <p:sp>
        <p:nvSpPr>
          <p:cNvPr id="10" name="TextBox 9"/>
          <p:cNvSpPr txBox="1"/>
          <p:nvPr userDrawn="1"/>
        </p:nvSpPr>
        <p:spPr>
          <a:xfrm>
            <a:off x="386494" y="2924944"/>
            <a:ext cx="2800767" cy="1200329"/>
          </a:xfrm>
          <a:prstGeom prst="rect">
            <a:avLst/>
          </a:prstGeom>
          <a:noFill/>
        </p:spPr>
        <p:txBody>
          <a:bodyPr wrap="none" rtlCol="0">
            <a:spAutoFit/>
          </a:bodyPr>
          <a:lstStyle/>
          <a:p>
            <a:endParaRPr lang="en-GB" sz="3600" b="1" dirty="0" smtClean="0">
              <a:solidFill>
                <a:schemeClr val="bg1"/>
              </a:solidFill>
              <a:latin typeface="+mj-lt"/>
            </a:endParaRPr>
          </a:p>
          <a:p>
            <a:r>
              <a:rPr lang="en-GB" sz="3600" b="1" dirty="0" smtClean="0">
                <a:solidFill>
                  <a:schemeClr val="bg1"/>
                </a:solidFill>
                <a:latin typeface="+mj-lt"/>
              </a:rPr>
              <a:t>our mission</a:t>
            </a:r>
            <a:endParaRPr lang="en-GB" sz="3600" b="1" dirty="0">
              <a:solidFill>
                <a:schemeClr val="bg1"/>
              </a:solidFill>
              <a:latin typeface="+mj-lt"/>
            </a:endParaRPr>
          </a:p>
        </p:txBody>
      </p:sp>
      <p:sp>
        <p:nvSpPr>
          <p:cNvPr id="11" name="Rectangle 10"/>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790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67206" y="6280157"/>
            <a:ext cx="733417" cy="448335"/>
          </a:xfrm>
          <a:prstGeom prst="rect">
            <a:avLst/>
          </a:prstGeom>
        </p:spPr>
      </p:pic>
      <p:sp>
        <p:nvSpPr>
          <p:cNvPr id="4" name="TextBox 3"/>
          <p:cNvSpPr txBox="1"/>
          <p:nvPr userDrawn="1"/>
        </p:nvSpPr>
        <p:spPr>
          <a:xfrm>
            <a:off x="380442" y="3580643"/>
            <a:ext cx="6685129" cy="2677656"/>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800" b="1" dirty="0" smtClean="0">
                <a:solidFill>
                  <a:schemeClr val="bg1"/>
                </a:solidFill>
                <a:latin typeface="+mn-lt"/>
              </a:rPr>
              <a:t>CABI</a:t>
            </a:r>
            <a:r>
              <a:rPr lang="en-GB" sz="2800" dirty="0" smtClean="0">
                <a:solidFill>
                  <a:schemeClr val="bg1"/>
                </a:solidFill>
                <a:latin typeface="+mn-lt"/>
              </a:rPr>
              <a:t> </a:t>
            </a:r>
            <a:r>
              <a:rPr lang="en-GB" altLang="en-US" sz="2800" b="1" dirty="0" smtClean="0">
                <a:solidFill>
                  <a:schemeClr val="bg1"/>
                </a:solidFill>
                <a:latin typeface="+mn-lt"/>
              </a:rPr>
              <a:t>is a not-for-profit science-based development and information organization </a:t>
            </a:r>
          </a:p>
          <a:p>
            <a:r>
              <a:rPr lang="en-GB" sz="2800" dirty="0" smtClean="0">
                <a:solidFill>
                  <a:schemeClr val="bg1"/>
                </a:solidFill>
                <a:latin typeface="+mn-lt"/>
              </a:rPr>
              <a:t> </a:t>
            </a:r>
            <a:endParaRPr lang="en-GB" sz="2800" dirty="0">
              <a:solidFill>
                <a:schemeClr val="bg1"/>
              </a:solidFill>
              <a:latin typeface="+mn-lt"/>
            </a:endParaRPr>
          </a:p>
        </p:txBody>
      </p:sp>
      <p:sp>
        <p:nvSpPr>
          <p:cNvPr id="5" name="TextBox 4"/>
          <p:cNvSpPr txBox="1"/>
          <p:nvPr userDrawn="1"/>
        </p:nvSpPr>
        <p:spPr>
          <a:xfrm>
            <a:off x="386494" y="2924944"/>
            <a:ext cx="3288080" cy="1200329"/>
          </a:xfrm>
          <a:prstGeom prst="rect">
            <a:avLst/>
          </a:prstGeom>
          <a:noFill/>
        </p:spPr>
        <p:txBody>
          <a:bodyPr wrap="none" rtlCol="0">
            <a:spAutoFit/>
          </a:bodyPr>
          <a:lstStyle/>
          <a:p>
            <a:endParaRPr lang="en-GB" sz="3600" b="1" dirty="0" smtClean="0">
              <a:solidFill>
                <a:schemeClr val="bg1"/>
              </a:solidFill>
              <a:latin typeface="+mj-lt"/>
            </a:endParaRPr>
          </a:p>
          <a:p>
            <a:r>
              <a:rPr lang="en-GB" sz="3600" b="1" dirty="0" smtClean="0">
                <a:solidFill>
                  <a:schemeClr val="bg1"/>
                </a:solidFill>
                <a:latin typeface="+mj-lt"/>
              </a:rPr>
              <a:t>what is CABI?</a:t>
            </a:r>
            <a:endParaRPr lang="en-GB" sz="3600" b="1" dirty="0">
              <a:solidFill>
                <a:schemeClr val="bg1"/>
              </a:solidFill>
              <a:latin typeface="+mj-lt"/>
            </a:endParaRPr>
          </a:p>
        </p:txBody>
      </p:sp>
      <p:sp>
        <p:nvSpPr>
          <p:cNvPr id="13" name="Rectangle 12"/>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27943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5"/>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67206" y="6280157"/>
            <a:ext cx="733417" cy="448335"/>
          </a:xfrm>
          <a:prstGeom prst="rect">
            <a:avLst/>
          </a:prstGeom>
        </p:spPr>
      </p:pic>
      <p:sp>
        <p:nvSpPr>
          <p:cNvPr id="12" name="TextBox 11"/>
          <p:cNvSpPr txBox="1"/>
          <p:nvPr userDrawn="1"/>
        </p:nvSpPr>
        <p:spPr>
          <a:xfrm>
            <a:off x="380442" y="3580643"/>
            <a:ext cx="6685129" cy="310854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800" b="1" dirty="0" smtClean="0">
                <a:solidFill>
                  <a:schemeClr val="bg1"/>
                </a:solidFill>
                <a:latin typeface="+mn-lt"/>
              </a:rPr>
              <a:t>CABI addresses issues of global concern such as food security, through science, information and communication</a:t>
            </a:r>
          </a:p>
          <a:p>
            <a:r>
              <a:rPr lang="en-GB" sz="2800" dirty="0" smtClean="0">
                <a:solidFill>
                  <a:schemeClr val="bg1"/>
                </a:solidFill>
                <a:latin typeface="+mn-lt"/>
              </a:rPr>
              <a:t> </a:t>
            </a:r>
            <a:endParaRPr lang="en-GB" sz="2800" dirty="0">
              <a:solidFill>
                <a:schemeClr val="bg1"/>
              </a:solidFill>
              <a:latin typeface="+mn-lt"/>
            </a:endParaRPr>
          </a:p>
        </p:txBody>
      </p:sp>
      <p:sp>
        <p:nvSpPr>
          <p:cNvPr id="13" name="TextBox 12"/>
          <p:cNvSpPr txBox="1"/>
          <p:nvPr userDrawn="1"/>
        </p:nvSpPr>
        <p:spPr>
          <a:xfrm>
            <a:off x="386494" y="2924944"/>
            <a:ext cx="4673074" cy="1200329"/>
          </a:xfrm>
          <a:prstGeom prst="rect">
            <a:avLst/>
          </a:prstGeom>
          <a:noFill/>
        </p:spPr>
        <p:txBody>
          <a:bodyPr wrap="none" rtlCol="0">
            <a:spAutoFit/>
          </a:bodyPr>
          <a:lstStyle/>
          <a:p>
            <a:endParaRPr lang="en-GB" sz="3600" b="1" dirty="0" smtClean="0">
              <a:solidFill>
                <a:schemeClr val="bg1"/>
              </a:solidFill>
              <a:latin typeface="+mj-lt"/>
            </a:endParaRPr>
          </a:p>
          <a:p>
            <a:r>
              <a:rPr lang="en-GB" sz="3600" b="1" dirty="0" smtClean="0">
                <a:solidFill>
                  <a:schemeClr val="bg1"/>
                </a:solidFill>
                <a:latin typeface="+mj-lt"/>
              </a:rPr>
              <a:t>what does CABI do?</a:t>
            </a:r>
            <a:endParaRPr lang="en-GB" sz="3600" b="1" dirty="0">
              <a:solidFill>
                <a:schemeClr val="bg1"/>
              </a:solidFill>
              <a:latin typeface="+mj-lt"/>
            </a:endParaRPr>
          </a:p>
        </p:txBody>
      </p:sp>
      <p:sp>
        <p:nvSpPr>
          <p:cNvPr id="15" name="Rectangle 14"/>
          <p:cNvSpPr/>
          <p:nvPr userDrawn="1"/>
        </p:nvSpPr>
        <p:spPr>
          <a:xfrm>
            <a:off x="-19874" y="-171400"/>
            <a:ext cx="9163874" cy="3328702"/>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761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1" y="1484784"/>
            <a:ext cx="5472607" cy="4401205"/>
          </a:xfrm>
          <a:prstGeom prst="rect">
            <a:avLst/>
          </a:prstGeom>
        </p:spPr>
        <p:txBody>
          <a:bodyPr wrap="square">
            <a:spAutoFit/>
          </a:bodyPr>
          <a:lstStyle/>
          <a:p>
            <a:pPr marL="342900" indent="-342900">
              <a:buClr>
                <a:schemeClr val="bg2"/>
              </a:buClr>
              <a:buFont typeface="Arial" panose="020B0604020202020204" pitchFamily="34" charset="0"/>
              <a:buChar char="●"/>
            </a:pPr>
            <a:r>
              <a:rPr lang="en-GB" sz="2000" b="1" dirty="0" smtClean="0">
                <a:solidFill>
                  <a:schemeClr val="bg2"/>
                </a:solidFill>
              </a:rPr>
              <a:t>Not-for-profit</a:t>
            </a:r>
            <a:r>
              <a:rPr lang="en-GB" sz="2000" dirty="0" smtClean="0"/>
              <a:t> </a:t>
            </a:r>
            <a:r>
              <a:rPr lang="en-GB" sz="2000" dirty="0" smtClean="0">
                <a:solidFill>
                  <a:srgbClr val="000000"/>
                </a:solidFill>
              </a:rPr>
              <a:t>intergovernmental organisation established in </a:t>
            </a:r>
            <a:r>
              <a:rPr lang="en-GB" sz="2000" b="1" dirty="0" smtClean="0">
                <a:solidFill>
                  <a:schemeClr val="bg2"/>
                </a:solidFill>
              </a:rPr>
              <a:t>1910</a:t>
            </a:r>
            <a:r>
              <a:rPr lang="en-GB" sz="2000" dirty="0" smtClean="0"/>
              <a:t> </a:t>
            </a:r>
            <a:r>
              <a:rPr lang="en-GB" sz="2000" dirty="0" smtClean="0">
                <a:solidFill>
                  <a:srgbClr val="000000"/>
                </a:solidFill>
              </a:rPr>
              <a:t>by a UN treaty</a:t>
            </a:r>
          </a:p>
          <a:p>
            <a:pPr marL="342900" indent="-342900">
              <a:buClr>
                <a:schemeClr val="bg2"/>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chemeClr val="bg2"/>
                </a:solidFill>
              </a:rPr>
              <a:t>agriculture</a:t>
            </a:r>
            <a:r>
              <a:rPr lang="en-GB" sz="2000" dirty="0" smtClean="0"/>
              <a:t> </a:t>
            </a:r>
            <a:r>
              <a:rPr lang="en-GB" sz="2000" dirty="0" smtClean="0">
                <a:solidFill>
                  <a:srgbClr val="000000"/>
                </a:solidFill>
              </a:rPr>
              <a:t>and the </a:t>
            </a:r>
            <a:r>
              <a:rPr lang="en-GB" sz="2000" b="1" dirty="0" smtClean="0">
                <a:solidFill>
                  <a:schemeClr val="bg2"/>
                </a:solidFill>
              </a:rPr>
              <a:t>environment</a:t>
            </a:r>
          </a:p>
          <a:p>
            <a:pPr marL="342900" indent="-342900">
              <a:buClr>
                <a:schemeClr val="bg2"/>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chemeClr val="bg2"/>
              </a:buClr>
              <a:buFont typeface="Arial" panose="020B0604020202020204" pitchFamily="34" charset="0"/>
              <a:buChar char="●"/>
            </a:pPr>
            <a:r>
              <a:rPr lang="en-GB" sz="2000" dirty="0" smtClean="0">
                <a:solidFill>
                  <a:srgbClr val="000000"/>
                </a:solidFill>
              </a:rPr>
              <a:t>Owned by</a:t>
            </a:r>
            <a:r>
              <a:rPr lang="en-GB" sz="2000" dirty="0" smtClean="0"/>
              <a:t> </a:t>
            </a:r>
            <a:r>
              <a:rPr lang="en-GB" sz="2000" b="1" dirty="0" smtClean="0">
                <a:solidFill>
                  <a:schemeClr val="bg2"/>
                </a:solidFill>
              </a:rPr>
              <a:t>48 member countries</a:t>
            </a:r>
          </a:p>
          <a:p>
            <a:pPr marL="342900" indent="-342900">
              <a:buClr>
                <a:schemeClr val="bg2"/>
              </a:buClr>
              <a:buFont typeface="Arial" panose="020B0604020202020204" pitchFamily="34" charset="0"/>
              <a:buChar char="●"/>
            </a:pPr>
            <a:r>
              <a:rPr lang="en-GB" sz="2000" b="1" dirty="0" smtClean="0">
                <a:solidFill>
                  <a:schemeClr val="bg2"/>
                </a:solidFill>
              </a:rPr>
              <a:t>400 staff worldwide </a:t>
            </a:r>
            <a:r>
              <a:rPr lang="en-GB" sz="2000" dirty="0" smtClean="0">
                <a:solidFill>
                  <a:srgbClr val="000000"/>
                </a:solidFill>
              </a:rPr>
              <a:t>in 21 locations</a:t>
            </a:r>
          </a:p>
          <a:p>
            <a:pPr marL="342900" indent="-342900">
              <a:buClr>
                <a:schemeClr val="bg2"/>
              </a:buClr>
              <a:buFont typeface="Arial" panose="020B0604020202020204" pitchFamily="34" charset="0"/>
              <a:buChar char="●"/>
            </a:pPr>
            <a:r>
              <a:rPr lang="en-GB" sz="2000" dirty="0" smtClean="0">
                <a:solidFill>
                  <a:srgbClr val="000000"/>
                </a:solidFill>
              </a:rPr>
              <a:t>Annual turn-over</a:t>
            </a:r>
            <a:r>
              <a:rPr lang="en-GB" sz="2000" dirty="0" smtClean="0"/>
              <a:t> </a:t>
            </a:r>
            <a:r>
              <a:rPr lang="en-GB" sz="2000" b="1" dirty="0" smtClean="0">
                <a:solidFill>
                  <a:schemeClr val="bg2"/>
                </a:solidFill>
              </a:rPr>
              <a:t>£28m </a:t>
            </a:r>
            <a:r>
              <a:rPr lang="en-GB" sz="2000" dirty="0" smtClean="0">
                <a:solidFill>
                  <a:srgbClr val="000000"/>
                </a:solidFill>
              </a:rPr>
              <a:t>(2013)</a:t>
            </a:r>
          </a:p>
          <a:p>
            <a:pPr marL="342900" indent="-342900">
              <a:buClr>
                <a:schemeClr val="bg2"/>
              </a:buClr>
              <a:buFont typeface="Arial" panose="020B0604020202020204" pitchFamily="34" charset="0"/>
              <a:buChar char="●"/>
            </a:pPr>
            <a:r>
              <a:rPr lang="en-GB" sz="2000" dirty="0" smtClean="0">
                <a:solidFill>
                  <a:srgbClr val="000000"/>
                </a:solidFill>
              </a:rPr>
              <a:t>Compliant with requirements for</a:t>
            </a:r>
            <a:r>
              <a:rPr lang="en-GB" sz="2000" dirty="0" smtClean="0"/>
              <a:t> </a:t>
            </a:r>
            <a:r>
              <a:rPr lang="en-GB" sz="2000" b="1" dirty="0" smtClean="0">
                <a:solidFill>
                  <a:schemeClr val="bg2"/>
                </a:solidFill>
              </a:rPr>
              <a:t>Joint Management</a:t>
            </a:r>
            <a:r>
              <a:rPr lang="en-GB" sz="2000" dirty="0" smtClean="0"/>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0"/>
            <a:ext cx="2400016" cy="523220"/>
          </a:xfrm>
          <a:prstGeom prst="rect">
            <a:avLst/>
          </a:prstGeom>
        </p:spPr>
        <p:txBody>
          <a:bodyPr wrap="none">
            <a:spAutoFit/>
          </a:bodyPr>
          <a:lstStyle/>
          <a:p>
            <a:r>
              <a:rPr lang="en-GB" sz="2800" b="1" dirty="0" smtClean="0"/>
              <a:t>CABI in Brief</a:t>
            </a:r>
            <a:endParaRPr lang="en-GB" sz="2800" b="1" dirty="0"/>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val="0"/>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06903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pic>
        <p:nvPicPr>
          <p:cNvPr id="5" name="4cdf01e4-5154-418b-9ec0-6067582369f5" descr="2C5025EA-B92B-4729-AE5C-C6BE30917646@cabi"/>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79436" y="1337227"/>
            <a:ext cx="7916863"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95299" y="1219752"/>
            <a:ext cx="8597900" cy="4595812"/>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 name="Title 1"/>
          <p:cNvSpPr>
            <a:spLocks noGrp="1"/>
          </p:cNvSpPr>
          <p:nvPr>
            <p:ph type="title"/>
          </p:nvPr>
        </p:nvSpPr>
        <p:spPr>
          <a:xfrm>
            <a:off x="387349" y="57702"/>
            <a:ext cx="7937500" cy="431800"/>
          </a:xfrm>
        </p:spPr>
        <p:txBody>
          <a:bodyPr/>
          <a:lstStyle/>
          <a:p>
            <a:pPr eaLnBrk="1" hangingPunct="1"/>
            <a:r>
              <a:rPr lang="en-GB" altLang="en-US" dirty="0" smtClean="0"/>
              <a:t>CABI membership</a:t>
            </a:r>
          </a:p>
        </p:txBody>
      </p:sp>
      <p:sp>
        <p:nvSpPr>
          <p:cNvPr id="8" name="TextBox 5"/>
          <p:cNvSpPr txBox="1">
            <a:spLocks noChangeArrowheads="1"/>
          </p:cNvSpPr>
          <p:nvPr userDrawn="1"/>
        </p:nvSpPr>
        <p:spPr bwMode="auto">
          <a:xfrm>
            <a:off x="288924" y="479977"/>
            <a:ext cx="6219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dirty="0">
                <a:solidFill>
                  <a:srgbClr val="5C5C5C"/>
                </a:solidFill>
              </a:rPr>
              <a:t>We work on behalf of 48 member countries</a:t>
            </a:r>
          </a:p>
        </p:txBody>
      </p:sp>
      <p:grpSp>
        <p:nvGrpSpPr>
          <p:cNvPr id="9" name="Group 8"/>
          <p:cNvGrpSpPr>
            <a:grpSpLocks/>
          </p:cNvGrpSpPr>
          <p:nvPr userDrawn="1"/>
        </p:nvGrpSpPr>
        <p:grpSpPr bwMode="auto">
          <a:xfrm>
            <a:off x="333374" y="982178"/>
            <a:ext cx="8559106" cy="4999038"/>
            <a:chOff x="341530" y="1583795"/>
            <a:chExt cx="8439487" cy="5000170"/>
          </a:xfrm>
        </p:grpSpPr>
        <p:grpSp>
          <p:nvGrpSpPr>
            <p:cNvPr id="10" name="Group 88"/>
            <p:cNvGrpSpPr>
              <a:grpSpLocks/>
            </p:cNvGrpSpPr>
            <p:nvPr/>
          </p:nvGrpSpPr>
          <p:grpSpPr bwMode="auto">
            <a:xfrm>
              <a:off x="341531" y="1583795"/>
              <a:ext cx="8429306" cy="720781"/>
              <a:chOff x="335436" y="1455048"/>
              <a:chExt cx="8429306" cy="720781"/>
            </a:xfrm>
          </p:grpSpPr>
          <p:sp>
            <p:nvSpPr>
              <p:cNvPr id="61"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62" name="Picture 6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7" name="Picture 6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8" name="Picture 6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9" name="Picture 6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11" name="Group 90"/>
            <p:cNvGrpSpPr>
              <a:grpSpLocks/>
            </p:cNvGrpSpPr>
            <p:nvPr/>
          </p:nvGrpSpPr>
          <p:grpSpPr bwMode="auto">
            <a:xfrm>
              <a:off x="347625" y="4156342"/>
              <a:ext cx="8433392" cy="713519"/>
              <a:chOff x="341530" y="4027595"/>
              <a:chExt cx="8433392" cy="713519"/>
            </a:xfrm>
          </p:grpSpPr>
          <p:sp>
            <p:nvSpPr>
              <p:cNvPr id="52"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3" name="Picture 5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8" name="Picture 5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9" name="Picture 58"/>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12" name="Group 91"/>
            <p:cNvGrpSpPr>
              <a:grpSpLocks/>
            </p:cNvGrpSpPr>
            <p:nvPr/>
          </p:nvGrpSpPr>
          <p:grpSpPr bwMode="auto">
            <a:xfrm>
              <a:off x="347625" y="4997907"/>
              <a:ext cx="8420271" cy="720080"/>
              <a:chOff x="341530" y="4869160"/>
              <a:chExt cx="8420271" cy="720080"/>
            </a:xfrm>
          </p:grpSpPr>
          <p:sp>
            <p:nvSpPr>
              <p:cNvPr id="43"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4" name="Picture 43"/>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9" name="Picture 48"/>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50" name="Picture 49"/>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3" name="Group 92"/>
            <p:cNvGrpSpPr>
              <a:grpSpLocks/>
            </p:cNvGrpSpPr>
            <p:nvPr/>
          </p:nvGrpSpPr>
          <p:grpSpPr bwMode="auto">
            <a:xfrm>
              <a:off x="858932" y="5862153"/>
              <a:ext cx="7418478" cy="721812"/>
              <a:chOff x="852837" y="5733406"/>
              <a:chExt cx="7418478" cy="721812"/>
            </a:xfrm>
          </p:grpSpPr>
          <p:sp>
            <p:nvSpPr>
              <p:cNvPr id="35"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6" name="Picture 35"/>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9" name="Picture 38"/>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40" name="Picture 39"/>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41" name="Picture 40"/>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42" name="Picture 2"/>
              <p:cNvPicPr>
                <a:picLocks noChangeArrowheads="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93"/>
            <p:cNvGrpSpPr>
              <a:grpSpLocks/>
            </p:cNvGrpSpPr>
            <p:nvPr/>
          </p:nvGrpSpPr>
          <p:grpSpPr bwMode="auto">
            <a:xfrm>
              <a:off x="347626" y="3287717"/>
              <a:ext cx="8428733" cy="727049"/>
              <a:chOff x="341531" y="3158970"/>
              <a:chExt cx="8428733" cy="727049"/>
            </a:xfrm>
          </p:grpSpPr>
          <p:sp>
            <p:nvSpPr>
              <p:cNvPr id="26"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7" name="Picture 26"/>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31" name="Picture 30"/>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32" name="Picture 31"/>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3" name="Picture 32"/>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4" name="Picture 3"/>
              <p:cNvPicPr>
                <a:picLocks noChangeArrowheads="1"/>
              </p:cNvPicPr>
              <p:nvPr/>
            </p:nvPicPr>
            <p:blipFill>
              <a:blip r:embed="rId41" cstate="email">
                <a:extLst>
                  <a:ext uri="{28A0092B-C50C-407E-A947-70E740481C1C}">
                    <a14:useLocalDpi xmlns:a14="http://schemas.microsoft.com/office/drawing/2010/main" val="0"/>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46"/>
            <p:cNvGrpSpPr>
              <a:grpSpLocks/>
            </p:cNvGrpSpPr>
            <p:nvPr/>
          </p:nvGrpSpPr>
          <p:grpSpPr bwMode="auto">
            <a:xfrm>
              <a:off x="341530" y="2443902"/>
              <a:ext cx="8436791" cy="715769"/>
              <a:chOff x="341530" y="2443902"/>
              <a:chExt cx="8436791" cy="715769"/>
            </a:xfrm>
          </p:grpSpPr>
          <p:grpSp>
            <p:nvGrpSpPr>
              <p:cNvPr id="16" name="Group 89"/>
              <p:cNvGrpSpPr>
                <a:grpSpLocks/>
              </p:cNvGrpSpPr>
              <p:nvPr/>
            </p:nvGrpSpPr>
            <p:grpSpPr bwMode="auto">
              <a:xfrm>
                <a:off x="341530" y="2443902"/>
                <a:ext cx="8436791" cy="715769"/>
                <a:chOff x="335435" y="2315155"/>
                <a:chExt cx="8436791" cy="715769"/>
              </a:xfrm>
            </p:grpSpPr>
            <p:sp>
              <p:nvSpPr>
                <p:cNvPr id="18"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9" name="Picture 18"/>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3" cstate="email">
                  <a:extLst>
                    <a:ext uri="{28A0092B-C50C-407E-A947-70E740481C1C}">
                      <a14:useLocalDpi xmlns:a14="http://schemas.microsoft.com/office/drawing/2010/main" val="0"/>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4" cstate="email">
                  <a:extLst>
                    <a:ext uri="{28A0092B-C50C-407E-A947-70E740481C1C}">
                      <a14:useLocalDpi xmlns:a14="http://schemas.microsoft.com/office/drawing/2010/main" val="0"/>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5" cstate="email">
                  <a:extLst>
                    <a:ext uri="{28A0092B-C50C-407E-A947-70E740481C1C}">
                      <a14:useLocalDpi xmlns:a14="http://schemas.microsoft.com/office/drawing/2010/main" val="0"/>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3" name="Picture 22"/>
                <p:cNvPicPr>
                  <a:picLocks noChangeAspect="1"/>
                </p:cNvPicPr>
                <p:nvPr/>
              </p:nvPicPr>
              <p:blipFill>
                <a:blip r:embed="rId46" cstate="email">
                  <a:extLst>
                    <a:ext uri="{28A0092B-C50C-407E-A947-70E740481C1C}">
                      <a14:useLocalDpi xmlns:a14="http://schemas.microsoft.com/office/drawing/2010/main" val="0"/>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4" name="Picture 23"/>
                <p:cNvPicPr>
                  <a:picLocks noChangeAspect="1"/>
                </p:cNvPicPr>
                <p:nvPr/>
              </p:nvPicPr>
              <p:blipFill>
                <a:blip r:embed="rId47" cstate="email">
                  <a:extLst>
                    <a:ext uri="{28A0092B-C50C-407E-A947-70E740481C1C}">
                      <a14:useLocalDpi xmlns:a14="http://schemas.microsoft.com/office/drawing/2010/main" val="0"/>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48" cstate="email">
                  <a:extLst>
                    <a:ext uri="{28A0092B-C50C-407E-A947-70E740481C1C}">
                      <a14:useLocalDpi xmlns:a14="http://schemas.microsoft.com/office/drawing/2010/main" val="0"/>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7" name="Picture 16"/>
              <p:cNvPicPr>
                <a:picLocks noChangeAspect="1"/>
              </p:cNvPicPr>
              <p:nvPr/>
            </p:nvPicPr>
            <p:blipFill>
              <a:blip r:embed="rId49" cstate="email">
                <a:extLst>
                  <a:ext uri="{28A0092B-C50C-407E-A947-70E740481C1C}">
                    <a14:useLocalDpi xmlns:a14="http://schemas.microsoft.com/office/drawing/2010/main" val="0"/>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38370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142"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91753" y="1621707"/>
            <a:ext cx="7857490" cy="40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Oval 143"/>
          <p:cNvSpPr/>
          <p:nvPr userDrawn="1"/>
        </p:nvSpPr>
        <p:spPr>
          <a:xfrm>
            <a:off x="3108680" y="3885387"/>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userDrawn="1"/>
        </p:nvSpPr>
        <p:spPr>
          <a:xfrm>
            <a:off x="2892649" y="304412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userDrawn="1"/>
        </p:nvSpPr>
        <p:spPr>
          <a:xfrm>
            <a:off x="2653760" y="388731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userDrawn="1"/>
        </p:nvSpPr>
        <p:spPr>
          <a:xfrm>
            <a:off x="3237013" y="435317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userDrawn="1"/>
        </p:nvSpPr>
        <p:spPr>
          <a:xfrm>
            <a:off x="5657354" y="3467474"/>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userDrawn="1"/>
        </p:nvSpPr>
        <p:spPr>
          <a:xfrm>
            <a:off x="4431151" y="278629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userDrawn="1"/>
        </p:nvSpPr>
        <p:spPr>
          <a:xfrm>
            <a:off x="5915250" y="3678154"/>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userDrawn="1"/>
        </p:nvSpPr>
        <p:spPr>
          <a:xfrm>
            <a:off x="4503161" y="2922966"/>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userDrawn="1"/>
        </p:nvSpPr>
        <p:spPr>
          <a:xfrm>
            <a:off x="5069715" y="4168664"/>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userDrawn="1"/>
        </p:nvSpPr>
        <p:spPr>
          <a:xfrm>
            <a:off x="4309989" y="2778945"/>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userDrawn="1"/>
        </p:nvSpPr>
        <p:spPr>
          <a:xfrm>
            <a:off x="4836920" y="3045294"/>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userDrawn="1"/>
        </p:nvSpPr>
        <p:spPr>
          <a:xfrm>
            <a:off x="6375420" y="4036789"/>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userDrawn="1"/>
        </p:nvSpPr>
        <p:spPr>
          <a:xfrm>
            <a:off x="6663461" y="3093277"/>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userDrawn="1"/>
        </p:nvSpPr>
        <p:spPr>
          <a:xfrm>
            <a:off x="7247160" y="487981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157"/>
          <p:cNvGrpSpPr/>
          <p:nvPr userDrawn="1"/>
        </p:nvGrpSpPr>
        <p:grpSpPr>
          <a:xfrm>
            <a:off x="1443543" y="1169846"/>
            <a:ext cx="996049" cy="673346"/>
            <a:chOff x="1877735" y="1691634"/>
            <a:chExt cx="996049" cy="673346"/>
          </a:xfrm>
        </p:grpSpPr>
        <p:pic>
          <p:nvPicPr>
            <p:cNvPr id="159"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t>UK  </a:t>
              </a:r>
              <a:r>
                <a:rPr lang="en-GB" sz="1100" dirty="0" smtClean="0"/>
                <a:t>215</a:t>
              </a:r>
              <a:endParaRPr lang="en-GB" sz="1100" dirty="0"/>
            </a:p>
          </p:txBody>
        </p:sp>
        <p:cxnSp>
          <p:nvCxnSpPr>
            <p:cNvPr id="161" name="Straight Connector 160"/>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2699479" y="1179371"/>
            <a:ext cx="996049" cy="672242"/>
            <a:chOff x="3348837" y="1699008"/>
            <a:chExt cx="996049" cy="672242"/>
          </a:xfrm>
        </p:grpSpPr>
        <p:pic>
          <p:nvPicPr>
            <p:cNvPr id="163" name="Picture 162"/>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3378862" y="1699008"/>
              <a:ext cx="900000" cy="432000"/>
            </a:xfrm>
            <a:prstGeom prst="rect">
              <a:avLst/>
            </a:prstGeom>
            <a:ln w="12700">
              <a:solidFill>
                <a:schemeClr val="tx1"/>
              </a:solidFill>
            </a:ln>
          </p:spPr>
        </p:pic>
        <p:sp>
          <p:nvSpPr>
            <p:cNvPr id="164" name="TextBox 163"/>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t>Netherlands </a:t>
              </a:r>
              <a:r>
                <a:rPr lang="en-GB" sz="1100" dirty="0" smtClean="0"/>
                <a:t>3</a:t>
              </a:r>
              <a:endParaRPr lang="en-GB" sz="1100" dirty="0"/>
            </a:p>
          </p:txBody>
        </p:sp>
        <p:cxnSp>
          <p:nvCxnSpPr>
            <p:cNvPr id="165" name="Straight Connector 164"/>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3968802" y="1169846"/>
            <a:ext cx="1032657" cy="675497"/>
            <a:chOff x="4758005" y="1699008"/>
            <a:chExt cx="1032657" cy="675497"/>
          </a:xfrm>
        </p:grpSpPr>
        <p:pic>
          <p:nvPicPr>
            <p:cNvPr id="167"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t>Switzerland </a:t>
              </a:r>
              <a:r>
                <a:rPr lang="en-GB" sz="1100" dirty="0" smtClean="0"/>
                <a:t>27</a:t>
              </a:r>
              <a:endParaRPr lang="en-GB" sz="1100" dirty="0"/>
            </a:p>
          </p:txBody>
        </p:sp>
        <p:cxnSp>
          <p:nvCxnSpPr>
            <p:cNvPr id="169" name="Straight Connector 168"/>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6591068" y="1159803"/>
            <a:ext cx="1016639" cy="665924"/>
            <a:chOff x="7696357" y="2752915"/>
            <a:chExt cx="1016639" cy="665924"/>
          </a:xfrm>
        </p:grpSpPr>
        <p:sp>
          <p:nvSpPr>
            <p:cNvPr id="171" name="TextBox 170"/>
            <p:cNvSpPr txBox="1"/>
            <p:nvPr/>
          </p:nvSpPr>
          <p:spPr>
            <a:xfrm>
              <a:off x="7800089" y="3227305"/>
              <a:ext cx="912907" cy="169277"/>
            </a:xfrm>
            <a:prstGeom prst="rect">
              <a:avLst/>
            </a:prstGeom>
            <a:noFill/>
          </p:spPr>
          <p:txBody>
            <a:bodyPr wrap="square" lIns="0" tIns="0" rIns="0" bIns="0" rtlCol="0">
              <a:spAutoFit/>
            </a:bodyPr>
            <a:lstStyle/>
            <a:p>
              <a:r>
                <a:rPr lang="en-GB" sz="1100" b="1" dirty="0" smtClean="0"/>
                <a:t>Bulgaria  </a:t>
              </a:r>
              <a:r>
                <a:rPr lang="en-GB" sz="1100" dirty="0" smtClean="0"/>
                <a:t>1</a:t>
              </a:r>
              <a:endParaRPr lang="en-GB" sz="1100" dirty="0"/>
            </a:p>
          </p:txBody>
        </p:sp>
        <p:pic>
          <p:nvPicPr>
            <p:cNvPr id="172" name="Picture 171"/>
            <p:cNvPicPr>
              <a:picLocks/>
            </p:cNvPicPr>
            <p:nvPr/>
          </p:nvPicPr>
          <p:blipFill>
            <a:blip r:embed="rId6" cstate="email">
              <a:extLst>
                <a:ext uri="{28A0092B-C50C-407E-A947-70E740481C1C}">
                  <a14:useLocalDpi xmlns:a14="http://schemas.microsoft.com/office/drawing/2010/main" val="0"/>
                </a:ext>
              </a:extLst>
            </a:blip>
            <a:stretch>
              <a:fillRect/>
            </a:stretch>
          </p:blipFill>
          <p:spPr>
            <a:xfrm>
              <a:off x="7793057" y="2752915"/>
              <a:ext cx="900000" cy="432000"/>
            </a:xfrm>
            <a:prstGeom prst="rect">
              <a:avLst/>
            </a:prstGeom>
            <a:ln w="12700">
              <a:solidFill>
                <a:schemeClr val="tx1"/>
              </a:solidFill>
            </a:ln>
          </p:spPr>
        </p:pic>
        <p:cxnSp>
          <p:nvCxnSpPr>
            <p:cNvPr id="173" name="Straight Connector 172"/>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20870" y="1169846"/>
            <a:ext cx="1029365" cy="670949"/>
            <a:chOff x="374195" y="1700760"/>
            <a:chExt cx="1029365" cy="670949"/>
          </a:xfrm>
        </p:grpSpPr>
        <p:pic>
          <p:nvPicPr>
            <p:cNvPr id="175" name="Picture 174"/>
            <p:cNvPicPr>
              <a:picLocks/>
            </p:cNvPicPr>
            <p:nvPr/>
          </p:nvPicPr>
          <p:blipFill>
            <a:blip r:embed="rId7" cstate="email">
              <a:extLst>
                <a:ext uri="{28A0092B-C50C-407E-A947-70E740481C1C}">
                  <a14:useLocalDpi xmlns:a14="http://schemas.microsoft.com/office/drawing/2010/main" val="0"/>
                </a:ext>
              </a:extLst>
            </a:blip>
            <a:stretch>
              <a:fillRect/>
            </a:stretch>
          </p:blipFill>
          <p:spPr>
            <a:xfrm>
              <a:off x="400928" y="1700760"/>
              <a:ext cx="900000" cy="432000"/>
            </a:xfrm>
            <a:prstGeom prst="rect">
              <a:avLst/>
            </a:prstGeom>
            <a:ln w="12700">
              <a:solidFill>
                <a:schemeClr val="tx1"/>
              </a:solidFill>
            </a:ln>
          </p:spPr>
        </p:pic>
        <p:sp>
          <p:nvSpPr>
            <p:cNvPr id="176" name="TextBox 175"/>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t>USA  </a:t>
              </a:r>
              <a:r>
                <a:rPr lang="en-GB" sz="1100" dirty="0" smtClean="0"/>
                <a:t>3</a:t>
              </a:r>
              <a:endParaRPr lang="en-GB" sz="1100" dirty="0"/>
            </a:p>
          </p:txBody>
        </p:sp>
        <p:cxnSp>
          <p:nvCxnSpPr>
            <p:cNvPr id="177" name="Straight Connector 176"/>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142299" y="1957113"/>
            <a:ext cx="1446550" cy="706377"/>
            <a:chOff x="367845" y="3789050"/>
            <a:chExt cx="1446550" cy="706377"/>
          </a:xfrm>
        </p:grpSpPr>
        <p:pic>
          <p:nvPicPr>
            <p:cNvPr id="179"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179"/>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t>Trinidad &amp; Tobago </a:t>
              </a:r>
              <a:r>
                <a:rPr lang="en-GB" sz="1100" dirty="0" smtClean="0"/>
                <a:t>4</a:t>
              </a:r>
              <a:endParaRPr lang="en-GB" sz="1100" dirty="0"/>
            </a:p>
          </p:txBody>
        </p:sp>
        <p:cxnSp>
          <p:nvCxnSpPr>
            <p:cNvPr id="181" name="Straight Connector 180"/>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4810629" y="5394129"/>
            <a:ext cx="1161734" cy="711141"/>
            <a:chOff x="3186703" y="5727274"/>
            <a:chExt cx="1161734" cy="711141"/>
          </a:xfrm>
        </p:grpSpPr>
        <p:pic>
          <p:nvPicPr>
            <p:cNvPr id="183"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p:cNvSpPr txBox="1"/>
            <p:nvPr/>
          </p:nvSpPr>
          <p:spPr>
            <a:xfrm>
              <a:off x="3345805" y="6257853"/>
              <a:ext cx="1002632" cy="169277"/>
            </a:xfrm>
            <a:prstGeom prst="rect">
              <a:avLst/>
            </a:prstGeom>
            <a:noFill/>
          </p:spPr>
          <p:txBody>
            <a:bodyPr wrap="square" lIns="0" tIns="0" rIns="0" bIns="0" rtlCol="0">
              <a:spAutoFit/>
            </a:bodyPr>
            <a:lstStyle/>
            <a:p>
              <a:r>
                <a:rPr lang="en-GB" sz="1100" b="1" dirty="0" smtClean="0"/>
                <a:t>Kenya  </a:t>
              </a:r>
              <a:r>
                <a:rPr lang="en-GB" sz="1100" dirty="0" smtClean="0"/>
                <a:t>40</a:t>
              </a:r>
              <a:endParaRPr lang="en-GB" sz="1100" dirty="0"/>
            </a:p>
          </p:txBody>
        </p:sp>
        <p:cxnSp>
          <p:nvCxnSpPr>
            <p:cNvPr id="185" name="Straight Connector 184"/>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a:endCxn id="153" idx="1"/>
          </p:cNvCxnSpPr>
          <p:nvPr userDrawn="1"/>
        </p:nvCxnSpPr>
        <p:spPr>
          <a:xfrm>
            <a:off x="2439592" y="1842314"/>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49" idx="1"/>
          </p:cNvCxnSpPr>
          <p:nvPr userDrawn="1"/>
        </p:nvCxnSpPr>
        <p:spPr>
          <a:xfrm>
            <a:off x="3695528" y="1845343"/>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endCxn id="151" idx="0"/>
          </p:cNvCxnSpPr>
          <p:nvPr userDrawn="1"/>
        </p:nvCxnSpPr>
        <p:spPr>
          <a:xfrm flipH="1">
            <a:off x="4526021" y="1845343"/>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54" idx="6"/>
          </p:cNvCxnSpPr>
          <p:nvPr userDrawn="1"/>
        </p:nvCxnSpPr>
        <p:spPr>
          <a:xfrm flipH="1">
            <a:off x="4882639" y="1817759"/>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endCxn id="203" idx="7"/>
          </p:cNvCxnSpPr>
          <p:nvPr userDrawn="1"/>
        </p:nvCxnSpPr>
        <p:spPr>
          <a:xfrm flipH="1">
            <a:off x="4758215" y="1845343"/>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55" idx="6"/>
          </p:cNvCxnSpPr>
          <p:nvPr userDrawn="1"/>
        </p:nvCxnSpPr>
        <p:spPr>
          <a:xfrm flipH="1">
            <a:off x="6421139" y="3529290"/>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endCxn id="157" idx="7"/>
          </p:cNvCxnSpPr>
          <p:nvPr userDrawn="1"/>
        </p:nvCxnSpPr>
        <p:spPr>
          <a:xfrm flipH="1">
            <a:off x="7286184" y="4406385"/>
            <a:ext cx="532336" cy="480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endCxn id="150" idx="5"/>
          </p:cNvCxnSpPr>
          <p:nvPr userDrawn="1"/>
        </p:nvCxnSpPr>
        <p:spPr>
          <a:xfrm flipH="1" flipV="1">
            <a:off x="5954274" y="3717178"/>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endCxn id="148" idx="5"/>
          </p:cNvCxnSpPr>
          <p:nvPr userDrawn="1"/>
        </p:nvCxnSpPr>
        <p:spPr>
          <a:xfrm flipH="1" flipV="1">
            <a:off x="5696378" y="3506498"/>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52" idx="4"/>
          </p:cNvCxnSpPr>
          <p:nvPr userDrawn="1"/>
        </p:nvCxnSpPr>
        <p:spPr>
          <a:xfrm flipV="1">
            <a:off x="4810629" y="4214383"/>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648278" y="4377937"/>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46" idx="2"/>
          </p:cNvCxnSpPr>
          <p:nvPr userDrawn="1"/>
        </p:nvCxnSpPr>
        <p:spPr>
          <a:xfrm>
            <a:off x="1116919" y="3491858"/>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endCxn id="144" idx="2"/>
          </p:cNvCxnSpPr>
          <p:nvPr userDrawn="1"/>
        </p:nvCxnSpPr>
        <p:spPr>
          <a:xfrm>
            <a:off x="1508846" y="2663490"/>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145" idx="2"/>
          </p:cNvCxnSpPr>
          <p:nvPr userDrawn="1"/>
        </p:nvCxnSpPr>
        <p:spPr>
          <a:xfrm>
            <a:off x="1116919" y="1840795"/>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flipH="1">
            <a:off x="3208763" y="3718093"/>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56" idx="7"/>
          </p:cNvCxnSpPr>
          <p:nvPr userDrawn="1"/>
        </p:nvCxnSpPr>
        <p:spPr>
          <a:xfrm flipH="1">
            <a:off x="6702485" y="2675635"/>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Oval 201"/>
          <p:cNvSpPr/>
          <p:nvPr userDrawn="1"/>
        </p:nvSpPr>
        <p:spPr>
          <a:xfrm>
            <a:off x="6101931" y="3536594"/>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userDrawn="1"/>
        </p:nvSpPr>
        <p:spPr>
          <a:xfrm>
            <a:off x="4719191" y="2922965"/>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4" name="Straight Connector 203"/>
          <p:cNvCxnSpPr/>
          <p:nvPr userDrawn="1"/>
        </p:nvCxnSpPr>
        <p:spPr>
          <a:xfrm flipH="1">
            <a:off x="6138558" y="1811608"/>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204"/>
          <p:cNvGrpSpPr/>
          <p:nvPr userDrawn="1"/>
        </p:nvGrpSpPr>
        <p:grpSpPr>
          <a:xfrm>
            <a:off x="5257420" y="1169846"/>
            <a:ext cx="996049" cy="670170"/>
            <a:chOff x="6131916" y="1739750"/>
            <a:chExt cx="996049" cy="670170"/>
          </a:xfrm>
        </p:grpSpPr>
        <p:sp>
          <p:nvSpPr>
            <p:cNvPr id="206" name="TextBox 205"/>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t>Hungary  </a:t>
              </a:r>
              <a:r>
                <a:rPr lang="en-GB" sz="1100" dirty="0" smtClean="0"/>
                <a:t>1</a:t>
              </a:r>
              <a:endParaRPr lang="en-GB" sz="1100" dirty="0"/>
            </a:p>
          </p:txBody>
        </p:sp>
        <p:cxnSp>
          <p:nvCxnSpPr>
            <p:cNvPr id="207" name="Straight Connector 206"/>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8" name="Picture 3"/>
            <p:cNvPicPr>
              <a:picLocks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9" name="TextBox 208"/>
          <p:cNvSpPr txBox="1"/>
          <p:nvPr userDrawn="1"/>
        </p:nvSpPr>
        <p:spPr>
          <a:xfrm>
            <a:off x="7895250" y="1609973"/>
            <a:ext cx="1022601" cy="169277"/>
          </a:xfrm>
          <a:prstGeom prst="rect">
            <a:avLst/>
          </a:prstGeom>
          <a:noFill/>
        </p:spPr>
        <p:txBody>
          <a:bodyPr wrap="square" lIns="0" tIns="0" rIns="0" bIns="0" rtlCol="0">
            <a:spAutoFit/>
          </a:bodyPr>
          <a:lstStyle/>
          <a:p>
            <a:r>
              <a:rPr lang="en-GB" sz="1100" b="1" dirty="0" smtClean="0"/>
              <a:t>Bangladesh  </a:t>
            </a:r>
            <a:r>
              <a:rPr lang="en-GB" sz="1100" dirty="0" smtClean="0"/>
              <a:t>1</a:t>
            </a:r>
            <a:endParaRPr lang="en-GB" sz="1100" dirty="0"/>
          </a:p>
        </p:txBody>
      </p:sp>
      <p:cxnSp>
        <p:nvCxnSpPr>
          <p:cNvPr id="210" name="Straight Connector 209"/>
          <p:cNvCxnSpPr/>
          <p:nvPr userDrawn="1"/>
        </p:nvCxnSpPr>
        <p:spPr>
          <a:xfrm>
            <a:off x="7846423" y="1810046"/>
            <a:ext cx="964971" cy="1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1" name="Picture 4"/>
          <p:cNvPicPr>
            <a:picLocks noChangeArrowheads="1"/>
          </p:cNvPicPr>
          <p:nvPr userDrawn="1"/>
        </p:nvPicPr>
        <p:blipFill>
          <a:blip r:embed="rId11" cstate="email">
            <a:extLst>
              <a:ext uri="{28A0092B-C50C-407E-A947-70E740481C1C}">
                <a14:useLocalDpi xmlns:a14="http://schemas.microsoft.com/office/drawing/2010/main" val="0"/>
              </a:ext>
            </a:extLst>
          </a:blip>
          <a:stretch>
            <a:fillRect/>
          </a:stretch>
        </p:blipFill>
        <p:spPr bwMode="auto">
          <a:xfrm>
            <a:off x="7879615" y="1159803"/>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up 211"/>
          <p:cNvGrpSpPr/>
          <p:nvPr userDrawn="1"/>
        </p:nvGrpSpPr>
        <p:grpSpPr>
          <a:xfrm>
            <a:off x="7482980" y="4551299"/>
            <a:ext cx="1415412" cy="839048"/>
            <a:chOff x="7602377" y="5942099"/>
            <a:chExt cx="1415412" cy="839048"/>
          </a:xfrm>
        </p:grpSpPr>
        <p:cxnSp>
          <p:nvCxnSpPr>
            <p:cNvPr id="213" name="Straight Connector 212"/>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4" name="Group 213"/>
            <p:cNvGrpSpPr/>
            <p:nvPr/>
          </p:nvGrpSpPr>
          <p:grpSpPr>
            <a:xfrm>
              <a:off x="8008246" y="5942099"/>
              <a:ext cx="1009543" cy="839048"/>
              <a:chOff x="6626619" y="5917569"/>
              <a:chExt cx="1009543" cy="839048"/>
            </a:xfrm>
          </p:grpSpPr>
          <p:sp>
            <p:nvSpPr>
              <p:cNvPr id="215" name="TextBox 214"/>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t>India  </a:t>
                </a:r>
                <a:r>
                  <a:rPr lang="en-GB" sz="1100" dirty="0" smtClean="0"/>
                  <a:t>23</a:t>
                </a:r>
              </a:p>
              <a:p>
                <a:endParaRPr lang="en-GB" sz="1100" dirty="0"/>
              </a:p>
            </p:txBody>
          </p:sp>
          <p:pic>
            <p:nvPicPr>
              <p:cNvPr id="216" name="Picture 21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217" name="Picture 216"/>
              <p:cNvPicPr>
                <a:picLocks noChangeAspect="1"/>
              </p:cNvPicPr>
              <p:nvPr/>
            </p:nvPicPr>
            <p:blipFill rotWithShape="1">
              <a:blip r:embed="rId12" cstate="email">
                <a:extLst>
                  <a:ext uri="{28A0092B-C50C-407E-A947-70E740481C1C}">
                    <a14:useLocalDpi xmlns:a14="http://schemas.microsoft.com/office/drawing/2010/main" val="0"/>
                  </a:ext>
                </a:extLst>
              </a:blip>
              <a:srcRect l="26589" t="34010" r="28414" b="32995"/>
              <a:stretch/>
            </p:blipFill>
            <p:spPr>
              <a:xfrm>
                <a:off x="6929729" y="6064466"/>
                <a:ext cx="298200" cy="145937"/>
              </a:xfrm>
              <a:prstGeom prst="rect">
                <a:avLst/>
              </a:prstGeom>
            </p:spPr>
          </p:pic>
        </p:grpSp>
      </p:grpSp>
      <p:sp>
        <p:nvSpPr>
          <p:cNvPr id="218" name="Oval 217"/>
          <p:cNvSpPr/>
          <p:nvPr userDrawn="1"/>
        </p:nvSpPr>
        <p:spPr>
          <a:xfrm>
            <a:off x="4311463" y="3980256"/>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userDrawn="1"/>
        </p:nvSpPr>
        <p:spPr>
          <a:xfrm>
            <a:off x="4968688" y="410027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userDrawn="1"/>
        </p:nvSpPr>
        <p:spPr>
          <a:xfrm>
            <a:off x="5136963" y="391929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1" name="Picture 22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66440" y="5408156"/>
            <a:ext cx="877751" cy="432780"/>
          </a:xfrm>
          <a:prstGeom prst="rect">
            <a:avLst/>
          </a:prstGeom>
          <a:ln w="12700">
            <a:solidFill>
              <a:schemeClr val="tx1"/>
            </a:solidFill>
          </a:ln>
        </p:spPr>
      </p:pic>
      <p:sp>
        <p:nvSpPr>
          <p:cNvPr id="222" name="TextBox 221"/>
          <p:cNvSpPr txBox="1"/>
          <p:nvPr userDrawn="1"/>
        </p:nvSpPr>
        <p:spPr>
          <a:xfrm>
            <a:off x="153289" y="5916806"/>
            <a:ext cx="912907" cy="169277"/>
          </a:xfrm>
          <a:prstGeom prst="rect">
            <a:avLst/>
          </a:prstGeom>
          <a:noFill/>
        </p:spPr>
        <p:txBody>
          <a:bodyPr wrap="square" lIns="0" tIns="0" rIns="0" bIns="0" rtlCol="0">
            <a:spAutoFit/>
          </a:bodyPr>
          <a:lstStyle/>
          <a:p>
            <a:r>
              <a:rPr lang="en-GB" sz="1100" b="1" dirty="0" smtClean="0"/>
              <a:t>Ghana  6</a:t>
            </a:r>
            <a:endParaRPr lang="en-GB" sz="1100" dirty="0"/>
          </a:p>
        </p:txBody>
      </p:sp>
      <p:cxnSp>
        <p:nvCxnSpPr>
          <p:cNvPr id="223" name="Straight Connector 222"/>
          <p:cNvCxnSpPr/>
          <p:nvPr userDrawn="1"/>
        </p:nvCxnSpPr>
        <p:spPr>
          <a:xfrm>
            <a:off x="162191" y="6098123"/>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8" idx="3"/>
          </p:cNvCxnSpPr>
          <p:nvPr userDrawn="1"/>
        </p:nvCxnSpPr>
        <p:spPr>
          <a:xfrm flipH="1">
            <a:off x="1055206" y="4019280"/>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userDrawn="1"/>
        </p:nvGrpSpPr>
        <p:grpSpPr>
          <a:xfrm>
            <a:off x="3718963" y="5415941"/>
            <a:ext cx="1002802" cy="685664"/>
            <a:chOff x="2200763" y="6031612"/>
            <a:chExt cx="1002802" cy="685664"/>
          </a:xfrm>
        </p:grpSpPr>
        <p:pic>
          <p:nvPicPr>
            <p:cNvPr id="226" name="Picture 225"/>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210288" y="6031612"/>
              <a:ext cx="865561" cy="432780"/>
            </a:xfrm>
            <a:prstGeom prst="rect">
              <a:avLst/>
            </a:prstGeom>
            <a:ln w="12700">
              <a:solidFill>
                <a:schemeClr val="tx1"/>
              </a:solidFill>
            </a:ln>
          </p:spPr>
        </p:pic>
        <p:sp>
          <p:nvSpPr>
            <p:cNvPr id="227" name="TextBox 226"/>
            <p:cNvSpPr txBox="1"/>
            <p:nvPr/>
          </p:nvSpPr>
          <p:spPr>
            <a:xfrm>
              <a:off x="2200933" y="6531703"/>
              <a:ext cx="1002632" cy="169277"/>
            </a:xfrm>
            <a:prstGeom prst="rect">
              <a:avLst/>
            </a:prstGeom>
            <a:noFill/>
          </p:spPr>
          <p:txBody>
            <a:bodyPr wrap="square" lIns="0" tIns="0" rIns="0" bIns="0" rtlCol="0">
              <a:spAutoFit/>
            </a:bodyPr>
            <a:lstStyle/>
            <a:p>
              <a:r>
                <a:rPr lang="en-GB" sz="1100" b="1" dirty="0" smtClean="0"/>
                <a:t>Uganda  </a:t>
              </a:r>
              <a:r>
                <a:rPr lang="en-GB" sz="1100" dirty="0" smtClean="0"/>
                <a:t>1</a:t>
              </a:r>
              <a:endParaRPr lang="en-GB" sz="1100" dirty="0"/>
            </a:p>
          </p:txBody>
        </p:sp>
        <p:cxnSp>
          <p:nvCxnSpPr>
            <p:cNvPr id="228" name="Straight Connector 227"/>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9" name="Straight Connector 228"/>
          <p:cNvCxnSpPr/>
          <p:nvPr userDrawn="1"/>
        </p:nvCxnSpPr>
        <p:spPr>
          <a:xfrm flipH="1">
            <a:off x="4657845" y="4145990"/>
            <a:ext cx="333702" cy="1959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a:off x="6301860" y="5394696"/>
            <a:ext cx="950181" cy="683759"/>
            <a:chOff x="5354624" y="5964870"/>
            <a:chExt cx="950181" cy="683759"/>
          </a:xfrm>
        </p:grpSpPr>
        <p:pic>
          <p:nvPicPr>
            <p:cNvPr id="231" name="Picture 230"/>
            <p:cNvPicPr>
              <a:picLocks/>
            </p:cNvPicPr>
            <p:nvPr/>
          </p:nvPicPr>
          <p:blipFill rotWithShape="1">
            <a:blip r:embed="rId15" cstate="email">
              <a:extLst>
                <a:ext uri="{28A0092B-C50C-407E-A947-70E740481C1C}">
                  <a14:useLocalDpi xmlns:a14="http://schemas.microsoft.com/office/drawing/2010/main" val="0"/>
                </a:ext>
              </a:extLst>
            </a:blip>
            <a:srcRect l="456" t="954" r="272" b="954"/>
            <a:stretch/>
          </p:blipFill>
          <p:spPr>
            <a:xfrm>
              <a:off x="5384301" y="5964870"/>
              <a:ext cx="878400" cy="432000"/>
            </a:xfrm>
            <a:prstGeom prst="rect">
              <a:avLst/>
            </a:prstGeom>
            <a:ln w="12700">
              <a:solidFill>
                <a:schemeClr val="tx1"/>
              </a:solidFill>
            </a:ln>
            <a:effectLst/>
          </p:spPr>
        </p:pic>
        <p:sp>
          <p:nvSpPr>
            <p:cNvPr id="232" name="TextBox 231"/>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t>Ethiopia  </a:t>
              </a:r>
              <a:r>
                <a:rPr lang="en-GB" sz="1100" dirty="0" smtClean="0"/>
                <a:t>1</a:t>
              </a:r>
              <a:endParaRPr lang="en-GB" sz="1100" dirty="0"/>
            </a:p>
          </p:txBody>
        </p:sp>
        <p:cxnSp>
          <p:nvCxnSpPr>
            <p:cNvPr id="233" name="Straight Connector 232"/>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a:endCxn id="220" idx="5"/>
          </p:cNvCxnSpPr>
          <p:nvPr userDrawn="1"/>
        </p:nvCxnSpPr>
        <p:spPr>
          <a:xfrm flipH="1" flipV="1">
            <a:off x="5175987" y="3958320"/>
            <a:ext cx="1125873" cy="212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a:off x="7815345" y="3735884"/>
            <a:ext cx="1091870" cy="670501"/>
            <a:chOff x="7910475" y="4286397"/>
            <a:chExt cx="1091870" cy="670501"/>
          </a:xfrm>
        </p:grpSpPr>
        <p:grpSp>
          <p:nvGrpSpPr>
            <p:cNvPr id="236" name="Group 235"/>
            <p:cNvGrpSpPr/>
            <p:nvPr/>
          </p:nvGrpSpPr>
          <p:grpSpPr>
            <a:xfrm>
              <a:off x="7910475" y="4755112"/>
              <a:ext cx="1091870" cy="201786"/>
              <a:chOff x="7755394" y="6264203"/>
              <a:chExt cx="1091870" cy="201786"/>
            </a:xfrm>
          </p:grpSpPr>
          <p:sp>
            <p:nvSpPr>
              <p:cNvPr id="238" name="TextBox 237"/>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t>Australia  </a:t>
                </a:r>
                <a:r>
                  <a:rPr lang="en-GB" sz="1100" dirty="0" smtClean="0"/>
                  <a:t>1</a:t>
                </a:r>
                <a:endParaRPr lang="en-GB" sz="1100" dirty="0"/>
              </a:p>
            </p:txBody>
          </p:sp>
          <p:cxnSp>
            <p:nvCxnSpPr>
              <p:cNvPr id="239" name="Straight Connector 238"/>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7" name="Picture 236"/>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240" name="Group 239"/>
          <p:cNvGrpSpPr/>
          <p:nvPr userDrawn="1"/>
        </p:nvGrpSpPr>
        <p:grpSpPr>
          <a:xfrm>
            <a:off x="7818520" y="2832940"/>
            <a:ext cx="1104263" cy="696350"/>
            <a:chOff x="7913650" y="3383453"/>
            <a:chExt cx="1104263" cy="696350"/>
          </a:xfrm>
        </p:grpSpPr>
        <p:grpSp>
          <p:nvGrpSpPr>
            <p:cNvPr id="241" name="Group 240"/>
            <p:cNvGrpSpPr/>
            <p:nvPr/>
          </p:nvGrpSpPr>
          <p:grpSpPr>
            <a:xfrm>
              <a:off x="7913650" y="3880826"/>
              <a:ext cx="1104263" cy="198977"/>
              <a:chOff x="7754491" y="5216714"/>
              <a:chExt cx="1104263" cy="198977"/>
            </a:xfrm>
          </p:grpSpPr>
          <p:sp>
            <p:nvSpPr>
              <p:cNvPr id="243" name="TextBox 242"/>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t>Malaysia  </a:t>
                </a:r>
                <a:r>
                  <a:rPr lang="en-GB" sz="1100" dirty="0" smtClean="0"/>
                  <a:t>25</a:t>
                </a:r>
                <a:endParaRPr lang="en-GB" sz="1100" dirty="0"/>
              </a:p>
            </p:txBody>
          </p:sp>
          <p:cxnSp>
            <p:nvCxnSpPr>
              <p:cNvPr id="244" name="Straight Connector 243"/>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2" name="Picture 24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245" name="Group 244"/>
          <p:cNvGrpSpPr/>
          <p:nvPr userDrawn="1"/>
        </p:nvGrpSpPr>
        <p:grpSpPr>
          <a:xfrm>
            <a:off x="7813591" y="2032449"/>
            <a:ext cx="1104996" cy="643186"/>
            <a:chOff x="7908721" y="2582962"/>
            <a:chExt cx="1104996" cy="643186"/>
          </a:xfrm>
        </p:grpSpPr>
        <p:grpSp>
          <p:nvGrpSpPr>
            <p:cNvPr id="246" name="Group 245"/>
            <p:cNvGrpSpPr/>
            <p:nvPr/>
          </p:nvGrpSpPr>
          <p:grpSpPr>
            <a:xfrm>
              <a:off x="7908721" y="3052429"/>
              <a:ext cx="1104996" cy="173719"/>
              <a:chOff x="7737050" y="4258335"/>
              <a:chExt cx="1104996" cy="173719"/>
            </a:xfrm>
          </p:grpSpPr>
          <p:sp>
            <p:nvSpPr>
              <p:cNvPr id="248" name="TextBox 247"/>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t>China  </a:t>
                </a:r>
                <a:r>
                  <a:rPr lang="en-GB" sz="1100" dirty="0" smtClean="0"/>
                  <a:t>8</a:t>
                </a:r>
                <a:endParaRPr lang="en-GB" sz="1100" dirty="0"/>
              </a:p>
            </p:txBody>
          </p:sp>
          <p:cxnSp>
            <p:nvCxnSpPr>
              <p:cNvPr id="249" name="Straight Connector 248"/>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7" name="Picture 246"/>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250" name="Group 249"/>
          <p:cNvGrpSpPr/>
          <p:nvPr userDrawn="1"/>
        </p:nvGrpSpPr>
        <p:grpSpPr>
          <a:xfrm>
            <a:off x="7862055" y="5402003"/>
            <a:ext cx="1040518" cy="687951"/>
            <a:chOff x="7052945" y="5952516"/>
            <a:chExt cx="1040518" cy="687951"/>
          </a:xfrm>
        </p:grpSpPr>
        <p:grpSp>
          <p:nvGrpSpPr>
            <p:cNvPr id="251" name="Group 250"/>
            <p:cNvGrpSpPr/>
            <p:nvPr/>
          </p:nvGrpSpPr>
          <p:grpSpPr>
            <a:xfrm>
              <a:off x="7052945" y="6460810"/>
              <a:ext cx="1040518" cy="179657"/>
              <a:chOff x="7052945" y="6360451"/>
              <a:chExt cx="1040518" cy="179657"/>
            </a:xfrm>
          </p:grpSpPr>
          <p:sp>
            <p:nvSpPr>
              <p:cNvPr id="253" name="TextBox 252"/>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t>Pakistan  115</a:t>
                </a:r>
                <a:endParaRPr lang="en-GB" sz="1100" dirty="0"/>
              </a:p>
            </p:txBody>
          </p:sp>
          <p:cxnSp>
            <p:nvCxnSpPr>
              <p:cNvPr id="254" name="Straight Connector 253"/>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2" name="Picture 25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7093155" y="5952516"/>
              <a:ext cx="877751" cy="432780"/>
            </a:xfrm>
            <a:prstGeom prst="rect">
              <a:avLst/>
            </a:prstGeom>
            <a:ln w="12700">
              <a:solidFill>
                <a:schemeClr val="tx1"/>
              </a:solidFill>
            </a:ln>
          </p:spPr>
        </p:pic>
      </p:grpSp>
      <p:grpSp>
        <p:nvGrpSpPr>
          <p:cNvPr id="255" name="Group 254"/>
          <p:cNvGrpSpPr/>
          <p:nvPr userDrawn="1"/>
        </p:nvGrpSpPr>
        <p:grpSpPr>
          <a:xfrm>
            <a:off x="146962" y="3729465"/>
            <a:ext cx="1002632" cy="647692"/>
            <a:chOff x="242092" y="4279978"/>
            <a:chExt cx="1002632" cy="647692"/>
          </a:xfrm>
        </p:grpSpPr>
        <p:grpSp>
          <p:nvGrpSpPr>
            <p:cNvPr id="256" name="Group 255"/>
            <p:cNvGrpSpPr/>
            <p:nvPr/>
          </p:nvGrpSpPr>
          <p:grpSpPr>
            <a:xfrm>
              <a:off x="242092" y="4751553"/>
              <a:ext cx="1002632" cy="176117"/>
              <a:chOff x="377649" y="5261360"/>
              <a:chExt cx="1002632" cy="176117"/>
            </a:xfrm>
          </p:grpSpPr>
          <p:sp>
            <p:nvSpPr>
              <p:cNvPr id="258" name="TextBox 257"/>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t>Brazil </a:t>
                </a:r>
                <a:r>
                  <a:rPr lang="en-GB" sz="1100" dirty="0" smtClean="0"/>
                  <a:t>4</a:t>
                </a:r>
                <a:endParaRPr lang="en-GB" sz="1100" dirty="0"/>
              </a:p>
            </p:txBody>
          </p:sp>
          <p:cxnSp>
            <p:nvCxnSpPr>
              <p:cNvPr id="259" name="Straight Connector 258"/>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7" name="Picture 256"/>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43778" y="4279978"/>
              <a:ext cx="878400" cy="439199"/>
            </a:xfrm>
            <a:prstGeom prst="rect">
              <a:avLst/>
            </a:prstGeom>
            <a:ln w="12700">
              <a:solidFill>
                <a:schemeClr val="tx1"/>
              </a:solidFill>
            </a:ln>
          </p:spPr>
        </p:pic>
      </p:grpSp>
      <p:grpSp>
        <p:nvGrpSpPr>
          <p:cNvPr id="260" name="Group 259"/>
          <p:cNvGrpSpPr/>
          <p:nvPr userDrawn="1"/>
        </p:nvGrpSpPr>
        <p:grpSpPr>
          <a:xfrm>
            <a:off x="124709" y="2832015"/>
            <a:ext cx="1003324" cy="662919"/>
            <a:chOff x="219839" y="3382528"/>
            <a:chExt cx="1003324" cy="662919"/>
          </a:xfrm>
        </p:grpSpPr>
        <p:grpSp>
          <p:nvGrpSpPr>
            <p:cNvPr id="261" name="Group 260"/>
            <p:cNvGrpSpPr/>
            <p:nvPr/>
          </p:nvGrpSpPr>
          <p:grpSpPr>
            <a:xfrm>
              <a:off x="219839" y="3860524"/>
              <a:ext cx="1003324" cy="184923"/>
              <a:chOff x="366055" y="3272291"/>
              <a:chExt cx="1003324" cy="184923"/>
            </a:xfrm>
          </p:grpSpPr>
          <p:sp>
            <p:nvSpPr>
              <p:cNvPr id="263" name="TextBox 262"/>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t>Costa Rica  </a:t>
                </a:r>
                <a:r>
                  <a:rPr lang="en-GB" sz="1100" dirty="0" smtClean="0"/>
                  <a:t>1</a:t>
                </a:r>
                <a:endParaRPr lang="en-GB" sz="1100" dirty="0"/>
              </a:p>
            </p:txBody>
          </p:sp>
          <p:cxnSp>
            <p:nvCxnSpPr>
              <p:cNvPr id="264" name="Straight Connector 263"/>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2" name="Picture 26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51208" y="3382528"/>
              <a:ext cx="882000" cy="440999"/>
            </a:xfrm>
            <a:prstGeom prst="rect">
              <a:avLst/>
            </a:prstGeom>
            <a:ln w="12700">
              <a:solidFill>
                <a:schemeClr val="tx1"/>
              </a:solidFill>
            </a:ln>
          </p:spPr>
        </p:pic>
      </p:grpSp>
      <p:grpSp>
        <p:nvGrpSpPr>
          <p:cNvPr id="265" name="Group 264"/>
          <p:cNvGrpSpPr/>
          <p:nvPr userDrawn="1"/>
        </p:nvGrpSpPr>
        <p:grpSpPr>
          <a:xfrm>
            <a:off x="142299" y="4532684"/>
            <a:ext cx="912907" cy="680427"/>
            <a:chOff x="237429" y="5083197"/>
            <a:chExt cx="912907" cy="680427"/>
          </a:xfrm>
        </p:grpSpPr>
        <p:pic>
          <p:nvPicPr>
            <p:cNvPr id="266"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267" name="TextBox 266"/>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t>Chile  </a:t>
              </a:r>
              <a:r>
                <a:rPr lang="en-GB" sz="1100" dirty="0" smtClean="0"/>
                <a:t>1</a:t>
              </a:r>
              <a:endParaRPr lang="en-GB" sz="1100" dirty="0"/>
            </a:p>
          </p:txBody>
        </p:sp>
        <p:cxnSp>
          <p:nvCxnSpPr>
            <p:cNvPr id="268" name="Straight Connector 267"/>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9" name="Oval 268"/>
          <p:cNvSpPr/>
          <p:nvPr userDrawn="1"/>
        </p:nvSpPr>
        <p:spPr>
          <a:xfrm>
            <a:off x="2959620" y="4725445"/>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0" name="Straight Connector 269"/>
          <p:cNvCxnSpPr>
            <a:endCxn id="269" idx="2"/>
          </p:cNvCxnSpPr>
          <p:nvPr userDrawn="1"/>
        </p:nvCxnSpPr>
        <p:spPr>
          <a:xfrm flipV="1">
            <a:off x="1042299" y="4748305"/>
            <a:ext cx="1917321" cy="46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Rectangle 270"/>
          <p:cNvSpPr/>
          <p:nvPr userDrawn="1"/>
        </p:nvSpPr>
        <p:spPr>
          <a:xfrm>
            <a:off x="255353" y="610670"/>
            <a:ext cx="7983487" cy="461665"/>
          </a:xfrm>
          <a:prstGeom prst="rect">
            <a:avLst/>
          </a:prstGeom>
        </p:spPr>
        <p:txBody>
          <a:bodyPr wrap="square">
            <a:spAutoFit/>
          </a:bodyPr>
          <a:lstStyle/>
          <a:p>
            <a:r>
              <a:rPr lang="en-GB" dirty="0"/>
              <a:t>We have </a:t>
            </a:r>
            <a:r>
              <a:rPr lang="en-GB" dirty="0" smtClean="0"/>
              <a:t>480+ </a:t>
            </a:r>
            <a:r>
              <a:rPr lang="en-GB" dirty="0"/>
              <a:t>staff across 21 locations worldwide</a:t>
            </a:r>
          </a:p>
        </p:txBody>
      </p:sp>
      <p:sp>
        <p:nvSpPr>
          <p:cNvPr id="272" name="Title 1"/>
          <p:cNvSpPr>
            <a:spLocks noGrp="1"/>
          </p:cNvSpPr>
          <p:nvPr>
            <p:ph type="title"/>
          </p:nvPr>
        </p:nvSpPr>
        <p:spPr>
          <a:xfrm>
            <a:off x="305794" y="241842"/>
            <a:ext cx="7937369" cy="432060"/>
          </a:xfrm>
        </p:spPr>
        <p:txBody>
          <a:bodyPr>
            <a:normAutofit fontScale="90000"/>
          </a:bodyPr>
          <a:lstStyle/>
          <a:p>
            <a:r>
              <a:rPr lang="en-GB" dirty="0" smtClean="0"/>
              <a:t>Global reach</a:t>
            </a:r>
            <a:endParaRPr lang="en-GB" dirty="0"/>
          </a:p>
        </p:txBody>
      </p:sp>
      <p:cxnSp>
        <p:nvCxnSpPr>
          <p:cNvPr id="273" name="Straight Connector 272"/>
          <p:cNvCxnSpPr/>
          <p:nvPr userDrawn="1"/>
        </p:nvCxnSpPr>
        <p:spPr>
          <a:xfrm>
            <a:off x="2308763" y="6098123"/>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p:cNvSpPr txBox="1"/>
          <p:nvPr userDrawn="1"/>
        </p:nvSpPr>
        <p:spPr>
          <a:xfrm>
            <a:off x="2298501" y="5901261"/>
            <a:ext cx="912907" cy="169277"/>
          </a:xfrm>
          <a:prstGeom prst="rect">
            <a:avLst/>
          </a:prstGeom>
          <a:noFill/>
        </p:spPr>
        <p:txBody>
          <a:bodyPr wrap="square" lIns="0" tIns="0" rIns="0" bIns="0" rtlCol="0">
            <a:spAutoFit/>
          </a:bodyPr>
          <a:lstStyle/>
          <a:p>
            <a:r>
              <a:rPr lang="en-GB" sz="1100" b="1" dirty="0" smtClean="0"/>
              <a:t>Niger </a:t>
            </a:r>
            <a:r>
              <a:rPr lang="en-GB" sz="1100" dirty="0" smtClean="0"/>
              <a:t>1</a:t>
            </a:r>
            <a:endParaRPr lang="en-GB" sz="1100" dirty="0"/>
          </a:p>
        </p:txBody>
      </p:sp>
      <p:pic>
        <p:nvPicPr>
          <p:cNvPr id="275" name="Picture 274"/>
          <p:cNvPicPr>
            <a:picLocks/>
          </p:cNvPicPr>
          <p:nvPr userDrawn="1"/>
        </p:nvPicPr>
        <p:blipFill>
          <a:blip r:embed="rId23" cstate="email">
            <a:extLst>
              <a:ext uri="{28A0092B-C50C-407E-A947-70E740481C1C}">
                <a14:useLocalDpi xmlns:a14="http://schemas.microsoft.com/office/drawing/2010/main" val="0"/>
              </a:ext>
            </a:extLst>
          </a:blip>
          <a:stretch>
            <a:fillRect/>
          </a:stretch>
        </p:blipFill>
        <p:spPr>
          <a:xfrm>
            <a:off x="2308763" y="5429503"/>
            <a:ext cx="864000" cy="432000"/>
          </a:xfrm>
          <a:prstGeom prst="rect">
            <a:avLst/>
          </a:prstGeom>
          <a:ln>
            <a:solidFill>
              <a:schemeClr val="tx1"/>
            </a:solidFill>
          </a:ln>
        </p:spPr>
      </p:pic>
      <p:sp>
        <p:nvSpPr>
          <p:cNvPr id="276" name="Oval 275"/>
          <p:cNvSpPr/>
          <p:nvPr userDrawn="1"/>
        </p:nvSpPr>
        <p:spPr>
          <a:xfrm>
            <a:off x="4548330" y="3713024"/>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5051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dirty="0"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8405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4"/>
            <a:ext cx="9144000" cy="756322"/>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Box 4"/>
          <p:cNvSpPr txBox="1"/>
          <p:nvPr/>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6" name="Picture 5"/>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067206" y="6280157"/>
            <a:ext cx="733417" cy="448335"/>
          </a:xfrm>
          <a:prstGeom prst="rect">
            <a:avLst/>
          </a:prstGeom>
        </p:spPr>
      </p:pic>
    </p:spTree>
    <p:extLst>
      <p:ext uri="{BB962C8B-B14F-4D97-AF65-F5344CB8AC3E}">
        <p14:creationId xmlns:p14="http://schemas.microsoft.com/office/powerpoint/2010/main" val="9692290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5" r:id="rId4"/>
    <p:sldLayoutId id="2147483686" r:id="rId5"/>
    <p:sldLayoutId id="2147483688" r:id="rId6"/>
    <p:sldLayoutId id="2147483687" r:id="rId7"/>
    <p:sldLayoutId id="2147483689" r:id="rId8"/>
    <p:sldLayoutId id="2147483682" r:id="rId9"/>
    <p:sldLayoutId id="2147483684" r:id="rId10"/>
    <p:sldLayoutId id="2147483674" r:id="rId11"/>
    <p:sldLayoutId id="2147483680" r:id="rId12"/>
    <p:sldLayoutId id="2147483683" r:id="rId13"/>
    <p:sldLayoutId id="2147483694" r:id="rId14"/>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0131" y="1185617"/>
            <a:ext cx="7937369"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820132" y="2064469"/>
            <a:ext cx="7927942" cy="427976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indent for bullet 1</a:t>
            </a:r>
          </a:p>
          <a:p>
            <a:pPr lvl="2"/>
            <a:r>
              <a:rPr lang="en-US" dirty="0" smtClean="0"/>
              <a:t>indent for bullet 2</a:t>
            </a:r>
          </a:p>
          <a:p>
            <a:pPr lvl="3"/>
            <a:r>
              <a:rPr lang="en-US" dirty="0" smtClean="0"/>
              <a:t>indent for bullet 3</a:t>
            </a:r>
          </a:p>
          <a:p>
            <a:pPr lvl="4"/>
            <a:r>
              <a:rPr lang="en-US" dirty="0" smtClean="0"/>
              <a:t>indent for bullet 4</a:t>
            </a:r>
            <a:endParaRPr lang="en-GB" dirty="0" smtClean="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50819" y="339921"/>
            <a:ext cx="1113769" cy="68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48255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rtl="0" eaLnBrk="1" fontAlgn="base" hangingPunct="1">
        <a:lnSpc>
          <a:spcPts val="3200"/>
        </a:lnSpc>
        <a:spcBef>
          <a:spcPct val="0"/>
        </a:spcBef>
        <a:spcAft>
          <a:spcPct val="0"/>
        </a:spcAft>
        <a:defRPr sz="3200" b="1">
          <a:solidFill>
            <a:schemeClr val="bg2"/>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algn="l" rtl="0" eaLnBrk="1" fontAlgn="base" hangingPunct="1">
        <a:spcBef>
          <a:spcPct val="20000"/>
        </a:spcBef>
        <a:spcAft>
          <a:spcPct val="0"/>
        </a:spcAft>
        <a:defRPr sz="2400">
          <a:solidFill>
            <a:schemeClr val="tx1"/>
          </a:solidFill>
          <a:latin typeface="+mn-lt"/>
          <a:ea typeface="+mn-ea"/>
          <a:cs typeface="+mn-cs"/>
        </a:defRPr>
      </a:lvl1pPr>
      <a:lvl2pPr marL="377825" indent="-376238" algn="l" rtl="0" eaLnBrk="1" fontAlgn="base" hangingPunct="1">
        <a:spcBef>
          <a:spcPts val="0"/>
        </a:spcBef>
        <a:spcAft>
          <a:spcPct val="0"/>
        </a:spcAft>
        <a:buClr>
          <a:schemeClr val="bg2"/>
        </a:buClr>
        <a:buSzPct val="75000"/>
        <a:buFont typeface="Arial" charset="0"/>
        <a:buChar char="●"/>
        <a:defRPr sz="2400">
          <a:solidFill>
            <a:schemeClr val="tx1"/>
          </a:solidFill>
          <a:latin typeface="+mn-lt"/>
        </a:defRPr>
      </a:lvl2pPr>
      <a:lvl3pPr marL="742950" indent="-363538" algn="l" rtl="0" eaLnBrk="1" fontAlgn="base" hangingPunct="1">
        <a:spcBef>
          <a:spcPts val="0"/>
        </a:spcBef>
        <a:spcAft>
          <a:spcPct val="0"/>
        </a:spcAft>
        <a:buClr>
          <a:schemeClr val="bg2"/>
        </a:buClr>
        <a:buSzPct val="75000"/>
        <a:buFont typeface="Arial" charset="0"/>
        <a:buChar char="●"/>
        <a:defRPr sz="2400">
          <a:solidFill>
            <a:schemeClr val="tx1"/>
          </a:solidFill>
          <a:latin typeface="+mn-lt"/>
        </a:defRPr>
      </a:lvl3pPr>
      <a:lvl4pPr marL="1122363" indent="-377825" algn="l" rtl="0" eaLnBrk="1" fontAlgn="base" hangingPunct="1">
        <a:spcBef>
          <a:spcPts val="0"/>
        </a:spcBef>
        <a:spcAft>
          <a:spcPct val="0"/>
        </a:spcAft>
        <a:buClr>
          <a:schemeClr val="bg2"/>
        </a:buClr>
        <a:buSzPct val="75000"/>
        <a:buFont typeface="Arial" charset="0"/>
        <a:buChar char="●"/>
        <a:defRPr sz="2400" baseline="0">
          <a:solidFill>
            <a:schemeClr val="tx1"/>
          </a:solidFill>
          <a:latin typeface="+mn-lt"/>
        </a:defRPr>
      </a:lvl4pPr>
      <a:lvl5pPr marL="1512888" indent="-388938" algn="l" rtl="0" eaLnBrk="1" fontAlgn="base" hangingPunct="1">
        <a:spcBef>
          <a:spcPts val="0"/>
        </a:spcBef>
        <a:spcAft>
          <a:spcPct val="0"/>
        </a:spcAft>
        <a:buClr>
          <a:schemeClr val="bg2"/>
        </a:buClr>
        <a:buSzPct val="75000"/>
        <a:buFont typeface="Arial" charset="0"/>
        <a:buChar char="●"/>
        <a:defRPr sz="2400" baseline="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3.jpeg"/><Relationship Id="rId4" Type="http://schemas.openxmlformats.org/officeDocument/2006/relationships/image" Target="../media/image10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4.xml"/><Relationship Id="rId5" Type="http://schemas.openxmlformats.org/officeDocument/2006/relationships/image" Target="../media/image87.jpeg"/><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4.xml"/><Relationship Id="rId5" Type="http://schemas.openxmlformats.org/officeDocument/2006/relationships/image" Target="../media/image91.jpeg"/><Relationship Id="rId4" Type="http://schemas.openxmlformats.org/officeDocument/2006/relationships/image" Target="../media/image90.jpeg"/></Relationships>
</file>

<file path=ppt/slides/_rels/slide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5.jpeg"/></Relationships>
</file>

<file path=ppt/slides/_rels/slide9.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3" name="Subtitle 2"/>
          <p:cNvSpPr>
            <a:spLocks noGrp="1"/>
          </p:cNvSpPr>
          <p:nvPr>
            <p:ph type="subTitle" idx="1"/>
          </p:nvPr>
        </p:nvSpPr>
        <p:spPr/>
        <p:txBody>
          <a:bodyPr/>
          <a:lstStyle/>
          <a:p>
            <a:pPr>
              <a:defRPr/>
            </a:pPr>
            <a:r>
              <a:rPr lang="en-GB" dirty="0"/>
              <a:t>Presentation </a:t>
            </a:r>
            <a:r>
              <a:rPr lang="en-GB" dirty="0" smtClean="0"/>
              <a:t>to CABI Regional Consultation</a:t>
            </a:r>
            <a:endParaRPr lang="en-GB" dirty="0"/>
          </a:p>
        </p:txBody>
      </p:sp>
      <p:sp>
        <p:nvSpPr>
          <p:cNvPr id="5" name="Text Placeholder 4"/>
          <p:cNvSpPr>
            <a:spLocks noGrp="1"/>
          </p:cNvSpPr>
          <p:nvPr>
            <p:ph type="body" sz="quarter" idx="12"/>
          </p:nvPr>
        </p:nvSpPr>
        <p:spPr/>
        <p:txBody>
          <a:bodyPr>
            <a:noAutofit/>
          </a:bodyPr>
          <a:lstStyle/>
          <a:p>
            <a:pPr>
              <a:defRPr/>
            </a:pPr>
            <a:r>
              <a:rPr lang="en-GB" dirty="0" smtClean="0"/>
              <a:t>Phil Abrahams, Sean Murphy &amp; Arne Witt</a:t>
            </a:r>
            <a:endParaRPr lang="en-GB" dirty="0"/>
          </a:p>
        </p:txBody>
      </p:sp>
      <p:sp>
        <p:nvSpPr>
          <p:cNvPr id="6" name="Text Placeholder 5"/>
          <p:cNvSpPr>
            <a:spLocks noGrp="1"/>
          </p:cNvSpPr>
          <p:nvPr>
            <p:ph type="body" sz="quarter" idx="13"/>
          </p:nvPr>
        </p:nvSpPr>
        <p:spPr/>
        <p:txBody>
          <a:bodyPr/>
          <a:lstStyle/>
          <a:p>
            <a:pPr>
              <a:defRPr/>
            </a:pPr>
            <a:r>
              <a:rPr lang="en-GB" dirty="0" smtClean="0"/>
              <a:t>15  October 2015</a:t>
            </a:r>
            <a:endParaRPr lang="en-GB" dirty="0"/>
          </a:p>
        </p:txBody>
      </p:sp>
      <p:sp>
        <p:nvSpPr>
          <p:cNvPr id="8" name="Rectangle 7"/>
          <p:cNvSpPr/>
          <p:nvPr/>
        </p:nvSpPr>
        <p:spPr>
          <a:xfrm>
            <a:off x="0" y="2780101"/>
            <a:ext cx="9144000" cy="1944216"/>
          </a:xfrm>
          <a:prstGeom prst="rect">
            <a:avLst/>
          </a:prstGeom>
          <a:gradFill flip="none" rotWithShape="1">
            <a:gsLst>
              <a:gs pos="0">
                <a:srgbClr val="000000">
                  <a:alpha val="50000"/>
                </a:srgbClr>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23528" y="2708920"/>
            <a:ext cx="8820472" cy="2016224"/>
          </a:xfrm>
          <a:noFill/>
        </p:spPr>
        <p:txBody>
          <a:bodyPr>
            <a:normAutofit/>
          </a:bodyPr>
          <a:lstStyle/>
          <a:p>
            <a:r>
              <a:rPr lang="en-GB" altLang="en-US" sz="4400" dirty="0" smtClean="0">
                <a:cs typeface="Arial" charset="0"/>
              </a:rPr>
              <a:t>The green wastelands of </a:t>
            </a:r>
            <a:br>
              <a:rPr lang="en-GB" altLang="en-US" sz="4400" dirty="0" smtClean="0">
                <a:cs typeface="Arial" charset="0"/>
              </a:rPr>
            </a:br>
            <a:r>
              <a:rPr lang="en-GB" altLang="en-US" sz="4400" dirty="0" smtClean="0">
                <a:cs typeface="Arial" charset="0"/>
              </a:rPr>
              <a:t>Africa</a:t>
            </a:r>
            <a:endParaRPr lang="en-GB" sz="4400" dirty="0"/>
          </a:p>
        </p:txBody>
      </p:sp>
    </p:spTree>
    <p:extLst>
      <p:ext uri="{BB962C8B-B14F-4D97-AF65-F5344CB8AC3E}">
        <p14:creationId xmlns:p14="http://schemas.microsoft.com/office/powerpoint/2010/main" val="233112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37134"/>
            <a:ext cx="9144000" cy="4556162"/>
          </a:xfrm>
          <a:prstGeom prst="rect">
            <a:avLst/>
          </a:prstGeom>
        </p:spPr>
      </p:pic>
      <p:sp>
        <p:nvSpPr>
          <p:cNvPr id="7" name="TextBox 6"/>
          <p:cNvSpPr txBox="1"/>
          <p:nvPr/>
        </p:nvSpPr>
        <p:spPr>
          <a:xfrm>
            <a:off x="6876256" y="722313"/>
            <a:ext cx="1800200" cy="461665"/>
          </a:xfrm>
          <a:prstGeom prst="rect">
            <a:avLst/>
          </a:prstGeom>
          <a:noFill/>
        </p:spPr>
        <p:txBody>
          <a:bodyPr wrap="square" rtlCol="0">
            <a:spAutoFit/>
          </a:bodyPr>
          <a:lstStyle/>
          <a:p>
            <a:r>
              <a:rPr lang="en-GB" b="1" dirty="0" smtClean="0">
                <a:solidFill>
                  <a:schemeClr val="bg1"/>
                </a:solidFill>
              </a:rPr>
              <a:t>FACTS</a:t>
            </a:r>
            <a:r>
              <a:rPr lang="en-GB" dirty="0" smtClean="0">
                <a:solidFill>
                  <a:schemeClr val="bg1"/>
                </a:solidFill>
              </a:rPr>
              <a:t>:</a:t>
            </a:r>
            <a:endParaRPr lang="en-GB" dirty="0">
              <a:solidFill>
                <a:schemeClr val="bg1"/>
              </a:solidFill>
            </a:endParaRPr>
          </a:p>
        </p:txBody>
      </p:sp>
      <p:sp>
        <p:nvSpPr>
          <p:cNvPr id="11" name="TextBox 10"/>
          <p:cNvSpPr txBox="1"/>
          <p:nvPr/>
        </p:nvSpPr>
        <p:spPr>
          <a:xfrm>
            <a:off x="6027244" y="293698"/>
            <a:ext cx="2630466" cy="1938992"/>
          </a:xfrm>
          <a:prstGeom prst="rect">
            <a:avLst/>
          </a:prstGeom>
          <a:solidFill>
            <a:schemeClr val="tx1"/>
          </a:solidFill>
        </p:spPr>
        <p:txBody>
          <a:bodyPr wrap="square" rtlCol="0">
            <a:spAutoFit/>
          </a:bodyPr>
          <a:lstStyle/>
          <a:p>
            <a:r>
              <a:rPr lang="en-GB" sz="2000" b="1" dirty="0" smtClean="0">
                <a:solidFill>
                  <a:schemeClr val="bg1"/>
                </a:solidFill>
              </a:rPr>
              <a:t>Fact:</a:t>
            </a:r>
          </a:p>
          <a:p>
            <a:r>
              <a:rPr lang="en-GB" sz="2000" dirty="0">
                <a:solidFill>
                  <a:schemeClr val="bg1"/>
                </a:solidFill>
              </a:rPr>
              <a:t>Species such as </a:t>
            </a:r>
            <a:r>
              <a:rPr lang="en-GB" sz="2000" dirty="0" err="1">
                <a:solidFill>
                  <a:schemeClr val="bg1"/>
                </a:solidFill>
              </a:rPr>
              <a:t>parthenium</a:t>
            </a:r>
            <a:r>
              <a:rPr lang="en-GB" sz="2000" dirty="0">
                <a:solidFill>
                  <a:schemeClr val="bg1"/>
                </a:solidFill>
              </a:rPr>
              <a:t> have been known to cause crop losses of up to 97%</a:t>
            </a:r>
          </a:p>
        </p:txBody>
      </p:sp>
      <p:sp>
        <p:nvSpPr>
          <p:cNvPr id="12" name="TextBox 11"/>
          <p:cNvSpPr txBox="1"/>
          <p:nvPr/>
        </p:nvSpPr>
        <p:spPr>
          <a:xfrm>
            <a:off x="232430" y="274876"/>
            <a:ext cx="3259449" cy="1631216"/>
          </a:xfrm>
          <a:prstGeom prst="rect">
            <a:avLst/>
          </a:prstGeom>
          <a:solidFill>
            <a:schemeClr val="tx1"/>
          </a:solidFill>
        </p:spPr>
        <p:txBody>
          <a:bodyPr wrap="square" rtlCol="0">
            <a:spAutoFit/>
          </a:bodyPr>
          <a:lstStyle/>
          <a:p>
            <a:r>
              <a:rPr lang="en-GB" sz="2000" b="1" dirty="0" smtClean="0">
                <a:solidFill>
                  <a:schemeClr val="bg1"/>
                </a:solidFill>
              </a:rPr>
              <a:t>Fact:</a:t>
            </a:r>
          </a:p>
          <a:p>
            <a:r>
              <a:rPr lang="en-GB" sz="2000" dirty="0">
                <a:solidFill>
                  <a:schemeClr val="bg1"/>
                </a:solidFill>
              </a:rPr>
              <a:t>Losses caused by invasive species on just 8 staple crops near $12.8 billion per annum</a:t>
            </a:r>
          </a:p>
        </p:txBody>
      </p:sp>
      <p:sp>
        <p:nvSpPr>
          <p:cNvPr id="16" name="Oval 15"/>
          <p:cNvSpPr/>
          <p:nvPr/>
        </p:nvSpPr>
        <p:spPr>
          <a:xfrm>
            <a:off x="4644008" y="2924944"/>
            <a:ext cx="981977" cy="981977"/>
          </a:xfrm>
          <a:prstGeom prst="ellipse">
            <a:avLst/>
          </a:prstGeom>
          <a:blipFill rotWithShape="1">
            <a:blip r:embed="rId4" cstate="emai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5796136" y="3284984"/>
            <a:ext cx="3221464" cy="1272337"/>
          </a:xfrm>
          <a:prstGeom prst="wedgeRoundRectCallout">
            <a:avLst>
              <a:gd name="adj1" fmla="val -62740"/>
              <a:gd name="adj2" fmla="val -39596"/>
              <a:gd name="adj3" fmla="val 16667"/>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TextBox 17"/>
          <p:cNvSpPr txBox="1"/>
          <p:nvPr/>
        </p:nvSpPr>
        <p:spPr>
          <a:xfrm>
            <a:off x="5823156" y="3356993"/>
            <a:ext cx="3213340" cy="1200329"/>
          </a:xfrm>
          <a:prstGeom prst="rect">
            <a:avLst/>
          </a:prstGeom>
          <a:noFill/>
        </p:spPr>
        <p:txBody>
          <a:bodyPr wrap="square" rtlCol="0">
            <a:spAutoFit/>
          </a:bodyPr>
          <a:lstStyle/>
          <a:p>
            <a:r>
              <a:rPr lang="en-US" sz="1800" dirty="0" smtClean="0">
                <a:latin typeface="Bradley Hand Bold"/>
                <a:cs typeface="Bradley Hand Bold"/>
              </a:rPr>
              <a:t>Because we have less to sell, it’s harder to send our children to school and to live well. </a:t>
            </a:r>
            <a:endParaRPr lang="en-US" sz="1800" dirty="0">
              <a:latin typeface="Bradley Hand Bold"/>
              <a:cs typeface="Bradley Hand Bold"/>
            </a:endParaRPr>
          </a:p>
        </p:txBody>
      </p:sp>
    </p:spTree>
    <p:extLst>
      <p:ext uri="{BB962C8B-B14F-4D97-AF65-F5344CB8AC3E}">
        <p14:creationId xmlns:p14="http://schemas.microsoft.com/office/powerpoint/2010/main" val="378946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600855"/>
            <a:ext cx="9144000" cy="3411305"/>
          </a:xfrm>
          <a:prstGeom prst="rect">
            <a:avLst/>
          </a:prstGeom>
        </p:spPr>
      </p:pic>
      <p:sp>
        <p:nvSpPr>
          <p:cNvPr id="3" name="Title 2"/>
          <p:cNvSpPr>
            <a:spLocks noGrp="1"/>
          </p:cNvSpPr>
          <p:nvPr>
            <p:ph type="title"/>
          </p:nvPr>
        </p:nvSpPr>
        <p:spPr/>
        <p:txBody>
          <a:bodyPr/>
          <a:lstStyle/>
          <a:p>
            <a:endParaRPr lang="en-GB" dirty="0"/>
          </a:p>
        </p:txBody>
      </p:sp>
      <p:sp>
        <p:nvSpPr>
          <p:cNvPr id="7" name="TextBox 6"/>
          <p:cNvSpPr txBox="1"/>
          <p:nvPr/>
        </p:nvSpPr>
        <p:spPr>
          <a:xfrm>
            <a:off x="6876256" y="722313"/>
            <a:ext cx="1800200" cy="461665"/>
          </a:xfrm>
          <a:prstGeom prst="rect">
            <a:avLst/>
          </a:prstGeom>
          <a:noFill/>
        </p:spPr>
        <p:txBody>
          <a:bodyPr wrap="square" rtlCol="0">
            <a:spAutoFit/>
          </a:bodyPr>
          <a:lstStyle/>
          <a:p>
            <a:r>
              <a:rPr lang="en-GB" b="1" dirty="0" smtClean="0">
                <a:solidFill>
                  <a:schemeClr val="bg1"/>
                </a:solidFill>
              </a:rPr>
              <a:t>FACTS:</a:t>
            </a:r>
            <a:endParaRPr lang="en-GB" b="1" dirty="0">
              <a:solidFill>
                <a:schemeClr val="bg1"/>
              </a:solidFill>
            </a:endParaRPr>
          </a:p>
        </p:txBody>
      </p:sp>
      <p:sp>
        <p:nvSpPr>
          <p:cNvPr id="15" name="Oval 14"/>
          <p:cNvSpPr/>
          <p:nvPr/>
        </p:nvSpPr>
        <p:spPr>
          <a:xfrm>
            <a:off x="61631" y="1916832"/>
            <a:ext cx="981977" cy="981977"/>
          </a:xfrm>
          <a:prstGeom prst="ellipse">
            <a:avLst/>
          </a:prstGeom>
          <a:blipFill rotWithShape="1">
            <a:blip r:embed="rId4" cstate="emai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1115616" y="332655"/>
            <a:ext cx="2952328" cy="2268199"/>
          </a:xfrm>
          <a:prstGeom prst="wedgeRoundRectCallout">
            <a:avLst>
              <a:gd name="adj1" fmla="val -62373"/>
              <a:gd name="adj2" fmla="val 37253"/>
              <a:gd name="adj3" fmla="val 16667"/>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TextBox 13"/>
          <p:cNvSpPr txBox="1"/>
          <p:nvPr/>
        </p:nvSpPr>
        <p:spPr>
          <a:xfrm>
            <a:off x="1414207" y="404664"/>
            <a:ext cx="2509721" cy="2031325"/>
          </a:xfrm>
          <a:prstGeom prst="rect">
            <a:avLst/>
          </a:prstGeom>
          <a:noFill/>
        </p:spPr>
        <p:txBody>
          <a:bodyPr wrap="square" rtlCol="0">
            <a:spAutoFit/>
          </a:bodyPr>
          <a:lstStyle/>
          <a:p>
            <a:r>
              <a:rPr lang="en-US" sz="1800" dirty="0">
                <a:latin typeface="Bradley Hand Bold"/>
                <a:cs typeface="Bradley Hand Bold"/>
              </a:rPr>
              <a:t>The plants our animals graze on are being choked </a:t>
            </a:r>
            <a:r>
              <a:rPr lang="en-US" sz="1800" dirty="0" smtClean="0">
                <a:latin typeface="Bradley Hand Bold"/>
                <a:cs typeface="Bradley Hand Bold"/>
              </a:rPr>
              <a:t>by weeds</a:t>
            </a:r>
            <a:r>
              <a:rPr lang="en-US" sz="1800" dirty="0">
                <a:latin typeface="Bradley Hand Bold"/>
                <a:cs typeface="Bradley Hand Bold"/>
              </a:rPr>
              <a:t>. They try and eat </a:t>
            </a:r>
            <a:r>
              <a:rPr lang="en-US" sz="1800" dirty="0" smtClean="0">
                <a:latin typeface="Bradley Hand Bold"/>
                <a:cs typeface="Bradley Hand Bold"/>
              </a:rPr>
              <a:t>them </a:t>
            </a:r>
            <a:r>
              <a:rPr lang="en-US" sz="1800" dirty="0">
                <a:latin typeface="Bradley Hand Bold"/>
                <a:cs typeface="Bradley Hand Bold"/>
              </a:rPr>
              <a:t>but </a:t>
            </a:r>
            <a:r>
              <a:rPr lang="en-US" sz="1800" dirty="0" smtClean="0">
                <a:latin typeface="Bradley Hand Bold"/>
                <a:cs typeface="Bradley Hand Bold"/>
              </a:rPr>
              <a:t>some of </a:t>
            </a:r>
            <a:r>
              <a:rPr lang="en-US" sz="1800" dirty="0">
                <a:latin typeface="Bradley Hand Bold"/>
                <a:cs typeface="Bradley Hand Bold"/>
              </a:rPr>
              <a:t>them are poisonous or have </a:t>
            </a:r>
            <a:r>
              <a:rPr lang="en-US" sz="1800" dirty="0" smtClean="0">
                <a:latin typeface="Bradley Hand Bold"/>
                <a:cs typeface="Bradley Hand Bold"/>
              </a:rPr>
              <a:t>thorns. </a:t>
            </a:r>
          </a:p>
        </p:txBody>
      </p:sp>
      <p:sp>
        <p:nvSpPr>
          <p:cNvPr id="2" name="TextBox 1"/>
          <p:cNvSpPr txBox="1"/>
          <p:nvPr/>
        </p:nvSpPr>
        <p:spPr>
          <a:xfrm>
            <a:off x="6300192" y="1916832"/>
            <a:ext cx="2630466" cy="1231106"/>
          </a:xfrm>
          <a:prstGeom prst="rect">
            <a:avLst/>
          </a:prstGeom>
          <a:solidFill>
            <a:schemeClr val="tx1"/>
          </a:solidFill>
        </p:spPr>
        <p:txBody>
          <a:bodyPr wrap="square" rtlCol="0">
            <a:spAutoFit/>
          </a:bodyPr>
          <a:lstStyle/>
          <a:p>
            <a:r>
              <a:rPr lang="en-GB" sz="2000" b="1" dirty="0" smtClean="0">
                <a:solidFill>
                  <a:schemeClr val="bg1"/>
                </a:solidFill>
              </a:rPr>
              <a:t>Fact:</a:t>
            </a:r>
          </a:p>
          <a:p>
            <a:r>
              <a:rPr lang="en-GB" sz="1800" dirty="0" smtClean="0">
                <a:solidFill>
                  <a:schemeClr val="bg1"/>
                </a:solidFill>
              </a:rPr>
              <a:t>Livestock </a:t>
            </a:r>
            <a:r>
              <a:rPr lang="en-GB" sz="1800" dirty="0">
                <a:solidFill>
                  <a:schemeClr val="bg1"/>
                </a:solidFill>
              </a:rPr>
              <a:t>accounts for 30% of Africa’s </a:t>
            </a:r>
            <a:r>
              <a:rPr lang="en-GB" sz="1800" dirty="0" smtClean="0">
                <a:solidFill>
                  <a:schemeClr val="bg1"/>
                </a:solidFill>
              </a:rPr>
              <a:t>agricultural GDP</a:t>
            </a:r>
          </a:p>
        </p:txBody>
      </p:sp>
      <p:sp>
        <p:nvSpPr>
          <p:cNvPr id="16" name="TextBox 15"/>
          <p:cNvSpPr txBox="1"/>
          <p:nvPr/>
        </p:nvSpPr>
        <p:spPr>
          <a:xfrm>
            <a:off x="4448671" y="404664"/>
            <a:ext cx="3960440" cy="1231106"/>
          </a:xfrm>
          <a:prstGeom prst="rect">
            <a:avLst/>
          </a:prstGeom>
          <a:solidFill>
            <a:schemeClr val="tx1"/>
          </a:solidFill>
        </p:spPr>
        <p:txBody>
          <a:bodyPr wrap="square" rtlCol="0">
            <a:spAutoFit/>
          </a:bodyPr>
          <a:lstStyle/>
          <a:p>
            <a:r>
              <a:rPr lang="en-GB" sz="2000" b="1" dirty="0" smtClean="0">
                <a:solidFill>
                  <a:schemeClr val="bg1"/>
                </a:solidFill>
              </a:rPr>
              <a:t>Fact:</a:t>
            </a:r>
          </a:p>
          <a:p>
            <a:r>
              <a:rPr lang="en-GB" sz="1800" dirty="0" smtClean="0">
                <a:solidFill>
                  <a:schemeClr val="bg1"/>
                </a:solidFill>
              </a:rPr>
              <a:t>71</a:t>
            </a:r>
            <a:r>
              <a:rPr lang="en-GB" sz="1800" dirty="0">
                <a:solidFill>
                  <a:schemeClr val="bg1"/>
                </a:solidFill>
              </a:rPr>
              <a:t>% </a:t>
            </a:r>
            <a:r>
              <a:rPr lang="en-GB" sz="1800" dirty="0" smtClean="0">
                <a:solidFill>
                  <a:schemeClr val="bg1"/>
                </a:solidFill>
              </a:rPr>
              <a:t>of  South Africa’s natural </a:t>
            </a:r>
            <a:r>
              <a:rPr lang="en-GB" sz="1800" dirty="0">
                <a:solidFill>
                  <a:schemeClr val="bg1"/>
                </a:solidFill>
              </a:rPr>
              <a:t>grazing would be lost if alien invasive weeds were not </a:t>
            </a:r>
            <a:r>
              <a:rPr lang="en-GB" sz="1800" dirty="0" smtClean="0">
                <a:solidFill>
                  <a:schemeClr val="bg1"/>
                </a:solidFill>
              </a:rPr>
              <a:t>managed</a:t>
            </a:r>
            <a:endParaRPr lang="en-GB" sz="2000" dirty="0">
              <a:solidFill>
                <a:schemeClr val="bg1"/>
              </a:solidFill>
            </a:endParaRPr>
          </a:p>
        </p:txBody>
      </p:sp>
    </p:spTree>
    <p:extLst>
      <p:ext uri="{BB962C8B-B14F-4D97-AF65-F5344CB8AC3E}">
        <p14:creationId xmlns:p14="http://schemas.microsoft.com/office/powerpoint/2010/main" val="195989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0872" y="1196752"/>
            <a:ext cx="8229600" cy="2232248"/>
          </a:xfrm>
        </p:spPr>
        <p:txBody>
          <a:bodyPr>
            <a:noAutofit/>
          </a:bodyPr>
          <a:lstStyle/>
          <a:p>
            <a:r>
              <a:rPr lang="en-GB" sz="3600" dirty="0" smtClean="0">
                <a:solidFill>
                  <a:schemeClr val="tx1"/>
                </a:solidFill>
              </a:rPr>
              <a:t>Invasive species can be:</a:t>
            </a:r>
            <a:br>
              <a:rPr lang="en-GB" sz="3600" dirty="0" smtClean="0">
                <a:solidFill>
                  <a:schemeClr val="tx1"/>
                </a:solidFill>
              </a:rPr>
            </a:br>
            <a:r>
              <a:rPr lang="en-GB" sz="3600" dirty="0" smtClean="0">
                <a:solidFill>
                  <a:schemeClr val="tx1"/>
                </a:solidFill>
              </a:rPr>
              <a:t/>
            </a:r>
            <a:br>
              <a:rPr lang="en-GB" sz="3600" dirty="0" smtClean="0">
                <a:solidFill>
                  <a:schemeClr val="tx1"/>
                </a:solidFill>
              </a:rPr>
            </a:br>
            <a:r>
              <a:rPr lang="en-GB" sz="3600" dirty="0" smtClean="0">
                <a:solidFill>
                  <a:schemeClr val="tx1"/>
                </a:solidFill>
              </a:rPr>
              <a:t>        </a:t>
            </a:r>
            <a:endParaRPr lang="en-GB" sz="3600" i="1" dirty="0">
              <a:solidFill>
                <a:schemeClr val="tx1"/>
              </a:solidFill>
            </a:endParaRPr>
          </a:p>
        </p:txBody>
      </p:sp>
      <p:sp>
        <p:nvSpPr>
          <p:cNvPr id="2" name="TextBox 1"/>
          <p:cNvSpPr txBox="1"/>
          <p:nvPr/>
        </p:nvSpPr>
        <p:spPr>
          <a:xfrm>
            <a:off x="611560" y="632882"/>
            <a:ext cx="3960440" cy="707886"/>
          </a:xfrm>
          <a:prstGeom prst="rect">
            <a:avLst/>
          </a:prstGeom>
          <a:noFill/>
        </p:spPr>
        <p:txBody>
          <a:bodyPr wrap="square" rtlCol="0">
            <a:spAutoFit/>
          </a:bodyPr>
          <a:lstStyle/>
          <a:p>
            <a:r>
              <a:rPr lang="en-GB" sz="4000" b="1" dirty="0" smtClean="0">
                <a:solidFill>
                  <a:schemeClr val="bg2"/>
                </a:solidFill>
              </a:rPr>
              <a:t>The solution</a:t>
            </a:r>
            <a:endParaRPr lang="en-GB" sz="4000" b="1" dirty="0">
              <a:solidFill>
                <a:schemeClr val="bg2"/>
              </a:solidFill>
            </a:endParaRPr>
          </a:p>
        </p:txBody>
      </p:sp>
      <p:sp>
        <p:nvSpPr>
          <p:cNvPr id="4" name="TextBox 3"/>
          <p:cNvSpPr txBox="1"/>
          <p:nvPr/>
        </p:nvSpPr>
        <p:spPr>
          <a:xfrm>
            <a:off x="1115616" y="2313454"/>
            <a:ext cx="6917278" cy="2123658"/>
          </a:xfrm>
          <a:prstGeom prst="rect">
            <a:avLst/>
          </a:prstGeom>
          <a:noFill/>
        </p:spPr>
        <p:txBody>
          <a:bodyPr wrap="none" rtlCol="0">
            <a:spAutoFit/>
          </a:bodyPr>
          <a:lstStyle/>
          <a:p>
            <a:pPr marL="342900" indent="-342900">
              <a:buFont typeface="Arial" panose="020B0604020202020204" pitchFamily="34" charset="0"/>
              <a:buChar char="•"/>
            </a:pPr>
            <a:r>
              <a:rPr lang="en-GB" sz="3600" dirty="0"/>
              <a:t>p</a:t>
            </a:r>
            <a:r>
              <a:rPr lang="en-GB" sz="3600" dirty="0" smtClean="0"/>
              <a:t>revented</a:t>
            </a:r>
          </a:p>
          <a:p>
            <a:pPr marL="342900" indent="-342900">
              <a:buFont typeface="Arial" panose="020B0604020202020204" pitchFamily="34" charset="0"/>
              <a:buChar char="•"/>
            </a:pPr>
            <a:r>
              <a:rPr lang="en-GB" sz="3600" dirty="0"/>
              <a:t>i</a:t>
            </a:r>
            <a:r>
              <a:rPr lang="en-GB" sz="3600" dirty="0" smtClean="0"/>
              <a:t>dentified before they establish </a:t>
            </a:r>
          </a:p>
          <a:p>
            <a:pPr marL="342900" indent="-342900">
              <a:buFont typeface="Arial" panose="020B0604020202020204" pitchFamily="34" charset="0"/>
              <a:buChar char="•"/>
            </a:pPr>
            <a:r>
              <a:rPr lang="en-GB" sz="3600" dirty="0" smtClean="0"/>
              <a:t>controlled</a:t>
            </a:r>
          </a:p>
          <a:p>
            <a:endParaRPr lang="en-GB" dirty="0"/>
          </a:p>
        </p:txBody>
      </p:sp>
    </p:spTree>
    <p:extLst>
      <p:ext uri="{BB962C8B-B14F-4D97-AF65-F5344CB8AC3E}">
        <p14:creationId xmlns:p14="http://schemas.microsoft.com/office/powerpoint/2010/main" val="2742130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880" y="485800"/>
            <a:ext cx="8229600" cy="1143000"/>
          </a:xfrm>
        </p:spPr>
        <p:txBody>
          <a:bodyPr>
            <a:normAutofit/>
          </a:bodyPr>
          <a:lstStyle/>
          <a:p>
            <a:r>
              <a:rPr lang="en-GB" sz="4000" dirty="0" smtClean="0">
                <a:solidFill>
                  <a:schemeClr val="bg2"/>
                </a:solidFill>
              </a:rPr>
              <a:t>CABI’s vision</a:t>
            </a:r>
            <a:endParaRPr lang="en-GB" sz="4000" dirty="0">
              <a:solidFill>
                <a:schemeClr val="bg2"/>
              </a:solidFill>
            </a:endParaRPr>
          </a:p>
        </p:txBody>
      </p:sp>
      <p:sp>
        <p:nvSpPr>
          <p:cNvPr id="4" name="TextBox 3"/>
          <p:cNvSpPr txBox="1"/>
          <p:nvPr/>
        </p:nvSpPr>
        <p:spPr>
          <a:xfrm>
            <a:off x="682352" y="1124744"/>
            <a:ext cx="8210128" cy="3170099"/>
          </a:xfrm>
          <a:prstGeom prst="rect">
            <a:avLst/>
          </a:prstGeom>
          <a:noFill/>
        </p:spPr>
        <p:txBody>
          <a:bodyPr wrap="square" rtlCol="0">
            <a:spAutoFit/>
          </a:bodyPr>
          <a:lstStyle/>
          <a:p>
            <a:endParaRPr lang="en-GB" sz="2800" b="1" dirty="0" smtClean="0"/>
          </a:p>
          <a:p>
            <a:r>
              <a:rPr lang="en-GB" sz="3600" b="1" dirty="0" smtClean="0"/>
              <a:t>To stop the world’s worst </a:t>
            </a:r>
          </a:p>
          <a:p>
            <a:r>
              <a:rPr lang="en-GB" sz="3600" b="1" dirty="0" smtClean="0"/>
              <a:t>invasive species </a:t>
            </a:r>
          </a:p>
          <a:p>
            <a:r>
              <a:rPr lang="en-GB" sz="3600" b="1" dirty="0" smtClean="0"/>
              <a:t>undermining the livelihoods </a:t>
            </a:r>
          </a:p>
          <a:p>
            <a:r>
              <a:rPr lang="en-GB" sz="3600" b="1" dirty="0" smtClean="0"/>
              <a:t>of 50 million farming families</a:t>
            </a:r>
          </a:p>
          <a:p>
            <a:endParaRPr lang="en-GB" sz="2800" b="1" dirty="0"/>
          </a:p>
        </p:txBody>
      </p:sp>
    </p:spTree>
    <p:extLst>
      <p:ext uri="{BB962C8B-B14F-4D97-AF65-F5344CB8AC3E}">
        <p14:creationId xmlns:p14="http://schemas.microsoft.com/office/powerpoint/2010/main" val="169030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03848" y="1268760"/>
            <a:ext cx="5940152" cy="4750304"/>
          </a:xfrm>
        </p:spPr>
        <p:txBody>
          <a:bodyPr>
            <a:normAutofit lnSpcReduction="10000"/>
          </a:bodyPr>
          <a:lstStyle/>
          <a:p>
            <a:r>
              <a:rPr lang="en-GB" sz="1900" dirty="0">
                <a:solidFill>
                  <a:srgbClr val="5C5C5C"/>
                </a:solidFill>
              </a:rPr>
              <a:t>Cassava mealybug threatened the food security of &gt;200 million in Africa. Biocontrol reduced mealybug by 95%. </a:t>
            </a:r>
            <a:r>
              <a:rPr lang="en-GB" sz="1900" dirty="0" err="1">
                <a:solidFill>
                  <a:srgbClr val="5C5C5C"/>
                </a:solidFill>
              </a:rPr>
              <a:t>Cost:benefit</a:t>
            </a:r>
            <a:r>
              <a:rPr lang="en-GB" sz="1900" dirty="0">
                <a:solidFill>
                  <a:srgbClr val="5C5C5C"/>
                </a:solidFill>
              </a:rPr>
              <a:t> 1:149</a:t>
            </a:r>
          </a:p>
          <a:p>
            <a:endParaRPr lang="en-GB" sz="1900" dirty="0" smtClean="0">
              <a:solidFill>
                <a:srgbClr val="5C5C5C"/>
              </a:solidFill>
            </a:endParaRPr>
          </a:p>
          <a:p>
            <a:r>
              <a:rPr lang="en-GB" sz="1900" dirty="0" smtClean="0">
                <a:solidFill>
                  <a:srgbClr val="5C5C5C"/>
                </a:solidFill>
              </a:rPr>
              <a:t>Mango </a:t>
            </a:r>
            <a:r>
              <a:rPr lang="en-GB" sz="1900" dirty="0">
                <a:solidFill>
                  <a:srgbClr val="5C5C5C"/>
                </a:solidFill>
              </a:rPr>
              <a:t>mealybug control in </a:t>
            </a:r>
            <a:r>
              <a:rPr lang="en-GB" sz="1900" dirty="0" smtClean="0">
                <a:solidFill>
                  <a:srgbClr val="5C5C5C"/>
                </a:solidFill>
              </a:rPr>
              <a:t>West </a:t>
            </a:r>
            <a:r>
              <a:rPr lang="en-GB" sz="1900" dirty="0">
                <a:solidFill>
                  <a:srgbClr val="5C5C5C"/>
                </a:solidFill>
              </a:rPr>
              <a:t>&amp; </a:t>
            </a:r>
            <a:r>
              <a:rPr lang="en-GB" sz="1900" dirty="0" smtClean="0">
                <a:solidFill>
                  <a:srgbClr val="5C5C5C"/>
                </a:solidFill>
              </a:rPr>
              <a:t>Central </a:t>
            </a:r>
            <a:r>
              <a:rPr lang="en-GB" sz="1900" dirty="0">
                <a:solidFill>
                  <a:srgbClr val="5C5C5C"/>
                </a:solidFill>
              </a:rPr>
              <a:t>Africa increasing fruit production by 142% with </a:t>
            </a:r>
            <a:r>
              <a:rPr lang="en-GB" sz="1900" dirty="0" err="1">
                <a:solidFill>
                  <a:srgbClr val="5C5C5C"/>
                </a:solidFill>
              </a:rPr>
              <a:t>cost:benefit</a:t>
            </a:r>
            <a:r>
              <a:rPr lang="en-GB" sz="1900" dirty="0">
                <a:solidFill>
                  <a:srgbClr val="5C5C5C"/>
                </a:solidFill>
              </a:rPr>
              <a:t> </a:t>
            </a:r>
            <a:r>
              <a:rPr lang="en-GB" sz="1900" dirty="0" smtClean="0">
                <a:solidFill>
                  <a:srgbClr val="5C5C5C"/>
                </a:solidFill>
              </a:rPr>
              <a:t>1:145</a:t>
            </a:r>
          </a:p>
          <a:p>
            <a:endParaRPr lang="en-GB" sz="1900" dirty="0" smtClean="0">
              <a:solidFill>
                <a:srgbClr val="5C5C5C"/>
              </a:solidFill>
            </a:endParaRPr>
          </a:p>
          <a:p>
            <a:r>
              <a:rPr lang="en-GB" sz="1900" dirty="0" err="1" smtClean="0">
                <a:solidFill>
                  <a:srgbClr val="5C5C5C"/>
                </a:solidFill>
              </a:rPr>
              <a:t>Orthezia</a:t>
            </a:r>
            <a:r>
              <a:rPr lang="en-GB" sz="1900" dirty="0" smtClean="0">
                <a:solidFill>
                  <a:srgbClr val="5C5C5C"/>
                </a:solidFill>
              </a:rPr>
              <a:t> </a:t>
            </a:r>
            <a:r>
              <a:rPr lang="en-GB" sz="1900" dirty="0">
                <a:solidFill>
                  <a:srgbClr val="5C5C5C"/>
                </a:solidFill>
              </a:rPr>
              <a:t>control in St Helena saving an endemic tree from </a:t>
            </a:r>
            <a:r>
              <a:rPr lang="en-GB" sz="1900" dirty="0" smtClean="0">
                <a:solidFill>
                  <a:srgbClr val="5C5C5C"/>
                </a:solidFill>
              </a:rPr>
              <a:t>extinction</a:t>
            </a:r>
          </a:p>
          <a:p>
            <a:endParaRPr lang="en-GB" sz="1900" dirty="0">
              <a:solidFill>
                <a:srgbClr val="5C5C5C"/>
              </a:solidFill>
            </a:endParaRPr>
          </a:p>
          <a:p>
            <a:r>
              <a:rPr lang="en-GB" sz="1900" dirty="0" err="1">
                <a:solidFill>
                  <a:srgbClr val="5C5C5C"/>
                </a:solidFill>
              </a:rPr>
              <a:t>Rubbervine</a:t>
            </a:r>
            <a:r>
              <a:rPr lang="en-GB" sz="1900" dirty="0">
                <a:solidFill>
                  <a:srgbClr val="5C5C5C"/>
                </a:solidFill>
              </a:rPr>
              <a:t> control in Australia saving a world heritage ecosystem </a:t>
            </a:r>
            <a:r>
              <a:rPr lang="en-GB" sz="1900" dirty="0" err="1">
                <a:solidFill>
                  <a:srgbClr val="5C5C5C"/>
                </a:solidFill>
              </a:rPr>
              <a:t>cost:benefit</a:t>
            </a:r>
            <a:r>
              <a:rPr lang="en-GB" sz="1900" dirty="0">
                <a:solidFill>
                  <a:srgbClr val="5C5C5C"/>
                </a:solidFill>
              </a:rPr>
              <a:t> </a:t>
            </a:r>
            <a:r>
              <a:rPr lang="en-GB" sz="1900" dirty="0" smtClean="0">
                <a:solidFill>
                  <a:srgbClr val="5C5C5C"/>
                </a:solidFill>
              </a:rPr>
              <a:t>1:108</a:t>
            </a:r>
          </a:p>
          <a:p>
            <a:pPr marL="0" indent="0">
              <a:buNone/>
            </a:pPr>
            <a:endParaRPr lang="en-GB" sz="1900" dirty="0" smtClean="0">
              <a:solidFill>
                <a:srgbClr val="5C5C5C"/>
              </a:solidFill>
            </a:endParaRPr>
          </a:p>
          <a:p>
            <a:r>
              <a:rPr lang="en-GB" sz="1900" dirty="0" smtClean="0">
                <a:solidFill>
                  <a:srgbClr val="5C5C5C"/>
                </a:solidFill>
              </a:rPr>
              <a:t>Recent </a:t>
            </a:r>
            <a:r>
              <a:rPr lang="en-GB" sz="1900" dirty="0">
                <a:solidFill>
                  <a:srgbClr val="5C5C5C"/>
                </a:solidFill>
              </a:rPr>
              <a:t>series of GEF funded projects in South East Asia, Caribbean and East Africa </a:t>
            </a:r>
          </a:p>
          <a:p>
            <a:pPr marL="0" indent="0">
              <a:buNone/>
            </a:pPr>
            <a:endParaRPr lang="en-GB" dirty="0"/>
          </a:p>
        </p:txBody>
      </p:sp>
      <p:sp>
        <p:nvSpPr>
          <p:cNvPr id="4" name="Text Placeholder 3"/>
          <p:cNvSpPr>
            <a:spLocks noGrp="1"/>
          </p:cNvSpPr>
          <p:nvPr>
            <p:ph type="body" sz="quarter" idx="12"/>
          </p:nvPr>
        </p:nvSpPr>
        <p:spPr>
          <a:xfrm>
            <a:off x="3418329" y="332656"/>
            <a:ext cx="5472607" cy="914400"/>
          </a:xfrm>
        </p:spPr>
        <p:txBody>
          <a:bodyPr>
            <a:normAutofit/>
          </a:bodyPr>
          <a:lstStyle/>
          <a:p>
            <a:pPr marL="0" indent="0"/>
            <a:r>
              <a:rPr lang="en-GB" altLang="en-US" sz="3200" dirty="0" smtClean="0">
                <a:solidFill>
                  <a:schemeClr val="bg2"/>
                </a:solidFill>
                <a:cs typeface="Arial" charset="0"/>
              </a:rPr>
              <a:t>Why CABI? </a:t>
            </a:r>
            <a:endParaRPr lang="en-GB" sz="3200" dirty="0">
              <a:solidFill>
                <a:schemeClr val="bg2"/>
              </a:solidFill>
            </a:endParaRPr>
          </a:p>
        </p:txBody>
      </p:sp>
      <p:pic>
        <p:nvPicPr>
          <p:cNvPr id="6" name="Picture Placeholder 5"/>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8908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pPr marL="0" indent="0">
              <a:buNone/>
            </a:pPr>
            <a:r>
              <a:rPr lang="en-GB" sz="2000" dirty="0">
                <a:solidFill>
                  <a:schemeClr val="tx1"/>
                </a:solidFill>
              </a:rPr>
              <a:t>We </a:t>
            </a:r>
            <a:r>
              <a:rPr lang="en-GB" sz="2000" dirty="0" smtClean="0">
                <a:solidFill>
                  <a:schemeClr val="tx1"/>
                </a:solidFill>
              </a:rPr>
              <a:t>propose seeking donor investment to improve livelihoods by implementing a programme which will:</a:t>
            </a:r>
          </a:p>
          <a:p>
            <a:pPr marL="0" indent="0">
              <a:buNone/>
            </a:pPr>
            <a:endParaRPr lang="en-GB" sz="2000" dirty="0">
              <a:solidFill>
                <a:schemeClr val="tx1"/>
              </a:solidFill>
            </a:endParaRPr>
          </a:p>
          <a:p>
            <a:r>
              <a:rPr lang="en-GB" sz="2000" dirty="0">
                <a:solidFill>
                  <a:schemeClr val="tx1"/>
                </a:solidFill>
              </a:rPr>
              <a:t>D</a:t>
            </a:r>
            <a:r>
              <a:rPr lang="en-GB" sz="2000" dirty="0" smtClean="0">
                <a:solidFill>
                  <a:schemeClr val="tx1"/>
                </a:solidFill>
              </a:rPr>
              <a:t>evelop national and regional linkages to facilitate a </a:t>
            </a:r>
            <a:r>
              <a:rPr lang="en-GB" sz="2000" b="1" dirty="0" smtClean="0">
                <a:solidFill>
                  <a:schemeClr val="tx1"/>
                </a:solidFill>
              </a:rPr>
              <a:t>systematic approach </a:t>
            </a:r>
            <a:r>
              <a:rPr lang="en-GB" sz="2000" dirty="0" smtClean="0">
                <a:solidFill>
                  <a:schemeClr val="tx1"/>
                </a:solidFill>
              </a:rPr>
              <a:t>to Invasive species management</a:t>
            </a:r>
          </a:p>
          <a:p>
            <a:r>
              <a:rPr lang="en-GB" sz="2000" b="1" dirty="0">
                <a:solidFill>
                  <a:schemeClr val="tx1"/>
                </a:solidFill>
              </a:rPr>
              <a:t>C</a:t>
            </a:r>
            <a:r>
              <a:rPr lang="en-GB" sz="2000" b="1" dirty="0" smtClean="0">
                <a:solidFill>
                  <a:schemeClr val="tx1"/>
                </a:solidFill>
              </a:rPr>
              <a:t>reate and share knowledge </a:t>
            </a:r>
            <a:r>
              <a:rPr lang="en-GB" sz="2000" dirty="0" smtClean="0">
                <a:solidFill>
                  <a:schemeClr val="tx1"/>
                </a:solidFill>
              </a:rPr>
              <a:t>to enable countries to identify, prevent and manage threats</a:t>
            </a:r>
          </a:p>
          <a:p>
            <a:r>
              <a:rPr lang="en-GB" sz="2000" b="1" dirty="0" smtClean="0">
                <a:solidFill>
                  <a:schemeClr val="tx1"/>
                </a:solidFill>
              </a:rPr>
              <a:t>Develop  best management plans </a:t>
            </a:r>
            <a:r>
              <a:rPr lang="en-GB" sz="2000" dirty="0" smtClean="0">
                <a:solidFill>
                  <a:schemeClr val="tx1"/>
                </a:solidFill>
              </a:rPr>
              <a:t>to address 10 of the world’s worst invasives (Phase I)</a:t>
            </a:r>
            <a:endParaRPr lang="en-GB" dirty="0"/>
          </a:p>
          <a:p>
            <a:endParaRPr lang="en-GB" dirty="0"/>
          </a:p>
          <a:p>
            <a:endParaRPr lang="en-GB" dirty="0"/>
          </a:p>
        </p:txBody>
      </p:sp>
      <p:sp>
        <p:nvSpPr>
          <p:cNvPr id="3" name="Text Placeholder 2"/>
          <p:cNvSpPr>
            <a:spLocks noGrp="1"/>
          </p:cNvSpPr>
          <p:nvPr>
            <p:ph type="body" sz="quarter" idx="12"/>
          </p:nvPr>
        </p:nvSpPr>
        <p:spPr/>
        <p:txBody>
          <a:bodyPr>
            <a:normAutofit/>
          </a:bodyPr>
          <a:lstStyle/>
          <a:p>
            <a:r>
              <a:rPr lang="en-GB" sz="3200" dirty="0" smtClean="0">
                <a:solidFill>
                  <a:schemeClr val="bg2"/>
                </a:solidFill>
              </a:rPr>
              <a:t>10 </a:t>
            </a:r>
            <a:r>
              <a:rPr lang="en-GB" sz="3200" dirty="0" err="1" smtClean="0">
                <a:solidFill>
                  <a:schemeClr val="bg2"/>
                </a:solidFill>
              </a:rPr>
              <a:t>invasives</a:t>
            </a:r>
            <a:r>
              <a:rPr lang="en-GB" sz="3200" dirty="0" smtClean="0">
                <a:solidFill>
                  <a:schemeClr val="bg2"/>
                </a:solidFill>
              </a:rPr>
              <a:t> / 10 countries</a:t>
            </a:r>
            <a:endParaRPr lang="en-GB" sz="3200" dirty="0">
              <a:solidFill>
                <a:schemeClr val="bg2"/>
              </a:solidFill>
            </a:endParaRPr>
          </a:p>
        </p:txBody>
      </p:sp>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pic>
        <p:nvPicPr>
          <p:cNvPr id="10" name="Picture Placeholder 9"/>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a:stretch>
            <a:fillRect/>
          </a:stretch>
        </p:blipFill>
        <p:spPr/>
      </p:pic>
      <p:pic>
        <p:nvPicPr>
          <p:cNvPr id="12" name="Picture Placeholder 11"/>
          <p:cNvPicPr>
            <a:picLocks noGrp="1" noChangeAspect="1"/>
          </p:cNvPicPr>
          <p:nvPr>
            <p:ph type="pic" sz="quarter" idx="15"/>
          </p:nvPr>
        </p:nvPicPr>
        <p:blipFill>
          <a:blip r:embed="rId5"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53745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b="0" dirty="0">
                <a:solidFill>
                  <a:schemeClr val="tx1"/>
                </a:solidFill>
              </a:rPr>
              <a:t/>
            </a:r>
            <a:br>
              <a:rPr lang="en-GB" b="0" dirty="0">
                <a:solidFill>
                  <a:schemeClr val="tx1"/>
                </a:solidFill>
              </a:rPr>
            </a:br>
            <a:r>
              <a:rPr lang="en-GB" sz="2400" b="0" dirty="0">
                <a:solidFill>
                  <a:schemeClr val="tx1"/>
                </a:solidFill>
              </a:rPr>
              <a:t/>
            </a:r>
            <a:br>
              <a:rPr lang="en-GB" sz="2400" b="0" dirty="0">
                <a:solidFill>
                  <a:schemeClr val="tx1"/>
                </a:solidFill>
              </a:rPr>
            </a:br>
            <a:r>
              <a:rPr lang="en-GB" b="0" dirty="0">
                <a:solidFill>
                  <a:schemeClr val="tx1"/>
                </a:solidFill>
              </a:rPr>
              <a:t/>
            </a:r>
            <a:br>
              <a:rPr lang="en-GB" b="0" dirty="0">
                <a:solidFill>
                  <a:schemeClr val="tx1"/>
                </a:solidFill>
              </a:rPr>
            </a:br>
            <a:endParaRPr lang="en-GB" b="0" dirty="0">
              <a:solidFill>
                <a:schemeClr val="tx1"/>
              </a:solidFill>
            </a:endParaRPr>
          </a:p>
        </p:txBody>
      </p:sp>
      <p:sp>
        <p:nvSpPr>
          <p:cNvPr id="4" name="Content Placeholder 3"/>
          <p:cNvSpPr>
            <a:spLocks noGrp="1"/>
          </p:cNvSpPr>
          <p:nvPr>
            <p:ph sz="quarter" idx="11"/>
          </p:nvPr>
        </p:nvSpPr>
        <p:spPr/>
        <p:txBody>
          <a:bodyPr>
            <a:normAutofit/>
          </a:bodyPr>
          <a:lstStyle/>
          <a:p>
            <a:r>
              <a:rPr lang="en-GB" sz="2000" dirty="0" smtClean="0">
                <a:solidFill>
                  <a:schemeClr val="tx1"/>
                </a:solidFill>
              </a:rPr>
              <a:t>Engage with Member Countries to secure your mandate and active support – starts today!</a:t>
            </a:r>
          </a:p>
          <a:p>
            <a:r>
              <a:rPr lang="en-GB" sz="2000" dirty="0" smtClean="0">
                <a:solidFill>
                  <a:schemeClr val="tx1"/>
                </a:solidFill>
              </a:rPr>
              <a:t>Convene stakeholders </a:t>
            </a:r>
            <a:r>
              <a:rPr lang="en-GB" sz="2000" dirty="0">
                <a:solidFill>
                  <a:schemeClr val="tx1"/>
                </a:solidFill>
              </a:rPr>
              <a:t>to agree </a:t>
            </a:r>
            <a:r>
              <a:rPr lang="en-GB" sz="2000" dirty="0" smtClean="0">
                <a:solidFill>
                  <a:schemeClr val="tx1"/>
                </a:solidFill>
              </a:rPr>
              <a:t>action </a:t>
            </a:r>
            <a:r>
              <a:rPr lang="en-GB" sz="2000" dirty="0">
                <a:solidFill>
                  <a:schemeClr val="tx1"/>
                </a:solidFill>
              </a:rPr>
              <a:t>plans </a:t>
            </a:r>
          </a:p>
          <a:p>
            <a:r>
              <a:rPr lang="en-GB" sz="2000" dirty="0" smtClean="0">
                <a:solidFill>
                  <a:schemeClr val="tx1"/>
                </a:solidFill>
              </a:rPr>
              <a:t>Evidence</a:t>
            </a:r>
            <a:r>
              <a:rPr lang="en-GB" sz="2000" dirty="0">
                <a:solidFill>
                  <a:schemeClr val="tx1"/>
                </a:solidFill>
              </a:rPr>
              <a:t>: quantify the spread and </a:t>
            </a:r>
            <a:r>
              <a:rPr lang="en-GB" sz="2000" dirty="0" smtClean="0">
                <a:solidFill>
                  <a:schemeClr val="tx1"/>
                </a:solidFill>
              </a:rPr>
              <a:t>impact </a:t>
            </a:r>
          </a:p>
          <a:p>
            <a:r>
              <a:rPr lang="en-GB" sz="2000" dirty="0" smtClean="0">
                <a:solidFill>
                  <a:schemeClr val="tx1"/>
                </a:solidFill>
              </a:rPr>
              <a:t>Assign </a:t>
            </a:r>
            <a:r>
              <a:rPr lang="en-GB" sz="2000" dirty="0">
                <a:solidFill>
                  <a:schemeClr val="tx1"/>
                </a:solidFill>
              </a:rPr>
              <a:t>institutional roles and responsibilities to ensure a </a:t>
            </a:r>
            <a:r>
              <a:rPr lang="en-GB" sz="2000" b="1" i="1" dirty="0">
                <a:solidFill>
                  <a:schemeClr val="tx1"/>
                </a:solidFill>
              </a:rPr>
              <a:t>systematic approach</a:t>
            </a:r>
            <a:r>
              <a:rPr lang="en-GB" sz="2000" i="1" dirty="0">
                <a:solidFill>
                  <a:schemeClr val="tx1"/>
                </a:solidFill>
              </a:rPr>
              <a:t> </a:t>
            </a:r>
            <a:r>
              <a:rPr lang="en-GB" sz="2000" dirty="0">
                <a:solidFill>
                  <a:schemeClr val="tx1"/>
                </a:solidFill>
              </a:rPr>
              <a:t>to invasive species management (at a national and regional level</a:t>
            </a:r>
            <a:r>
              <a:rPr lang="en-GB" sz="2000" dirty="0" smtClean="0">
                <a:solidFill>
                  <a:schemeClr val="tx1"/>
                </a:solidFill>
              </a:rPr>
              <a:t>)</a:t>
            </a:r>
          </a:p>
          <a:p>
            <a:r>
              <a:rPr lang="en-GB" sz="2000" dirty="0" smtClean="0">
                <a:solidFill>
                  <a:schemeClr val="tx1"/>
                </a:solidFill>
              </a:rPr>
              <a:t>Utilise the proven </a:t>
            </a:r>
            <a:r>
              <a:rPr lang="en-GB" sz="2000" dirty="0">
                <a:solidFill>
                  <a:schemeClr val="tx1"/>
                </a:solidFill>
              </a:rPr>
              <a:t>P</a:t>
            </a:r>
            <a:r>
              <a:rPr lang="en-GB" sz="2000" dirty="0" smtClean="0">
                <a:solidFill>
                  <a:schemeClr val="tx1"/>
                </a:solidFill>
              </a:rPr>
              <a:t>lantwise approach</a:t>
            </a:r>
            <a:endParaRPr lang="en-GB" sz="2000" dirty="0"/>
          </a:p>
        </p:txBody>
      </p:sp>
      <p:sp>
        <p:nvSpPr>
          <p:cNvPr id="2" name="TextBox 1"/>
          <p:cNvSpPr txBox="1"/>
          <p:nvPr/>
        </p:nvSpPr>
        <p:spPr>
          <a:xfrm>
            <a:off x="467544" y="494377"/>
            <a:ext cx="7632848" cy="1077218"/>
          </a:xfrm>
          <a:prstGeom prst="rect">
            <a:avLst/>
          </a:prstGeom>
          <a:noFill/>
        </p:spPr>
        <p:txBody>
          <a:bodyPr wrap="square" rtlCol="0">
            <a:spAutoFit/>
          </a:bodyPr>
          <a:lstStyle/>
          <a:p>
            <a:r>
              <a:rPr lang="en-GB" sz="3200" b="1" dirty="0" smtClean="0">
                <a:solidFill>
                  <a:schemeClr val="bg2"/>
                </a:solidFill>
              </a:rPr>
              <a:t>CABI Invasive Species Strategy: </a:t>
            </a:r>
          </a:p>
          <a:p>
            <a:r>
              <a:rPr lang="en-GB" sz="3200" b="1" dirty="0">
                <a:solidFill>
                  <a:schemeClr val="bg2"/>
                </a:solidFill>
              </a:rPr>
              <a:t>B</a:t>
            </a:r>
            <a:r>
              <a:rPr lang="en-GB" sz="3200" b="1" dirty="0" smtClean="0">
                <a:solidFill>
                  <a:schemeClr val="bg2"/>
                </a:solidFill>
              </a:rPr>
              <a:t>uilding </a:t>
            </a:r>
            <a:r>
              <a:rPr lang="en-GB" sz="3200" b="1" dirty="0">
                <a:solidFill>
                  <a:schemeClr val="bg2"/>
                </a:solidFill>
              </a:rPr>
              <a:t>the case</a:t>
            </a:r>
          </a:p>
        </p:txBody>
      </p:sp>
    </p:spTree>
    <p:extLst>
      <p:ext uri="{BB962C8B-B14F-4D97-AF65-F5344CB8AC3E}">
        <p14:creationId xmlns:p14="http://schemas.microsoft.com/office/powerpoint/2010/main" val="357463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b="0" dirty="0">
                <a:solidFill>
                  <a:schemeClr val="tx1"/>
                </a:solidFill>
              </a:rPr>
              <a:t/>
            </a:r>
            <a:br>
              <a:rPr lang="en-GB" b="0" dirty="0">
                <a:solidFill>
                  <a:schemeClr val="tx1"/>
                </a:solidFill>
              </a:rPr>
            </a:br>
            <a:r>
              <a:rPr lang="en-GB" sz="2400" b="0" dirty="0">
                <a:solidFill>
                  <a:schemeClr val="tx1"/>
                </a:solidFill>
              </a:rPr>
              <a:t/>
            </a:r>
            <a:br>
              <a:rPr lang="en-GB" sz="2400" b="0" dirty="0">
                <a:solidFill>
                  <a:schemeClr val="tx1"/>
                </a:solidFill>
              </a:rPr>
            </a:br>
            <a:r>
              <a:rPr lang="en-GB" b="0" dirty="0">
                <a:solidFill>
                  <a:schemeClr val="tx1"/>
                </a:solidFill>
              </a:rPr>
              <a:t/>
            </a:r>
            <a:br>
              <a:rPr lang="en-GB" b="0" dirty="0">
                <a:solidFill>
                  <a:schemeClr val="tx1"/>
                </a:solidFill>
              </a:rPr>
            </a:br>
            <a:endParaRPr lang="en-GB" b="0" dirty="0">
              <a:solidFill>
                <a:schemeClr val="tx1"/>
              </a:solidFill>
            </a:endParaRPr>
          </a:p>
        </p:txBody>
      </p:sp>
      <p:sp>
        <p:nvSpPr>
          <p:cNvPr id="4" name="Content Placeholder 3"/>
          <p:cNvSpPr>
            <a:spLocks noGrp="1"/>
          </p:cNvSpPr>
          <p:nvPr>
            <p:ph sz="quarter" idx="11"/>
          </p:nvPr>
        </p:nvSpPr>
        <p:spPr/>
        <p:txBody>
          <a:bodyPr>
            <a:normAutofit/>
          </a:bodyPr>
          <a:lstStyle/>
          <a:p>
            <a:r>
              <a:rPr lang="en-GB" sz="2000" dirty="0" smtClean="0">
                <a:solidFill>
                  <a:srgbClr val="5C5C5C"/>
                </a:solidFill>
              </a:rPr>
              <a:t>Define key users and stakeholders (Institutions, front-line personnel)</a:t>
            </a:r>
          </a:p>
          <a:p>
            <a:r>
              <a:rPr lang="en-GB" sz="2000" dirty="0" smtClean="0">
                <a:solidFill>
                  <a:srgbClr val="5C5C5C"/>
                </a:solidFill>
              </a:rPr>
              <a:t>What are their needs-gaps, and skillsets?</a:t>
            </a:r>
          </a:p>
          <a:p>
            <a:r>
              <a:rPr lang="en-GB" sz="2000" dirty="0" smtClean="0">
                <a:solidFill>
                  <a:srgbClr val="5C5C5C"/>
                </a:solidFill>
              </a:rPr>
              <a:t>What tools should CABI develop in support?</a:t>
            </a:r>
          </a:p>
          <a:p>
            <a:r>
              <a:rPr lang="en-GB" sz="2000" dirty="0" smtClean="0">
                <a:solidFill>
                  <a:srgbClr val="5C5C5C"/>
                </a:solidFill>
              </a:rPr>
              <a:t>How can they be coordinated regionally to stop invasive pests from arriving?</a:t>
            </a:r>
          </a:p>
        </p:txBody>
      </p:sp>
      <p:sp>
        <p:nvSpPr>
          <p:cNvPr id="2" name="TextBox 1"/>
          <p:cNvSpPr txBox="1"/>
          <p:nvPr/>
        </p:nvSpPr>
        <p:spPr>
          <a:xfrm>
            <a:off x="467544" y="494377"/>
            <a:ext cx="7632848" cy="1569660"/>
          </a:xfrm>
          <a:prstGeom prst="rect">
            <a:avLst/>
          </a:prstGeom>
          <a:noFill/>
        </p:spPr>
        <p:txBody>
          <a:bodyPr wrap="square" rtlCol="0">
            <a:spAutoFit/>
          </a:bodyPr>
          <a:lstStyle/>
          <a:p>
            <a:r>
              <a:rPr lang="en-GB" sz="3200" b="1" dirty="0" smtClean="0">
                <a:solidFill>
                  <a:schemeClr val="bg2"/>
                </a:solidFill>
              </a:rPr>
              <a:t>CABI Invasive Species Strategy: </a:t>
            </a:r>
          </a:p>
          <a:p>
            <a:r>
              <a:rPr lang="en-GB" sz="3200" b="1" dirty="0" smtClean="0">
                <a:solidFill>
                  <a:schemeClr val="bg2"/>
                </a:solidFill>
              </a:rPr>
              <a:t>Action plan, </a:t>
            </a:r>
            <a:r>
              <a:rPr lang="en-GB" sz="3200" b="1" dirty="0">
                <a:solidFill>
                  <a:schemeClr val="bg2"/>
                </a:solidFill>
              </a:rPr>
              <a:t>s</a:t>
            </a:r>
            <a:r>
              <a:rPr lang="en-GB" sz="3200" b="1" dirty="0" smtClean="0">
                <a:solidFill>
                  <a:schemeClr val="bg2"/>
                </a:solidFill>
              </a:rPr>
              <a:t>tage 1 – </a:t>
            </a:r>
            <a:r>
              <a:rPr lang="en-GB" sz="3200" b="1" i="1" dirty="0">
                <a:solidFill>
                  <a:schemeClr val="bg2"/>
                </a:solidFill>
              </a:rPr>
              <a:t>P</a:t>
            </a:r>
            <a:r>
              <a:rPr lang="en-GB" sz="3200" b="1" i="1" dirty="0" smtClean="0">
                <a:solidFill>
                  <a:schemeClr val="bg2"/>
                </a:solidFill>
              </a:rPr>
              <a:t>revention</a:t>
            </a:r>
          </a:p>
          <a:p>
            <a:endParaRPr lang="en-GB" sz="3200" b="1" dirty="0">
              <a:solidFill>
                <a:schemeClr val="bg2"/>
              </a:solidFill>
            </a:endParaRPr>
          </a:p>
        </p:txBody>
      </p:sp>
    </p:spTree>
    <p:extLst>
      <p:ext uri="{BB962C8B-B14F-4D97-AF65-F5344CB8AC3E}">
        <p14:creationId xmlns:p14="http://schemas.microsoft.com/office/powerpoint/2010/main" val="2871856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77888"/>
            <a:ext cx="8435280" cy="1143000"/>
          </a:xfrm>
        </p:spPr>
        <p:txBody>
          <a:bodyPr>
            <a:normAutofit fontScale="90000"/>
          </a:bodyPr>
          <a:lstStyle/>
          <a:p>
            <a:r>
              <a:rPr lang="en-GB" sz="3600" dirty="0" smtClean="0">
                <a:solidFill>
                  <a:schemeClr val="bg2"/>
                </a:solidFill>
              </a:rPr>
              <a:t>The action plan, stage 2: </a:t>
            </a:r>
            <a:r>
              <a:rPr lang="en-GB" sz="3600" i="1" dirty="0" smtClean="0">
                <a:solidFill>
                  <a:schemeClr val="bg2"/>
                </a:solidFill>
              </a:rPr>
              <a:t>Early detection and eradication</a:t>
            </a: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Providing a system which enables detection and rapid response to new invaders, e.g.</a:t>
            </a:r>
            <a:r>
              <a:rPr lang="en-GB" b="0" dirty="0">
                <a:solidFill>
                  <a:schemeClr val="tx1"/>
                </a:solidFill>
              </a:rPr>
              <a:t/>
            </a:r>
            <a:br>
              <a:rPr lang="en-GB" b="0" dirty="0">
                <a:solidFill>
                  <a:schemeClr val="tx1"/>
                </a:solidFill>
              </a:rPr>
            </a:br>
            <a:r>
              <a:rPr lang="en-GB" sz="2400" b="0" dirty="0">
                <a:solidFill>
                  <a:schemeClr val="tx1"/>
                </a:solidFill>
              </a:rPr>
              <a:t/>
            </a:r>
            <a:br>
              <a:rPr lang="en-GB" sz="2400" b="0" dirty="0">
                <a:solidFill>
                  <a:schemeClr val="tx1"/>
                </a:solidFill>
              </a:rPr>
            </a:br>
            <a:r>
              <a:rPr lang="en-GB" b="0" dirty="0">
                <a:solidFill>
                  <a:schemeClr val="tx1"/>
                </a:solidFill>
              </a:rPr>
              <a:t/>
            </a:r>
            <a:br>
              <a:rPr lang="en-GB" b="0" dirty="0">
                <a:solidFill>
                  <a:schemeClr val="tx1"/>
                </a:solidFill>
              </a:rPr>
            </a:br>
            <a:endParaRPr lang="en-GB" b="0" dirty="0">
              <a:solidFill>
                <a:schemeClr val="tx1"/>
              </a:solidFill>
            </a:endParaRPr>
          </a:p>
        </p:txBody>
      </p:sp>
      <p:sp>
        <p:nvSpPr>
          <p:cNvPr id="2" name="Content Placeholder 1"/>
          <p:cNvSpPr>
            <a:spLocks noGrp="1"/>
          </p:cNvSpPr>
          <p:nvPr>
            <p:ph sz="quarter" idx="11"/>
          </p:nvPr>
        </p:nvSpPr>
        <p:spPr>
          <a:xfrm>
            <a:off x="457200" y="2492896"/>
            <a:ext cx="8229600" cy="4464496"/>
          </a:xfrm>
        </p:spPr>
        <p:txBody>
          <a:bodyPr>
            <a:normAutofit/>
          </a:bodyPr>
          <a:lstStyle/>
          <a:p>
            <a:r>
              <a:rPr lang="en-GB" sz="2000" dirty="0">
                <a:solidFill>
                  <a:schemeClr val="tx1"/>
                </a:solidFill>
              </a:rPr>
              <a:t>Sentinel </a:t>
            </a:r>
            <a:r>
              <a:rPr lang="en-GB" sz="2000" dirty="0" smtClean="0">
                <a:solidFill>
                  <a:schemeClr val="tx1"/>
                </a:solidFill>
              </a:rPr>
              <a:t>systems: Plantwise, plus other national mechanisms?</a:t>
            </a:r>
          </a:p>
          <a:p>
            <a:r>
              <a:rPr lang="en-GB" sz="2000" dirty="0" smtClean="0">
                <a:solidFill>
                  <a:schemeClr val="tx1"/>
                </a:solidFill>
              </a:rPr>
              <a:t>Mobile messages to </a:t>
            </a:r>
            <a:r>
              <a:rPr lang="en-GB" sz="2000" dirty="0">
                <a:solidFill>
                  <a:schemeClr val="tx1"/>
                </a:solidFill>
              </a:rPr>
              <a:t>raise </a:t>
            </a:r>
            <a:r>
              <a:rPr lang="en-GB" sz="2000" dirty="0" smtClean="0">
                <a:solidFill>
                  <a:schemeClr val="tx1"/>
                </a:solidFill>
              </a:rPr>
              <a:t>awareness</a:t>
            </a:r>
          </a:p>
          <a:p>
            <a:r>
              <a:rPr lang="en-GB" sz="2000" dirty="0" smtClean="0">
                <a:solidFill>
                  <a:schemeClr val="tx1"/>
                </a:solidFill>
              </a:rPr>
              <a:t>Extension </a:t>
            </a:r>
            <a:r>
              <a:rPr lang="en-GB" sz="2000" dirty="0">
                <a:solidFill>
                  <a:schemeClr val="tx1"/>
                </a:solidFill>
              </a:rPr>
              <a:t>materials and </a:t>
            </a:r>
            <a:r>
              <a:rPr lang="en-GB" sz="2000" dirty="0" smtClean="0">
                <a:solidFill>
                  <a:schemeClr val="tx1"/>
                </a:solidFill>
              </a:rPr>
              <a:t>support</a:t>
            </a:r>
          </a:p>
          <a:p>
            <a:r>
              <a:rPr lang="en-GB" sz="2000" dirty="0" smtClean="0">
                <a:solidFill>
                  <a:schemeClr val="tx1"/>
                </a:solidFill>
              </a:rPr>
              <a:t>Consultancy </a:t>
            </a:r>
            <a:r>
              <a:rPr lang="en-GB" sz="2000" dirty="0">
                <a:solidFill>
                  <a:schemeClr val="tx1"/>
                </a:solidFill>
              </a:rPr>
              <a:t>and networks</a:t>
            </a:r>
            <a:r>
              <a:rPr lang="en-GB" sz="2000" dirty="0" smtClean="0">
                <a:solidFill>
                  <a:schemeClr val="tx1"/>
                </a:solidFill>
              </a:rPr>
              <a:t>: Role for a CABI </a:t>
            </a:r>
            <a:r>
              <a:rPr lang="en-GB" sz="2000" dirty="0">
                <a:solidFill>
                  <a:schemeClr val="tx1"/>
                </a:solidFill>
              </a:rPr>
              <a:t>centre of </a:t>
            </a:r>
            <a:r>
              <a:rPr lang="en-GB" sz="2000" dirty="0" smtClean="0">
                <a:solidFill>
                  <a:schemeClr val="tx1"/>
                </a:solidFill>
              </a:rPr>
              <a:t>excellence? </a:t>
            </a:r>
          </a:p>
          <a:p>
            <a:r>
              <a:rPr lang="en-GB" sz="2000" dirty="0" smtClean="0">
                <a:solidFill>
                  <a:schemeClr val="tx1"/>
                </a:solidFill>
              </a:rPr>
              <a:t>Image bank, for in-field identifications</a:t>
            </a:r>
          </a:p>
          <a:p>
            <a:r>
              <a:rPr lang="en-GB" sz="2000" dirty="0" smtClean="0">
                <a:solidFill>
                  <a:schemeClr val="tx1"/>
                </a:solidFill>
              </a:rPr>
              <a:t>Crowd sourcing as method of local reporting</a:t>
            </a:r>
            <a:endParaRPr lang="en-GB" sz="2000" dirty="0"/>
          </a:p>
        </p:txBody>
      </p:sp>
    </p:spTree>
    <p:extLst>
      <p:ext uri="{BB962C8B-B14F-4D97-AF65-F5344CB8AC3E}">
        <p14:creationId xmlns:p14="http://schemas.microsoft.com/office/powerpoint/2010/main" val="245582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3792"/>
            <a:ext cx="8229600" cy="1143000"/>
          </a:xfrm>
        </p:spPr>
        <p:txBody>
          <a:bodyPr>
            <a:normAutofit/>
          </a:bodyPr>
          <a:lstStyle/>
          <a:p>
            <a:r>
              <a:rPr lang="en-GB" sz="3600" dirty="0" smtClean="0">
                <a:solidFill>
                  <a:schemeClr val="bg2"/>
                </a:solidFill>
              </a:rPr>
              <a:t>The action plan, stage 3: </a:t>
            </a:r>
            <a:r>
              <a:rPr lang="en-GB" sz="3600" i="1" dirty="0" smtClean="0">
                <a:solidFill>
                  <a:schemeClr val="bg2"/>
                </a:solidFill>
              </a:rPr>
              <a:t>Mitigation</a:t>
            </a:r>
            <a:r>
              <a:rPr lang="en-GB" sz="3200" dirty="0" smtClean="0">
                <a:solidFill>
                  <a:schemeClr val="bg2"/>
                </a:solidFill>
              </a:rPr>
              <a:t/>
            </a:r>
            <a:br>
              <a:rPr lang="en-GB" sz="3200" dirty="0" smtClean="0">
                <a:solidFill>
                  <a:schemeClr val="bg2"/>
                </a:solidFill>
              </a:rPr>
            </a:br>
            <a:r>
              <a:rPr lang="en-GB" sz="2400" dirty="0" smtClean="0">
                <a:solidFill>
                  <a:schemeClr val="tx1"/>
                </a:solidFill>
              </a:rPr>
              <a:t>Controlling established invasives, e.g.</a:t>
            </a:r>
            <a:endParaRPr lang="en-GB" sz="2400" b="0" dirty="0">
              <a:solidFill>
                <a:schemeClr val="tx1"/>
              </a:solidFill>
            </a:endParaRPr>
          </a:p>
        </p:txBody>
      </p:sp>
      <p:sp>
        <p:nvSpPr>
          <p:cNvPr id="2" name="Content Placeholder 1"/>
          <p:cNvSpPr>
            <a:spLocks noGrp="1"/>
          </p:cNvSpPr>
          <p:nvPr>
            <p:ph sz="quarter" idx="11"/>
          </p:nvPr>
        </p:nvSpPr>
        <p:spPr/>
        <p:txBody>
          <a:bodyPr/>
          <a:lstStyle/>
          <a:p>
            <a:r>
              <a:rPr lang="en-GB" sz="2000" dirty="0" smtClean="0">
                <a:solidFill>
                  <a:schemeClr val="tx1"/>
                </a:solidFill>
              </a:rPr>
              <a:t>Discussion documents outlining control options: costs, risks and benefits, drawing on case studies from elsewhere</a:t>
            </a:r>
          </a:p>
          <a:p>
            <a:r>
              <a:rPr lang="en-GB" sz="2000" dirty="0" smtClean="0">
                <a:solidFill>
                  <a:schemeClr val="tx1"/>
                </a:solidFill>
              </a:rPr>
              <a:t>Consultancy service to roll out implementation of selected management strategies </a:t>
            </a:r>
          </a:p>
          <a:p>
            <a:r>
              <a:rPr lang="en-GB" sz="2000" dirty="0" smtClean="0">
                <a:solidFill>
                  <a:schemeClr val="tx1"/>
                </a:solidFill>
              </a:rPr>
              <a:t>Information materials to support implementation of appropriate controls</a:t>
            </a:r>
          </a:p>
          <a:p>
            <a:endParaRPr lang="en-GB" dirty="0"/>
          </a:p>
        </p:txBody>
      </p:sp>
    </p:spTree>
    <p:extLst>
      <p:ext uri="{BB962C8B-B14F-4D97-AF65-F5344CB8AC3E}">
        <p14:creationId xmlns:p14="http://schemas.microsoft.com/office/powerpoint/2010/main" val="24558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033" y="116632"/>
            <a:ext cx="8229600" cy="1143000"/>
          </a:xfrm>
        </p:spPr>
        <p:txBody>
          <a:bodyPr>
            <a:normAutofit/>
          </a:bodyPr>
          <a:lstStyle/>
          <a:p>
            <a:r>
              <a:rPr lang="en-GB" sz="3600" dirty="0" smtClean="0">
                <a:solidFill>
                  <a:schemeClr val="bg2"/>
                </a:solidFill>
              </a:rPr>
              <a:t>Invasives: Green wastelands</a:t>
            </a:r>
            <a:endParaRPr lang="en-GB" sz="3600" dirty="0">
              <a:solidFill>
                <a:schemeClr val="bg2"/>
              </a:solidFill>
            </a:endParaRPr>
          </a:p>
        </p:txBody>
      </p:sp>
      <p:sp>
        <p:nvSpPr>
          <p:cNvPr id="5" name="Content Placeholder 4"/>
          <p:cNvSpPr>
            <a:spLocks noGrp="1"/>
          </p:cNvSpPr>
          <p:nvPr>
            <p:ph sz="quarter" idx="11"/>
          </p:nvPr>
        </p:nvSpPr>
        <p:spPr>
          <a:xfrm>
            <a:off x="457200" y="1412776"/>
            <a:ext cx="8686800" cy="4464496"/>
          </a:xfrm>
        </p:spPr>
        <p:txBody>
          <a:bodyPr>
            <a:normAutofit fontScale="62500" lnSpcReduction="20000"/>
          </a:bodyPr>
          <a:lstStyle/>
          <a:p>
            <a:pPr marL="0" indent="0">
              <a:buNone/>
            </a:pPr>
            <a:r>
              <a:rPr lang="en-GB" sz="3200" b="1" dirty="0" smtClean="0">
                <a:solidFill>
                  <a:schemeClr val="tx1"/>
                </a:solidFill>
              </a:rPr>
              <a:t>The problem</a:t>
            </a:r>
          </a:p>
          <a:p>
            <a:pPr marL="0" lvl="1" indent="0">
              <a:buNone/>
            </a:pPr>
            <a:r>
              <a:rPr lang="en-GB" sz="3200" dirty="0" smtClean="0">
                <a:solidFill>
                  <a:schemeClr val="tx1"/>
                </a:solidFill>
              </a:rPr>
              <a:t>Invasive species are displacing people and crops</a:t>
            </a:r>
          </a:p>
          <a:p>
            <a:pPr marL="0" lvl="1" indent="0">
              <a:buNone/>
            </a:pPr>
            <a:endParaRPr lang="en-GB" sz="3200" dirty="0" smtClean="0">
              <a:solidFill>
                <a:schemeClr val="tx1"/>
              </a:solidFill>
            </a:endParaRPr>
          </a:p>
          <a:p>
            <a:pPr marL="0" indent="0">
              <a:buNone/>
            </a:pPr>
            <a:r>
              <a:rPr lang="en-GB" sz="3200" b="1" dirty="0" smtClean="0">
                <a:solidFill>
                  <a:schemeClr val="tx1"/>
                </a:solidFill>
              </a:rPr>
              <a:t>The solution</a:t>
            </a:r>
          </a:p>
          <a:p>
            <a:pPr marL="0" indent="0">
              <a:buNone/>
            </a:pPr>
            <a:r>
              <a:rPr lang="en-GB" sz="3200" dirty="0" smtClean="0">
                <a:solidFill>
                  <a:schemeClr val="tx1"/>
                </a:solidFill>
              </a:rPr>
              <a:t>Coordination of stakeholders to support IPM-/Biocontrol-based options</a:t>
            </a:r>
          </a:p>
          <a:p>
            <a:pPr marL="0" indent="0">
              <a:buNone/>
            </a:pPr>
            <a:endParaRPr lang="en-GB" sz="3200" dirty="0" smtClean="0">
              <a:solidFill>
                <a:schemeClr val="tx1"/>
              </a:solidFill>
            </a:endParaRPr>
          </a:p>
          <a:p>
            <a:pPr marL="0" indent="0">
              <a:buNone/>
            </a:pPr>
            <a:r>
              <a:rPr lang="en-GB" sz="3200" b="1" dirty="0" smtClean="0">
                <a:solidFill>
                  <a:schemeClr val="tx1"/>
                </a:solidFill>
              </a:rPr>
              <a:t>The Ask</a:t>
            </a:r>
          </a:p>
          <a:p>
            <a:pPr marL="0" indent="0">
              <a:buNone/>
            </a:pPr>
            <a:r>
              <a:rPr lang="en-GB" sz="3200" dirty="0" smtClean="0">
                <a:solidFill>
                  <a:schemeClr val="tx1"/>
                </a:solidFill>
              </a:rPr>
              <a:t>We are seeking £40m over 5y to roll out such a programme in 10 countries in Africa</a:t>
            </a:r>
          </a:p>
          <a:p>
            <a:pPr marL="0" indent="0">
              <a:buNone/>
            </a:pPr>
            <a:endParaRPr lang="en-GB" sz="3200" dirty="0" smtClean="0">
              <a:solidFill>
                <a:schemeClr val="tx1"/>
              </a:solidFill>
            </a:endParaRPr>
          </a:p>
          <a:p>
            <a:pPr marL="0" indent="0">
              <a:buNone/>
            </a:pPr>
            <a:r>
              <a:rPr lang="en-GB" sz="3200" b="1" dirty="0" smtClean="0">
                <a:solidFill>
                  <a:schemeClr val="tx1"/>
                </a:solidFill>
              </a:rPr>
              <a:t>What CABI will do to deliver </a:t>
            </a:r>
          </a:p>
          <a:p>
            <a:pPr marL="0" indent="0">
              <a:buNone/>
            </a:pPr>
            <a:r>
              <a:rPr lang="en-GB" sz="3200" dirty="0" smtClean="0">
                <a:solidFill>
                  <a:schemeClr val="tx1"/>
                </a:solidFill>
              </a:rPr>
              <a:t>Orchestrate a 3-stage regional hierarchical management approach, underpinned by in-field tools, policy guidance, an open access invasive species knowledge hub, biocontrol programmes, and community communication &amp; engagement</a:t>
            </a:r>
            <a:endParaRPr lang="en-GB" sz="3200" dirty="0">
              <a:solidFill>
                <a:schemeClr val="tx1"/>
              </a:solidFill>
            </a:endParaRPr>
          </a:p>
        </p:txBody>
      </p:sp>
      <p:sp>
        <p:nvSpPr>
          <p:cNvPr id="22" name="Rectangle 21"/>
          <p:cNvSpPr/>
          <p:nvPr/>
        </p:nvSpPr>
        <p:spPr>
          <a:xfrm>
            <a:off x="475928" y="1392992"/>
            <a:ext cx="8579296" cy="4464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42256" y="1392992"/>
            <a:ext cx="81369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75928" y="2154248"/>
            <a:ext cx="8136904" cy="370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4"/>
          <p:cNvSpPr txBox="1">
            <a:spLocks/>
          </p:cNvSpPr>
          <p:nvPr/>
        </p:nvSpPr>
        <p:spPr>
          <a:xfrm>
            <a:off x="466638" y="980728"/>
            <a:ext cx="8686800" cy="4464496"/>
          </a:xfrm>
          <a:prstGeom prst="rect">
            <a:avLst/>
          </a:prstGeom>
        </p:spPr>
        <p:txBody>
          <a:bodyPr vert="horz" lIns="91440" tIns="45720" rIns="91440" bIns="45720" rtlCol="0">
            <a:noAutofit/>
          </a:bodyPr>
          <a:lstStyle>
            <a:lvl1pPr marL="177800" indent="-177800" algn="l" defTabSz="914400" rtl="0" eaLnBrk="1" latinLnBrk="0" hangingPunct="1">
              <a:spcBef>
                <a:spcPct val="20000"/>
              </a:spcBef>
              <a:buClr>
                <a:schemeClr val="bg2"/>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chemeClr val="bg2"/>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chemeClr val="bg2"/>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177800" indent="-177800" algn="l" defTabSz="914400" rtl="0" eaLnBrk="1" latinLnBrk="0" hangingPunct="1">
              <a:spcBef>
                <a:spcPct val="20000"/>
              </a:spcBef>
              <a:buClr>
                <a:schemeClr val="bg2"/>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77800" indent="-177800" algn="l" defTabSz="914400" rtl="0" eaLnBrk="1" latinLnBrk="0" hangingPunct="1">
              <a:spcBef>
                <a:spcPct val="20000"/>
              </a:spcBef>
              <a:buClr>
                <a:schemeClr val="bg2"/>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smtClean="0">
                <a:solidFill>
                  <a:schemeClr val="tx1"/>
                </a:solidFill>
              </a:rPr>
              <a:t>The problem</a:t>
            </a:r>
          </a:p>
          <a:p>
            <a:pPr lvl="1">
              <a:buFontTx/>
              <a:buChar char="-"/>
            </a:pPr>
            <a:r>
              <a:rPr lang="en-GB" sz="1600" dirty="0" smtClean="0">
                <a:solidFill>
                  <a:schemeClr val="tx1"/>
                </a:solidFill>
              </a:rPr>
              <a:t>Displacing </a:t>
            </a:r>
            <a:r>
              <a:rPr lang="en-GB" sz="1600" dirty="0">
                <a:solidFill>
                  <a:schemeClr val="tx1"/>
                </a:solidFill>
              </a:rPr>
              <a:t>people and crops </a:t>
            </a:r>
            <a:endParaRPr lang="en-GB" sz="1600" dirty="0" smtClean="0">
              <a:solidFill>
                <a:schemeClr val="tx1"/>
              </a:solidFill>
            </a:endParaRPr>
          </a:p>
          <a:p>
            <a:pPr lvl="1">
              <a:buFontTx/>
              <a:buChar char="-"/>
            </a:pPr>
            <a:r>
              <a:rPr lang="en-GB" sz="1600" dirty="0" smtClean="0">
                <a:solidFill>
                  <a:schemeClr val="tx1"/>
                </a:solidFill>
              </a:rPr>
              <a:t>Affecting food security, livelihoods and health</a:t>
            </a:r>
          </a:p>
          <a:p>
            <a:pPr lvl="1">
              <a:buFontTx/>
              <a:buChar char="-"/>
            </a:pPr>
            <a:r>
              <a:rPr lang="en-GB" sz="1600" dirty="0" smtClean="0">
                <a:solidFill>
                  <a:schemeClr val="tx1"/>
                </a:solidFill>
              </a:rPr>
              <a:t>Borders not respected</a:t>
            </a:r>
          </a:p>
          <a:p>
            <a:pPr lvl="1">
              <a:buFontTx/>
              <a:buChar char="-"/>
            </a:pPr>
            <a:r>
              <a:rPr lang="en-GB" sz="1600" dirty="0" smtClean="0">
                <a:solidFill>
                  <a:schemeClr val="tx1"/>
                </a:solidFill>
              </a:rPr>
              <a:t>Response is often nationally-focussed and not multi-sector</a:t>
            </a:r>
          </a:p>
          <a:p>
            <a:pPr marL="0" indent="0">
              <a:buNone/>
            </a:pPr>
            <a:r>
              <a:rPr lang="en-GB" sz="1600" b="1" dirty="0">
                <a:solidFill>
                  <a:srgbClr val="5C5C5C"/>
                </a:solidFill>
              </a:rPr>
              <a:t>The solution</a:t>
            </a:r>
          </a:p>
          <a:p>
            <a:pPr marL="0" indent="0">
              <a:buNone/>
            </a:pPr>
            <a:r>
              <a:rPr lang="en-GB" sz="1600" dirty="0">
                <a:solidFill>
                  <a:srgbClr val="5C5C5C"/>
                </a:solidFill>
              </a:rPr>
              <a:t>- Regional coordination of stakeholders to support approaches to:</a:t>
            </a:r>
          </a:p>
          <a:p>
            <a:pPr marL="0" indent="0">
              <a:buNone/>
            </a:pPr>
            <a:r>
              <a:rPr lang="en-GB" sz="1600" i="1" dirty="0">
                <a:solidFill>
                  <a:srgbClr val="5C5C5C"/>
                </a:solidFill>
              </a:rPr>
              <a:t>- Prevent / Detect early and eradicate</a:t>
            </a:r>
            <a:r>
              <a:rPr lang="en-GB" sz="1600" dirty="0">
                <a:solidFill>
                  <a:srgbClr val="5C5C5C"/>
                </a:solidFill>
              </a:rPr>
              <a:t> / </a:t>
            </a:r>
            <a:r>
              <a:rPr lang="en-GB" sz="1600" i="1" dirty="0">
                <a:solidFill>
                  <a:srgbClr val="5C5C5C"/>
                </a:solidFill>
              </a:rPr>
              <a:t>Mitigate</a:t>
            </a:r>
          </a:p>
          <a:p>
            <a:pPr marL="0" indent="0">
              <a:buFont typeface="Arial" panose="020B0604020202020204" pitchFamily="34" charset="0"/>
              <a:buNone/>
            </a:pPr>
            <a:r>
              <a:rPr lang="en-GB" sz="1600" b="1" dirty="0" smtClean="0">
                <a:solidFill>
                  <a:schemeClr val="tx1"/>
                </a:solidFill>
              </a:rPr>
              <a:t>The ask</a:t>
            </a:r>
          </a:p>
          <a:p>
            <a:pPr lvl="1">
              <a:buFontTx/>
              <a:buChar char="-"/>
            </a:pPr>
            <a:r>
              <a:rPr lang="en-GB" sz="1600" dirty="0" smtClean="0">
                <a:solidFill>
                  <a:schemeClr val="tx1"/>
                </a:solidFill>
              </a:rPr>
              <a:t>We are seeking your mandate for action</a:t>
            </a:r>
          </a:p>
          <a:p>
            <a:pPr lvl="1">
              <a:buFontTx/>
              <a:buChar char="-"/>
            </a:pPr>
            <a:r>
              <a:rPr lang="en-GB" sz="1600" dirty="0" smtClean="0">
                <a:solidFill>
                  <a:schemeClr val="tx1"/>
                </a:solidFill>
              </a:rPr>
              <a:t>Key elements for a regional Invasive Species Management Strategy, with donor support</a:t>
            </a:r>
          </a:p>
          <a:p>
            <a:pPr lvl="1">
              <a:buFontTx/>
              <a:buChar char="-"/>
            </a:pPr>
            <a:r>
              <a:rPr lang="en-GB" sz="1600" dirty="0" smtClean="0">
                <a:solidFill>
                  <a:schemeClr val="tx1"/>
                </a:solidFill>
              </a:rPr>
              <a:t>How can you help?</a:t>
            </a:r>
            <a:endParaRPr lang="en-GB" sz="1600" b="1" dirty="0">
              <a:solidFill>
                <a:schemeClr val="tx1"/>
              </a:solidFill>
            </a:endParaRPr>
          </a:p>
          <a:p>
            <a:pPr marL="0" lvl="1" indent="0">
              <a:buNone/>
            </a:pPr>
            <a:r>
              <a:rPr lang="en-GB" sz="1600" b="1" dirty="0" smtClean="0">
                <a:solidFill>
                  <a:schemeClr val="tx1"/>
                </a:solidFill>
              </a:rPr>
              <a:t>What could CABI do to deliver?</a:t>
            </a:r>
          </a:p>
          <a:p>
            <a:pPr lvl="1">
              <a:buFontTx/>
              <a:buChar char="-"/>
            </a:pPr>
            <a:r>
              <a:rPr lang="en-GB" sz="1600" dirty="0" smtClean="0">
                <a:solidFill>
                  <a:schemeClr val="tx1"/>
                </a:solidFill>
              </a:rPr>
              <a:t>‘Plantwise’ partnership approach to implement </a:t>
            </a:r>
            <a:r>
              <a:rPr lang="en-GB" sz="1600" dirty="0">
                <a:solidFill>
                  <a:schemeClr val="tx1"/>
                </a:solidFill>
              </a:rPr>
              <a:t>IPM-/</a:t>
            </a:r>
            <a:r>
              <a:rPr lang="en-GB" sz="1600" dirty="0" smtClean="0">
                <a:solidFill>
                  <a:schemeClr val="tx1"/>
                </a:solidFill>
              </a:rPr>
              <a:t>Biocontrol options at scale</a:t>
            </a:r>
            <a:endParaRPr lang="en-GB" sz="1600" dirty="0">
              <a:solidFill>
                <a:schemeClr val="tx1"/>
              </a:solidFill>
            </a:endParaRPr>
          </a:p>
          <a:p>
            <a:pPr lvl="1">
              <a:buFontTx/>
              <a:buChar char="-"/>
            </a:pPr>
            <a:r>
              <a:rPr lang="en-GB" sz="1600" dirty="0" smtClean="0">
                <a:solidFill>
                  <a:schemeClr val="tx1"/>
                </a:solidFill>
              </a:rPr>
              <a:t>Develop tools, policies, </a:t>
            </a:r>
            <a:r>
              <a:rPr lang="en-GB" sz="1600" dirty="0" err="1" smtClean="0">
                <a:solidFill>
                  <a:schemeClr val="tx1"/>
                </a:solidFill>
              </a:rPr>
              <a:t>etc</a:t>
            </a:r>
            <a:r>
              <a:rPr lang="en-GB" sz="1600" dirty="0" smtClean="0">
                <a:solidFill>
                  <a:schemeClr val="tx1"/>
                </a:solidFill>
              </a:rPr>
              <a:t>? What is important for you?</a:t>
            </a:r>
          </a:p>
          <a:p>
            <a:pPr marL="0" lvl="1" indent="0">
              <a:buNone/>
            </a:pPr>
            <a:r>
              <a:rPr lang="en-GB" sz="1600" b="1" dirty="0" smtClean="0">
                <a:solidFill>
                  <a:schemeClr val="tx1"/>
                </a:solidFill>
              </a:rPr>
              <a:t>Why does it matter…….?</a:t>
            </a:r>
            <a:endParaRPr lang="en-GB" sz="1600" b="1" dirty="0">
              <a:solidFill>
                <a:schemeClr val="tx1"/>
              </a:solidFill>
            </a:endParaRPr>
          </a:p>
          <a:p>
            <a:pPr marL="0" lvl="1" indent="0">
              <a:buNone/>
            </a:pPr>
            <a:endParaRPr lang="en-GB" sz="1600" dirty="0">
              <a:solidFill>
                <a:schemeClr val="tx1"/>
              </a:solidFill>
            </a:endParaRPr>
          </a:p>
        </p:txBody>
      </p:sp>
    </p:spTree>
    <p:extLst>
      <p:ext uri="{BB962C8B-B14F-4D97-AF65-F5344CB8AC3E}">
        <p14:creationId xmlns:p14="http://schemas.microsoft.com/office/powerpoint/2010/main" val="205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95536" y="476672"/>
            <a:ext cx="8229600" cy="1143000"/>
          </a:xfrm>
          <a:prstGeom prst="rect">
            <a:avLst/>
          </a:prstGeom>
        </p:spPr>
        <p:txBody>
          <a:bodyPr>
            <a:normAutofit/>
          </a:bodyPr>
          <a:lst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a:lstStyle>
          <a:p>
            <a:r>
              <a:rPr lang="en-GB" sz="3200" smtClean="0">
                <a:solidFill>
                  <a:schemeClr val="bg2"/>
                </a:solidFill>
              </a:rPr>
              <a:t>A global programme…</a:t>
            </a:r>
            <a:endParaRPr lang="en-GB" sz="3200" dirty="0">
              <a:solidFill>
                <a:schemeClr val="bg2"/>
              </a:solidFill>
            </a:endParaRPr>
          </a:p>
        </p:txBody>
      </p:sp>
      <p:pic>
        <p:nvPicPr>
          <p:cNvPr id="6" name="Picture 5" descr="Globe and Weeds.jp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835696" y="984551"/>
            <a:ext cx="4824536" cy="5126843"/>
          </a:xfrm>
          <a:prstGeom prst="rect">
            <a:avLst/>
          </a:prstGeom>
        </p:spPr>
      </p:pic>
    </p:spTree>
    <p:extLst>
      <p:ext uri="{BB962C8B-B14F-4D97-AF65-F5344CB8AC3E}">
        <p14:creationId xmlns:p14="http://schemas.microsoft.com/office/powerpoint/2010/main" val="1423093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676456" cy="1143000"/>
          </a:xfrm>
        </p:spPr>
        <p:txBody>
          <a:bodyPr>
            <a:normAutofit/>
          </a:bodyPr>
          <a:lstStyle/>
          <a:p>
            <a:r>
              <a:rPr lang="en-GB" sz="3200" dirty="0" smtClean="0">
                <a:solidFill>
                  <a:schemeClr val="bg2"/>
                </a:solidFill>
              </a:rPr>
              <a:t>Focussing on 10 of Africa’s worst (phase 1)</a:t>
            </a:r>
            <a:endParaRPr lang="en-GB" sz="3200" dirty="0">
              <a:solidFill>
                <a:schemeClr val="bg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19450214"/>
              </p:ext>
            </p:extLst>
          </p:nvPr>
        </p:nvGraphicFramePr>
        <p:xfrm>
          <a:off x="1907704" y="1484784"/>
          <a:ext cx="4752528" cy="3391465"/>
        </p:xfrm>
        <a:graphic>
          <a:graphicData uri="http://schemas.openxmlformats.org/drawingml/2006/table">
            <a:tbl>
              <a:tblPr>
                <a:tableStyleId>{F5AB1C69-6EDB-4FF4-983F-18BD219EF322}</a:tableStyleId>
              </a:tblPr>
              <a:tblGrid>
                <a:gridCol w="3096344"/>
                <a:gridCol w="1656184"/>
              </a:tblGrid>
              <a:tr h="432048">
                <a:tc>
                  <a:txBody>
                    <a:bodyPr/>
                    <a:lstStyle/>
                    <a:p>
                      <a:pPr algn="l" fontAlgn="b"/>
                      <a:r>
                        <a:rPr lang="en-GB" sz="1800" b="1" i="1" u="none" strike="noStrike" dirty="0" smtClean="0">
                          <a:solidFill>
                            <a:schemeClr val="tx1"/>
                          </a:solidFill>
                          <a:effectLst/>
                        </a:rPr>
                        <a:t>Proposed </a:t>
                      </a:r>
                      <a:r>
                        <a:rPr lang="en-GB" sz="1800" b="1" u="none" strike="noStrike" dirty="0" smtClean="0">
                          <a:solidFill>
                            <a:schemeClr val="tx1"/>
                          </a:solidFill>
                          <a:effectLst/>
                        </a:rPr>
                        <a:t>Species</a:t>
                      </a:r>
                      <a:endParaRPr lang="en-GB" sz="1800" b="1" i="0" u="none" strike="noStrike" dirty="0">
                        <a:solidFill>
                          <a:schemeClr val="tx1"/>
                        </a:solidFill>
                        <a:effectLst/>
                        <a:latin typeface="Arial"/>
                      </a:endParaRPr>
                    </a:p>
                  </a:txBody>
                  <a:tcPr marL="7620" marR="7620" marT="7620" marB="0" anchor="b">
                    <a:solidFill>
                      <a:schemeClr val="bg2"/>
                    </a:solidFill>
                  </a:tcPr>
                </a:tc>
                <a:tc>
                  <a:txBody>
                    <a:bodyPr/>
                    <a:lstStyle/>
                    <a:p>
                      <a:pPr algn="l" fontAlgn="b"/>
                      <a:r>
                        <a:rPr lang="en-GB" sz="1800" b="1" u="none" strike="noStrike" dirty="0">
                          <a:solidFill>
                            <a:schemeClr val="tx1"/>
                          </a:solidFill>
                          <a:effectLst/>
                        </a:rPr>
                        <a:t>Type</a:t>
                      </a:r>
                      <a:endParaRPr lang="en-GB" sz="1800" b="1" i="0" u="none" strike="noStrike" dirty="0">
                        <a:solidFill>
                          <a:schemeClr val="tx1"/>
                        </a:solidFill>
                        <a:effectLst/>
                        <a:latin typeface="Arial"/>
                      </a:endParaRPr>
                    </a:p>
                  </a:txBody>
                  <a:tcPr marL="7620" marR="7620" marT="7620" marB="0" anchor="b">
                    <a:solidFill>
                      <a:schemeClr val="bg2"/>
                    </a:solidFill>
                  </a:tcPr>
                </a:tc>
              </a:tr>
              <a:tr h="295121">
                <a:tc>
                  <a:txBody>
                    <a:bodyPr/>
                    <a:lstStyle/>
                    <a:p>
                      <a:pPr algn="l" fontAlgn="b"/>
                      <a:r>
                        <a:rPr lang="en-GB" sz="1800" i="1" u="none" strike="noStrike" dirty="0" err="1" smtClean="0">
                          <a:solidFill>
                            <a:schemeClr val="tx1"/>
                          </a:solidFill>
                          <a:effectLst/>
                        </a:rPr>
                        <a:t>Prosopis</a:t>
                      </a:r>
                      <a:r>
                        <a:rPr lang="en-GB" sz="1800" i="1" u="none" strike="noStrike" dirty="0" smtClean="0">
                          <a:solidFill>
                            <a:schemeClr val="tx1"/>
                          </a:solidFill>
                          <a:effectLst/>
                        </a:rPr>
                        <a:t> </a:t>
                      </a:r>
                      <a:r>
                        <a:rPr lang="en-GB" sz="1800" i="0" u="none" strike="noStrike" dirty="0" smtClean="0">
                          <a:solidFill>
                            <a:schemeClr val="tx1"/>
                          </a:solidFill>
                          <a:effectLst/>
                        </a:rPr>
                        <a:t>spp.</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Plant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342339">
                <a:tc>
                  <a:txBody>
                    <a:bodyPr/>
                    <a:lstStyle/>
                    <a:p>
                      <a:pPr algn="l" fontAlgn="b"/>
                      <a:r>
                        <a:rPr lang="en-GB" sz="1800" i="1" u="none" strike="noStrike" dirty="0">
                          <a:solidFill>
                            <a:schemeClr val="tx1"/>
                          </a:solidFill>
                          <a:effectLst/>
                        </a:rPr>
                        <a:t>Mimosa </a:t>
                      </a:r>
                      <a:r>
                        <a:rPr lang="en-GB" sz="1800" i="0" u="none" strike="noStrike" dirty="0" smtClean="0">
                          <a:solidFill>
                            <a:schemeClr val="tx1"/>
                          </a:solidFill>
                          <a:effectLst/>
                        </a:rPr>
                        <a:t>spp.</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Plant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288032">
                <a:tc>
                  <a:txBody>
                    <a:bodyPr/>
                    <a:lstStyle/>
                    <a:p>
                      <a:pPr algn="l" fontAlgn="b"/>
                      <a:r>
                        <a:rPr lang="en-GB" sz="1800" i="1" u="none" strike="noStrike" dirty="0" err="1" smtClean="0">
                          <a:solidFill>
                            <a:schemeClr val="tx1"/>
                          </a:solidFill>
                          <a:effectLst/>
                        </a:rPr>
                        <a:t>Opuntia</a:t>
                      </a:r>
                      <a:r>
                        <a:rPr lang="en-GB" sz="1800" i="1" u="none" strike="noStrike" dirty="0" smtClean="0">
                          <a:solidFill>
                            <a:schemeClr val="tx1"/>
                          </a:solidFill>
                          <a:effectLst/>
                        </a:rPr>
                        <a:t> </a:t>
                      </a:r>
                      <a:r>
                        <a:rPr lang="en-GB" sz="1800" i="0" u="none" strike="noStrike" dirty="0" smtClean="0">
                          <a:solidFill>
                            <a:schemeClr val="tx1"/>
                          </a:solidFill>
                          <a:effectLst/>
                        </a:rPr>
                        <a:t>spp.</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Plant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288032">
                <a:tc>
                  <a:txBody>
                    <a:bodyPr/>
                    <a:lstStyle/>
                    <a:p>
                      <a:pPr algn="l" fontAlgn="b"/>
                      <a:r>
                        <a:rPr lang="en-GB" sz="1800" i="1" u="none" strike="noStrike" dirty="0" err="1" smtClean="0">
                          <a:solidFill>
                            <a:schemeClr val="tx1"/>
                          </a:solidFill>
                          <a:effectLst/>
                        </a:rPr>
                        <a:t>Parthenium</a:t>
                      </a:r>
                      <a:r>
                        <a:rPr lang="en-GB" sz="1800" i="1" u="none" strike="noStrike" dirty="0" smtClean="0">
                          <a:solidFill>
                            <a:schemeClr val="tx1"/>
                          </a:solidFill>
                          <a:effectLst/>
                        </a:rPr>
                        <a:t> </a:t>
                      </a:r>
                      <a:r>
                        <a:rPr lang="en-GB" i="1" dirty="0" err="1" smtClean="0">
                          <a:solidFill>
                            <a:schemeClr val="tx1"/>
                          </a:solidFill>
                        </a:rPr>
                        <a:t>hysterophorus</a:t>
                      </a:r>
                      <a:endParaRPr lang="en-GB" sz="1800" b="0" i="1"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Plant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288032">
                <a:tc>
                  <a:txBody>
                    <a:bodyPr/>
                    <a:lstStyle/>
                    <a:p>
                      <a:pPr algn="l" fontAlgn="b"/>
                      <a:r>
                        <a:rPr lang="en-GB" sz="1800" b="0" i="1" u="none" strike="noStrike" dirty="0" smtClean="0">
                          <a:solidFill>
                            <a:schemeClr val="tx1"/>
                          </a:solidFill>
                          <a:effectLst/>
                          <a:latin typeface="Arial"/>
                        </a:rPr>
                        <a:t>Lantana </a:t>
                      </a:r>
                      <a:r>
                        <a:rPr lang="en-GB" sz="1800" b="0" i="1" u="none" strike="noStrike" dirty="0" err="1" smtClean="0">
                          <a:solidFill>
                            <a:schemeClr val="tx1"/>
                          </a:solidFill>
                          <a:effectLst/>
                          <a:latin typeface="Arial"/>
                        </a:rPr>
                        <a:t>camara</a:t>
                      </a:r>
                      <a:endParaRPr lang="en-GB" sz="1800" b="0" i="1"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b="0" i="0" u="none" strike="noStrike" dirty="0" smtClean="0">
                          <a:solidFill>
                            <a:schemeClr val="tx1"/>
                          </a:solidFill>
                          <a:effectLst/>
                          <a:latin typeface="Arial"/>
                        </a:rPr>
                        <a:t>Plant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305733">
                <a:tc>
                  <a:txBody>
                    <a:bodyPr/>
                    <a:lstStyle/>
                    <a:p>
                      <a:pPr algn="l" fontAlgn="b"/>
                      <a:r>
                        <a:rPr lang="en-GB" sz="1800" i="1" u="none" strike="noStrike" dirty="0" err="1">
                          <a:solidFill>
                            <a:schemeClr val="tx1"/>
                          </a:solidFill>
                          <a:effectLst/>
                        </a:rPr>
                        <a:t>Tuta</a:t>
                      </a:r>
                      <a:r>
                        <a:rPr lang="en-GB" sz="1800" i="1" u="none" strike="noStrike" dirty="0">
                          <a:solidFill>
                            <a:schemeClr val="tx1"/>
                          </a:solidFill>
                          <a:effectLst/>
                        </a:rPr>
                        <a:t> </a:t>
                      </a:r>
                      <a:r>
                        <a:rPr lang="en-GB" sz="1800" i="1" u="none" strike="noStrike" dirty="0" err="1">
                          <a:solidFill>
                            <a:schemeClr val="tx1"/>
                          </a:solidFill>
                          <a:effectLst/>
                        </a:rPr>
                        <a:t>absoluta</a:t>
                      </a:r>
                      <a:endParaRPr lang="en-GB" sz="1800" b="0" i="1"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Insect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288032">
                <a:tc>
                  <a:txBody>
                    <a:bodyPr/>
                    <a:lstStyle/>
                    <a:p>
                      <a:pPr algn="l" fontAlgn="b"/>
                      <a:r>
                        <a:rPr lang="en-GB" sz="1800" i="1" u="none" strike="noStrike" dirty="0" err="1">
                          <a:solidFill>
                            <a:schemeClr val="tx1"/>
                          </a:solidFill>
                          <a:effectLst/>
                        </a:rPr>
                        <a:t>Liriomyza</a:t>
                      </a:r>
                      <a:endParaRPr lang="en-GB" sz="1800" b="0" i="1"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Insect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288032">
                <a:tc>
                  <a:txBody>
                    <a:bodyPr/>
                    <a:lstStyle/>
                    <a:p>
                      <a:pPr algn="l" fontAlgn="b"/>
                      <a:r>
                        <a:rPr lang="en-GB" sz="1800" u="none" strike="noStrike" dirty="0">
                          <a:solidFill>
                            <a:schemeClr val="tx1"/>
                          </a:solidFill>
                          <a:effectLst/>
                        </a:rPr>
                        <a:t>Larger Grain Borer</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u="none" strike="noStrike" dirty="0">
                          <a:solidFill>
                            <a:schemeClr val="tx1"/>
                          </a:solidFill>
                          <a:effectLst/>
                        </a:rPr>
                        <a:t>Insect</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r>
              <a:tr h="288032">
                <a:tc>
                  <a:txBody>
                    <a:bodyPr/>
                    <a:lstStyle/>
                    <a:p>
                      <a:pPr algn="l" fontAlgn="b"/>
                      <a:r>
                        <a:rPr lang="en-GB" sz="1800" b="0" i="0" u="none" strike="noStrike" dirty="0" smtClean="0">
                          <a:solidFill>
                            <a:schemeClr val="tx1"/>
                          </a:solidFill>
                          <a:effectLst/>
                          <a:latin typeface="Arial"/>
                        </a:rPr>
                        <a:t>Oriental</a:t>
                      </a:r>
                      <a:r>
                        <a:rPr lang="en-GB" sz="1800" b="0" i="0" u="none" strike="noStrike" baseline="0" dirty="0" smtClean="0">
                          <a:solidFill>
                            <a:schemeClr val="tx1"/>
                          </a:solidFill>
                          <a:effectLst/>
                          <a:latin typeface="Arial"/>
                        </a:rPr>
                        <a:t> fruit fly</a:t>
                      </a:r>
                      <a:endParaRPr lang="en-GB" sz="1800" b="0" i="0" u="none" strike="noStrike" dirty="0">
                        <a:solidFill>
                          <a:schemeClr val="tx1"/>
                        </a:solidFill>
                        <a:effectLst/>
                        <a:latin typeface="Arial"/>
                      </a:endParaRPr>
                    </a:p>
                  </a:txBody>
                  <a:tcPr marL="7620" marR="7620" marT="7620" marB="0" anchor="b">
                    <a:solidFill>
                      <a:schemeClr val="bg2">
                        <a:lumMod val="60000"/>
                        <a:lumOff val="40000"/>
                      </a:schemeClr>
                    </a:solidFill>
                  </a:tcPr>
                </a:tc>
                <a:tc>
                  <a:txBody>
                    <a:bodyPr/>
                    <a:lstStyle/>
                    <a:p>
                      <a:pPr algn="l" fontAlgn="b"/>
                      <a:r>
                        <a:rPr lang="en-GB" sz="1800" b="0" i="0" u="none" strike="noStrike" dirty="0" smtClean="0">
                          <a:solidFill>
                            <a:schemeClr val="tx1"/>
                          </a:solidFill>
                          <a:effectLst/>
                          <a:latin typeface="Arial"/>
                        </a:rPr>
                        <a:t>Insect</a:t>
                      </a:r>
                    </a:p>
                  </a:txBody>
                  <a:tcPr marL="7620" marR="7620" marT="7620" marB="0" anchor="b">
                    <a:solidFill>
                      <a:schemeClr val="bg2">
                        <a:lumMod val="60000"/>
                        <a:lumOff val="40000"/>
                      </a:schemeClr>
                    </a:solidFill>
                  </a:tcPr>
                </a:tc>
              </a:tr>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smtClean="0">
                          <a:solidFill>
                            <a:schemeClr val="tx1"/>
                          </a:solidFill>
                          <a:effectLst/>
                          <a:latin typeface="+mn-lt"/>
                        </a:rPr>
                        <a:t>Maize lethal necrosis</a:t>
                      </a:r>
                    </a:p>
                  </a:txBody>
                  <a:tcPr marL="7620" marR="7620" marT="7620" marB="0" anchor="b">
                    <a:solidFill>
                      <a:schemeClr val="bg2">
                        <a:lumMod val="60000"/>
                        <a:lumOff val="40000"/>
                      </a:schemeClr>
                    </a:solidFill>
                  </a:tcPr>
                </a:tc>
                <a:tc>
                  <a:txBody>
                    <a:bodyPr/>
                    <a:lstStyle/>
                    <a:p>
                      <a:pPr algn="l" fontAlgn="b"/>
                      <a:r>
                        <a:rPr lang="en-GB" sz="1800" b="0" i="0" u="none" strike="noStrike" dirty="0" smtClean="0">
                          <a:solidFill>
                            <a:schemeClr val="tx1"/>
                          </a:solidFill>
                          <a:effectLst/>
                          <a:latin typeface="Arial"/>
                        </a:rPr>
                        <a:t>Disease</a:t>
                      </a:r>
                    </a:p>
                  </a:txBody>
                  <a:tcPr marL="7620" marR="7620" marT="7620" marB="0" anchor="b">
                    <a:solidFill>
                      <a:schemeClr val="bg2">
                        <a:lumMod val="60000"/>
                        <a:lumOff val="40000"/>
                      </a:schemeClr>
                    </a:solidFill>
                  </a:tcPr>
                </a:tc>
              </a:tr>
            </a:tbl>
          </a:graphicData>
        </a:graphic>
      </p:graphicFrame>
    </p:spTree>
    <p:extLst>
      <p:ext uri="{BB962C8B-B14F-4D97-AF65-F5344CB8AC3E}">
        <p14:creationId xmlns:p14="http://schemas.microsoft.com/office/powerpoint/2010/main" val="309416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chemeClr val="bg2"/>
                </a:solidFill>
              </a:rPr>
              <a:t>Starting the debate</a:t>
            </a:r>
            <a:endParaRPr lang="en-GB" dirty="0"/>
          </a:p>
        </p:txBody>
      </p:sp>
      <p:sp>
        <p:nvSpPr>
          <p:cNvPr id="3" name="Content Placeholder 2"/>
          <p:cNvSpPr>
            <a:spLocks noGrp="1"/>
          </p:cNvSpPr>
          <p:nvPr>
            <p:ph sz="quarter" idx="11"/>
          </p:nvPr>
        </p:nvSpPr>
        <p:spPr/>
        <p:txBody>
          <a:bodyPr/>
          <a:lstStyle/>
          <a:p>
            <a:pPr>
              <a:lnSpc>
                <a:spcPct val="150000"/>
              </a:lnSpc>
            </a:pPr>
            <a:r>
              <a:rPr lang="en-GB" sz="2000" b="1" dirty="0">
                <a:solidFill>
                  <a:srgbClr val="5C5C5C"/>
                </a:solidFill>
              </a:rPr>
              <a:t>To discuss: </a:t>
            </a:r>
            <a:r>
              <a:rPr lang="en-GB" sz="2000" dirty="0">
                <a:solidFill>
                  <a:srgbClr val="5C5C5C"/>
                </a:solidFill>
              </a:rPr>
              <a:t>What are the key issues </a:t>
            </a:r>
            <a:r>
              <a:rPr lang="en-GB" sz="2000">
                <a:solidFill>
                  <a:srgbClr val="5C5C5C"/>
                </a:solidFill>
              </a:rPr>
              <a:t>to </a:t>
            </a:r>
            <a:r>
              <a:rPr lang="en-GB" sz="2000" smtClean="0">
                <a:solidFill>
                  <a:srgbClr val="5C5C5C"/>
                </a:solidFill>
              </a:rPr>
              <a:t>address: What </a:t>
            </a:r>
            <a:r>
              <a:rPr lang="en-GB" sz="2000" dirty="0" smtClean="0">
                <a:solidFill>
                  <a:srgbClr val="5C5C5C"/>
                </a:solidFill>
              </a:rPr>
              <a:t>are the gaps, nationally and regionally, and which Invasives are your main concern?</a:t>
            </a:r>
            <a:endParaRPr lang="en-GB" sz="2000" dirty="0">
              <a:solidFill>
                <a:srgbClr val="5C5C5C"/>
              </a:solidFill>
            </a:endParaRPr>
          </a:p>
          <a:p>
            <a:pPr>
              <a:lnSpc>
                <a:spcPct val="150000"/>
              </a:lnSpc>
            </a:pPr>
            <a:r>
              <a:rPr lang="en-GB" sz="2000" b="1" dirty="0">
                <a:solidFill>
                  <a:srgbClr val="5C5C5C"/>
                </a:solidFill>
              </a:rPr>
              <a:t>To agree: </a:t>
            </a:r>
            <a:r>
              <a:rPr lang="en-GB" sz="2000" dirty="0">
                <a:solidFill>
                  <a:srgbClr val="5C5C5C"/>
                </a:solidFill>
              </a:rPr>
              <a:t>How can we work together to have an impact?</a:t>
            </a:r>
          </a:p>
          <a:p>
            <a:pPr>
              <a:lnSpc>
                <a:spcPct val="150000"/>
              </a:lnSpc>
            </a:pPr>
            <a:r>
              <a:rPr lang="en-GB" sz="2000" b="1" dirty="0" smtClean="0">
                <a:solidFill>
                  <a:srgbClr val="5C5C5C"/>
                </a:solidFill>
              </a:rPr>
              <a:t>Up next: </a:t>
            </a:r>
            <a:r>
              <a:rPr lang="en-GB" sz="2000" dirty="0" smtClean="0">
                <a:solidFill>
                  <a:srgbClr val="5C5C5C"/>
                </a:solidFill>
              </a:rPr>
              <a:t>How have invasive species impacted us?</a:t>
            </a:r>
          </a:p>
          <a:p>
            <a:pPr marL="0" indent="0">
              <a:buNone/>
            </a:pPr>
            <a:endParaRPr lang="en-GB" dirty="0"/>
          </a:p>
        </p:txBody>
      </p:sp>
    </p:spTree>
    <p:extLst>
      <p:ext uri="{BB962C8B-B14F-4D97-AF65-F5344CB8AC3E}">
        <p14:creationId xmlns:p14="http://schemas.microsoft.com/office/powerpoint/2010/main" val="2905273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Phil Abrahams, CABI-UK</a:t>
            </a:r>
          </a:p>
          <a:p>
            <a:r>
              <a:rPr lang="en-GB" dirty="0" smtClean="0"/>
              <a:t>p.abrahams@cabi.org</a:t>
            </a:r>
            <a:endParaRPr lang="en-GB" dirty="0"/>
          </a:p>
        </p:txBody>
      </p:sp>
    </p:spTree>
    <p:extLst>
      <p:ext uri="{BB962C8B-B14F-4D97-AF65-F5344CB8AC3E}">
        <p14:creationId xmlns:p14="http://schemas.microsoft.com/office/powerpoint/2010/main" val="57434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Picture Placeholder 4"/>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a:stretch/>
        </p:blipFill>
        <p:spPr>
          <a:xfrm>
            <a:off x="0" y="1"/>
            <a:ext cx="9540552" cy="7173416"/>
          </a:xfrm>
        </p:spPr>
      </p:pic>
      <p:sp>
        <p:nvSpPr>
          <p:cNvPr id="5" name="Rectangle 4"/>
          <p:cNvSpPr/>
          <p:nvPr/>
        </p:nvSpPr>
        <p:spPr>
          <a:xfrm>
            <a:off x="0" y="0"/>
            <a:ext cx="9540552" cy="7173416"/>
          </a:xfrm>
          <a:prstGeom prst="rect">
            <a:avLst/>
          </a:prstGeom>
          <a:solidFill>
            <a:srgbClr val="0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
          <p:cNvSpPr txBox="1">
            <a:spLocks/>
          </p:cNvSpPr>
          <p:nvPr/>
        </p:nvSpPr>
        <p:spPr>
          <a:xfrm>
            <a:off x="324544" y="2358008"/>
            <a:ext cx="9144000" cy="2943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1" kern="1200" cap="none" spc="0">
                <a:ln>
                  <a:noFill/>
                </a:ln>
                <a:solidFill>
                  <a:schemeClr val="bg1"/>
                </a:solidFill>
                <a:effectLst/>
                <a:latin typeface="+mj-lt"/>
                <a:ea typeface="+mj-ea"/>
                <a:cs typeface="Arial" panose="020B0604020202020204" pitchFamily="34" charset="0"/>
              </a:defRPr>
            </a:lvl1pPr>
          </a:lstStyle>
          <a:p>
            <a:pPr fontAlgn="auto">
              <a:spcAft>
                <a:spcPts val="0"/>
              </a:spcAft>
            </a:pPr>
            <a:r>
              <a:rPr lang="en-GB" sz="4400" dirty="0" smtClean="0">
                <a:effectLst>
                  <a:outerShdw blurRad="38100" dist="38100" dir="2700000" algn="tl">
                    <a:srgbClr val="000000">
                      <a:alpha val="43137"/>
                    </a:srgbClr>
                  </a:outerShdw>
                </a:effectLst>
              </a:rPr>
              <a:t>Invasive species </a:t>
            </a:r>
          </a:p>
          <a:p>
            <a:pPr fontAlgn="auto">
              <a:spcAft>
                <a:spcPts val="0"/>
              </a:spcAft>
            </a:pPr>
            <a:r>
              <a:rPr lang="en-GB" sz="4400" dirty="0" smtClean="0">
                <a:effectLst>
                  <a:outerShdw blurRad="38100" dist="38100" dir="2700000" algn="tl">
                    <a:srgbClr val="000000">
                      <a:alpha val="43137"/>
                    </a:srgbClr>
                  </a:outerShdw>
                </a:effectLst>
              </a:rPr>
              <a:t/>
            </a:r>
            <a:br>
              <a:rPr lang="en-GB" sz="440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plants, animals, fungi </a:t>
            </a:r>
            <a:r>
              <a:rPr lang="en-GB" sz="3600" b="0" dirty="0" smtClean="0">
                <a:effectLst>
                  <a:outerShdw blurRad="38100" dist="38100" dir="2700000" algn="tl">
                    <a:srgbClr val="000000">
                      <a:alpha val="43137"/>
                    </a:srgbClr>
                  </a:outerShdw>
                </a:effectLst>
              </a:rPr>
              <a:t>or </a:t>
            </a:r>
            <a:r>
              <a:rPr lang="en-GB" sz="3600" dirty="0" smtClean="0">
                <a:effectLst>
                  <a:outerShdw blurRad="38100" dist="38100" dir="2700000" algn="tl">
                    <a:srgbClr val="000000">
                      <a:alpha val="43137"/>
                    </a:srgbClr>
                  </a:outerShdw>
                </a:effectLst>
              </a:rPr>
              <a:t>bacteria</a:t>
            </a:r>
            <a:r>
              <a:rPr lang="en-GB" sz="3600" i="1" dirty="0" smtClean="0">
                <a:effectLst>
                  <a:outerShdw blurRad="38100" dist="38100" dir="2700000" algn="tl">
                    <a:srgbClr val="000000">
                      <a:alpha val="43137"/>
                    </a:srgbClr>
                  </a:outerShdw>
                </a:effectLst>
              </a:rPr>
              <a:t> </a:t>
            </a:r>
            <a:br>
              <a:rPr lang="en-GB" sz="3600" i="1" dirty="0" smtClean="0">
                <a:effectLst>
                  <a:outerShdw blurRad="38100" dist="38100" dir="2700000" algn="tl">
                    <a:srgbClr val="000000">
                      <a:alpha val="43137"/>
                    </a:srgbClr>
                  </a:outerShdw>
                </a:effectLst>
              </a:rPr>
            </a:br>
            <a:r>
              <a:rPr lang="en-GB" sz="3600" b="0" dirty="0" smtClean="0">
                <a:effectLst>
                  <a:outerShdw blurRad="38100" dist="38100" dir="2700000" algn="tl">
                    <a:srgbClr val="000000">
                      <a:alpha val="43137"/>
                    </a:srgbClr>
                  </a:outerShdw>
                </a:effectLst>
              </a:rPr>
              <a:t>that aren’t native </a:t>
            </a:r>
          </a:p>
          <a:p>
            <a:pPr fontAlgn="auto">
              <a:spcAft>
                <a:spcPts val="0"/>
              </a:spcAft>
            </a:pPr>
            <a:endParaRPr lang="en-GB" sz="3600" b="0" dirty="0" smtClean="0">
              <a:effectLst>
                <a:outerShdw blurRad="38100" dist="38100" dir="2700000" algn="tl">
                  <a:srgbClr val="000000">
                    <a:alpha val="43137"/>
                  </a:srgbClr>
                </a:outerShdw>
              </a:effectLst>
            </a:endParaRPr>
          </a:p>
          <a:p>
            <a:pPr fontAlgn="auto">
              <a:spcAft>
                <a:spcPts val="0"/>
              </a:spcAft>
            </a:pPr>
            <a:r>
              <a:rPr lang="en-GB" sz="3600" b="0" dirty="0" smtClean="0">
                <a:effectLst>
                  <a:outerShdw blurRad="38100" dist="38100" dir="2700000" algn="tl">
                    <a:srgbClr val="000000">
                      <a:alpha val="43137"/>
                    </a:srgbClr>
                  </a:outerShdw>
                </a:effectLst>
              </a:rPr>
              <a:t>and have negative effects on </a:t>
            </a:r>
            <a:br>
              <a:rPr lang="en-GB" sz="3600" b="0" dirty="0" smtClean="0">
                <a:effectLst>
                  <a:outerShdw blurRad="38100" dist="38100" dir="2700000" algn="tl">
                    <a:srgbClr val="000000">
                      <a:alpha val="43137"/>
                    </a:srgbClr>
                  </a:outerShdw>
                </a:effectLst>
              </a:rPr>
            </a:br>
            <a:r>
              <a:rPr lang="en-GB" sz="3600" b="0" dirty="0" smtClean="0">
                <a:effectLst>
                  <a:outerShdw blurRad="38100" dist="38100" dir="2700000" algn="tl">
                    <a:srgbClr val="000000">
                      <a:alpha val="43137"/>
                    </a:srgbClr>
                  </a:outerShdw>
                </a:effectLst>
              </a:rPr>
              <a:t>an </a:t>
            </a:r>
            <a:r>
              <a:rPr lang="en-GB" sz="3600" dirty="0" smtClean="0">
                <a:effectLst>
                  <a:outerShdw blurRad="38100" dist="38100" dir="2700000" algn="tl">
                    <a:srgbClr val="000000">
                      <a:alpha val="43137"/>
                    </a:srgbClr>
                  </a:outerShdw>
                </a:effectLst>
              </a:rPr>
              <a:t>economy, environment </a:t>
            </a:r>
            <a:r>
              <a:rPr lang="en-GB" sz="3600" b="0" dirty="0" smtClean="0">
                <a:effectLst>
                  <a:outerShdw blurRad="38100" dist="38100" dir="2700000" algn="tl">
                    <a:srgbClr val="000000">
                      <a:alpha val="43137"/>
                    </a:srgbClr>
                  </a:outerShdw>
                </a:effectLst>
              </a:rPr>
              <a:t>and </a:t>
            </a:r>
            <a:r>
              <a:rPr lang="en-GB" sz="3600" dirty="0" smtClean="0">
                <a:effectLst>
                  <a:outerShdw blurRad="38100" dist="38100" dir="2700000" algn="tl">
                    <a:srgbClr val="000000">
                      <a:alpha val="43137"/>
                    </a:srgbClr>
                  </a:outerShdw>
                </a:effectLst>
              </a:rPr>
              <a:t>health</a:t>
            </a:r>
            <a:r>
              <a:rPr lang="en-GB" sz="3600" b="0" dirty="0" smtClean="0">
                <a:effectLst>
                  <a:outerShdw blurRad="38100" dist="38100" dir="2700000" algn="tl">
                    <a:srgbClr val="000000">
                      <a:alpha val="43137"/>
                    </a:srgbClr>
                  </a:outerShdw>
                </a:effectLst>
              </a:rPr>
              <a:t>. </a:t>
            </a:r>
            <a:endParaRPr lang="en-GB" sz="36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375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l="5723" r="5723"/>
          <a:stretch/>
        </p:blipFill>
        <p:spPr>
          <a:prstGeom prst="rect">
            <a:avLst/>
          </a:prstGeom>
        </p:spPr>
      </p:pic>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568" b="568"/>
          <a:stretch>
            <a:fillRect/>
          </a:stretch>
        </p:blipFill>
        <p:spPr>
          <a:prstGeom prst="rect">
            <a:avLst/>
          </a:prstGeom>
        </p:spPr>
      </p:pic>
      <p:pic>
        <p:nvPicPr>
          <p:cNvPr id="8" name="Picture Placeholder 7"/>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a:stretch>
            <a:fillRect/>
          </a:stretch>
        </p:blipFill>
        <p:spPr>
          <a:prstGeom prst="rect">
            <a:avLst/>
          </a:prstGeom>
        </p:spPr>
      </p:pic>
      <p:pic>
        <p:nvPicPr>
          <p:cNvPr id="9" name="Picture Placeholder 8"/>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rcRect t="32" b="32"/>
          <a:stretch>
            <a:fillRect/>
          </a:stretch>
        </p:blipFill>
        <p:spPr>
          <a:prstGeom prst="rect">
            <a:avLst/>
          </a:prstGeom>
        </p:spPr>
      </p:pic>
      <p:sp>
        <p:nvSpPr>
          <p:cNvPr id="10" name="TextBox 9"/>
          <p:cNvSpPr txBox="1"/>
          <p:nvPr/>
        </p:nvSpPr>
        <p:spPr>
          <a:xfrm>
            <a:off x="2051720" y="1401787"/>
            <a:ext cx="5184576" cy="769441"/>
          </a:xfrm>
          <a:prstGeom prst="rect">
            <a:avLst/>
          </a:prstGeom>
          <a:noFill/>
        </p:spPr>
        <p:txBody>
          <a:bodyPr wrap="square" rtlCol="0">
            <a:spAutoFit/>
          </a:bodyPr>
          <a:lstStyle/>
          <a:p>
            <a:r>
              <a:rPr lang="en-GB" sz="4400" b="1" dirty="0" smtClean="0">
                <a:solidFill>
                  <a:schemeClr val="bg1"/>
                </a:solidFill>
              </a:rPr>
              <a:t>THE PROBLEM</a:t>
            </a:r>
          </a:p>
        </p:txBody>
      </p:sp>
      <p:sp>
        <p:nvSpPr>
          <p:cNvPr id="12" name="Rectangle 11"/>
          <p:cNvSpPr/>
          <p:nvPr/>
        </p:nvSpPr>
        <p:spPr>
          <a:xfrm>
            <a:off x="4716016" y="2708920"/>
            <a:ext cx="4116833" cy="461665"/>
          </a:xfrm>
          <a:prstGeom prst="rect">
            <a:avLst/>
          </a:prstGeom>
        </p:spPr>
        <p:txBody>
          <a:bodyPr wrap="none">
            <a:spAutoFit/>
          </a:bodyPr>
          <a:lstStyle/>
          <a:p>
            <a:pPr fontAlgn="auto">
              <a:spcAft>
                <a:spcPts val="0"/>
              </a:spcAft>
            </a:pPr>
            <a:r>
              <a:rPr lang="en-GB" b="1" i="1" dirty="0" err="1">
                <a:solidFill>
                  <a:schemeClr val="bg1"/>
                </a:solidFill>
              </a:rPr>
              <a:t>Parthenium</a:t>
            </a:r>
            <a:r>
              <a:rPr lang="en-GB" b="1" i="1" dirty="0">
                <a:solidFill>
                  <a:schemeClr val="bg1"/>
                </a:solidFill>
              </a:rPr>
              <a:t> </a:t>
            </a:r>
            <a:r>
              <a:rPr lang="en-GB" b="1" i="1" dirty="0" err="1">
                <a:solidFill>
                  <a:schemeClr val="bg1"/>
                </a:solidFill>
              </a:rPr>
              <a:t>hysterophorus</a:t>
            </a:r>
            <a:endParaRPr lang="en-GB" b="1" i="1" dirty="0">
              <a:solidFill>
                <a:schemeClr val="bg1"/>
              </a:solidFill>
            </a:endParaRPr>
          </a:p>
        </p:txBody>
      </p:sp>
      <p:sp>
        <p:nvSpPr>
          <p:cNvPr id="13" name="Title 2"/>
          <p:cNvSpPr txBox="1">
            <a:spLocks/>
          </p:cNvSpPr>
          <p:nvPr/>
        </p:nvSpPr>
        <p:spPr>
          <a:xfrm>
            <a:off x="4915155" y="5829612"/>
            <a:ext cx="5252629" cy="11277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cap="none" spc="0">
                <a:ln>
                  <a:noFill/>
                </a:ln>
                <a:solidFill>
                  <a:schemeClr val="bg1"/>
                </a:solidFill>
                <a:effectLst/>
                <a:latin typeface="+mj-lt"/>
                <a:ea typeface="+mj-ea"/>
                <a:cs typeface="Arial" panose="020B0604020202020204" pitchFamily="34" charset="0"/>
              </a:defRPr>
            </a:lvl1pPr>
          </a:lstStyle>
          <a:p>
            <a:pPr fontAlgn="auto">
              <a:spcAft>
                <a:spcPts val="0"/>
              </a:spcAft>
            </a:pPr>
            <a:r>
              <a:rPr lang="en-GB" sz="2400" i="1" dirty="0" smtClean="0"/>
              <a:t>Mimosa </a:t>
            </a:r>
            <a:r>
              <a:rPr lang="en-GB" sz="2400" i="1" dirty="0" err="1" smtClean="0"/>
              <a:t>diplotricha</a:t>
            </a:r>
            <a:endParaRPr lang="en-GB" sz="2400" i="1" dirty="0"/>
          </a:p>
        </p:txBody>
      </p:sp>
      <p:sp>
        <p:nvSpPr>
          <p:cNvPr id="14" name="Title 2"/>
          <p:cNvSpPr txBox="1">
            <a:spLocks/>
          </p:cNvSpPr>
          <p:nvPr/>
        </p:nvSpPr>
        <p:spPr>
          <a:xfrm>
            <a:off x="107504" y="5829612"/>
            <a:ext cx="5252629" cy="11277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cap="none" spc="0">
                <a:ln>
                  <a:noFill/>
                </a:ln>
                <a:solidFill>
                  <a:schemeClr val="bg1"/>
                </a:solidFill>
                <a:effectLst/>
                <a:latin typeface="+mj-lt"/>
                <a:ea typeface="+mj-ea"/>
                <a:cs typeface="Arial" panose="020B0604020202020204" pitchFamily="34" charset="0"/>
              </a:defRPr>
            </a:lvl1pPr>
          </a:lstStyle>
          <a:p>
            <a:pPr fontAlgn="auto">
              <a:spcAft>
                <a:spcPts val="0"/>
              </a:spcAft>
            </a:pPr>
            <a:r>
              <a:rPr lang="en-GB" sz="2400" i="1" dirty="0" err="1" smtClean="0"/>
              <a:t>Opuntia</a:t>
            </a:r>
            <a:r>
              <a:rPr lang="en-GB" sz="2400" i="1" dirty="0" smtClean="0"/>
              <a:t> </a:t>
            </a:r>
            <a:r>
              <a:rPr lang="en-GB" sz="2400" i="1" dirty="0" err="1" smtClean="0"/>
              <a:t>stricta</a:t>
            </a:r>
            <a:endParaRPr lang="en-GB" sz="2400" i="1" dirty="0"/>
          </a:p>
        </p:txBody>
      </p:sp>
      <p:sp>
        <p:nvSpPr>
          <p:cNvPr id="16" name="Rectangle 15"/>
          <p:cNvSpPr/>
          <p:nvPr/>
        </p:nvSpPr>
        <p:spPr>
          <a:xfrm>
            <a:off x="179512" y="2708920"/>
            <a:ext cx="2604473" cy="461665"/>
          </a:xfrm>
          <a:prstGeom prst="rect">
            <a:avLst/>
          </a:prstGeom>
        </p:spPr>
        <p:txBody>
          <a:bodyPr wrap="none">
            <a:spAutoFit/>
          </a:bodyPr>
          <a:lstStyle/>
          <a:p>
            <a:pPr fontAlgn="auto">
              <a:spcAft>
                <a:spcPts val="0"/>
              </a:spcAft>
            </a:pPr>
            <a:r>
              <a:rPr lang="en-GB" b="1" i="1" dirty="0" smtClean="0">
                <a:solidFill>
                  <a:schemeClr val="bg1"/>
                </a:solidFill>
              </a:rPr>
              <a:t>Lantana </a:t>
            </a:r>
            <a:r>
              <a:rPr lang="en-GB" b="1" i="1" dirty="0" err="1" smtClean="0">
                <a:solidFill>
                  <a:schemeClr val="bg1"/>
                </a:solidFill>
              </a:rPr>
              <a:t>camara</a:t>
            </a:r>
            <a:endParaRPr lang="en-GB" b="1" i="1" dirty="0">
              <a:solidFill>
                <a:schemeClr val="bg1"/>
              </a:solidFill>
            </a:endParaRPr>
          </a:p>
        </p:txBody>
      </p:sp>
    </p:spTree>
    <p:extLst>
      <p:ext uri="{BB962C8B-B14F-4D97-AF65-F5344CB8AC3E}">
        <p14:creationId xmlns:p14="http://schemas.microsoft.com/office/powerpoint/2010/main" val="2333840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3172" r="13172"/>
          <a:stretch>
            <a:fillRect/>
          </a:stretch>
        </p:blipFill>
        <p:spPr>
          <a:prstGeom prst="rect">
            <a:avLst/>
          </a:prstGeom>
        </p:spPr>
      </p:pic>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5630" r="5630"/>
          <a:stretch>
            <a:fillRect/>
          </a:stretch>
        </p:blipFill>
        <p:spPr>
          <a:prstGeom prst="rect">
            <a:avLst/>
          </a:prstGeom>
        </p:spPr>
      </p:pic>
      <p:pic>
        <p:nvPicPr>
          <p:cNvPr id="8" name="Picture Placeholder 7"/>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a:stretch>
            <a:fillRect/>
          </a:stretch>
        </p:blipFill>
        <p:spPr>
          <a:prstGeom prst="rect">
            <a:avLst/>
          </a:prstGeom>
        </p:spPr>
      </p:pic>
      <p:pic>
        <p:nvPicPr>
          <p:cNvPr id="9" name="Picture Placeholder 8"/>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rcRect l="4528" r="4528"/>
          <a:stretch>
            <a:fillRect/>
          </a:stretch>
        </p:blipFill>
        <p:spPr>
          <a:prstGeom prst="rect">
            <a:avLst/>
          </a:prstGeom>
        </p:spPr>
      </p:pic>
      <p:sp>
        <p:nvSpPr>
          <p:cNvPr id="11" name="Rectangle 10"/>
          <p:cNvSpPr/>
          <p:nvPr/>
        </p:nvSpPr>
        <p:spPr>
          <a:xfrm>
            <a:off x="4716016" y="2708920"/>
            <a:ext cx="3191899" cy="461665"/>
          </a:xfrm>
          <a:prstGeom prst="rect">
            <a:avLst/>
          </a:prstGeom>
        </p:spPr>
        <p:txBody>
          <a:bodyPr wrap="none">
            <a:spAutoFit/>
          </a:bodyPr>
          <a:lstStyle/>
          <a:p>
            <a:pPr fontAlgn="auto">
              <a:spcAft>
                <a:spcPts val="0"/>
              </a:spcAft>
            </a:pPr>
            <a:r>
              <a:rPr lang="en-GB" b="1" i="1" dirty="0" err="1" smtClean="0">
                <a:solidFill>
                  <a:schemeClr val="bg1"/>
                </a:solidFill>
              </a:rPr>
              <a:t>Liriomyza</a:t>
            </a:r>
            <a:r>
              <a:rPr lang="en-GB" b="1" i="1" dirty="0" smtClean="0">
                <a:solidFill>
                  <a:schemeClr val="bg1"/>
                </a:solidFill>
              </a:rPr>
              <a:t> </a:t>
            </a:r>
            <a:r>
              <a:rPr lang="en-GB" b="1" dirty="0" smtClean="0">
                <a:solidFill>
                  <a:schemeClr val="bg1"/>
                </a:solidFill>
              </a:rPr>
              <a:t>on tomato</a:t>
            </a:r>
            <a:endParaRPr lang="en-GB" b="1" dirty="0">
              <a:solidFill>
                <a:schemeClr val="bg1"/>
              </a:solidFill>
            </a:endParaRPr>
          </a:p>
        </p:txBody>
      </p:sp>
      <p:sp>
        <p:nvSpPr>
          <p:cNvPr id="12" name="Title 2"/>
          <p:cNvSpPr txBox="1">
            <a:spLocks/>
          </p:cNvSpPr>
          <p:nvPr/>
        </p:nvSpPr>
        <p:spPr>
          <a:xfrm>
            <a:off x="4915155" y="5829612"/>
            <a:ext cx="5252629" cy="11277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cap="none" spc="0">
                <a:ln>
                  <a:noFill/>
                </a:ln>
                <a:solidFill>
                  <a:schemeClr val="bg1"/>
                </a:solidFill>
                <a:effectLst/>
                <a:latin typeface="+mj-lt"/>
                <a:ea typeface="+mj-ea"/>
                <a:cs typeface="Arial" panose="020B0604020202020204" pitchFamily="34" charset="0"/>
              </a:defRPr>
            </a:lvl1pPr>
          </a:lstStyle>
          <a:p>
            <a:pPr fontAlgn="auto">
              <a:spcAft>
                <a:spcPts val="0"/>
              </a:spcAft>
            </a:pPr>
            <a:r>
              <a:rPr lang="en-GB" sz="2400" i="1" dirty="0" smtClean="0">
                <a:effectLst>
                  <a:outerShdw blurRad="38100" dist="38100" dir="2700000" algn="tl">
                    <a:srgbClr val="000000">
                      <a:alpha val="43137"/>
                    </a:srgbClr>
                  </a:outerShdw>
                </a:effectLst>
              </a:rPr>
              <a:t>Larger grain borer on maize</a:t>
            </a:r>
            <a:endParaRPr lang="en-GB" sz="2400" i="1" dirty="0">
              <a:effectLst>
                <a:outerShdw blurRad="38100" dist="38100" dir="2700000" algn="tl">
                  <a:srgbClr val="000000">
                    <a:alpha val="43137"/>
                  </a:srgbClr>
                </a:outerShdw>
              </a:effectLst>
            </a:endParaRPr>
          </a:p>
        </p:txBody>
      </p:sp>
      <p:sp>
        <p:nvSpPr>
          <p:cNvPr id="13" name="Title 2"/>
          <p:cNvSpPr txBox="1">
            <a:spLocks/>
          </p:cNvSpPr>
          <p:nvPr/>
        </p:nvSpPr>
        <p:spPr>
          <a:xfrm>
            <a:off x="107504" y="5829612"/>
            <a:ext cx="5252629" cy="11277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cap="none" spc="0">
                <a:ln>
                  <a:noFill/>
                </a:ln>
                <a:solidFill>
                  <a:schemeClr val="bg1"/>
                </a:solidFill>
                <a:effectLst/>
                <a:latin typeface="+mj-lt"/>
                <a:ea typeface="+mj-ea"/>
                <a:cs typeface="Arial" panose="020B0604020202020204" pitchFamily="34" charset="0"/>
              </a:defRPr>
            </a:lvl1pPr>
          </a:lstStyle>
          <a:p>
            <a:pPr fontAlgn="auto">
              <a:spcAft>
                <a:spcPts val="0"/>
              </a:spcAft>
            </a:pPr>
            <a:r>
              <a:rPr lang="en-GB" sz="2400" i="1" dirty="0" smtClean="0"/>
              <a:t>Oriental fruit fly</a:t>
            </a:r>
            <a:endParaRPr lang="en-GB" sz="2400" i="1" dirty="0"/>
          </a:p>
        </p:txBody>
      </p:sp>
      <p:sp>
        <p:nvSpPr>
          <p:cNvPr id="14" name="TextBox 13"/>
          <p:cNvSpPr txBox="1"/>
          <p:nvPr/>
        </p:nvSpPr>
        <p:spPr>
          <a:xfrm>
            <a:off x="2051720" y="1401787"/>
            <a:ext cx="5184576" cy="769441"/>
          </a:xfrm>
          <a:prstGeom prst="rect">
            <a:avLst/>
          </a:prstGeom>
          <a:noFill/>
        </p:spPr>
        <p:txBody>
          <a:bodyPr wrap="square" rtlCol="0">
            <a:spAutoFit/>
          </a:bodyPr>
          <a:lstStyle/>
          <a:p>
            <a:r>
              <a:rPr lang="en-GB" sz="4400" b="1" dirty="0" smtClean="0">
                <a:solidFill>
                  <a:schemeClr val="bg1"/>
                </a:solidFill>
              </a:rPr>
              <a:t>THE PROBLEM</a:t>
            </a:r>
            <a:endParaRPr lang="en-GB" sz="4400" b="1" dirty="0">
              <a:solidFill>
                <a:schemeClr val="bg1"/>
              </a:solidFill>
            </a:endParaRPr>
          </a:p>
        </p:txBody>
      </p:sp>
      <p:sp>
        <p:nvSpPr>
          <p:cNvPr id="15" name="Rectangle 14"/>
          <p:cNvSpPr/>
          <p:nvPr/>
        </p:nvSpPr>
        <p:spPr>
          <a:xfrm>
            <a:off x="323528" y="2708920"/>
            <a:ext cx="3768971" cy="461665"/>
          </a:xfrm>
          <a:prstGeom prst="rect">
            <a:avLst/>
          </a:prstGeom>
        </p:spPr>
        <p:txBody>
          <a:bodyPr wrap="none">
            <a:spAutoFit/>
          </a:bodyPr>
          <a:lstStyle/>
          <a:p>
            <a:pPr fontAlgn="auto">
              <a:spcAft>
                <a:spcPts val="0"/>
              </a:spcAft>
            </a:pPr>
            <a:r>
              <a:rPr lang="en-GB" b="1" i="1" dirty="0" err="1" smtClean="0">
                <a:solidFill>
                  <a:schemeClr val="bg1"/>
                </a:solidFill>
              </a:rPr>
              <a:t>Tuta</a:t>
            </a:r>
            <a:r>
              <a:rPr lang="en-GB" b="1" i="1" dirty="0" smtClean="0">
                <a:solidFill>
                  <a:schemeClr val="bg1"/>
                </a:solidFill>
              </a:rPr>
              <a:t> </a:t>
            </a:r>
            <a:r>
              <a:rPr lang="en-GB" b="1" i="1" dirty="0" err="1" smtClean="0">
                <a:solidFill>
                  <a:schemeClr val="bg1"/>
                </a:solidFill>
              </a:rPr>
              <a:t>absoluta</a:t>
            </a:r>
            <a:r>
              <a:rPr lang="en-GB" b="1" i="1" dirty="0" smtClean="0">
                <a:solidFill>
                  <a:schemeClr val="bg1"/>
                </a:solidFill>
              </a:rPr>
              <a:t> </a:t>
            </a:r>
            <a:r>
              <a:rPr lang="en-GB" b="1" dirty="0" smtClean="0">
                <a:solidFill>
                  <a:schemeClr val="bg1"/>
                </a:solidFill>
              </a:rPr>
              <a:t>on tomato</a:t>
            </a:r>
            <a:endParaRPr lang="en-GB" b="1" dirty="0">
              <a:solidFill>
                <a:schemeClr val="bg1"/>
              </a:solidFill>
            </a:endParaRPr>
          </a:p>
        </p:txBody>
      </p:sp>
    </p:spTree>
    <p:extLst>
      <p:ext uri="{BB962C8B-B14F-4D97-AF65-F5344CB8AC3E}">
        <p14:creationId xmlns:p14="http://schemas.microsoft.com/office/powerpoint/2010/main" val="1254525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utline map of the world_slan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221088"/>
            <a:ext cx="9144000" cy="1254907"/>
          </a:xfrm>
          <a:prstGeom prst="rect">
            <a:avLst/>
          </a:prstGeom>
        </p:spPr>
      </p:pic>
      <p:sp>
        <p:nvSpPr>
          <p:cNvPr id="10" name="Text Placeholder 2"/>
          <p:cNvSpPr txBox="1">
            <a:spLocks/>
          </p:cNvSpPr>
          <p:nvPr/>
        </p:nvSpPr>
        <p:spPr>
          <a:xfrm>
            <a:off x="611560" y="1128561"/>
            <a:ext cx="8280919" cy="716263"/>
          </a:xfrm>
          <a:prstGeom prst="rect">
            <a:avLst/>
          </a:prstGeom>
        </p:spPr>
        <p:txBody>
          <a:bodyPr vert="horz" lIns="91440" tIns="45720" rIns="91440" bIns="45720" rtlCol="0">
            <a:normAutofit/>
          </a:bodyPr>
          <a:lst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5C5C5C"/>
                </a:solidFill>
              </a:rPr>
              <a:t>Loss to the world economy as a result of invasive non-native species is estimated at 5% of annual production</a:t>
            </a:r>
          </a:p>
          <a:p>
            <a:pPr marL="0" indent="0">
              <a:buFont typeface="Arial" panose="020B0604020202020204" pitchFamily="34" charset="0"/>
              <a:buNone/>
            </a:pPr>
            <a:endParaRPr lang="en-GB" dirty="0">
              <a:solidFill>
                <a:srgbClr val="5C5C5C"/>
              </a:solidFill>
            </a:endParaRPr>
          </a:p>
        </p:txBody>
      </p:sp>
      <p:sp>
        <p:nvSpPr>
          <p:cNvPr id="11" name="Text Placeholder 3"/>
          <p:cNvSpPr txBox="1">
            <a:spLocks/>
          </p:cNvSpPr>
          <p:nvPr/>
        </p:nvSpPr>
        <p:spPr>
          <a:xfrm>
            <a:off x="611560" y="450850"/>
            <a:ext cx="8280919" cy="673894"/>
          </a:xfrm>
          <a:prstGeom prst="rect">
            <a:avLst/>
          </a:prstGeom>
        </p:spPr>
        <p:txBody>
          <a:bodyPr vert="horz" lIns="91440" tIns="45720" rIns="91440" bIns="45720" rtlCol="0">
            <a:noAutofit/>
          </a:bodyPr>
          <a:lstStyle>
            <a:lvl1pPr marL="285750" indent="-285750" algn="l" defTabSz="914400" rtl="0" eaLnBrk="1" latinLnBrk="0" hangingPunct="1">
              <a:spcBef>
                <a:spcPct val="20000"/>
              </a:spcBef>
              <a:buClr>
                <a:srgbClr val="7BC143"/>
              </a:buClr>
              <a:buFont typeface="Arial" panose="020B0604020202020204" pitchFamily="34" charset="0"/>
              <a:buNone/>
              <a:defRPr sz="2600" b="1" kern="1200" baseline="0">
                <a:solidFill>
                  <a:srgbClr val="4C4C4C"/>
                </a:solidFill>
                <a:latin typeface="+mj-lt"/>
                <a:ea typeface="+mn-ea"/>
                <a:cs typeface="Arial" panose="020B0604020202020204" pitchFamily="34" charset="0"/>
              </a:defRPr>
            </a:lvl1pPr>
            <a:lvl2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solidFill>
                  <a:schemeClr val="tx1"/>
                </a:solidFill>
              </a:rPr>
              <a:t>The costs: A global problem…</a:t>
            </a:r>
            <a:endParaRPr lang="en-GB" sz="2800" dirty="0">
              <a:solidFill>
                <a:schemeClr val="tx1"/>
              </a:solidFill>
            </a:endParaRPr>
          </a:p>
        </p:txBody>
      </p:sp>
      <p:sp>
        <p:nvSpPr>
          <p:cNvPr id="12" name="Can 11"/>
          <p:cNvSpPr/>
          <p:nvPr/>
        </p:nvSpPr>
        <p:spPr>
          <a:xfrm>
            <a:off x="1583668" y="2204864"/>
            <a:ext cx="5976664" cy="3083956"/>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3759422"/>
            <a:ext cx="9144000" cy="461665"/>
          </a:xfrm>
          <a:prstGeom prst="rect">
            <a:avLst/>
          </a:prstGeom>
          <a:noFill/>
        </p:spPr>
        <p:txBody>
          <a:bodyPr wrap="square">
            <a:spAutoFit/>
          </a:bodyPr>
          <a:lstStyle/>
          <a:p>
            <a:pPr marL="0" indent="0" algn="ctr">
              <a:buNone/>
            </a:pPr>
            <a:r>
              <a:rPr lang="en-GB" dirty="0">
                <a:solidFill>
                  <a:schemeClr val="bg1"/>
                </a:solidFill>
              </a:rPr>
              <a:t>Global </a:t>
            </a:r>
            <a:r>
              <a:rPr lang="en-GB" dirty="0" smtClean="0">
                <a:solidFill>
                  <a:schemeClr val="bg1"/>
                </a:solidFill>
              </a:rPr>
              <a:t>costs estimated at &gt; </a:t>
            </a:r>
            <a:r>
              <a:rPr lang="en-GB" dirty="0">
                <a:solidFill>
                  <a:schemeClr val="bg1"/>
                </a:solidFill>
              </a:rPr>
              <a:t>$1.4 trillion</a:t>
            </a:r>
          </a:p>
        </p:txBody>
      </p:sp>
    </p:spTree>
    <p:extLst>
      <p:ext uri="{BB962C8B-B14F-4D97-AF65-F5344CB8AC3E}">
        <p14:creationId xmlns:p14="http://schemas.microsoft.com/office/powerpoint/2010/main" val="37584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501008"/>
            <a:ext cx="5976664" cy="273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4294967295"/>
          </p:nvPr>
        </p:nvSpPr>
        <p:spPr>
          <a:xfrm>
            <a:off x="251520" y="3356992"/>
            <a:ext cx="8712968" cy="4533900"/>
          </a:xfrm>
        </p:spPr>
        <p:txBody>
          <a:bodyPr>
            <a:normAutofit/>
          </a:bodyPr>
          <a:lstStyle/>
          <a:p>
            <a:pPr marL="0" indent="0">
              <a:buNone/>
            </a:pPr>
            <a:r>
              <a:rPr lang="en-GB" sz="2000" dirty="0">
                <a:solidFill>
                  <a:schemeClr val="bg1"/>
                </a:solidFill>
              </a:rPr>
              <a:t>Across East Africa, just </a:t>
            </a:r>
            <a:r>
              <a:rPr lang="en-GB" sz="2000" dirty="0" smtClean="0">
                <a:solidFill>
                  <a:schemeClr val="bg1"/>
                </a:solidFill>
              </a:rPr>
              <a:t>8 </a:t>
            </a:r>
            <a:r>
              <a:rPr lang="en-GB" sz="2000" dirty="0">
                <a:solidFill>
                  <a:schemeClr val="bg1"/>
                </a:solidFill>
              </a:rPr>
              <a:t>of the major invasive species cause economic losses of well over $1.5bn a </a:t>
            </a:r>
            <a:r>
              <a:rPr lang="en-GB" sz="2000" dirty="0" smtClean="0">
                <a:solidFill>
                  <a:schemeClr val="bg1"/>
                </a:solidFill>
              </a:rPr>
              <a:t>year </a:t>
            </a:r>
            <a:r>
              <a:rPr lang="en-GB" sz="2000" dirty="0">
                <a:solidFill>
                  <a:schemeClr val="bg1"/>
                </a:solidFill>
              </a:rPr>
              <a:t>affecting staple crops such </a:t>
            </a:r>
            <a:r>
              <a:rPr lang="en-GB" sz="2000" dirty="0" smtClean="0">
                <a:solidFill>
                  <a:schemeClr val="bg1"/>
                </a:solidFill>
              </a:rPr>
              <a:t>as:</a:t>
            </a:r>
          </a:p>
          <a:p>
            <a:r>
              <a:rPr lang="en-GB" sz="2000" dirty="0" smtClean="0">
                <a:solidFill>
                  <a:schemeClr val="bg1"/>
                </a:solidFill>
              </a:rPr>
              <a:t>maize </a:t>
            </a:r>
            <a:r>
              <a:rPr lang="en-GB" sz="2000" dirty="0">
                <a:solidFill>
                  <a:schemeClr val="bg1"/>
                </a:solidFill>
              </a:rPr>
              <a:t>and cassava ($979m</a:t>
            </a:r>
            <a:r>
              <a:rPr lang="en-GB" sz="2000" dirty="0" smtClean="0">
                <a:solidFill>
                  <a:schemeClr val="bg1"/>
                </a:solidFill>
              </a:rPr>
              <a:t>)</a:t>
            </a:r>
          </a:p>
          <a:p>
            <a:r>
              <a:rPr lang="en-GB" sz="2000" dirty="0" smtClean="0">
                <a:solidFill>
                  <a:schemeClr val="bg1"/>
                </a:solidFill>
              </a:rPr>
              <a:t>horticulture </a:t>
            </a:r>
            <a:r>
              <a:rPr lang="en-GB" sz="2000" dirty="0">
                <a:solidFill>
                  <a:schemeClr val="bg1"/>
                </a:solidFill>
              </a:rPr>
              <a:t>($284m</a:t>
            </a:r>
            <a:r>
              <a:rPr lang="en-GB" sz="2000" dirty="0" smtClean="0">
                <a:solidFill>
                  <a:schemeClr val="bg1"/>
                </a:solidFill>
              </a:rPr>
              <a:t>)</a:t>
            </a:r>
          </a:p>
          <a:p>
            <a:r>
              <a:rPr lang="en-GB" sz="2000" dirty="0" smtClean="0">
                <a:solidFill>
                  <a:schemeClr val="bg1"/>
                </a:solidFill>
              </a:rPr>
              <a:t>livestock </a:t>
            </a:r>
            <a:r>
              <a:rPr lang="en-GB" sz="2000" dirty="0">
                <a:solidFill>
                  <a:schemeClr val="bg1"/>
                </a:solidFill>
              </a:rPr>
              <a:t>(&gt;$500m</a:t>
            </a:r>
            <a:r>
              <a:rPr lang="en-GB" sz="2000" dirty="0" smtClean="0">
                <a:solidFill>
                  <a:schemeClr val="bg1"/>
                </a:solidFill>
              </a:rPr>
              <a:t>)</a:t>
            </a:r>
          </a:p>
          <a:p>
            <a:endParaRPr lang="en-GB" sz="2000" dirty="0" smtClean="0">
              <a:solidFill>
                <a:schemeClr val="bg1"/>
              </a:solidFill>
            </a:endParaRPr>
          </a:p>
          <a:p>
            <a:pPr marL="0" indent="0">
              <a:spcBef>
                <a:spcPts val="600"/>
              </a:spcBef>
              <a:buNone/>
            </a:pPr>
            <a:r>
              <a:rPr lang="en-GB" sz="2000" b="1" dirty="0" smtClean="0">
                <a:solidFill>
                  <a:schemeClr val="bg1"/>
                </a:solidFill>
              </a:rPr>
              <a:t>The </a:t>
            </a:r>
            <a:r>
              <a:rPr lang="en-GB" sz="2000" b="1" dirty="0">
                <a:solidFill>
                  <a:schemeClr val="bg1"/>
                </a:solidFill>
              </a:rPr>
              <a:t>food security and incomes of &gt;26m farming families are being </a:t>
            </a:r>
            <a:r>
              <a:rPr lang="en-GB" sz="2000" b="1" dirty="0" smtClean="0">
                <a:solidFill>
                  <a:schemeClr val="bg1"/>
                </a:solidFill>
              </a:rPr>
              <a:t>affected in this region alone.</a:t>
            </a:r>
            <a:endParaRPr lang="en-GB" sz="2000" b="1" dirty="0">
              <a:solidFill>
                <a:schemeClr val="bg1"/>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683" t="9970"/>
          <a:stretch/>
        </p:blipFill>
        <p:spPr>
          <a:xfrm>
            <a:off x="-45156" y="-160867"/>
            <a:ext cx="9213636" cy="3346033"/>
          </a:xfrm>
          <a:prstGeom prst="rect">
            <a:avLst/>
          </a:prstGeom>
        </p:spPr>
      </p:pic>
      <p:sp>
        <p:nvSpPr>
          <p:cNvPr id="7" name="TextBox 6"/>
          <p:cNvSpPr txBox="1"/>
          <p:nvPr/>
        </p:nvSpPr>
        <p:spPr>
          <a:xfrm>
            <a:off x="2051720" y="2662925"/>
            <a:ext cx="4536504" cy="523220"/>
          </a:xfrm>
          <a:prstGeom prst="rect">
            <a:avLst/>
          </a:prstGeom>
          <a:noFill/>
        </p:spPr>
        <p:txBody>
          <a:bodyPr wrap="square" rtlCol="0">
            <a:spAutoFit/>
          </a:bodyPr>
          <a:lstStyle/>
          <a:p>
            <a:r>
              <a:rPr lang="en-GB" sz="2800" b="1" dirty="0" smtClean="0">
                <a:solidFill>
                  <a:schemeClr val="bg1"/>
                </a:solidFill>
              </a:rPr>
              <a:t>…a local tragedy</a:t>
            </a:r>
            <a:endParaRPr lang="en-GB" sz="2800" b="1" dirty="0">
              <a:solidFill>
                <a:schemeClr val="bg1"/>
              </a:solidFill>
            </a:endParaRPr>
          </a:p>
        </p:txBody>
      </p:sp>
    </p:spTree>
    <p:extLst>
      <p:ext uri="{BB962C8B-B14F-4D97-AF65-F5344CB8AC3E}">
        <p14:creationId xmlns:p14="http://schemas.microsoft.com/office/powerpoint/2010/main" val="191825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08104" y="1709004"/>
            <a:ext cx="3570408" cy="4401405"/>
            <a:chOff x="5727881" y="1709004"/>
            <a:chExt cx="3570408" cy="4401405"/>
          </a:xfrm>
        </p:grpSpPr>
        <p:sp>
          <p:nvSpPr>
            <p:cNvPr id="6" name="TextBox 5"/>
            <p:cNvSpPr txBox="1"/>
            <p:nvPr/>
          </p:nvSpPr>
          <p:spPr>
            <a:xfrm>
              <a:off x="6012160" y="1709004"/>
              <a:ext cx="3131840" cy="830997"/>
            </a:xfrm>
            <a:prstGeom prst="rect">
              <a:avLst/>
            </a:prstGeom>
            <a:noFill/>
          </p:spPr>
          <p:txBody>
            <a:bodyPr wrap="square" rtlCol="0">
              <a:spAutoFit/>
            </a:bodyPr>
            <a:lstStyle/>
            <a:p>
              <a:r>
                <a:rPr lang="en-GB" b="1" dirty="0" smtClean="0"/>
                <a:t>For people like Peace</a:t>
              </a:r>
              <a:endParaRPr lang="en-GB" b="1" dirty="0"/>
            </a:p>
          </p:txBody>
        </p:sp>
        <p:pic>
          <p:nvPicPr>
            <p:cNvPr id="2" name="Picture 1" descr="Elements for Invasives Presentation-0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7881" y="2540001"/>
              <a:ext cx="3570408" cy="3570408"/>
            </a:xfrm>
            <a:prstGeom prst="rect">
              <a:avLst/>
            </a:prstGeom>
          </p:spPr>
        </p:pic>
      </p:grpSp>
      <p:sp>
        <p:nvSpPr>
          <p:cNvPr id="7" name="Oval 6"/>
          <p:cNvSpPr/>
          <p:nvPr/>
        </p:nvSpPr>
        <p:spPr>
          <a:xfrm>
            <a:off x="683568" y="1412776"/>
            <a:ext cx="4536504" cy="4536504"/>
          </a:xfrm>
          <a:prstGeom prst="ellipse">
            <a:avLst/>
          </a:prstGeom>
          <a:blipFill rotWithShape="1">
            <a:blip r:embed="rId4" cstate="emai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2"/>
          </p:nvPr>
        </p:nvSpPr>
        <p:spPr>
          <a:xfrm>
            <a:off x="611560" y="450850"/>
            <a:ext cx="8280919" cy="914400"/>
          </a:xfrm>
        </p:spPr>
        <p:txBody>
          <a:bodyPr>
            <a:noAutofit/>
          </a:bodyPr>
          <a:lstStyle/>
          <a:p>
            <a:r>
              <a:rPr lang="en-GB" sz="2800" dirty="0" smtClean="0">
                <a:solidFill>
                  <a:srgbClr val="5C5C5C"/>
                </a:solidFill>
              </a:rPr>
              <a:t>The costs: A global problem, a local tragedy</a:t>
            </a:r>
            <a:endParaRPr lang="en-GB" sz="2800" dirty="0">
              <a:solidFill>
                <a:srgbClr val="5C5C5C"/>
              </a:solidFill>
            </a:endParaRPr>
          </a:p>
        </p:txBody>
      </p:sp>
    </p:spTree>
    <p:extLst>
      <p:ext uri="{BB962C8B-B14F-4D97-AF65-F5344CB8AC3E}">
        <p14:creationId xmlns:p14="http://schemas.microsoft.com/office/powerpoint/2010/main" val="58646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8433"/>
            <a:ext cx="9144000" cy="3881055"/>
          </a:xfrm>
          <a:prstGeom prst="rect">
            <a:avLst/>
          </a:prstGeom>
        </p:spPr>
      </p:pic>
      <p:sp>
        <p:nvSpPr>
          <p:cNvPr id="7" name="TextBox 6"/>
          <p:cNvSpPr txBox="1"/>
          <p:nvPr/>
        </p:nvSpPr>
        <p:spPr>
          <a:xfrm>
            <a:off x="6876256" y="722313"/>
            <a:ext cx="1800200" cy="461665"/>
          </a:xfrm>
          <a:prstGeom prst="rect">
            <a:avLst/>
          </a:prstGeom>
          <a:noFill/>
        </p:spPr>
        <p:txBody>
          <a:bodyPr wrap="square" rtlCol="0">
            <a:spAutoFit/>
          </a:bodyPr>
          <a:lstStyle/>
          <a:p>
            <a:r>
              <a:rPr lang="en-GB" b="1" dirty="0" smtClean="0">
                <a:solidFill>
                  <a:schemeClr val="bg1"/>
                </a:solidFill>
              </a:rPr>
              <a:t>FACTS</a:t>
            </a:r>
            <a:r>
              <a:rPr lang="en-GB" dirty="0" smtClean="0">
                <a:solidFill>
                  <a:schemeClr val="bg1"/>
                </a:solidFill>
              </a:rPr>
              <a:t>:</a:t>
            </a:r>
            <a:endParaRPr lang="en-GB" dirty="0">
              <a:solidFill>
                <a:schemeClr val="bg1"/>
              </a:solidFill>
            </a:endParaRPr>
          </a:p>
        </p:txBody>
      </p:sp>
      <p:sp>
        <p:nvSpPr>
          <p:cNvPr id="11" name="TextBox 10"/>
          <p:cNvSpPr txBox="1"/>
          <p:nvPr/>
        </p:nvSpPr>
        <p:spPr>
          <a:xfrm>
            <a:off x="6027244" y="293698"/>
            <a:ext cx="2630466" cy="1938992"/>
          </a:xfrm>
          <a:prstGeom prst="rect">
            <a:avLst/>
          </a:prstGeom>
          <a:solidFill>
            <a:schemeClr val="tx1"/>
          </a:solidFill>
        </p:spPr>
        <p:txBody>
          <a:bodyPr wrap="square" rtlCol="0">
            <a:spAutoFit/>
          </a:bodyPr>
          <a:lstStyle/>
          <a:p>
            <a:r>
              <a:rPr lang="en-GB" sz="2000" b="1" dirty="0" smtClean="0">
                <a:solidFill>
                  <a:schemeClr val="bg1"/>
                </a:solidFill>
              </a:rPr>
              <a:t>Fact:</a:t>
            </a:r>
          </a:p>
          <a:p>
            <a:r>
              <a:rPr lang="en-GB" sz="2000" dirty="0" smtClean="0">
                <a:solidFill>
                  <a:schemeClr val="bg1"/>
                </a:solidFill>
              </a:rPr>
              <a:t>Almost </a:t>
            </a:r>
            <a:r>
              <a:rPr lang="en-GB" sz="2000" dirty="0">
                <a:solidFill>
                  <a:schemeClr val="bg1"/>
                </a:solidFill>
              </a:rPr>
              <a:t>70% of children need to leave school during peak weeding </a:t>
            </a:r>
            <a:r>
              <a:rPr lang="en-GB" sz="2000" dirty="0" smtClean="0">
                <a:solidFill>
                  <a:schemeClr val="bg1"/>
                </a:solidFill>
              </a:rPr>
              <a:t>periods</a:t>
            </a:r>
            <a:endParaRPr lang="en-GB" dirty="0">
              <a:solidFill>
                <a:schemeClr val="bg1"/>
              </a:solidFill>
            </a:endParaRPr>
          </a:p>
        </p:txBody>
      </p:sp>
      <p:grpSp>
        <p:nvGrpSpPr>
          <p:cNvPr id="4" name="Group 3"/>
          <p:cNvGrpSpPr/>
          <p:nvPr/>
        </p:nvGrpSpPr>
        <p:grpSpPr>
          <a:xfrm>
            <a:off x="1547664" y="1997608"/>
            <a:ext cx="4320480" cy="1143360"/>
            <a:chOff x="683568" y="2038123"/>
            <a:chExt cx="4320480" cy="1143360"/>
          </a:xfrm>
        </p:grpSpPr>
        <p:sp>
          <p:nvSpPr>
            <p:cNvPr id="13" name="Rounded Rectangular Callout 12"/>
            <p:cNvSpPr/>
            <p:nvPr/>
          </p:nvSpPr>
          <p:spPr>
            <a:xfrm>
              <a:off x="683568" y="2038123"/>
              <a:ext cx="4115015" cy="1143360"/>
            </a:xfrm>
            <a:prstGeom prst="wedgeRoundRectCallout">
              <a:avLst>
                <a:gd name="adj1" fmla="val 30839"/>
                <a:gd name="adj2" fmla="val 89169"/>
                <a:gd name="adj3" fmla="val 16667"/>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TextBox 13"/>
            <p:cNvSpPr txBox="1"/>
            <p:nvPr/>
          </p:nvSpPr>
          <p:spPr>
            <a:xfrm>
              <a:off x="827584" y="2166940"/>
              <a:ext cx="4176464" cy="923330"/>
            </a:xfrm>
            <a:prstGeom prst="rect">
              <a:avLst/>
            </a:prstGeom>
            <a:noFill/>
          </p:spPr>
          <p:txBody>
            <a:bodyPr wrap="square" rtlCol="0">
              <a:spAutoFit/>
            </a:bodyPr>
            <a:lstStyle/>
            <a:p>
              <a:r>
                <a:rPr lang="en-US" sz="1800" dirty="0" smtClean="0">
                  <a:latin typeface="Bradley Hand Bold"/>
                  <a:cs typeface="Bradley Hand Bold"/>
                </a:rPr>
                <a:t>The weeds are smothering our crops and I have to get my children </a:t>
              </a:r>
              <a:r>
                <a:rPr lang="en-US" sz="1800" dirty="0">
                  <a:latin typeface="Bradley Hand Bold"/>
                  <a:cs typeface="Bradley Hand Bold"/>
                </a:rPr>
                <a:t>and </a:t>
              </a:r>
              <a:r>
                <a:rPr lang="en-US" sz="1800" dirty="0" smtClean="0">
                  <a:latin typeface="Bradley Hand Bold"/>
                  <a:cs typeface="Bradley Hand Bold"/>
                </a:rPr>
                <a:t>friends </a:t>
              </a:r>
              <a:r>
                <a:rPr lang="en-US" sz="1800" dirty="0">
                  <a:latin typeface="Bradley Hand Bold"/>
                  <a:cs typeface="Bradley Hand Bold"/>
                </a:rPr>
                <a:t>to </a:t>
              </a:r>
              <a:r>
                <a:rPr lang="en-US" sz="1800" dirty="0" smtClean="0">
                  <a:latin typeface="Bradley Hand Bold"/>
                  <a:cs typeface="Bradley Hand Bold"/>
                </a:rPr>
                <a:t>help manage them.</a:t>
              </a:r>
              <a:endParaRPr lang="en-US" sz="1800" dirty="0">
                <a:latin typeface="Bradley Hand Bold"/>
                <a:cs typeface="Bradley Hand Bold"/>
              </a:endParaRPr>
            </a:p>
          </p:txBody>
        </p:sp>
      </p:grpSp>
      <p:sp>
        <p:nvSpPr>
          <p:cNvPr id="12" name="TextBox 11"/>
          <p:cNvSpPr txBox="1"/>
          <p:nvPr/>
        </p:nvSpPr>
        <p:spPr>
          <a:xfrm>
            <a:off x="232431" y="274876"/>
            <a:ext cx="2630466" cy="1631216"/>
          </a:xfrm>
          <a:prstGeom prst="rect">
            <a:avLst/>
          </a:prstGeom>
          <a:solidFill>
            <a:schemeClr val="tx1"/>
          </a:solidFill>
        </p:spPr>
        <p:txBody>
          <a:bodyPr wrap="square" rtlCol="0">
            <a:spAutoFit/>
          </a:bodyPr>
          <a:lstStyle/>
          <a:p>
            <a:r>
              <a:rPr lang="en-GB" sz="2000" b="1" dirty="0" smtClean="0">
                <a:solidFill>
                  <a:schemeClr val="bg1"/>
                </a:solidFill>
              </a:rPr>
              <a:t>Fact:</a:t>
            </a:r>
          </a:p>
          <a:p>
            <a:r>
              <a:rPr lang="en-GB" sz="2000" dirty="0" smtClean="0">
                <a:solidFill>
                  <a:schemeClr val="bg1"/>
                </a:solidFill>
              </a:rPr>
              <a:t>100 </a:t>
            </a:r>
            <a:r>
              <a:rPr lang="en-GB" sz="2000" dirty="0">
                <a:solidFill>
                  <a:schemeClr val="bg1"/>
                </a:solidFill>
              </a:rPr>
              <a:t>million women in Africa spend 20 billion hours weeding per </a:t>
            </a:r>
            <a:r>
              <a:rPr lang="en-GB" sz="2000" dirty="0" smtClean="0">
                <a:solidFill>
                  <a:schemeClr val="bg1"/>
                </a:solidFill>
              </a:rPr>
              <a:t>annum</a:t>
            </a:r>
            <a:endParaRPr lang="en-GB" dirty="0">
              <a:solidFill>
                <a:schemeClr val="bg1"/>
              </a:solidFill>
            </a:endParaRPr>
          </a:p>
        </p:txBody>
      </p:sp>
    </p:spTree>
    <p:extLst>
      <p:ext uri="{BB962C8B-B14F-4D97-AF65-F5344CB8AC3E}">
        <p14:creationId xmlns:p14="http://schemas.microsoft.com/office/powerpoint/2010/main" val="219674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abi brand">
      <a:dk1>
        <a:srgbClr val="262626"/>
      </a:dk1>
      <a:lt1>
        <a:srgbClr val="FFFFFF"/>
      </a:lt1>
      <a:dk2>
        <a:srgbClr val="F58025"/>
      </a:dk2>
      <a:lt2>
        <a:srgbClr val="78BE20"/>
      </a:lt2>
      <a:accent1>
        <a:srgbClr val="419639"/>
      </a:accent1>
      <a:accent2>
        <a:srgbClr val="FCD116"/>
      </a:accent2>
      <a:accent3>
        <a:srgbClr val="EF2B2D"/>
      </a:accent3>
      <a:accent4>
        <a:srgbClr val="7C1C51"/>
      </a:accent4>
      <a:accent5>
        <a:srgbClr val="00337F"/>
      </a:accent5>
      <a:accent6>
        <a:srgbClr val="00B5D6"/>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7fce95-64a3-45e0-8e78-c550b935440d">CABICORP-90-208</_dlc_DocId>
    <_dlc_DocIdUrl xmlns="d07fce95-64a3-45e0-8e78-c550b935440d">
      <Url>http://teams.cabi.org/function/Corporate/cabi_membership/_layouts/DocIdRedir.aspx?ID=CABICORP-90-208</Url>
      <Description>CABICORP-90-208</Description>
    </_dlc_DocIdUrl>
  </documentManagement>
</p:properties>
</file>

<file path=customXml/item3.xml><?xml version="1.0" encoding="utf-8"?>
<?mso-contentType ?>
<SharedContentType xmlns="Microsoft.SharePoint.Taxonomy.ContentTypeSync" SourceId="d8dd7c1c-4333-446f-aac1-2085e198f311" ContentTypeId="0x010100B73AEB2BC9FE5343B1F3C335A1578D940A" PreviousValue="false"/>
</file>

<file path=customXml/item4.xml><?xml version="1.0" encoding="utf-8"?>
<ct:contentTypeSchema xmlns:ct="http://schemas.microsoft.com/office/2006/metadata/contentType" xmlns:ma="http://schemas.microsoft.com/office/2006/metadata/properties/metaAttributes" ct:_="" ma:_="" ma:contentTypeName="CABI Document" ma:contentTypeID="0x010100B73AEB2BC9FE5343B1F3C335A1578D940A000F49FD40320F5044943BBC9893338162" ma:contentTypeVersion="4" ma:contentTypeDescription="" ma:contentTypeScope="" ma:versionID="67b10446555de7413b5f93f9b6439e20">
  <xsd:schema xmlns:xsd="http://www.w3.org/2001/XMLSchema" xmlns:xs="http://www.w3.org/2001/XMLSchema" xmlns:p="http://schemas.microsoft.com/office/2006/metadata/properties" xmlns:ns2="d07fce95-64a3-45e0-8e78-c550b935440d" targetNamespace="http://schemas.microsoft.com/office/2006/metadata/properties" ma:root="true" ma:fieldsID="450b4e59a71d0f4e8b807d5a3bd36074" ns2:_="">
    <xsd:import namespace="d07fce95-64a3-45e0-8e78-c550b935440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AE8BE8-F800-445F-A1D7-689ACC7E298B}">
  <ds:schemaRefs>
    <ds:schemaRef ds:uri="http://schemas.microsoft.com/sharepoint/v3/contenttype/forms"/>
  </ds:schemaRefs>
</ds:datastoreItem>
</file>

<file path=customXml/itemProps2.xml><?xml version="1.0" encoding="utf-8"?>
<ds:datastoreItem xmlns:ds="http://schemas.openxmlformats.org/officeDocument/2006/customXml" ds:itemID="{FC39C49A-D045-4C8E-8AB4-4678F54DA663}">
  <ds:schemaRefs>
    <ds:schemaRef ds:uri="http://schemas.microsoft.com/office/2006/metadata/properties"/>
    <ds:schemaRef ds:uri="http://purl.org/dc/terms/"/>
    <ds:schemaRef ds:uri="http://www.w3.org/XML/1998/namespace"/>
    <ds:schemaRef ds:uri="d07fce95-64a3-45e0-8e78-c550b935440d"/>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F95741D-714E-40CD-B470-16C3CB542DB0}">
  <ds:schemaRefs>
    <ds:schemaRef ds:uri="Microsoft.SharePoint.Taxonomy.ContentTypeSync"/>
  </ds:schemaRefs>
</ds:datastoreItem>
</file>

<file path=customXml/itemProps4.xml><?xml version="1.0" encoding="utf-8"?>
<ds:datastoreItem xmlns:ds="http://schemas.openxmlformats.org/officeDocument/2006/customXml" ds:itemID="{2345D6D5-51F5-48FE-8194-FB90E117A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B627762-5669-4D47-AAAB-081762F4D1E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4331</TotalTime>
  <Words>1798</Words>
  <Application>Microsoft Office PowerPoint</Application>
  <PresentationFormat>On-screen Show (4:3)</PresentationFormat>
  <Paragraphs>250</Paragraphs>
  <Slides>23</Slides>
  <Notes>19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Blank </vt:lpstr>
      <vt:lpstr>blank</vt:lpstr>
      <vt:lpstr>The green wastelands of  Africa</vt:lpstr>
      <vt:lpstr>Invasives: Green wastelands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Invasive species can be:          </vt:lpstr>
      <vt:lpstr>CABI’s vision</vt:lpstr>
      <vt:lpstr>PowerPoint Presentation</vt:lpstr>
      <vt:lpstr>PowerPoint Presentation</vt:lpstr>
      <vt:lpstr>         </vt:lpstr>
      <vt:lpstr>         </vt:lpstr>
      <vt:lpstr>The action plan, stage 2: Early detection and eradication  Providing a system which enables detection and rapid response to new invaders, e.g.   </vt:lpstr>
      <vt:lpstr>The action plan, stage 3: Mitigation Controlling established invasives, e.g.</vt:lpstr>
      <vt:lpstr>PowerPoint Presentation</vt:lpstr>
      <vt:lpstr>Focussing on 10 of Africa’s worst (phase 1)</vt:lpstr>
      <vt:lpstr>Starting the debate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Cassidy</dc:creator>
  <cp:lastModifiedBy>Tamsin Davis</cp:lastModifiedBy>
  <cp:revision>279</cp:revision>
  <cp:lastPrinted>2014-09-10T14:54:56Z</cp:lastPrinted>
  <dcterms:created xsi:type="dcterms:W3CDTF">2014-06-10T10:29:26Z</dcterms:created>
  <dcterms:modified xsi:type="dcterms:W3CDTF">2015-10-08T13:50:44Z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0x010100B73AEB2BC9FE5343B1F3C335A1578D940A000F49FD40320F5044943BBC9893338162</vt:lpwstr>
  </property>
  <property fmtid="{D5CDD505-2E9C-101B-9397-08002B2CF9AE}" pid="3" name="_dlc_DocIdItemGuid">
    <vt:lpwstr>c805c962-8309-44fc-a549-4552c8c81036</vt:lpwstr>
  </property>
  <property fmtid="{D5CDD505-2E9C-101B-9397-08002B2CF9AE}" pid="4" name="CommRelationship">
    <vt:lpwstr/>
  </property>
  <property fmtid="{D5CDD505-2E9C-101B-9397-08002B2CF9AE}" pid="5" name="Theme">
    <vt:lpwstr/>
  </property>
  <property fmtid="{D5CDD505-2E9C-101B-9397-08002B2CF9AE}" pid="6" name="Month">
    <vt:lpwstr/>
  </property>
  <property fmtid="{D5CDD505-2E9C-101B-9397-08002B2CF9AE}" pid="7" name="CommSector">
    <vt:lpwstr/>
  </property>
  <property fmtid="{D5CDD505-2E9C-101B-9397-08002B2CF9AE}" pid="8" name="CommUser">
    <vt:lpwstr/>
  </property>
  <property fmtid="{D5CDD505-2E9C-101B-9397-08002B2CF9AE}" pid="9" name="RegionalCentre">
    <vt:lpwstr/>
  </property>
  <property fmtid="{D5CDD505-2E9C-101B-9397-08002B2CF9AE}" pid="10" name="Country">
    <vt:lpwstr/>
  </property>
</Properties>
</file>