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6"/>
    <p:sldMasterId id="2147483702" r:id="rId7"/>
    <p:sldMasterId id="2147483721" r:id="rId8"/>
    <p:sldMasterId id="2147483749" r:id="rId9"/>
    <p:sldMasterId id="2147483763" r:id="rId10"/>
    <p:sldMasterId id="2147483777" r:id="rId11"/>
    <p:sldMasterId id="2147483797" r:id="rId12"/>
    <p:sldMasterId id="2147483811" r:id="rId13"/>
    <p:sldMasterId id="2147483827" r:id="rId14"/>
    <p:sldMasterId id="2147483841" r:id="rId15"/>
  </p:sldMasterIdLst>
  <p:notesMasterIdLst>
    <p:notesMasterId r:id="rId29"/>
  </p:notesMasterIdLst>
  <p:handoutMasterIdLst>
    <p:handoutMasterId r:id="rId30"/>
  </p:handoutMasterIdLst>
  <p:sldIdLst>
    <p:sldId id="287" r:id="rId16"/>
    <p:sldId id="339" r:id="rId17"/>
    <p:sldId id="315" r:id="rId18"/>
    <p:sldId id="341" r:id="rId19"/>
    <p:sldId id="338" r:id="rId20"/>
    <p:sldId id="350" r:id="rId21"/>
    <p:sldId id="351" r:id="rId22"/>
    <p:sldId id="352" r:id="rId23"/>
    <p:sldId id="342" r:id="rId24"/>
    <p:sldId id="353" r:id="rId25"/>
    <p:sldId id="354" r:id="rId26"/>
    <p:sldId id="343" r:id="rId27"/>
    <p:sldId id="355" r:id="rId2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E20"/>
    <a:srgbClr val="4C4C4C"/>
    <a:srgbClr val="000000"/>
    <a:srgbClr val="6FB72B"/>
    <a:srgbClr val="7BC143"/>
    <a:srgbClr val="77933C"/>
    <a:srgbClr val="93B64E"/>
    <a:srgbClr val="FFFFFF"/>
    <a:srgbClr val="41963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9" autoAdjust="0"/>
    <p:restoredTop sz="86329" autoAdjust="0"/>
  </p:normalViewPr>
  <p:slideViewPr>
    <p:cSldViewPr snapToObjects="1">
      <p:cViewPr varScale="1">
        <p:scale>
          <a:sx n="46" d="100"/>
          <a:sy n="46" d="100"/>
        </p:scale>
        <p:origin x="-103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6" d="100"/>
          <a:sy n="46" d="100"/>
        </p:scale>
        <p:origin x="-2352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3.xml"/><Relationship Id="rId13" Type="http://schemas.openxmlformats.org/officeDocument/2006/relationships/slideMaster" Target="slideMasters/slideMaster8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2.xml"/><Relationship Id="rId12" Type="http://schemas.openxmlformats.org/officeDocument/2006/relationships/slideMaster" Target="slideMasters/slideMaster7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Master" Target="slideMasters/slideMaster6.xml"/><Relationship Id="rId24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10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10" Type="http://schemas.openxmlformats.org/officeDocument/2006/relationships/slideMaster" Target="slideMasters/slideMaster5.xml"/><Relationship Id="rId19" Type="http://schemas.openxmlformats.org/officeDocument/2006/relationships/slide" Target="slides/slide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4.xml"/><Relationship Id="rId14" Type="http://schemas.openxmlformats.org/officeDocument/2006/relationships/slideMaster" Target="slideMasters/slideMaster9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Survey respondents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Africa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Survey respondents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Americas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</c:f>
              <c:strCache>
                <c:ptCount val="1"/>
                <c:pt idx="0">
                  <c:v>Survey respondents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812800"/>
        <c:axId val="201216384"/>
      </c:barChart>
      <c:catAx>
        <c:axId val="20081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201216384"/>
        <c:crosses val="autoZero"/>
        <c:auto val="1"/>
        <c:lblAlgn val="ctr"/>
        <c:lblOffset val="100"/>
        <c:noMultiLvlLbl val="0"/>
      </c:catAx>
      <c:valAx>
        <c:axId val="201216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812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CABI progress addressing your country's key issues as identified at consultations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Adequate</c:v>
                </c:pt>
                <c:pt idx="1">
                  <c:v>Good </c:v>
                </c:pt>
                <c:pt idx="2">
                  <c:v>Excellent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 smtClean="0"/>
              <a:t>CABI performance </a:t>
            </a:r>
            <a:r>
              <a:rPr lang="en-GB" dirty="0"/>
              <a:t>in delivering according to the plans presented at the Review Conference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Performance in delivering according to the plans presented at the Review Conference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Adequate</c:v>
                </c:pt>
                <c:pt idx="1">
                  <c:v>Good </c:v>
                </c:pt>
                <c:pt idx="2">
                  <c:v>Excellent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531" y="0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/>
          <a:lstStyle>
            <a:lvl1pPr algn="r">
              <a:defRPr sz="800"/>
            </a:lvl1pPr>
          </a:lstStyle>
          <a:p>
            <a:fld id="{A0F2F776-CAC3-4CDA-A06D-E9B2C6DE932E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531" y="9428165"/>
            <a:ext cx="2946058" cy="496277"/>
          </a:xfrm>
          <a:prstGeom prst="rect">
            <a:avLst/>
          </a:prstGeom>
        </p:spPr>
        <p:txBody>
          <a:bodyPr vert="horz" lIns="62980" tIns="31490" rIns="62980" bIns="31490" rtlCol="0" anchor="b"/>
          <a:lstStyle>
            <a:lvl1pPr algn="r">
              <a:defRPr sz="800"/>
            </a:lvl1pPr>
          </a:lstStyle>
          <a:p>
            <a:fld id="{7823938B-2D6B-4F90-B055-F5FC8ABE7C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990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6"/>
            <a:ext cx="2946400" cy="4964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90" y="6"/>
            <a:ext cx="2946400" cy="496413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3500F1D7-6A3F-43E4-9DBA-4762DA2120F2}" type="datetimeFigureOut">
              <a:rPr lang="en-GB" smtClean="0"/>
              <a:t>12/10/2015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15113"/>
            <a:ext cx="5438775" cy="4467706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631"/>
            <a:ext cx="2946400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90" y="9428631"/>
            <a:ext cx="2946400" cy="496411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98055286-2640-4854-A921-823BA7D2A0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ortfolio:8090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Main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title slide to</a:t>
            </a:r>
            <a:r>
              <a:rPr lang="en-US" sz="8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be used at start of presentation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- Arial36bold 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white </a:t>
            </a:r>
          </a:p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	may vary depending on heading between min=32pt, max=40pt</a:t>
            </a:r>
          </a:p>
          <a:p>
            <a:pPr defTabSz="629839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Subtitle 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28bold white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Credits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14light green, can include:</a:t>
            </a:r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Data collected by [Add names of contributors and production team &amp; REMOVE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BRACKETS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Analysis and compilation by [Add names of contributors &amp; REMOVE THE BRACKETS]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	or Presenter’s name, date, event  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29839">
              <a:defRPr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TO ADD MORE SLIDES in Office2007 use the ‘New Slide’ dropdown on the ‘Home’ ribbon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362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 smtClean="0"/>
              <a:t>thank</a:t>
            </a:r>
            <a:r>
              <a:rPr lang="en-GB" b="0" baseline="0" dirty="0" smtClean="0"/>
              <a:t> you slide</a:t>
            </a:r>
          </a:p>
          <a:p>
            <a:r>
              <a:rPr lang="en-GB" baseline="0" dirty="0" smtClean="0"/>
              <a:t>changes only to name, centre &amp; email</a:t>
            </a: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24bold, light</a:t>
            </a:r>
            <a:r>
              <a:rPr lang="en-GB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green</a:t>
            </a:r>
            <a:endParaRPr lang="en-GB" baseline="0" dirty="0" smtClean="0"/>
          </a:p>
          <a:p>
            <a:r>
              <a:rPr lang="en-GB" baseline="0" dirty="0" smtClean="0"/>
              <a:t>Please let us know if there are any languages you wish to add to this slide</a:t>
            </a:r>
          </a:p>
          <a:p>
            <a:r>
              <a:rPr lang="en-GB" baseline="0" dirty="0" smtClean="0"/>
              <a:t>no change to be made to image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25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62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5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1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 &amp; content</a:t>
            </a:r>
          </a:p>
          <a:p>
            <a:r>
              <a:rPr lang="en-GB" dirty="0" smtClean="0"/>
              <a:t>main title -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en-GB" dirty="0" smtClean="0"/>
              <a:t>26bold Grey-80%- max 2 lines</a:t>
            </a:r>
          </a:p>
          <a:p>
            <a:r>
              <a:rPr lang="en-GB" dirty="0" smtClean="0"/>
              <a:t>subtitle - 18bold Grey-80%- max 2 lines</a:t>
            </a:r>
          </a:p>
          <a:p>
            <a:pPr defTabSz="629839">
              <a:defRPr/>
            </a:pPr>
            <a:r>
              <a:rPr lang="en-GB" dirty="0" smtClean="0"/>
              <a:t>body text black-</a:t>
            </a:r>
            <a:r>
              <a:rPr lang="en-GB" baseline="0" dirty="0" smtClean="0"/>
              <a:t> </a:t>
            </a:r>
            <a:r>
              <a:rPr lang="en-US" sz="1200" dirty="0" smtClean="0"/>
              <a:t>may vary depending on heading between min=18pt, max=24pt</a:t>
            </a:r>
          </a:p>
          <a:p>
            <a:r>
              <a:rPr lang="en-GB" dirty="0" smtClean="0"/>
              <a:t>This slide is to describe the work of a project, product, department or team.</a:t>
            </a:r>
          </a:p>
          <a:p>
            <a:endParaRPr lang="en-GB" dirty="0" smtClean="0"/>
          </a:p>
          <a:p>
            <a:r>
              <a:rPr lang="en-GB" dirty="0" smtClean="0"/>
              <a:t>You may insert your own picture (Click icon to add picture). No line bordering picture. </a:t>
            </a:r>
          </a:p>
          <a:p>
            <a:r>
              <a:rPr lang="en-GB" dirty="0" smtClean="0">
                <a:latin typeface="Arial" panose="020B0604020202020204" pitchFamily="34" charset="0"/>
              </a:rPr>
              <a:t>Portfolio link </a:t>
            </a:r>
            <a:r>
              <a:rPr lang="en-GB" u="sng" dirty="0" smtClean="0">
                <a:solidFill>
                  <a:schemeClr val="bg2"/>
                </a:solidFill>
                <a:latin typeface="Arial" panose="020B0604020202020204" pitchFamily="34" charset="0"/>
                <a:hlinkClick r:id="rId3"/>
              </a:rPr>
              <a:t>http://portfolio:8090</a:t>
            </a:r>
            <a:r>
              <a:rPr lang="en-GB" dirty="0" smtClean="0">
                <a:latin typeface="Arial" panose="020B0604020202020204" pitchFamily="34" charset="0"/>
              </a:rPr>
              <a:t>, enter your usual network username and password</a:t>
            </a:r>
            <a:endParaRPr lang="en-GB" dirty="0" smtClean="0"/>
          </a:p>
          <a:p>
            <a:endParaRPr lang="en-GB" dirty="0" smtClean="0"/>
          </a:p>
          <a:p>
            <a:pPr defTabSz="629839">
              <a:defRPr/>
            </a:pPr>
            <a:r>
              <a:rPr lang="en-GB" dirty="0" smtClean="0"/>
              <a:t>TO ADD MORE SLIDES in Office2007 use the ‘New Slide’ dropdown on the ‘Home’ ribbon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055286-2640-4854-A921-823BA7D2A0F0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00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78.jpe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8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78.jpe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78.jpe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8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8.jpe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78.jpe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78.jpe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78.jpe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41" Type="http://schemas.openxmlformats.org/officeDocument/2006/relationships/image" Target="../media/image47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gif"/><Relationship Id="rId13" Type="http://schemas.openxmlformats.org/officeDocument/2006/relationships/image" Target="../media/image40.png"/><Relationship Id="rId18" Type="http://schemas.openxmlformats.org/officeDocument/2006/relationships/image" Target="../media/image50.png"/><Relationship Id="rId3" Type="http://schemas.openxmlformats.org/officeDocument/2006/relationships/image" Target="../media/image56.gif"/><Relationship Id="rId21" Type="http://schemas.openxmlformats.org/officeDocument/2006/relationships/image" Target="../media/image72.png"/><Relationship Id="rId7" Type="http://schemas.openxmlformats.org/officeDocument/2006/relationships/image" Target="../media/image60.gif"/><Relationship Id="rId12" Type="http://schemas.openxmlformats.org/officeDocument/2006/relationships/image" Target="../media/image65.gif"/><Relationship Id="rId17" Type="http://schemas.openxmlformats.org/officeDocument/2006/relationships/image" Target="../media/image69.png"/><Relationship Id="rId2" Type="http://schemas.openxmlformats.org/officeDocument/2006/relationships/image" Target="../media/image55.jpeg"/><Relationship Id="rId16" Type="http://schemas.openxmlformats.org/officeDocument/2006/relationships/image" Target="../media/image68.png"/><Relationship Id="rId20" Type="http://schemas.openxmlformats.org/officeDocument/2006/relationships/image" Target="../media/image7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9.gif"/><Relationship Id="rId11" Type="http://schemas.openxmlformats.org/officeDocument/2006/relationships/image" Target="../media/image64.jpeg"/><Relationship Id="rId5" Type="http://schemas.openxmlformats.org/officeDocument/2006/relationships/image" Target="../media/image58.gif"/><Relationship Id="rId15" Type="http://schemas.openxmlformats.org/officeDocument/2006/relationships/image" Target="../media/image67.gif"/><Relationship Id="rId23" Type="http://schemas.openxmlformats.org/officeDocument/2006/relationships/image" Target="../media/image74.png"/><Relationship Id="rId10" Type="http://schemas.openxmlformats.org/officeDocument/2006/relationships/image" Target="../media/image63.png"/><Relationship Id="rId19" Type="http://schemas.openxmlformats.org/officeDocument/2006/relationships/image" Target="../media/image70.png"/><Relationship Id="rId4" Type="http://schemas.openxmlformats.org/officeDocument/2006/relationships/image" Target="../media/image57.gif"/><Relationship Id="rId9" Type="http://schemas.openxmlformats.org/officeDocument/2006/relationships/image" Target="../media/image62.gif"/><Relationship Id="rId14" Type="http://schemas.openxmlformats.org/officeDocument/2006/relationships/image" Target="../media/image66.png"/><Relationship Id="rId22" Type="http://schemas.openxmlformats.org/officeDocument/2006/relationships/image" Target="../media/image73.gif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78.jpe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12" y="5474569"/>
            <a:ext cx="8928991" cy="326043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" y="5812514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22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29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0928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50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6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6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50" y="3580649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9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89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6" y="148478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1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58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9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5"/>
            <a:ext cx="8559106" cy="4999039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2392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7"/>
            <a:ext cx="7857490" cy="40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91" y="3691589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60" y="285032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71" y="369351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23" y="415937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65" y="327367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62" y="2592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61" y="348435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72" y="2729167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26" y="397486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31" y="384299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8" y="289947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71" y="46860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54" y="976046"/>
            <a:ext cx="996049" cy="673347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90" y="985571"/>
            <a:ext cx="996049" cy="672243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13" y="976044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9" y="966012"/>
            <a:ext cx="1016639" cy="665927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6"/>
              <a:ext cx="912907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9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21"/>
            <a:ext cx="1446550" cy="706379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30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2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1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45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50" y="1623957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26" y="1651540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91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6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9" y="3312693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85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9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9" y="3298055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8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7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91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7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42" y="33427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8" y="272916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31" y="976041"/>
            <a:ext cx="996049" cy="670171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61" y="1416174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34" y="1616241"/>
            <a:ext cx="964971" cy="1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502"/>
            <a:ext cx="1415412" cy="839049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74" y="378645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3" y="39064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73" y="3725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1" y="5214355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600" y="572300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7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52"/>
            <a:ext cx="1002802" cy="685667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5"/>
            <a:ext cx="333702" cy="1959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71" y="5200872"/>
            <a:ext cx="950181" cy="683758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2" y="3764521"/>
            <a:ext cx="1125873" cy="212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5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31" y="2639146"/>
            <a:ext cx="1104263" cy="696351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4"/>
            <a:ext cx="1104996" cy="643187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215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74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3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66"/>
            <a:ext cx="912907" cy="680426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30" y="453164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10" y="4554505"/>
            <a:ext cx="1917321" cy="464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8" y="332661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12" y="570746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41" y="351922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1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043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05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493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6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7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4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1"/>
            <a:ext cx="9144000" cy="3700699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5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9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6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30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94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404" y="3292007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401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8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300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45" y="4581409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51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8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3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856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344244"/>
            <a:ext cx="9144000" cy="513757"/>
          </a:xfrm>
          <a:custGeom>
            <a:avLst/>
            <a:gdLst/>
            <a:ahLst/>
            <a:cxnLst/>
            <a:rect l="l" t="t" r="r" b="b"/>
            <a:pathLst>
              <a:path w="9144000" h="385317">
                <a:moveTo>
                  <a:pt x="0" y="385317"/>
                </a:moveTo>
                <a:lnTo>
                  <a:pt x="9144000" y="385317"/>
                </a:lnTo>
                <a:lnTo>
                  <a:pt x="9144000" y="0"/>
                </a:lnTo>
                <a:lnTo>
                  <a:pt x="0" y="0"/>
                </a:lnTo>
                <a:lnTo>
                  <a:pt x="0" y="385317"/>
                </a:lnTo>
                <a:close/>
              </a:path>
            </a:pathLst>
          </a:custGeom>
          <a:solidFill>
            <a:srgbClr val="78BD1F"/>
          </a:solid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6344245"/>
            <a:ext cx="9144000" cy="513755"/>
          </a:xfrm>
          <a:custGeom>
            <a:avLst/>
            <a:gdLst/>
            <a:ahLst/>
            <a:cxnLst/>
            <a:rect l="l" t="t" r="r" b="b"/>
            <a:pathLst>
              <a:path w="9144000" h="385316">
                <a:moveTo>
                  <a:pt x="9144000" y="385316"/>
                </a:moveTo>
                <a:lnTo>
                  <a:pt x="9144000" y="0"/>
                </a:lnTo>
                <a:lnTo>
                  <a:pt x="0" y="0"/>
                </a:lnTo>
                <a:lnTo>
                  <a:pt x="0" y="385316"/>
                </a:lnTo>
              </a:path>
            </a:pathLst>
          </a:custGeom>
          <a:ln w="25400">
            <a:solidFill>
              <a:srgbClr val="78BD1F"/>
            </a:solidFill>
          </a:ln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7898922" y="330796"/>
            <a:ext cx="903378" cy="703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83238" y="6485603"/>
            <a:ext cx="2358875" cy="23866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H </a:t>
            </a:r>
            <a:r>
              <a:rPr sz="1100" b="1" spc="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b="1" spc="-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b="1" spc="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spc="-5" dirty="0" smtClean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100" spc="-3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W</a:t>
            </a:r>
            <a:r>
              <a:rPr sz="11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spc="-2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F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ER</a:t>
            </a:r>
            <a:r>
              <a:rPr sz="1100" spc="5" dirty="0" smtClean="0">
                <a:solidFill>
                  <a:srgbClr val="FFFFFF"/>
                </a:solidFill>
                <a:latin typeface="Arial"/>
                <a:cs typeface="Arial"/>
              </a:rPr>
              <a:t>EN</a:t>
            </a:r>
            <a:r>
              <a:rPr sz="1100" spc="-10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100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7128129" y="6485603"/>
            <a:ext cx="1626014" cy="238660"/>
          </a:xfrm>
          <a:prstGeom prst="rect">
            <a:avLst/>
          </a:prstGeom>
        </p:spPr>
        <p:txBody>
          <a:bodyPr lIns="0" tIns="0" rIns="0" bIns="0"/>
          <a:lstStyle/>
          <a:p>
            <a:pPr marL="12700"/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KN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OWL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GE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100" b="1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100" b="1" dirty="0" smtClean="0">
                <a:solidFill>
                  <a:srgbClr val="FFFFFF"/>
                </a:solidFill>
                <a:latin typeface="Arial"/>
                <a:cs typeface="Arial"/>
              </a:rPr>
              <a:t>LIFE</a:t>
            </a:r>
            <a:endParaRPr sz="1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6583680" y="6377943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2924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1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767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52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301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51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184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11454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613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7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6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7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78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334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550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41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61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524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4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87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39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3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1"/>
            <a:ext cx="9144000" cy="3700699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chemeClr val="accent3">
                    <a:lumMod val="75000"/>
                  </a:schemeClr>
                </a:solidFill>
              </a:rPr>
              <a:t>xie-xie</a:t>
            </a:r>
            <a:endParaRPr lang="en-GB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5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zikomo</a:t>
            </a:r>
            <a:endParaRPr lang="en-GB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chemeClr val="accent3">
                    <a:lumMod val="75000"/>
                  </a:schemeClr>
                </a:solidFill>
              </a:rPr>
              <a:t>thank </a:t>
            </a:r>
            <a:r>
              <a:rPr lang="en-GB" sz="6600" b="1" spc="-150" dirty="0">
                <a:solidFill>
                  <a:schemeClr val="accent3">
                    <a:lumMod val="75000"/>
                  </a:scheme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9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urakoze</a:t>
            </a:r>
            <a:endParaRPr lang="en-GB" sz="32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6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chemeClr val="accent3">
                    <a:lumMod val="75000"/>
                  </a:schemeClr>
                </a:solidFill>
              </a:rPr>
              <a:t>terima</a:t>
            </a:r>
            <a:r>
              <a:rPr lang="en-GB" sz="3200" b="1" spc="-15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GB" sz="3200" b="1" spc="-150" dirty="0" err="1">
                <a:solidFill>
                  <a:schemeClr val="accent3">
                    <a:lumMod val="75000"/>
                  </a:schemeClr>
                </a:solidFill>
              </a:rPr>
              <a:t>kasih</a:t>
            </a:r>
            <a:r>
              <a:rPr lang="en-GB" sz="3200" b="1" spc="-15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30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94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chemeClr val="accent3">
                    <a:lumMod val="75000"/>
                  </a:schemeClr>
                </a:solidFill>
              </a:rPr>
              <a:t>dhanyawaad</a:t>
            </a:r>
            <a:endParaRPr lang="en-GB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merci</a:t>
            </a:r>
            <a:endParaRPr lang="en-GB" sz="2800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efharistó</a:t>
            </a:r>
            <a:endParaRPr lang="en-GB" sz="28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404" y="3292007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chemeClr val="accent3">
                    <a:lumMod val="75000"/>
                  </a:schemeClr>
                </a:solidFill>
              </a:rPr>
              <a:t>Assalamualikum</a:t>
            </a:r>
            <a:endParaRPr lang="en-GB" b="1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tak</a:t>
            </a:r>
            <a:endParaRPr lang="en-GB" sz="2000" b="1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chemeClr val="accent3">
                    <a:lumMod val="75000"/>
                  </a:schemeClr>
                </a:solidFill>
              </a:rPr>
              <a:t>kiitos</a:t>
            </a:r>
            <a:endParaRPr lang="fi-FI" sz="1800" b="1" spc="-15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3915401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chemeClr val="accent3">
                    <a:lumMod val="75000"/>
                  </a:scheme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  <a:endParaRPr lang="ja-JP" altLang="en-US" spc="-150" dirty="0">
              <a:solidFill>
                <a:srgbClr val="92D050"/>
              </a:solidFill>
              <a:effectLst/>
            </a:endParaRPr>
          </a:p>
        </p:txBody>
      </p:sp>
      <p:sp>
        <p:nvSpPr>
          <p:cNvPr id="34" name="Rectangle 33"/>
          <p:cNvSpPr/>
          <p:nvPr userDrawn="1"/>
        </p:nvSpPr>
        <p:spPr>
          <a:xfrm>
            <a:off x="5951288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gracias</a:t>
            </a:r>
            <a:endParaRPr lang="es-ES" sz="2000" b="1" spc="-150" dirty="0">
              <a:solidFill>
                <a:schemeClr val="accent3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300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chemeClr val="accent3">
                    <a:lumMod val="75000"/>
                  </a:schemeClr>
                </a:solidFill>
              </a:rPr>
              <a:t>zikomo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45" y="4581409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danke</a:t>
            </a:r>
            <a:endParaRPr lang="de-DE" sz="2000" dirty="0"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51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8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asante</a:t>
            </a:r>
            <a:endParaRPr lang="en-GB" spc="-15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0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95206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56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15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81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28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845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556217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6660232" y="3276684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35" name="Text Box 4"/>
          <p:cNvSpPr txBox="1">
            <a:spLocks noChangeArrowheads="1"/>
          </p:cNvSpPr>
          <p:nvPr userDrawn="1"/>
        </p:nvSpPr>
        <p:spPr bwMode="auto">
          <a:xfrm>
            <a:off x="-302156" y="4113342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r>
              <a:rPr lang="en-GB" sz="3200" spc="-150" dirty="0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 </a:t>
            </a:r>
            <a:r>
              <a:rPr lang="en-GB" sz="32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sana</a:t>
            </a:r>
            <a:endParaRPr lang="en-GB" sz="32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pic>
        <p:nvPicPr>
          <p:cNvPr id="5" name="Picture 4" descr="Cabi_FCR_ 104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1" b="29086"/>
          <a:stretch/>
        </p:blipFill>
        <p:spPr>
          <a:xfrm>
            <a:off x="2505" y="-18324"/>
            <a:ext cx="9144000" cy="31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0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12" y="5474569"/>
            <a:ext cx="8928991" cy="326043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" y="5812514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22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194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3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6681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6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502" y="292494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667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50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79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6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50" y="3580649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9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49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6" y="148478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1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3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66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9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5"/>
            <a:ext cx="8559106" cy="4999039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43323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7"/>
            <a:ext cx="7857490" cy="40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91" y="3691589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60" y="285032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71" y="369351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23" y="415937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65" y="327367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62" y="2592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61" y="348435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72" y="2729167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26" y="397486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31" y="384299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8" y="289947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71" y="46860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54" y="976046"/>
            <a:ext cx="996049" cy="673347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90" y="985571"/>
            <a:ext cx="996049" cy="672243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13" y="976044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9" y="966012"/>
            <a:ext cx="1016639" cy="665927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6"/>
              <a:ext cx="912907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9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21"/>
            <a:ext cx="1446550" cy="706379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30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2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1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45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50" y="1623957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26" y="1651540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91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6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9" y="3312693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85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9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9" y="3298055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8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7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91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7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42" y="33427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8" y="272916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31" y="976041"/>
            <a:ext cx="996049" cy="670171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61" y="1416174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34" y="1616241"/>
            <a:ext cx="964971" cy="1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502"/>
            <a:ext cx="1415412" cy="839049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74" y="378645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3" y="39064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73" y="3725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1" y="5214355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600" y="572300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7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52"/>
            <a:ext cx="1002802" cy="685667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5"/>
            <a:ext cx="333702" cy="1959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71" y="5200872"/>
            <a:ext cx="950181" cy="683758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2" y="3764521"/>
            <a:ext cx="1125873" cy="212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5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31" y="2639146"/>
            <a:ext cx="1104263" cy="696351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4"/>
            <a:ext cx="1104996" cy="643187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215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74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3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66"/>
            <a:ext cx="912907" cy="680426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30" y="453164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10" y="4554505"/>
            <a:ext cx="1917321" cy="464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8" y="332661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12" y="570746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41" y="351922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0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694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143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815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6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7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94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1"/>
            <a:ext cx="9144000" cy="3700699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5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9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6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30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94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404" y="3292007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401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8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300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45" y="4581409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51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8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84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2208215"/>
            <a:ext cx="9144000" cy="3060700"/>
          </a:xfrm>
          <a:prstGeom prst="rect">
            <a:avLst/>
          </a:prstGeom>
          <a:solidFill>
            <a:srgbClr val="5BBF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208215"/>
            <a:ext cx="9144000" cy="30607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262626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55" y="1619258"/>
            <a:ext cx="7937369" cy="4357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9587" y="2206800"/>
            <a:ext cx="3060000" cy="306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714755" y="2338392"/>
            <a:ext cx="5024438" cy="28368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4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9927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44483" y="1"/>
            <a:ext cx="2881313" cy="6840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4483" y="1"/>
            <a:ext cx="2881313" cy="684053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657" y="5118759"/>
            <a:ext cx="2747914" cy="152714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24" y="603315"/>
            <a:ext cx="2771481" cy="1246564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866" y="2036175"/>
            <a:ext cx="2880000" cy="2880000"/>
          </a:xfr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08355" y="1979618"/>
            <a:ext cx="5477430" cy="46656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98826" y="1168536"/>
            <a:ext cx="5477530" cy="6699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1468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8833" y="980731"/>
            <a:ext cx="5486955" cy="958532"/>
          </a:xfrm>
        </p:spPr>
        <p:txBody>
          <a:bodyPr anchor="b"/>
          <a:lstStyle>
            <a:lvl1pPr algn="l">
              <a:defRPr sz="3200" b="1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245866" y="0"/>
            <a:ext cx="2880000" cy="6858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308351" y="2924945"/>
            <a:ext cx="5477430" cy="37203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298826" y="2033102"/>
            <a:ext cx="5477530" cy="747831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63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6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endParaRPr lang="en-GB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502" y="292494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our mission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7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0738" y="2063788"/>
            <a:ext cx="7927336" cy="458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3400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gn-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358775" y="5218115"/>
            <a:ext cx="8426450" cy="1293812"/>
            <a:chOff x="358775" y="5218113"/>
            <a:chExt cx="8426450" cy="1293812"/>
          </a:xfrm>
        </p:grpSpPr>
        <p:sp>
          <p:nvSpPr>
            <p:cNvPr id="3" name="Rectangle 2"/>
            <p:cNvSpPr/>
            <p:nvPr userDrawn="1"/>
          </p:nvSpPr>
          <p:spPr>
            <a:xfrm>
              <a:off x="358775" y="5218113"/>
              <a:ext cx="8426450" cy="12938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FFFFF"/>
                </a:solidFill>
              </a:endParaRPr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5449949" y="5598550"/>
              <a:ext cx="2826415" cy="6078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spcAft>
                  <a:spcPts val="300"/>
                </a:spcAft>
              </a:pPr>
              <a:r>
                <a:rPr lang="en-GB" sz="1300" b="1" dirty="0" smtClean="0">
                  <a:solidFill>
                    <a:srgbClr val="FFFFFF"/>
                  </a:solidFill>
                </a:rPr>
                <a:t>www.cabi.org</a:t>
              </a:r>
            </a:p>
            <a:p>
              <a:pPr algn="r">
                <a:spcAft>
                  <a:spcPts val="300"/>
                </a:spcAft>
              </a:pPr>
              <a:r>
                <a:rPr lang="en-GB" sz="1800" b="1" dirty="0" smtClean="0">
                  <a:solidFill>
                    <a:srgbClr val="FFFFFF"/>
                  </a:solidFill>
                </a:rPr>
                <a:t>KNOWLEDGE FOR LIFE</a:t>
              </a:r>
              <a:endParaRPr lang="en-GB" sz="18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42975" y="1989139"/>
            <a:ext cx="7219950" cy="215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8669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12" y="5474569"/>
            <a:ext cx="8928991" cy="326043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" y="5812514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22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10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3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825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6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502" y="292494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86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50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33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6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50" y="3580649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9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5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6" y="148478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1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286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9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5"/>
            <a:ext cx="8559106" cy="4999039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0980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7"/>
            <a:ext cx="7857490" cy="40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91" y="3691589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60" y="285032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71" y="369351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23" y="415937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65" y="327367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62" y="2592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61" y="348435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72" y="2729167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26" y="397486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31" y="384299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8" y="289947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71" y="46860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54" y="976046"/>
            <a:ext cx="996049" cy="673347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90" y="985571"/>
            <a:ext cx="996049" cy="672243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13" y="976044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9" y="966012"/>
            <a:ext cx="1016639" cy="665927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6"/>
              <a:ext cx="912907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9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21"/>
            <a:ext cx="1446550" cy="706379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30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2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1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45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50" y="1623957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26" y="1651540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91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6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9" y="3312693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85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9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9" y="3298055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8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7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91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7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42" y="33427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8" y="272916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31" y="976041"/>
            <a:ext cx="996049" cy="670171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61" y="1416174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34" y="1616241"/>
            <a:ext cx="964971" cy="1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502"/>
            <a:ext cx="1415412" cy="839049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74" y="378645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3" y="39064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73" y="3725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1" y="5214355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600" y="572300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7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52"/>
            <a:ext cx="1002802" cy="685667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5"/>
            <a:ext cx="333702" cy="1959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71" y="5200872"/>
            <a:ext cx="950181" cy="683758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2" y="3764521"/>
            <a:ext cx="1125873" cy="212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5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31" y="2639146"/>
            <a:ext cx="1104263" cy="696351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4"/>
            <a:ext cx="1104996" cy="643187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215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74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3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66"/>
            <a:ext cx="912907" cy="680426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30" y="453164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10" y="4554505"/>
            <a:ext cx="1917321" cy="464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8" y="332661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12" y="570746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41" y="351922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68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50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CABI</a:t>
            </a:r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GB" altLang="en-US" sz="2800" b="1" dirty="0" smtClean="0">
                <a:solidFill>
                  <a:schemeClr val="bg1"/>
                </a:solidFill>
                <a:latin typeface="+mn-lt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9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what is CABI?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794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53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5582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9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6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6" y="450851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7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0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1"/>
            <a:ext cx="9144000" cy="3700699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9"/>
            <a:ext cx="3556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5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9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6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30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94"/>
            <a:ext cx="3556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1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404" y="3292007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3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401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5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8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300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45" y="4581409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51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8"/>
            <a:ext cx="3556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6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7975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29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19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67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87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6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50" y="3580649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800" b="1" dirty="0" smtClean="0">
              <a:solidFill>
                <a:schemeClr val="bg1"/>
              </a:solidFill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smtClean="0">
                <a:solidFill>
                  <a:schemeClr val="bg1"/>
                </a:solidFill>
                <a:latin typeface="+mn-lt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chemeClr val="bg1"/>
                </a:solidFill>
                <a:latin typeface="+mn-lt"/>
              </a:rPr>
              <a:t> </a:t>
            </a:r>
            <a:endParaRPr lang="en-GB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9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chemeClr val="bg1"/>
              </a:solidFill>
              <a:latin typeface="+mj-lt"/>
            </a:endParaRPr>
          </a:p>
          <a:p>
            <a:r>
              <a:rPr lang="en-GB" sz="3600" b="1" dirty="0" smtClean="0">
                <a:solidFill>
                  <a:schemeClr val="bg1"/>
                </a:solidFill>
                <a:latin typeface="+mj-lt"/>
              </a:rPr>
              <a:t>what does CABI do?</a:t>
            </a:r>
            <a:endParaRPr lang="en-GB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3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76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18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53889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61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6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50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27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0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18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32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3919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6" y="1484789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chemeClr val="bg2"/>
                </a:solidFill>
              </a:rPr>
              <a:t>Not-for-profit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chemeClr val="bg2"/>
                </a:solidFill>
              </a:rPr>
              <a:t>1910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chemeClr val="bg2"/>
                </a:solidFill>
              </a:rPr>
              <a:t>agriculture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chemeClr val="bg2"/>
                </a:solidFill>
              </a:rPr>
              <a:t>environment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48 member countries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chemeClr val="bg2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chemeClr val="bg2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/>
              <a:t> </a:t>
            </a:r>
            <a:r>
              <a:rPr lang="en-GB" sz="2000" b="1" dirty="0" smtClean="0">
                <a:solidFill>
                  <a:schemeClr val="bg2"/>
                </a:solidFill>
              </a:rPr>
              <a:t>Joint Management</a:t>
            </a:r>
            <a:r>
              <a:rPr lang="en-GB" sz="2000" dirty="0" smtClean="0"/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1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/>
              <a:t>CABI in Brief</a:t>
            </a:r>
            <a:endParaRPr lang="en-GB" sz="2800" b="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6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19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23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6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117246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47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028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1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548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24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9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5"/>
            <a:ext cx="8559106" cy="4999039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83707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56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37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929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75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07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99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476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0119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271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9766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7"/>
            <a:ext cx="7857490" cy="404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91" y="3691589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1" name="Oval 280"/>
          <p:cNvSpPr/>
          <p:nvPr userDrawn="1"/>
        </p:nvSpPr>
        <p:spPr>
          <a:xfrm>
            <a:off x="3031960" y="285032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2" name="Oval 281"/>
          <p:cNvSpPr/>
          <p:nvPr userDrawn="1"/>
        </p:nvSpPr>
        <p:spPr>
          <a:xfrm>
            <a:off x="2793071" y="369351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3" name="Oval 282"/>
          <p:cNvSpPr/>
          <p:nvPr userDrawn="1"/>
        </p:nvSpPr>
        <p:spPr>
          <a:xfrm>
            <a:off x="3376323" y="415937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4" name="Oval 283"/>
          <p:cNvSpPr/>
          <p:nvPr userDrawn="1"/>
        </p:nvSpPr>
        <p:spPr>
          <a:xfrm>
            <a:off x="5796665" y="327367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5" name="Oval 284"/>
          <p:cNvSpPr/>
          <p:nvPr userDrawn="1"/>
        </p:nvSpPr>
        <p:spPr>
          <a:xfrm>
            <a:off x="4570462" y="2592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6" name="Oval 285"/>
          <p:cNvSpPr/>
          <p:nvPr userDrawn="1"/>
        </p:nvSpPr>
        <p:spPr>
          <a:xfrm>
            <a:off x="6054561" y="348435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7" name="Oval 286"/>
          <p:cNvSpPr/>
          <p:nvPr userDrawn="1"/>
        </p:nvSpPr>
        <p:spPr>
          <a:xfrm>
            <a:off x="4642472" y="2729167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8" name="Oval 287"/>
          <p:cNvSpPr/>
          <p:nvPr userDrawn="1"/>
        </p:nvSpPr>
        <p:spPr>
          <a:xfrm>
            <a:off x="5209026" y="397486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1" name="Oval 290"/>
          <p:cNvSpPr/>
          <p:nvPr userDrawn="1"/>
        </p:nvSpPr>
        <p:spPr>
          <a:xfrm>
            <a:off x="6514731" y="384299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2" name="Oval 291"/>
          <p:cNvSpPr/>
          <p:nvPr userDrawn="1"/>
        </p:nvSpPr>
        <p:spPr>
          <a:xfrm>
            <a:off x="6802768" y="289947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3" name="Oval 292"/>
          <p:cNvSpPr/>
          <p:nvPr userDrawn="1"/>
        </p:nvSpPr>
        <p:spPr>
          <a:xfrm>
            <a:off x="7386471" y="46860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54" y="976046"/>
            <a:ext cx="996049" cy="673347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UK  </a:t>
              </a:r>
              <a:r>
                <a:rPr lang="en-GB" sz="1100" dirty="0" smtClean="0"/>
                <a:t>215</a:t>
              </a:r>
              <a:endParaRPr lang="en-GB" sz="1100" dirty="0"/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90" y="985571"/>
            <a:ext cx="996049" cy="672243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Netherlands </a:t>
              </a:r>
              <a:r>
                <a:rPr lang="en-GB" sz="1100" dirty="0" smtClean="0"/>
                <a:t>3</a:t>
              </a:r>
              <a:endParaRPr lang="en-GB" sz="1100" dirty="0"/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13" y="976044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Switzerland </a:t>
              </a:r>
              <a:r>
                <a:rPr lang="en-GB" sz="1100" dirty="0" smtClean="0"/>
                <a:t>27</a:t>
              </a:r>
              <a:endParaRPr lang="en-GB" sz="1100" dirty="0"/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9" y="966012"/>
            <a:ext cx="1016639" cy="665927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6"/>
              <a:ext cx="912907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Bulgaria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9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USA  </a:t>
              </a:r>
              <a:r>
                <a:rPr lang="en-GB" sz="1100" dirty="0" smtClean="0"/>
                <a:t>3</a:t>
              </a:r>
              <a:endParaRPr lang="en-GB" sz="1100" dirty="0"/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21"/>
            <a:ext cx="1446550" cy="706379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Trinidad &amp; Tobago </a:t>
              </a:r>
              <a:r>
                <a:rPr lang="en-GB" sz="1100" dirty="0" smtClean="0"/>
                <a:t>4</a:t>
              </a:r>
              <a:endParaRPr lang="en-GB" sz="1100" dirty="0"/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30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2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Kenya  </a:t>
              </a:r>
              <a:r>
                <a:rPr lang="en-GB" sz="1100" dirty="0" smtClean="0"/>
                <a:t>40</a:t>
              </a:r>
              <a:endParaRPr lang="en-GB" sz="1100" dirty="0"/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1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45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50" y="1623957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26" y="1651540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91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6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9" y="3312693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85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9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9" y="3298055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8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7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91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7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42" y="334279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9" name="Oval 338"/>
          <p:cNvSpPr/>
          <p:nvPr userDrawn="1"/>
        </p:nvSpPr>
        <p:spPr>
          <a:xfrm>
            <a:off x="4858498" y="272916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31" y="976041"/>
            <a:ext cx="996049" cy="670171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Hungary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61" y="1416174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Bangladesh  </a:t>
            </a:r>
            <a:r>
              <a:rPr lang="en-GB" sz="1100" dirty="0" smtClean="0"/>
              <a:t>1</a:t>
            </a:r>
            <a:endParaRPr lang="en-GB" sz="1100" dirty="0"/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34" y="1616241"/>
            <a:ext cx="964971" cy="15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502"/>
            <a:ext cx="1415412" cy="839049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India  </a:t>
                </a:r>
                <a:r>
                  <a:rPr lang="en-GB" sz="1100" dirty="0" smtClean="0"/>
                  <a:t>23</a:t>
                </a:r>
              </a:p>
              <a:p>
                <a:endParaRPr lang="en-GB" sz="1100" dirty="0"/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74" y="378645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5" name="Oval 354"/>
          <p:cNvSpPr/>
          <p:nvPr userDrawn="1"/>
        </p:nvSpPr>
        <p:spPr>
          <a:xfrm>
            <a:off x="5107993" y="390647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6" name="Oval 355"/>
          <p:cNvSpPr/>
          <p:nvPr userDrawn="1"/>
        </p:nvSpPr>
        <p:spPr>
          <a:xfrm>
            <a:off x="5276273" y="372549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51" y="5214355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600" y="572300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Ghana  6</a:t>
            </a:r>
            <a:endParaRPr lang="en-GB" sz="1100" dirty="0"/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7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52"/>
            <a:ext cx="1002802" cy="685667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Uganda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5"/>
            <a:ext cx="333702" cy="19595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71" y="5200872"/>
            <a:ext cx="950181" cy="683758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Ethiopia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2" y="3764521"/>
            <a:ext cx="1125873" cy="21212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5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Australia  </a:t>
                </a:r>
                <a:r>
                  <a:rPr lang="en-GB" sz="1100" dirty="0" smtClean="0"/>
                  <a:t>1</a:t>
                </a:r>
                <a:endParaRPr lang="en-GB" sz="1100" dirty="0"/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31" y="2639146"/>
            <a:ext cx="1104263" cy="696351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Malaysia  </a:t>
                </a:r>
                <a:r>
                  <a:rPr lang="en-GB" sz="1100" dirty="0" smtClean="0"/>
                  <a:t>25</a:t>
                </a:r>
                <a:endParaRPr lang="en-GB" sz="1100" dirty="0"/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4"/>
            <a:ext cx="1104996" cy="643187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China  </a:t>
                </a:r>
                <a:r>
                  <a:rPr lang="en-GB" sz="1100" dirty="0" smtClean="0"/>
                  <a:t>8</a:t>
                </a:r>
                <a:endParaRPr lang="en-GB" sz="1100" dirty="0"/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215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Pakistan  115</a:t>
                </a:r>
                <a:endParaRPr lang="en-GB" sz="1100" dirty="0"/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74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Brazil </a:t>
                </a:r>
                <a:r>
                  <a:rPr lang="en-GB" sz="1100" dirty="0" smtClean="0"/>
                  <a:t>4</a:t>
                </a:r>
                <a:endParaRPr lang="en-GB" sz="1100" dirty="0"/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3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/>
                  <a:t>Costa Rica  </a:t>
                </a:r>
                <a:r>
                  <a:rPr lang="en-GB" sz="1100" dirty="0" smtClean="0"/>
                  <a:t>1</a:t>
                </a:r>
                <a:endParaRPr lang="en-GB" sz="1100" dirty="0"/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66"/>
            <a:ext cx="912907" cy="680426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/>
                <a:t>Chile  </a:t>
              </a:r>
              <a:r>
                <a:rPr lang="en-GB" sz="1100" dirty="0" smtClean="0"/>
                <a:t>1</a:t>
              </a:r>
              <a:endParaRPr lang="en-GB" sz="1100" dirty="0"/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30" y="453164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10" y="4554505"/>
            <a:ext cx="1917321" cy="4648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8" y="332661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smtClean="0"/>
              <a:t>Global reach</a:t>
            </a:r>
            <a:r>
              <a:rPr lang="en-GB" sz="2400" b="1" baseline="0" dirty="0" smtClean="0"/>
              <a:t> </a:t>
            </a:r>
            <a:r>
              <a:rPr lang="en-GB" sz="2400" dirty="0" smtClean="0"/>
              <a:t>We </a:t>
            </a:r>
            <a:r>
              <a:rPr lang="en-GB" sz="2400" dirty="0"/>
              <a:t>have </a:t>
            </a:r>
            <a:r>
              <a:rPr lang="en-GB" sz="2400" dirty="0" smtClean="0"/>
              <a:t>480+ </a:t>
            </a:r>
            <a:r>
              <a:rPr lang="en-GB" sz="2400" dirty="0"/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12" y="570746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/>
              <a:t>Niger </a:t>
            </a:r>
            <a:r>
              <a:rPr lang="en-GB" sz="1100" dirty="0" smtClean="0"/>
              <a:t>1</a:t>
            </a:r>
            <a:endParaRPr lang="en-GB" sz="1100" dirty="0"/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41" y="3519226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05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5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31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2931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68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04" y="5474567"/>
            <a:ext cx="8928991" cy="326042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22" y="5812508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17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49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2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744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1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494" y="2924944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CABI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5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80442" y="3580643"/>
            <a:ext cx="668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</a:t>
            </a:r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r>
              <a:rPr lang="en-GB" altLang="en-US" sz="2800" b="1" dirty="0" smtClean="0">
                <a:solidFill>
                  <a:srgbClr val="FFFFFF"/>
                </a:solidFill>
                <a:latin typeface="Arial"/>
              </a:rPr>
              <a:t>is a not-for-profit science-based development and information organization 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386494" y="2924944"/>
            <a:ext cx="3288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is CABI?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85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does CABI d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9874" y="2684435"/>
            <a:ext cx="9163873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80442" y="3580643"/>
            <a:ext cx="668512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GB" sz="2800" b="1" dirty="0" smtClean="0">
                <a:solidFill>
                  <a:srgbClr val="FFFFFF"/>
                </a:solidFill>
                <a:latin typeface="Arial"/>
              </a:rPr>
              <a:t>CABI addresses issues of global concern such as food security, through science, information and communication</a:t>
            </a:r>
          </a:p>
          <a:p>
            <a:r>
              <a:rPr lang="en-GB" sz="280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GB" sz="28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6494" y="2924944"/>
            <a:ext cx="46730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what does CABI do?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874" y="-171400"/>
            <a:ext cx="9163874" cy="3328702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36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I in Brie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419871" y="1484784"/>
            <a:ext cx="547260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Not-for-profit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intergovernmental organisation established in </a:t>
            </a:r>
            <a:r>
              <a:rPr lang="en-GB" sz="2000" b="1" dirty="0" smtClean="0">
                <a:solidFill>
                  <a:srgbClr val="78BE20"/>
                </a:solidFill>
              </a:rPr>
              <a:t>1910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by a UN treaty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Provides scientific expertise and information about </a:t>
            </a:r>
            <a:r>
              <a:rPr lang="en-GB" sz="2000" b="1" dirty="0" smtClean="0">
                <a:solidFill>
                  <a:srgbClr val="78BE20"/>
                </a:solidFill>
              </a:rPr>
              <a:t>agriculture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and the </a:t>
            </a:r>
            <a:r>
              <a:rPr lang="en-GB" sz="2000" b="1" dirty="0" smtClean="0">
                <a:solidFill>
                  <a:srgbClr val="78BE20"/>
                </a:solidFill>
              </a:rPr>
              <a:t>environment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Expertise in: scientific publishing and international development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Owned by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48 member countries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b="1" dirty="0" smtClean="0">
                <a:solidFill>
                  <a:srgbClr val="78BE20"/>
                </a:solidFill>
              </a:rPr>
              <a:t>400 staff worldwide </a:t>
            </a:r>
            <a:r>
              <a:rPr lang="en-GB" sz="2000" dirty="0" smtClean="0">
                <a:solidFill>
                  <a:srgbClr val="000000"/>
                </a:solidFill>
              </a:rPr>
              <a:t>in 21 locations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Annual turn-over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£28m </a:t>
            </a:r>
            <a:r>
              <a:rPr lang="en-GB" sz="2000" dirty="0" smtClean="0">
                <a:solidFill>
                  <a:srgbClr val="000000"/>
                </a:solidFill>
              </a:rPr>
              <a:t>(2013)</a:t>
            </a:r>
          </a:p>
          <a:p>
            <a:pPr marL="342900" indent="-342900">
              <a:buClr>
                <a:srgbClr val="78BE20"/>
              </a:buClr>
              <a:buFont typeface="Arial" panose="020B0604020202020204" pitchFamily="34" charset="0"/>
              <a:buChar char="●"/>
            </a:pPr>
            <a:r>
              <a:rPr lang="en-GB" sz="2000" dirty="0" smtClean="0">
                <a:solidFill>
                  <a:srgbClr val="000000"/>
                </a:solidFill>
              </a:rPr>
              <a:t>Compliant with requirements for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b="1" dirty="0" smtClean="0">
                <a:solidFill>
                  <a:srgbClr val="78BE20"/>
                </a:solidFill>
              </a:rPr>
              <a:t>Joint Management</a:t>
            </a:r>
            <a:r>
              <a:rPr lang="en-GB" sz="2000" dirty="0" smtClean="0">
                <a:solidFill>
                  <a:srgbClr val="5C5C5C"/>
                </a:solidFill>
              </a:rPr>
              <a:t> </a:t>
            </a:r>
            <a:r>
              <a:rPr lang="en-GB" sz="2000" dirty="0" smtClean="0">
                <a:solidFill>
                  <a:srgbClr val="000000"/>
                </a:solidFill>
              </a:rPr>
              <a:t>of strategic EC programmes, following successful 4-pillar audit in 2011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419871" y="450850"/>
            <a:ext cx="2400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5C5C5C"/>
                </a:solidFill>
              </a:rPr>
              <a:t>CABI in Brief</a:t>
            </a:r>
            <a:endParaRPr lang="en-GB" sz="2800" b="1" dirty="0">
              <a:solidFill>
                <a:srgbClr val="5C5C5C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-12184"/>
            <a:ext cx="3132138" cy="6142051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08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40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mber Count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79512" y="5503234"/>
            <a:ext cx="3708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4C4C4C"/>
                </a:solidFill>
              </a:rPr>
              <a:t>our member countries</a:t>
            </a:r>
            <a:endParaRPr lang="en-GB" sz="2600" b="1" dirty="0">
              <a:solidFill>
                <a:srgbClr val="4C4C4C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295262" y="366620"/>
            <a:ext cx="8559106" cy="4999038"/>
            <a:chOff x="341530" y="1583795"/>
            <a:chExt cx="8439487" cy="5000170"/>
          </a:xfrm>
        </p:grpSpPr>
        <p:grpSp>
          <p:nvGrpSpPr>
            <p:cNvPr id="7" name="Group 88"/>
            <p:cNvGrpSpPr>
              <a:grpSpLocks/>
            </p:cNvGrpSpPr>
            <p:nvPr/>
          </p:nvGrpSpPr>
          <p:grpSpPr bwMode="auto">
            <a:xfrm>
              <a:off x="341531" y="1583795"/>
              <a:ext cx="8429306" cy="720781"/>
              <a:chOff x="335436" y="1455048"/>
              <a:chExt cx="8429306" cy="720781"/>
            </a:xfrm>
          </p:grpSpPr>
          <p:sp>
            <p:nvSpPr>
              <p:cNvPr id="58" name="TextBox 138"/>
              <p:cNvSpPr txBox="1">
                <a:spLocks noChangeArrowheads="1"/>
              </p:cNvSpPr>
              <p:nvPr/>
            </p:nvSpPr>
            <p:spPr bwMode="auto">
              <a:xfrm>
                <a:off x="335436" y="1898830"/>
                <a:ext cx="842930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 Anguilla                      Australia               The Bahamas              Bangladesh                Bermuda                   Botswana                British Virgin                   Brunei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Islands                     Darussalam</a:t>
                </a:r>
              </a:p>
            </p:txBody>
          </p:sp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5435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99284" y="1458224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3" y="1455048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58370" y="1458224"/>
                <a:ext cx="87633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1458224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1458224"/>
                <a:ext cx="877923" cy="42713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1124" y="1458224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347625" y="4156342"/>
              <a:ext cx="8433392" cy="713519"/>
              <a:chOff x="341530" y="4027595"/>
              <a:chExt cx="8433392" cy="713519"/>
            </a:xfrm>
          </p:grpSpPr>
          <p:sp>
            <p:nvSpPr>
              <p:cNvPr id="49" name="TextBox 120"/>
              <p:cNvSpPr txBox="1">
                <a:spLocks noChangeArrowheads="1"/>
              </p:cNvSpPr>
              <p:nvPr/>
            </p:nvSpPr>
            <p:spPr bwMode="auto">
              <a:xfrm>
                <a:off x="341530" y="4464115"/>
                <a:ext cx="843339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    Malaysia                    Mauritius                  Montserrat                  Myanmar            The Netherlands*              Nigeria                     Pakistan                  Papua New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                                                                                                                                      Guinea</a:t>
                </a:r>
              </a:p>
            </p:txBody>
          </p:sp>
          <p:pic>
            <p:nvPicPr>
              <p:cNvPr id="50" name="Picture 49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027380"/>
                <a:ext cx="88427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7678" y="4027380"/>
                <a:ext cx="877922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027380"/>
                <a:ext cx="88427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027380"/>
                <a:ext cx="882685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8" y="4027380"/>
                <a:ext cx="877923" cy="431898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9" name="Group 91"/>
            <p:cNvGrpSpPr>
              <a:grpSpLocks/>
            </p:cNvGrpSpPr>
            <p:nvPr/>
          </p:nvGrpSpPr>
          <p:grpSpPr bwMode="auto">
            <a:xfrm>
              <a:off x="347625" y="4997907"/>
              <a:ext cx="8420271" cy="720080"/>
              <a:chOff x="341530" y="4869160"/>
              <a:chExt cx="8420271" cy="720080"/>
            </a:xfrm>
          </p:grpSpPr>
          <p:sp>
            <p:nvSpPr>
              <p:cNvPr id="40" name="TextBox 111"/>
              <p:cNvSpPr txBox="1">
                <a:spLocks noChangeArrowheads="1"/>
              </p:cNvSpPr>
              <p:nvPr/>
            </p:nvSpPr>
            <p:spPr bwMode="auto">
              <a:xfrm>
                <a:off x="341531" y="5312241"/>
                <a:ext cx="842027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The Philippines                Rwanda                 Sierra Leone                  Solomon                South Africa                Sri Lanka                   St Helena                 Switzerland </a:t>
                </a:r>
                <a:br>
                  <a:rPr lang="en-GB" altLang="en-US" sz="900">
                    <a:solidFill>
                      <a:srgbClr val="262626"/>
                    </a:solidFill>
                  </a:rPr>
                </a:br>
                <a:r>
                  <a:rPr lang="en-GB" altLang="en-US" sz="900">
                    <a:solidFill>
                      <a:srgbClr val="262626"/>
                    </a:solidFill>
                  </a:rPr>
                  <a:t>                                                                                                               Islands</a:t>
                </a:r>
              </a:p>
            </p:txBody>
          </p:sp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2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2458" y="4868946"/>
                <a:ext cx="882685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1052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64720" y="4868946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2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4868946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0" y="4868946"/>
                <a:ext cx="87792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79536" y="486894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  <p:grpSp>
          <p:nvGrpSpPr>
            <p:cNvPr id="10" name="Group 92"/>
            <p:cNvGrpSpPr>
              <a:grpSpLocks/>
            </p:cNvGrpSpPr>
            <p:nvPr/>
          </p:nvGrpSpPr>
          <p:grpSpPr bwMode="auto">
            <a:xfrm>
              <a:off x="858932" y="5862153"/>
              <a:ext cx="7418478" cy="721812"/>
              <a:chOff x="852837" y="5733406"/>
              <a:chExt cx="7418478" cy="721812"/>
            </a:xfrm>
          </p:grpSpPr>
          <p:sp>
            <p:nvSpPr>
              <p:cNvPr id="32" name="TextBox 103"/>
              <p:cNvSpPr txBox="1">
                <a:spLocks noChangeArrowheads="1"/>
              </p:cNvSpPr>
              <p:nvPr/>
            </p:nvSpPr>
            <p:spPr bwMode="auto">
              <a:xfrm>
                <a:off x="852837" y="6178219"/>
                <a:ext cx="741847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      Tanzania                    Trinidad &amp;                   Uganda                       United                      Vietnam                      Zambia                     Zimbabwe</a:t>
                </a:r>
                <a:br>
                  <a:rPr lang="en-GB" altLang="en-US" sz="900" dirty="0">
                    <a:solidFill>
                      <a:srgbClr val="262626"/>
                    </a:solidFill>
                  </a:rPr>
                </a:br>
                <a:r>
                  <a:rPr lang="en-GB" altLang="en-US" sz="900" dirty="0">
                    <a:solidFill>
                      <a:srgbClr val="262626"/>
                    </a:solidFill>
                  </a:rPr>
                  <a:t>                                           Tobago                                                       Kingdom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 dirty="0">
                    <a:solidFill>
                      <a:srgbClr val="262626"/>
                    </a:solidFill>
                  </a:rPr>
                  <a:t>							* Associate Member</a:t>
                </a: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52981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61100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042230" y="5732742"/>
                <a:ext cx="884273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29712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02905" y="5732742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3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98323" y="5732742"/>
                <a:ext cx="88427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9" name="Picture 2"/>
              <p:cNvPicPr>
                <a:picLocks noChangeArrowheads="1"/>
              </p:cNvPicPr>
              <p:nvPr/>
            </p:nvPicPr>
            <p:blipFill>
              <a:blip r:embed="rId3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030" y="5732742"/>
                <a:ext cx="863634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47626" y="3287717"/>
              <a:ext cx="8428733" cy="727049"/>
              <a:chOff x="341531" y="3158970"/>
              <a:chExt cx="8428733" cy="727049"/>
            </a:xfrm>
          </p:grpSpPr>
          <p:sp>
            <p:nvSpPr>
              <p:cNvPr id="23" name="TextBox 94"/>
              <p:cNvSpPr txBox="1">
                <a:spLocks noChangeArrowheads="1"/>
              </p:cNvSpPr>
              <p:nvPr/>
            </p:nvSpPr>
            <p:spPr bwMode="auto">
              <a:xfrm>
                <a:off x="341532" y="3609020"/>
                <a:ext cx="842873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28800" rIns="0" bIns="0"/>
              <a:lstStyle>
                <a:lvl1pPr eaLnBrk="0" hangingPunct="0">
                  <a:spcBef>
                    <a:spcPct val="20000"/>
                  </a:spcBef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chemeClr val="bg2"/>
                  </a:buClr>
                  <a:buSzPct val="75000"/>
                  <a:buFont typeface="Arial" charset="0"/>
                  <a:buChar char="●"/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</a:pPr>
                <a:r>
                  <a:rPr lang="en-GB" altLang="en-US" sz="900">
                    <a:solidFill>
                      <a:srgbClr val="262626"/>
                    </a:solidFill>
                  </a:rPr>
                  <a:t>   The Gambia                  Ghana                       Grenada                    Guyana                        India                       Jamaica                      Kenya                        Malawi</a:t>
                </a: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3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785" y="3169936"/>
                <a:ext cx="877922" cy="433486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421328" y="3158822"/>
                <a:ext cx="877922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3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4227" y="3158822"/>
                <a:ext cx="876335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42676" y="3171525"/>
                <a:ext cx="882685" cy="427134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3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14281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3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884299" y="3168349"/>
                <a:ext cx="877923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3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10397" y="3158822"/>
                <a:ext cx="866810" cy="433485"/>
              </a:xfrm>
              <a:prstGeom prst="rect">
                <a:avLst/>
              </a:prstGeom>
              <a:ln w="9525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  <p:pic>
            <p:nvPicPr>
              <p:cNvPr id="31" name="Picture 3"/>
              <p:cNvPicPr>
                <a:picLocks noChangeArrowheads="1"/>
              </p:cNvPicPr>
              <p:nvPr/>
            </p:nvPicPr>
            <p:blipFill>
              <a:blip r:embed="rId4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833" y="3171525"/>
                <a:ext cx="863635" cy="431898"/>
              </a:xfrm>
              <a:prstGeom prst="rect">
                <a:avLst/>
              </a:prstGeom>
              <a:noFill/>
              <a:ln w="9525">
                <a:solidFill>
                  <a:schemeClr val="tx1">
                    <a:lumMod val="75000"/>
                    <a:lumOff val="25000"/>
                  </a:schemeClr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41530" y="2443902"/>
              <a:ext cx="8436791" cy="715769"/>
              <a:chOff x="341530" y="2443902"/>
              <a:chExt cx="8436791" cy="715769"/>
            </a:xfrm>
          </p:grpSpPr>
          <p:grpSp>
            <p:nvGrpSpPr>
              <p:cNvPr id="13" name="Group 89"/>
              <p:cNvGrpSpPr>
                <a:grpSpLocks/>
              </p:cNvGrpSpPr>
              <p:nvPr/>
            </p:nvGrpSpPr>
            <p:grpSpPr bwMode="auto">
              <a:xfrm>
                <a:off x="341530" y="2443902"/>
                <a:ext cx="8436791" cy="715769"/>
                <a:chOff x="335435" y="2315155"/>
                <a:chExt cx="8436791" cy="715769"/>
              </a:xfrm>
            </p:grpSpPr>
            <p:sp>
              <p:nvSpPr>
                <p:cNvPr id="15" name="TextBox 129"/>
                <p:cNvSpPr txBox="1">
                  <a:spLocks noChangeArrowheads="1"/>
                </p:cNvSpPr>
                <p:nvPr/>
              </p:nvSpPr>
              <p:spPr bwMode="auto">
                <a:xfrm>
                  <a:off x="335436" y="2753925"/>
                  <a:ext cx="843679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28800" rIns="0" bIns="0"/>
                <a:lstStyle>
                  <a:lvl1pPr eaLnBrk="0" hangingPunct="0">
                    <a:spcBef>
                      <a:spcPct val="20000"/>
                    </a:spcBef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lr>
                      <a:schemeClr val="bg2"/>
                    </a:buClr>
                    <a:buSzPct val="75000"/>
                    <a:buFont typeface="Arial" charset="0"/>
                    <a:buChar char="●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</a:pPr>
                  <a:r>
                    <a:rPr lang="en-GB" altLang="en-US" sz="900">
                      <a:solidFill>
                        <a:srgbClr val="262626"/>
                      </a:solidFill>
                    </a:rPr>
                    <a:t>        Burundi                     Canada                       Chile                           China                     Colombia                Cote d’Ivoire                  Cyprus                   DPR Korea  </a:t>
                  </a:r>
                </a:p>
              </p:txBody>
            </p:sp>
            <p:pic>
              <p:nvPicPr>
                <p:cNvPr id="16" name="Picture 15"/>
                <p:cNvPicPr>
                  <a:picLocks noChangeAspect="1"/>
                </p:cNvPicPr>
                <p:nvPr/>
              </p:nvPicPr>
              <p:blipFill>
                <a:blip r:embed="rId41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435" y="2317256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7" name="Picture 16"/>
                <p:cNvPicPr>
                  <a:picLocks noChangeAspect="1"/>
                </p:cNvPicPr>
                <p:nvPr/>
              </p:nvPicPr>
              <p:blipFill>
                <a:blip r:embed="rId4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27679" y="2315668"/>
                  <a:ext cx="87792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8" name="Picture 17"/>
                <p:cNvPicPr>
                  <a:picLocks noChangeAspect="1"/>
                </p:cNvPicPr>
                <p:nvPr/>
              </p:nvPicPr>
              <p:blipFill>
                <a:blip r:embed="rId4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99283" y="2315668"/>
                  <a:ext cx="87633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19" name="Picture 18"/>
                <p:cNvPicPr>
                  <a:picLocks noChangeAspect="1"/>
                </p:cNvPicPr>
                <p:nvPr/>
              </p:nvPicPr>
              <p:blipFill>
                <a:blip r:embed="rId4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01052" y="2315668"/>
                  <a:ext cx="882685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45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55195" y="2315668"/>
                  <a:ext cx="88427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1" name="Picture 20"/>
                <p:cNvPicPr>
                  <a:picLocks noChangeAspect="1"/>
                </p:cNvPicPr>
                <p:nvPr/>
              </p:nvPicPr>
              <p:blipFill>
                <a:blip r:embed="rId46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747438" y="2315668"/>
                  <a:ext cx="877923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  <p:pic>
              <p:nvPicPr>
                <p:cNvPr id="22" name="Picture 21"/>
                <p:cNvPicPr>
                  <a:picLocks noChangeAspect="1"/>
                </p:cNvPicPr>
                <p:nvPr/>
              </p:nvPicPr>
              <p:blipFill>
                <a:blip r:embed="rId47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85887" y="2315668"/>
                  <a:ext cx="884272" cy="431898"/>
                </a:xfrm>
                <a:prstGeom prst="rect">
                  <a:avLst/>
                </a:prstGeom>
                <a:ln w="952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</p:pic>
          </p:grp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820376" y="2450767"/>
                <a:ext cx="858872" cy="431898"/>
              </a:xfrm>
              <a:prstGeom prst="rect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92058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 Re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056" y="1427903"/>
            <a:ext cx="7857490" cy="404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0" name="Oval 279"/>
          <p:cNvSpPr/>
          <p:nvPr userDrawn="1"/>
        </p:nvSpPr>
        <p:spPr>
          <a:xfrm>
            <a:off x="3247983" y="369158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1" name="Oval 280"/>
          <p:cNvSpPr/>
          <p:nvPr userDrawn="1"/>
        </p:nvSpPr>
        <p:spPr>
          <a:xfrm>
            <a:off x="3031952" y="285032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2" name="Oval 281"/>
          <p:cNvSpPr/>
          <p:nvPr userDrawn="1"/>
        </p:nvSpPr>
        <p:spPr>
          <a:xfrm>
            <a:off x="2793063" y="369350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3" name="Oval 282"/>
          <p:cNvSpPr/>
          <p:nvPr userDrawn="1"/>
        </p:nvSpPr>
        <p:spPr>
          <a:xfrm>
            <a:off x="3376316" y="4159368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4" name="Oval 283"/>
          <p:cNvSpPr/>
          <p:nvPr userDrawn="1"/>
        </p:nvSpPr>
        <p:spPr>
          <a:xfrm>
            <a:off x="5796657" y="327367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5" name="Oval 284"/>
          <p:cNvSpPr/>
          <p:nvPr userDrawn="1"/>
        </p:nvSpPr>
        <p:spPr>
          <a:xfrm>
            <a:off x="4570454" y="2592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6" name="Oval 285"/>
          <p:cNvSpPr/>
          <p:nvPr userDrawn="1"/>
        </p:nvSpPr>
        <p:spPr>
          <a:xfrm>
            <a:off x="6054553" y="348435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7" name="Oval 286"/>
          <p:cNvSpPr/>
          <p:nvPr userDrawn="1"/>
        </p:nvSpPr>
        <p:spPr>
          <a:xfrm>
            <a:off x="4642464" y="272916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8" name="Oval 287"/>
          <p:cNvSpPr/>
          <p:nvPr userDrawn="1"/>
        </p:nvSpPr>
        <p:spPr>
          <a:xfrm>
            <a:off x="5209018" y="397486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89" name="Oval 288"/>
          <p:cNvSpPr/>
          <p:nvPr userDrawn="1"/>
        </p:nvSpPr>
        <p:spPr>
          <a:xfrm>
            <a:off x="4449292" y="2585141"/>
            <a:ext cx="50400" cy="504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0" name="Oval 289"/>
          <p:cNvSpPr/>
          <p:nvPr userDrawn="1"/>
        </p:nvSpPr>
        <p:spPr>
          <a:xfrm>
            <a:off x="4976223" y="28514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1" name="Oval 290"/>
          <p:cNvSpPr/>
          <p:nvPr userDrawn="1"/>
        </p:nvSpPr>
        <p:spPr>
          <a:xfrm>
            <a:off x="6514723" y="3842985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2" name="Oval 291"/>
          <p:cNvSpPr/>
          <p:nvPr userDrawn="1"/>
        </p:nvSpPr>
        <p:spPr>
          <a:xfrm>
            <a:off x="6802764" y="2899473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93" name="Oval 292"/>
          <p:cNvSpPr/>
          <p:nvPr userDrawn="1"/>
        </p:nvSpPr>
        <p:spPr>
          <a:xfrm>
            <a:off x="7386463" y="46860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294" name="Group 293"/>
          <p:cNvGrpSpPr/>
          <p:nvPr userDrawn="1"/>
        </p:nvGrpSpPr>
        <p:grpSpPr>
          <a:xfrm>
            <a:off x="1582846" y="976042"/>
            <a:ext cx="996049" cy="673346"/>
            <a:chOff x="1877735" y="1691634"/>
            <a:chExt cx="996049" cy="673346"/>
          </a:xfrm>
        </p:grpSpPr>
        <p:pic>
          <p:nvPicPr>
            <p:cNvPr id="295" name="Picture 3" descr="\\CABIUK-APPS04\Portfolio\Assets\MarketingImageLibrary\Flags\Flags for Web - GIF\United Kingdom - Flag.gif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60" y="169163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6" name="TextBox 295"/>
            <p:cNvSpPr txBox="1"/>
            <p:nvPr/>
          </p:nvSpPr>
          <p:spPr>
            <a:xfrm>
              <a:off x="1907760" y="2195703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UK  </a:t>
              </a:r>
              <a:r>
                <a:rPr lang="en-GB" sz="1100" dirty="0" smtClean="0">
                  <a:solidFill>
                    <a:srgbClr val="5C5C5C"/>
                  </a:solidFill>
                </a:rPr>
                <a:t>215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297" name="Straight Connector 296"/>
            <p:cNvCxnSpPr/>
            <p:nvPr/>
          </p:nvCxnSpPr>
          <p:spPr>
            <a:xfrm>
              <a:off x="1877735" y="236498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 userDrawn="1"/>
        </p:nvGrpSpPr>
        <p:grpSpPr>
          <a:xfrm>
            <a:off x="2838782" y="985567"/>
            <a:ext cx="996049" cy="672242"/>
            <a:chOff x="3348837" y="1699008"/>
            <a:chExt cx="996049" cy="672242"/>
          </a:xfrm>
        </p:grpSpPr>
        <p:pic>
          <p:nvPicPr>
            <p:cNvPr id="299" name="Picture 298"/>
            <p:cNvPicPr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78862" y="1699008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00" name="TextBox 299"/>
            <p:cNvSpPr txBox="1"/>
            <p:nvPr/>
          </p:nvSpPr>
          <p:spPr>
            <a:xfrm>
              <a:off x="3378862" y="2201973"/>
              <a:ext cx="9360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Netherlands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1" name="Straight Connector 300"/>
            <p:cNvCxnSpPr/>
            <p:nvPr/>
          </p:nvCxnSpPr>
          <p:spPr>
            <a:xfrm>
              <a:off x="3348837" y="237125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2" name="Group 301"/>
          <p:cNvGrpSpPr/>
          <p:nvPr userDrawn="1"/>
        </p:nvGrpSpPr>
        <p:grpSpPr>
          <a:xfrm>
            <a:off x="4108105" y="976042"/>
            <a:ext cx="1032657" cy="675497"/>
            <a:chOff x="4758005" y="1699008"/>
            <a:chExt cx="1032657" cy="675497"/>
          </a:xfrm>
        </p:grpSpPr>
        <p:pic>
          <p:nvPicPr>
            <p:cNvPr id="303" name="Picture 4" descr="\\CABIUK-APPS04\Portfolio\Assets\MarketingImageLibrary\Flags\Flags for Web - GIF\Switzerland - Flag copy.gif"/>
            <p:cNvPicPr>
              <a:picLocks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30" y="1699008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" name="TextBox 303"/>
            <p:cNvSpPr txBox="1"/>
            <p:nvPr/>
          </p:nvSpPr>
          <p:spPr>
            <a:xfrm>
              <a:off x="4788030" y="2187174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Switzerland </a:t>
              </a:r>
              <a:r>
                <a:rPr lang="en-GB" sz="1100" dirty="0" smtClean="0">
                  <a:solidFill>
                    <a:srgbClr val="5C5C5C"/>
                  </a:solidFill>
                </a:rPr>
                <a:t>27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05" name="Straight Connector 304"/>
            <p:cNvCxnSpPr/>
            <p:nvPr/>
          </p:nvCxnSpPr>
          <p:spPr>
            <a:xfrm>
              <a:off x="4758005" y="2374505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6" name="Group 305"/>
          <p:cNvGrpSpPr/>
          <p:nvPr userDrawn="1"/>
        </p:nvGrpSpPr>
        <p:grpSpPr>
          <a:xfrm>
            <a:off x="6730371" y="965999"/>
            <a:ext cx="1016639" cy="665924"/>
            <a:chOff x="7696357" y="2752915"/>
            <a:chExt cx="1016639" cy="665924"/>
          </a:xfrm>
        </p:grpSpPr>
        <p:sp>
          <p:nvSpPr>
            <p:cNvPr id="307" name="TextBox 306"/>
            <p:cNvSpPr txBox="1"/>
            <p:nvPr/>
          </p:nvSpPr>
          <p:spPr>
            <a:xfrm>
              <a:off x="7800089" y="3227305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Bulgaria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pic>
          <p:nvPicPr>
            <p:cNvPr id="308" name="Picture 307"/>
            <p:cNvPicPr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3057" y="2752915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cxnSp>
          <p:nvCxnSpPr>
            <p:cNvPr id="309" name="Straight Connector 308"/>
            <p:cNvCxnSpPr/>
            <p:nvPr/>
          </p:nvCxnSpPr>
          <p:spPr>
            <a:xfrm>
              <a:off x="7696357" y="3418839"/>
              <a:ext cx="100828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0" name="Group 309"/>
          <p:cNvGrpSpPr/>
          <p:nvPr userDrawn="1"/>
        </p:nvGrpSpPr>
        <p:grpSpPr>
          <a:xfrm>
            <a:off x="260173" y="976042"/>
            <a:ext cx="1029365" cy="670949"/>
            <a:chOff x="374195" y="1700760"/>
            <a:chExt cx="1029365" cy="670949"/>
          </a:xfrm>
        </p:grpSpPr>
        <p:pic>
          <p:nvPicPr>
            <p:cNvPr id="311" name="Picture 310"/>
            <p:cNvPicPr>
              <a:picLocks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0928" y="170076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12" name="TextBox 311"/>
            <p:cNvSpPr txBox="1"/>
            <p:nvPr/>
          </p:nvSpPr>
          <p:spPr>
            <a:xfrm>
              <a:off x="400928" y="217957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USA  </a:t>
              </a:r>
              <a:r>
                <a:rPr lang="en-GB" sz="1100" dirty="0" smtClean="0">
                  <a:solidFill>
                    <a:srgbClr val="5C5C5C"/>
                  </a:solidFill>
                </a:rPr>
                <a:t>3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3" name="Straight Connector 312"/>
            <p:cNvCxnSpPr/>
            <p:nvPr/>
          </p:nvCxnSpPr>
          <p:spPr>
            <a:xfrm>
              <a:off x="374195" y="2371709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4" name="Group 313"/>
          <p:cNvGrpSpPr/>
          <p:nvPr userDrawn="1"/>
        </p:nvGrpSpPr>
        <p:grpSpPr>
          <a:xfrm>
            <a:off x="281602" y="1763309"/>
            <a:ext cx="1446550" cy="706377"/>
            <a:chOff x="367845" y="3789050"/>
            <a:chExt cx="1446550" cy="706377"/>
          </a:xfrm>
        </p:grpSpPr>
        <p:pic>
          <p:nvPicPr>
            <p:cNvPr id="315" name="Picture 10" descr="\\CABIUK-APPS04\Portfolio\Assets\MarketingImageLibrary\Flags\Flags for Web - GIF\Trinidad &amp; Tobago - Flag copy.gif"/>
            <p:cNvPicPr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845" y="3789050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6" name="TextBox 315"/>
            <p:cNvSpPr txBox="1"/>
            <p:nvPr/>
          </p:nvSpPr>
          <p:spPr>
            <a:xfrm>
              <a:off x="374195" y="4297166"/>
              <a:ext cx="1440200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Trinidad &amp; Tobago </a:t>
              </a:r>
              <a:r>
                <a:rPr lang="en-GB" sz="1100" dirty="0" smtClean="0">
                  <a:solidFill>
                    <a:srgbClr val="5C5C5C"/>
                  </a:solidFill>
                </a:rPr>
                <a:t>4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17" name="Straight Connector 316"/>
            <p:cNvCxnSpPr/>
            <p:nvPr/>
          </p:nvCxnSpPr>
          <p:spPr>
            <a:xfrm>
              <a:off x="373476" y="4495427"/>
              <a:ext cx="136091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 userDrawn="1"/>
        </p:nvGrpSpPr>
        <p:grpSpPr>
          <a:xfrm>
            <a:off x="4949932" y="5200325"/>
            <a:ext cx="1161734" cy="711141"/>
            <a:chOff x="3186703" y="5727274"/>
            <a:chExt cx="1161734" cy="711141"/>
          </a:xfrm>
        </p:grpSpPr>
        <p:pic>
          <p:nvPicPr>
            <p:cNvPr id="319" name="Picture 9" descr="\\CABIUK-APPS04\Portfolio\Assets\MarketingImageLibrary\Flags\Flags for Web - GIF\Kenya - Flag copy.gif"/>
            <p:cNvPicPr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5805" y="5727274"/>
              <a:ext cx="900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0" name="TextBox 319"/>
            <p:cNvSpPr txBox="1"/>
            <p:nvPr/>
          </p:nvSpPr>
          <p:spPr>
            <a:xfrm>
              <a:off x="3345805" y="625785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Kenya  </a:t>
              </a:r>
              <a:r>
                <a:rPr lang="en-GB" sz="1100" dirty="0" smtClean="0">
                  <a:solidFill>
                    <a:srgbClr val="5C5C5C"/>
                  </a:solidFill>
                </a:rPr>
                <a:t>40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21" name="Straight Connector 320"/>
            <p:cNvCxnSpPr/>
            <p:nvPr/>
          </p:nvCxnSpPr>
          <p:spPr>
            <a:xfrm>
              <a:off x="3186703" y="6438415"/>
              <a:ext cx="105655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2" name="Straight Connector 321"/>
          <p:cNvCxnSpPr>
            <a:endCxn id="289" idx="1"/>
          </p:cNvCxnSpPr>
          <p:nvPr userDrawn="1"/>
        </p:nvCxnSpPr>
        <p:spPr>
          <a:xfrm>
            <a:off x="2578895" y="1648510"/>
            <a:ext cx="1877778" cy="9440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/>
          <p:cNvCxnSpPr>
            <a:endCxn id="285" idx="1"/>
          </p:cNvCxnSpPr>
          <p:nvPr userDrawn="1"/>
        </p:nvCxnSpPr>
        <p:spPr>
          <a:xfrm>
            <a:off x="3834831" y="1651539"/>
            <a:ext cx="742318" cy="9476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>
            <a:endCxn id="287" idx="0"/>
          </p:cNvCxnSpPr>
          <p:nvPr userDrawn="1"/>
        </p:nvCxnSpPr>
        <p:spPr>
          <a:xfrm flipH="1">
            <a:off x="4665324" y="1651539"/>
            <a:ext cx="438830" cy="107762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>
            <a:endCxn id="290" idx="6"/>
          </p:cNvCxnSpPr>
          <p:nvPr userDrawn="1"/>
        </p:nvCxnSpPr>
        <p:spPr>
          <a:xfrm flipH="1">
            <a:off x="5021942" y="1623955"/>
            <a:ext cx="1708429" cy="12503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>
            <a:endCxn id="339" idx="7"/>
          </p:cNvCxnSpPr>
          <p:nvPr userDrawn="1"/>
        </p:nvCxnSpPr>
        <p:spPr>
          <a:xfrm flipH="1">
            <a:off x="4897518" y="1651539"/>
            <a:ext cx="499205" cy="10843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>
            <a:endCxn id="291" idx="6"/>
          </p:cNvCxnSpPr>
          <p:nvPr userDrawn="1"/>
        </p:nvCxnSpPr>
        <p:spPr>
          <a:xfrm flipH="1">
            <a:off x="6560442" y="3335486"/>
            <a:ext cx="1401978" cy="53035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endCxn id="293" idx="7"/>
          </p:cNvCxnSpPr>
          <p:nvPr userDrawn="1"/>
        </p:nvCxnSpPr>
        <p:spPr>
          <a:xfrm flipH="1">
            <a:off x="7425487" y="4212581"/>
            <a:ext cx="532336" cy="4801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>
            <a:endCxn id="286" idx="5"/>
          </p:cNvCxnSpPr>
          <p:nvPr userDrawn="1"/>
        </p:nvCxnSpPr>
        <p:spPr>
          <a:xfrm flipH="1" flipV="1">
            <a:off x="6093577" y="3523374"/>
            <a:ext cx="1528706" cy="152672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>
            <a:endCxn id="284" idx="5"/>
          </p:cNvCxnSpPr>
          <p:nvPr userDrawn="1"/>
        </p:nvCxnSpPr>
        <p:spPr>
          <a:xfrm flipH="1" flipV="1">
            <a:off x="5835681" y="3312694"/>
            <a:ext cx="2165677" cy="25834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>
            <a:endCxn id="288" idx="4"/>
          </p:cNvCxnSpPr>
          <p:nvPr userDrawn="1"/>
        </p:nvCxnSpPr>
        <p:spPr>
          <a:xfrm flipV="1">
            <a:off x="4949932" y="4020579"/>
            <a:ext cx="281946" cy="1891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 userDrawn="1"/>
        </p:nvCxnSpPr>
        <p:spPr>
          <a:xfrm>
            <a:off x="787581" y="4184133"/>
            <a:ext cx="258873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>
            <a:endCxn id="282" idx="2"/>
          </p:cNvCxnSpPr>
          <p:nvPr userDrawn="1"/>
        </p:nvCxnSpPr>
        <p:spPr>
          <a:xfrm>
            <a:off x="1256222" y="3298054"/>
            <a:ext cx="1536841" cy="4183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>
            <a:endCxn id="280" idx="2"/>
          </p:cNvCxnSpPr>
          <p:nvPr userDrawn="1"/>
        </p:nvCxnSpPr>
        <p:spPr>
          <a:xfrm>
            <a:off x="1648149" y="2469686"/>
            <a:ext cx="1599834" cy="12447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281" idx="2"/>
          </p:cNvCxnSpPr>
          <p:nvPr userDrawn="1"/>
        </p:nvCxnSpPr>
        <p:spPr>
          <a:xfrm>
            <a:off x="1256222" y="1646991"/>
            <a:ext cx="1775730" cy="12261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 userDrawn="1"/>
        </p:nvCxnSpPr>
        <p:spPr>
          <a:xfrm flipH="1">
            <a:off x="3348066" y="3524289"/>
            <a:ext cx="1334958" cy="238834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endCxn id="292" idx="7"/>
          </p:cNvCxnSpPr>
          <p:nvPr userDrawn="1"/>
        </p:nvCxnSpPr>
        <p:spPr>
          <a:xfrm flipH="1">
            <a:off x="6841788" y="2481831"/>
            <a:ext cx="1111106" cy="4243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" name="Oval 337"/>
          <p:cNvSpPr/>
          <p:nvPr userDrawn="1"/>
        </p:nvSpPr>
        <p:spPr>
          <a:xfrm>
            <a:off x="6241234" y="33427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39" name="Oval 338"/>
          <p:cNvSpPr/>
          <p:nvPr userDrawn="1"/>
        </p:nvSpPr>
        <p:spPr>
          <a:xfrm>
            <a:off x="4858494" y="272916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40" name="Straight Connector 339"/>
          <p:cNvCxnSpPr/>
          <p:nvPr userDrawn="1"/>
        </p:nvCxnSpPr>
        <p:spPr>
          <a:xfrm flipH="1">
            <a:off x="6277861" y="1617804"/>
            <a:ext cx="1712482" cy="17426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1" name="Group 340"/>
          <p:cNvGrpSpPr/>
          <p:nvPr userDrawn="1"/>
        </p:nvGrpSpPr>
        <p:grpSpPr>
          <a:xfrm>
            <a:off x="5396723" y="976042"/>
            <a:ext cx="996049" cy="670170"/>
            <a:chOff x="6131916" y="1739750"/>
            <a:chExt cx="996049" cy="670170"/>
          </a:xfrm>
        </p:grpSpPr>
        <p:sp>
          <p:nvSpPr>
            <p:cNvPr id="342" name="TextBox 341"/>
            <p:cNvSpPr txBox="1"/>
            <p:nvPr/>
          </p:nvSpPr>
          <p:spPr>
            <a:xfrm>
              <a:off x="6200723" y="2218386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Hungary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43" name="Straight Connector 342"/>
            <p:cNvCxnSpPr/>
            <p:nvPr/>
          </p:nvCxnSpPr>
          <p:spPr>
            <a:xfrm>
              <a:off x="6131916" y="2409920"/>
              <a:ext cx="996049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3"/>
            <p:cNvPicPr>
              <a:picLocks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9176" y="1739750"/>
              <a:ext cx="9000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5" name="TextBox 344"/>
          <p:cNvSpPr txBox="1"/>
          <p:nvPr userDrawn="1"/>
        </p:nvSpPr>
        <p:spPr>
          <a:xfrm>
            <a:off x="8034553" y="1416169"/>
            <a:ext cx="102260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Bangladesh 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46" name="Straight Connector 345"/>
          <p:cNvCxnSpPr/>
          <p:nvPr userDrawn="1"/>
        </p:nvCxnSpPr>
        <p:spPr>
          <a:xfrm>
            <a:off x="7985726" y="1616242"/>
            <a:ext cx="964971" cy="1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7" name="Picture 4"/>
          <p:cNvPicPr>
            <a:picLocks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18918" y="965999"/>
            <a:ext cx="864000" cy="4320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8" name="Group 347"/>
          <p:cNvGrpSpPr/>
          <p:nvPr userDrawn="1"/>
        </p:nvGrpSpPr>
        <p:grpSpPr>
          <a:xfrm>
            <a:off x="7622283" y="4357495"/>
            <a:ext cx="1415412" cy="839048"/>
            <a:chOff x="7602377" y="5942099"/>
            <a:chExt cx="1415412" cy="839048"/>
          </a:xfrm>
        </p:grpSpPr>
        <p:cxnSp>
          <p:nvCxnSpPr>
            <p:cNvPr id="349" name="Straight Connector 348"/>
            <p:cNvCxnSpPr/>
            <p:nvPr/>
          </p:nvCxnSpPr>
          <p:spPr>
            <a:xfrm>
              <a:off x="7602377" y="6631810"/>
              <a:ext cx="1341114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0" name="Group 349"/>
            <p:cNvGrpSpPr/>
            <p:nvPr/>
          </p:nvGrpSpPr>
          <p:grpSpPr>
            <a:xfrm>
              <a:off x="8008246" y="5942099"/>
              <a:ext cx="1009543" cy="839048"/>
              <a:chOff x="6626619" y="5917569"/>
              <a:chExt cx="1009543" cy="839048"/>
            </a:xfrm>
          </p:grpSpPr>
          <p:sp>
            <p:nvSpPr>
              <p:cNvPr id="351" name="TextBox 350"/>
              <p:cNvSpPr txBox="1"/>
              <p:nvPr/>
            </p:nvSpPr>
            <p:spPr>
              <a:xfrm>
                <a:off x="6633530" y="6418063"/>
                <a:ext cx="1002632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India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23</a:t>
                </a:r>
              </a:p>
              <a:p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pic>
            <p:nvPicPr>
              <p:cNvPr id="352" name="Picture 351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6619" y="5917569"/>
                <a:ext cx="904421" cy="439733"/>
              </a:xfrm>
              <a:prstGeom prst="rect">
                <a:avLst/>
              </a:prstGeom>
              <a:ln w="12700">
                <a:solidFill>
                  <a:schemeClr val="tx1">
                    <a:lumMod val="90000"/>
                    <a:lumOff val="10000"/>
                  </a:schemeClr>
                </a:solidFill>
              </a:ln>
            </p:spPr>
          </p:pic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589" t="34010" r="28414" b="32995"/>
              <a:stretch/>
            </p:blipFill>
            <p:spPr>
              <a:xfrm>
                <a:off x="6929729" y="6064466"/>
                <a:ext cx="298200" cy="145937"/>
              </a:xfrm>
              <a:prstGeom prst="rect">
                <a:avLst/>
              </a:prstGeom>
            </p:spPr>
          </p:pic>
        </p:grpSp>
      </p:grpSp>
      <p:sp>
        <p:nvSpPr>
          <p:cNvPr id="354" name="Oval 353"/>
          <p:cNvSpPr/>
          <p:nvPr userDrawn="1"/>
        </p:nvSpPr>
        <p:spPr>
          <a:xfrm>
            <a:off x="4450766" y="3786452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5" name="Oval 354"/>
          <p:cNvSpPr/>
          <p:nvPr userDrawn="1"/>
        </p:nvSpPr>
        <p:spPr>
          <a:xfrm>
            <a:off x="5107991" y="390646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56" name="Oval 355"/>
          <p:cNvSpPr/>
          <p:nvPr userDrawn="1"/>
        </p:nvSpPr>
        <p:spPr>
          <a:xfrm>
            <a:off x="5276266" y="37254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pic>
        <p:nvPicPr>
          <p:cNvPr id="357" name="Picture 35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743" y="5214352"/>
            <a:ext cx="877751" cy="432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58" name="TextBox 357"/>
          <p:cNvSpPr txBox="1"/>
          <p:nvPr userDrawn="1"/>
        </p:nvSpPr>
        <p:spPr>
          <a:xfrm>
            <a:off x="292592" y="5723002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Ghana  6</a:t>
            </a:r>
            <a:endParaRPr lang="en-GB" sz="1100" dirty="0">
              <a:solidFill>
                <a:srgbClr val="5C5C5C"/>
              </a:solidFill>
            </a:endParaRPr>
          </a:p>
        </p:txBody>
      </p:sp>
      <p:cxnSp>
        <p:nvCxnSpPr>
          <p:cNvPr id="359" name="Straight Connector 358"/>
          <p:cNvCxnSpPr/>
          <p:nvPr userDrawn="1"/>
        </p:nvCxnSpPr>
        <p:spPr>
          <a:xfrm>
            <a:off x="301494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0" name="Straight Connector 359"/>
          <p:cNvCxnSpPr>
            <a:stCxn id="354" idx="3"/>
          </p:cNvCxnSpPr>
          <p:nvPr userDrawn="1"/>
        </p:nvCxnSpPr>
        <p:spPr>
          <a:xfrm flipH="1">
            <a:off x="1194509" y="3825476"/>
            <a:ext cx="3262952" cy="207884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 userDrawn="1"/>
        </p:nvGrpSpPr>
        <p:grpSpPr>
          <a:xfrm>
            <a:off x="3858266" y="5222137"/>
            <a:ext cx="1002802" cy="685664"/>
            <a:chOff x="2200763" y="6031612"/>
            <a:chExt cx="1002802" cy="685664"/>
          </a:xfrm>
        </p:grpSpPr>
        <p:pic>
          <p:nvPicPr>
            <p:cNvPr id="362" name="Picture 361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0288" y="6031612"/>
              <a:ext cx="86556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363" name="TextBox 362"/>
            <p:cNvSpPr txBox="1"/>
            <p:nvPr/>
          </p:nvSpPr>
          <p:spPr>
            <a:xfrm>
              <a:off x="2200933" y="6531703"/>
              <a:ext cx="1002632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Uganda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4" name="Straight Connector 363"/>
            <p:cNvCxnSpPr/>
            <p:nvPr/>
          </p:nvCxnSpPr>
          <p:spPr>
            <a:xfrm flipV="1">
              <a:off x="2200763" y="6716776"/>
              <a:ext cx="938882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5" name="Straight Connector 364"/>
          <p:cNvCxnSpPr/>
          <p:nvPr userDrawn="1"/>
        </p:nvCxnSpPr>
        <p:spPr>
          <a:xfrm flipH="1">
            <a:off x="4797148" y="3952186"/>
            <a:ext cx="333702" cy="19595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6" name="Group 365"/>
          <p:cNvGrpSpPr/>
          <p:nvPr userDrawn="1"/>
        </p:nvGrpSpPr>
        <p:grpSpPr>
          <a:xfrm>
            <a:off x="6441163" y="5200892"/>
            <a:ext cx="950181" cy="683759"/>
            <a:chOff x="5354624" y="5964870"/>
            <a:chExt cx="950181" cy="683759"/>
          </a:xfrm>
        </p:grpSpPr>
        <p:pic>
          <p:nvPicPr>
            <p:cNvPr id="367" name="Picture 366"/>
            <p:cNvPicPr>
              <a:picLocks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56" t="954" r="272" b="954"/>
            <a:stretch/>
          </p:blipFill>
          <p:spPr>
            <a:xfrm>
              <a:off x="5384301" y="5964870"/>
              <a:ext cx="878400" cy="432000"/>
            </a:xfrm>
            <a:prstGeom prst="rect">
              <a:avLst/>
            </a:prstGeom>
            <a:ln w="12700">
              <a:solidFill>
                <a:schemeClr val="tx1"/>
              </a:solidFill>
            </a:ln>
            <a:effectLst/>
          </p:spPr>
        </p:pic>
        <p:sp>
          <p:nvSpPr>
            <p:cNvPr id="368" name="TextBox 367"/>
            <p:cNvSpPr txBox="1"/>
            <p:nvPr/>
          </p:nvSpPr>
          <p:spPr>
            <a:xfrm>
              <a:off x="5384300" y="6464392"/>
              <a:ext cx="8955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Ethiopia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369" name="Straight Connector 368"/>
            <p:cNvCxnSpPr/>
            <p:nvPr/>
          </p:nvCxnSpPr>
          <p:spPr>
            <a:xfrm flipV="1">
              <a:off x="5354624" y="6648129"/>
              <a:ext cx="950181" cy="5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0" name="Straight Connector 369"/>
          <p:cNvCxnSpPr>
            <a:endCxn id="356" idx="5"/>
          </p:cNvCxnSpPr>
          <p:nvPr userDrawn="1"/>
        </p:nvCxnSpPr>
        <p:spPr>
          <a:xfrm flipH="1" flipV="1">
            <a:off x="5315290" y="3764516"/>
            <a:ext cx="1125873" cy="21212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1" name="Group 370"/>
          <p:cNvGrpSpPr/>
          <p:nvPr userDrawn="1"/>
        </p:nvGrpSpPr>
        <p:grpSpPr>
          <a:xfrm>
            <a:off x="7954648" y="3542080"/>
            <a:ext cx="1091870" cy="670501"/>
            <a:chOff x="7910475" y="4286397"/>
            <a:chExt cx="1091870" cy="670501"/>
          </a:xfrm>
        </p:grpSpPr>
        <p:grpSp>
          <p:nvGrpSpPr>
            <p:cNvPr id="372" name="Group 371"/>
            <p:cNvGrpSpPr/>
            <p:nvPr/>
          </p:nvGrpSpPr>
          <p:grpSpPr>
            <a:xfrm>
              <a:off x="7910475" y="4755112"/>
              <a:ext cx="1091870" cy="201786"/>
              <a:chOff x="7755394" y="6264203"/>
              <a:chExt cx="1091870" cy="201786"/>
            </a:xfrm>
          </p:grpSpPr>
          <p:sp>
            <p:nvSpPr>
              <p:cNvPr id="374" name="TextBox 373"/>
              <p:cNvSpPr txBox="1"/>
              <p:nvPr/>
            </p:nvSpPr>
            <p:spPr>
              <a:xfrm>
                <a:off x="7844632" y="6264203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Australia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75" name="Straight Connector 374"/>
              <p:cNvCxnSpPr/>
              <p:nvPr/>
            </p:nvCxnSpPr>
            <p:spPr>
              <a:xfrm>
                <a:off x="7755394" y="6465989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3" name="Picture 372"/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9713" y="4286397"/>
              <a:ext cx="88373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76" name="Group 375"/>
          <p:cNvGrpSpPr/>
          <p:nvPr userDrawn="1"/>
        </p:nvGrpSpPr>
        <p:grpSpPr>
          <a:xfrm>
            <a:off x="7957823" y="2639136"/>
            <a:ext cx="1104263" cy="696350"/>
            <a:chOff x="7913650" y="3383453"/>
            <a:chExt cx="1104263" cy="696350"/>
          </a:xfrm>
        </p:grpSpPr>
        <p:grpSp>
          <p:nvGrpSpPr>
            <p:cNvPr id="377" name="Group 376"/>
            <p:cNvGrpSpPr/>
            <p:nvPr/>
          </p:nvGrpSpPr>
          <p:grpSpPr>
            <a:xfrm>
              <a:off x="7913650" y="3880826"/>
              <a:ext cx="1104263" cy="198977"/>
              <a:chOff x="7754491" y="5216714"/>
              <a:chExt cx="1104263" cy="198977"/>
            </a:xfrm>
          </p:grpSpPr>
          <p:sp>
            <p:nvSpPr>
              <p:cNvPr id="379" name="TextBox 378"/>
              <p:cNvSpPr txBox="1"/>
              <p:nvPr/>
            </p:nvSpPr>
            <p:spPr>
              <a:xfrm>
                <a:off x="7856122" y="5216714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Malaysia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25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0" name="Straight Connector 379"/>
              <p:cNvCxnSpPr/>
              <p:nvPr/>
            </p:nvCxnSpPr>
            <p:spPr>
              <a:xfrm>
                <a:off x="7754491" y="5415691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78" name="Picture 377"/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201" y="3383453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1" name="Group 380"/>
          <p:cNvGrpSpPr/>
          <p:nvPr userDrawn="1"/>
        </p:nvGrpSpPr>
        <p:grpSpPr>
          <a:xfrm>
            <a:off x="7952894" y="1838645"/>
            <a:ext cx="1104996" cy="643186"/>
            <a:chOff x="7908721" y="2582962"/>
            <a:chExt cx="1104996" cy="643186"/>
          </a:xfrm>
        </p:grpSpPr>
        <p:grpSp>
          <p:nvGrpSpPr>
            <p:cNvPr id="382" name="Group 381"/>
            <p:cNvGrpSpPr/>
            <p:nvPr/>
          </p:nvGrpSpPr>
          <p:grpSpPr>
            <a:xfrm>
              <a:off x="7908721" y="3052429"/>
              <a:ext cx="1104996" cy="173719"/>
              <a:chOff x="7737050" y="4258335"/>
              <a:chExt cx="1104996" cy="173719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7839414" y="4258335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China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8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>
                <a:off x="7737050" y="443205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3" name="Picture 382"/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96668" y="2582962"/>
              <a:ext cx="883847" cy="432780"/>
            </a:xfrm>
            <a:prstGeom prst="rect">
              <a:avLst/>
            </a:prstGeom>
            <a:ln w="9525">
              <a:solidFill>
                <a:schemeClr val="tx1">
                  <a:lumMod val="75000"/>
                  <a:lumOff val="25000"/>
                </a:schemeClr>
              </a:solidFill>
            </a:ln>
          </p:spPr>
        </p:pic>
      </p:grpSp>
      <p:grpSp>
        <p:nvGrpSpPr>
          <p:cNvPr id="386" name="Group 385"/>
          <p:cNvGrpSpPr/>
          <p:nvPr userDrawn="1"/>
        </p:nvGrpSpPr>
        <p:grpSpPr>
          <a:xfrm>
            <a:off x="8001358" y="5208199"/>
            <a:ext cx="1040518" cy="687951"/>
            <a:chOff x="7052945" y="5952516"/>
            <a:chExt cx="1040518" cy="687951"/>
          </a:xfrm>
        </p:grpSpPr>
        <p:grpSp>
          <p:nvGrpSpPr>
            <p:cNvPr id="387" name="Group 386"/>
            <p:cNvGrpSpPr/>
            <p:nvPr/>
          </p:nvGrpSpPr>
          <p:grpSpPr>
            <a:xfrm>
              <a:off x="7052945" y="6460810"/>
              <a:ext cx="1040518" cy="179657"/>
              <a:chOff x="7052945" y="6360451"/>
              <a:chExt cx="1040518" cy="179657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7090831" y="636045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Pakistan  115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0" name="Straight Connector 389"/>
              <p:cNvCxnSpPr/>
              <p:nvPr/>
            </p:nvCxnSpPr>
            <p:spPr>
              <a:xfrm>
                <a:off x="7052945" y="6540108"/>
                <a:ext cx="91108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8" name="Picture 387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93155" y="5952516"/>
              <a:ext cx="877751" cy="43278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1" name="Group 390"/>
          <p:cNvGrpSpPr/>
          <p:nvPr userDrawn="1"/>
        </p:nvGrpSpPr>
        <p:grpSpPr>
          <a:xfrm>
            <a:off x="286265" y="3535661"/>
            <a:ext cx="1002632" cy="647692"/>
            <a:chOff x="242092" y="4279978"/>
            <a:chExt cx="1002632" cy="647692"/>
          </a:xfrm>
        </p:grpSpPr>
        <p:grpSp>
          <p:nvGrpSpPr>
            <p:cNvPr id="392" name="Group 391"/>
            <p:cNvGrpSpPr/>
            <p:nvPr/>
          </p:nvGrpSpPr>
          <p:grpSpPr>
            <a:xfrm>
              <a:off x="242092" y="4751553"/>
              <a:ext cx="1002632" cy="176117"/>
              <a:chOff x="377649" y="5261360"/>
              <a:chExt cx="1002632" cy="176117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77649" y="5261360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Brazil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4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395" name="Straight Connector 394"/>
              <p:cNvCxnSpPr/>
              <p:nvPr/>
            </p:nvCxnSpPr>
            <p:spPr>
              <a:xfrm>
                <a:off x="380940" y="5437477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3" name="Picture 392"/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78" y="4279978"/>
              <a:ext cx="878400" cy="4391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396" name="Group 395"/>
          <p:cNvGrpSpPr/>
          <p:nvPr userDrawn="1"/>
        </p:nvGrpSpPr>
        <p:grpSpPr>
          <a:xfrm>
            <a:off x="264012" y="2638211"/>
            <a:ext cx="1003324" cy="662919"/>
            <a:chOff x="219839" y="3382528"/>
            <a:chExt cx="1003324" cy="662919"/>
          </a:xfrm>
        </p:grpSpPr>
        <p:grpSp>
          <p:nvGrpSpPr>
            <p:cNvPr id="397" name="Group 396"/>
            <p:cNvGrpSpPr/>
            <p:nvPr/>
          </p:nvGrpSpPr>
          <p:grpSpPr>
            <a:xfrm>
              <a:off x="219839" y="3860524"/>
              <a:ext cx="1003324" cy="184923"/>
              <a:chOff x="366055" y="3272291"/>
              <a:chExt cx="1003324" cy="184923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66747" y="3272291"/>
                <a:ext cx="100263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GB" sz="1100" b="1" dirty="0" smtClean="0">
                    <a:solidFill>
                      <a:srgbClr val="5C5C5C"/>
                    </a:solidFill>
                  </a:rPr>
                  <a:t>Costa Rica  </a:t>
                </a:r>
                <a:r>
                  <a:rPr lang="en-GB" sz="1100" dirty="0" smtClean="0">
                    <a:solidFill>
                      <a:srgbClr val="5C5C5C"/>
                    </a:solidFill>
                  </a:rPr>
                  <a:t>1</a:t>
                </a:r>
                <a:endParaRPr lang="en-GB" sz="1100" dirty="0">
                  <a:solidFill>
                    <a:srgbClr val="5C5C5C"/>
                  </a:solidFill>
                </a:endParaRPr>
              </a:p>
            </p:txBody>
          </p:sp>
          <p:cxnSp>
            <p:nvCxnSpPr>
              <p:cNvPr id="400" name="Straight Connector 399"/>
              <p:cNvCxnSpPr/>
              <p:nvPr/>
            </p:nvCxnSpPr>
            <p:spPr>
              <a:xfrm>
                <a:off x="366055" y="3457214"/>
                <a:ext cx="99604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98" name="Picture 397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208" y="3382528"/>
              <a:ext cx="882000" cy="440999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  <p:grpSp>
        <p:nvGrpSpPr>
          <p:cNvPr id="401" name="Group 400"/>
          <p:cNvGrpSpPr/>
          <p:nvPr userDrawn="1"/>
        </p:nvGrpSpPr>
        <p:grpSpPr>
          <a:xfrm>
            <a:off x="281602" y="4338880"/>
            <a:ext cx="912907" cy="680427"/>
            <a:chOff x="237429" y="5083197"/>
            <a:chExt cx="912907" cy="680427"/>
          </a:xfrm>
        </p:grpSpPr>
        <p:pic>
          <p:nvPicPr>
            <p:cNvPr id="402" name="Picture 2" descr="\\CABIUK-IMAGE\images\General\Flags of the World\Flags - Uniform Size\Flags - Uniform Size - for Web\Chile.gif"/>
            <p:cNvPicPr>
              <a:picLocks noChangeAspect="1" noChangeArrowheads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57" y="5083197"/>
              <a:ext cx="886475" cy="443237"/>
            </a:xfrm>
            <a:prstGeom prst="rect">
              <a:avLst/>
            </a:prstGeom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3" name="TextBox 402"/>
            <p:cNvSpPr txBox="1"/>
            <p:nvPr/>
          </p:nvSpPr>
          <p:spPr>
            <a:xfrm>
              <a:off x="237429" y="5582307"/>
              <a:ext cx="912907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1100" b="1" dirty="0" smtClean="0">
                  <a:solidFill>
                    <a:srgbClr val="5C5C5C"/>
                  </a:solidFill>
                </a:rPr>
                <a:t>Chile  </a:t>
              </a:r>
              <a:r>
                <a:rPr lang="en-GB" sz="1100" dirty="0" smtClean="0">
                  <a:solidFill>
                    <a:srgbClr val="5C5C5C"/>
                  </a:solidFill>
                </a:rPr>
                <a:t>1</a:t>
              </a:r>
              <a:endParaRPr lang="en-GB" sz="1100" dirty="0">
                <a:solidFill>
                  <a:srgbClr val="5C5C5C"/>
                </a:solidFill>
              </a:endParaRPr>
            </a:p>
          </p:txBody>
        </p:sp>
        <p:cxnSp>
          <p:nvCxnSpPr>
            <p:cNvPr id="404" name="Straight Connector 403"/>
            <p:cNvCxnSpPr/>
            <p:nvPr/>
          </p:nvCxnSpPr>
          <p:spPr>
            <a:xfrm>
              <a:off x="246331" y="5763624"/>
              <a:ext cx="9000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5" name="Oval 404"/>
          <p:cNvSpPr/>
          <p:nvPr userDrawn="1"/>
        </p:nvSpPr>
        <p:spPr>
          <a:xfrm>
            <a:off x="3098923" y="45316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406" name="Straight Connector 405"/>
          <p:cNvCxnSpPr>
            <a:endCxn id="405" idx="2"/>
          </p:cNvCxnSpPr>
          <p:nvPr userDrawn="1"/>
        </p:nvCxnSpPr>
        <p:spPr>
          <a:xfrm flipV="1">
            <a:off x="1181602" y="4554501"/>
            <a:ext cx="1917321" cy="46480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7" name="Rectangle 406"/>
          <p:cNvSpPr/>
          <p:nvPr userDrawn="1"/>
        </p:nvSpPr>
        <p:spPr>
          <a:xfrm>
            <a:off x="153942" y="332656"/>
            <a:ext cx="8971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5C5C5C"/>
                </a:solidFill>
              </a:rPr>
              <a:t>Global reach </a:t>
            </a:r>
            <a:r>
              <a:rPr lang="en-GB" dirty="0" smtClean="0">
                <a:solidFill>
                  <a:srgbClr val="5C5C5C"/>
                </a:solidFill>
              </a:rPr>
              <a:t>We </a:t>
            </a:r>
            <a:r>
              <a:rPr lang="en-GB" dirty="0">
                <a:solidFill>
                  <a:srgbClr val="5C5C5C"/>
                </a:solidFill>
              </a:rPr>
              <a:t>have </a:t>
            </a:r>
            <a:r>
              <a:rPr lang="en-GB" dirty="0" smtClean="0">
                <a:solidFill>
                  <a:srgbClr val="5C5C5C"/>
                </a:solidFill>
              </a:rPr>
              <a:t>480+ </a:t>
            </a:r>
            <a:r>
              <a:rPr lang="en-GB" dirty="0">
                <a:solidFill>
                  <a:srgbClr val="5C5C5C"/>
                </a:solidFill>
              </a:rPr>
              <a:t>staff across 21 locations worldwide</a:t>
            </a:r>
          </a:p>
        </p:txBody>
      </p:sp>
      <p:cxnSp>
        <p:nvCxnSpPr>
          <p:cNvPr id="409" name="Straight Connector 408"/>
          <p:cNvCxnSpPr/>
          <p:nvPr userDrawn="1"/>
        </p:nvCxnSpPr>
        <p:spPr>
          <a:xfrm>
            <a:off x="2448066" y="5904319"/>
            <a:ext cx="90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" name="TextBox 409"/>
          <p:cNvSpPr txBox="1"/>
          <p:nvPr userDrawn="1"/>
        </p:nvSpPr>
        <p:spPr>
          <a:xfrm>
            <a:off x="2437804" y="5707457"/>
            <a:ext cx="91290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100" b="1" dirty="0" smtClean="0">
                <a:solidFill>
                  <a:srgbClr val="5C5C5C"/>
                </a:solidFill>
              </a:rPr>
              <a:t>Niger </a:t>
            </a:r>
            <a:r>
              <a:rPr lang="en-GB" sz="1100" dirty="0" smtClean="0">
                <a:solidFill>
                  <a:srgbClr val="5C5C5C"/>
                </a:solidFill>
              </a:rPr>
              <a:t>1</a:t>
            </a:r>
            <a:endParaRPr lang="en-GB" sz="1100" dirty="0">
              <a:solidFill>
                <a:srgbClr val="5C5C5C"/>
              </a:solidFill>
            </a:endParaRPr>
          </a:p>
        </p:txBody>
      </p:sp>
      <p:pic>
        <p:nvPicPr>
          <p:cNvPr id="411" name="Picture 410"/>
          <p:cNvPicPr>
            <a:picLocks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8066" y="5235699"/>
            <a:ext cx="864000" cy="432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12" name="Oval 411"/>
          <p:cNvSpPr/>
          <p:nvPr userDrawn="1"/>
        </p:nvSpPr>
        <p:spPr>
          <a:xfrm>
            <a:off x="4687633" y="3519220"/>
            <a:ext cx="45719" cy="45719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extrusionH="76200" prstMaterial="clear">
            <a:bevelT h="63500"/>
            <a:extrusionClr>
              <a:schemeClr val="tx2">
                <a:lumMod val="75000"/>
              </a:schemeClr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21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rgbClr val="4C4C4C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57200" y="1628800"/>
            <a:ext cx="8229600" cy="4464496"/>
          </a:xfrm>
        </p:spPr>
        <p:txBody>
          <a:bodyPr/>
          <a:lstStyle>
            <a:lvl1pPr marL="177800" indent="-177800">
              <a:buClr>
                <a:schemeClr val="bg2"/>
              </a:buClr>
              <a:defRPr/>
            </a:lvl1pPr>
            <a:lvl2pPr marL="177800" indent="-177800">
              <a:buClr>
                <a:schemeClr val="bg2"/>
              </a:buClr>
              <a:defRPr/>
            </a:lvl2pPr>
            <a:lvl3pPr marL="177800" indent="-177800">
              <a:buClr>
                <a:schemeClr val="bg2"/>
              </a:buClr>
              <a:defRPr/>
            </a:lvl3pPr>
            <a:lvl4pPr marL="177800" indent="-177800">
              <a:buClr>
                <a:schemeClr val="bg2"/>
              </a:buClr>
              <a:defRPr/>
            </a:lvl4pPr>
            <a:lvl5pPr marL="177800" indent="-177800"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603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4C4C4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tabLst/>
              <a:defRPr/>
            </a:lvl1pPr>
            <a:lvl2pPr marL="539750" indent="-177800">
              <a:buFont typeface="Arial" panose="020B0604020202020204" pitchFamily="34" charset="0"/>
              <a:buChar char="●"/>
              <a:tabLst/>
              <a:defRPr/>
            </a:lvl2pPr>
            <a:lvl3pPr marL="730250" indent="-177800">
              <a:buFont typeface="Arial" panose="020B0604020202020204" pitchFamily="34" charset="0"/>
              <a:buChar char="●"/>
              <a:tabLst/>
              <a:defRPr/>
            </a:lvl3pPr>
            <a:lvl4pPr marL="901700" indent="-177800">
              <a:buFont typeface="Arial" panose="020B0604020202020204" pitchFamily="34" charset="0"/>
              <a:buChar char="●"/>
              <a:tabLst/>
              <a:defRPr/>
            </a:lvl4pPr>
            <a:lvl5pPr marL="1092200" indent="-177800">
              <a:buFont typeface="Arial" panose="020B0604020202020204" pitchFamily="34" charset="0"/>
              <a:buChar char="●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726800" y="1556792"/>
            <a:ext cx="3960000" cy="4320000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/>
            </a:lvl1pPr>
            <a:lvl2pPr marL="539750" indent="-177800">
              <a:buFont typeface="Arial" panose="020B0604020202020204" pitchFamily="34" charset="0"/>
              <a:buChar char="●"/>
              <a:defRPr/>
            </a:lvl2pPr>
            <a:lvl3pPr marL="730250" indent="-177800">
              <a:buFont typeface="Arial" panose="020B0604020202020204" pitchFamily="34" charset="0"/>
              <a:buChar char="●"/>
              <a:defRPr/>
            </a:lvl3pPr>
            <a:lvl4pPr marL="901700" indent="-177800">
              <a:buFont typeface="Arial" panose="020B0604020202020204" pitchFamily="34" charset="0"/>
              <a:buChar char="●"/>
              <a:defRPr/>
            </a:lvl4pPr>
            <a:lvl5pPr marL="1092200" indent="-177800" defTabSz="895350">
              <a:buFont typeface="Arial" panose="020B0604020202020204" pitchFamily="34" charset="0"/>
              <a:buChar char="●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073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29209"/>
            <a:ext cx="3132138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160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10884"/>
            <a:ext cx="5473758" cy="4535016"/>
          </a:xfrm>
        </p:spPr>
        <p:txBody>
          <a:bodyPr/>
          <a:lstStyle>
            <a:lvl1pPr marL="177800" indent="-177800">
              <a:buFont typeface="Arial" panose="020B0604020202020204" pitchFamily="34" charset="0"/>
              <a:buChar char="●"/>
              <a:defRPr>
                <a:latin typeface="+mn-lt"/>
              </a:defRPr>
            </a:lvl1pPr>
            <a:lvl2pPr marL="539750" indent="-177800">
              <a:buFont typeface="Arial" panose="020B0604020202020204" pitchFamily="34" charset="0"/>
              <a:buChar char="●"/>
              <a:defRPr>
                <a:latin typeface="+mn-lt"/>
              </a:defRPr>
            </a:lvl2pPr>
            <a:lvl3pPr marL="730250" indent="-177800">
              <a:buFont typeface="Arial" panose="020B0604020202020204" pitchFamily="34" charset="0"/>
              <a:buChar char="●"/>
              <a:defRPr>
                <a:latin typeface="+mn-lt"/>
              </a:defRPr>
            </a:lvl3pPr>
            <a:lvl4pPr marL="901700" indent="-177800">
              <a:buFont typeface="Arial" panose="020B0604020202020204" pitchFamily="34" charset="0"/>
              <a:buChar char="●"/>
              <a:defRPr>
                <a:latin typeface="+mn-lt"/>
              </a:defRPr>
            </a:lvl4pPr>
            <a:lvl5pPr marL="1092200" indent="-177800">
              <a:buFont typeface="Arial" panose="020B0604020202020204" pitchFamily="34" charset="0"/>
              <a:buChar char="●"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613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Pictur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3418721" y="1520921"/>
            <a:ext cx="5473758" cy="4500367"/>
          </a:xfrm>
        </p:spPr>
        <p:txBody>
          <a:bodyPr/>
          <a:lstStyle>
            <a:lvl1pPr marL="177800" indent="-177800">
              <a:defRPr/>
            </a:lvl1pPr>
            <a:lvl2pPr marL="539750" indent="-177800">
              <a:defRPr/>
            </a:lvl2pPr>
            <a:lvl3pPr marL="730250" indent="-177800">
              <a:defRPr/>
            </a:lvl3pPr>
            <a:lvl4pPr marL="901700" indent="-177800">
              <a:defRPr/>
            </a:lvl4pPr>
            <a:lvl5pPr marL="1092200" indent="-1778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419872" y="450850"/>
            <a:ext cx="5472607" cy="914400"/>
          </a:xfrm>
        </p:spPr>
        <p:txBody>
          <a:bodyPr>
            <a:normAutofit/>
          </a:bodyPr>
          <a:lstStyle>
            <a:lvl1pPr algn="l">
              <a:buNone/>
              <a:defRPr sz="2600" b="1" baseline="0">
                <a:solidFill>
                  <a:srgbClr val="4C4C4C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Heading here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132138" cy="1908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111666"/>
            <a:ext cx="3132138" cy="1908000"/>
          </a:xfr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0" y="4221088"/>
            <a:ext cx="3132138" cy="1908000"/>
          </a:xfr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41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157302"/>
            <a:ext cx="9144000" cy="3700698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4173280" y="3267175"/>
            <a:ext cx="355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600" spc="-150" dirty="0" err="1">
                <a:solidFill>
                  <a:srgbClr val="CAEE9C">
                    <a:lumMod val="75000"/>
                  </a:srgbClr>
                </a:solidFill>
              </a:rPr>
              <a:t>xie-xie</a:t>
            </a:r>
            <a:endParaRPr lang="en-GB" sz="3200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 userDrawn="1"/>
        </p:nvSpPr>
        <p:spPr bwMode="auto">
          <a:xfrm>
            <a:off x="2992114" y="3620454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zikomo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 userDrawn="1"/>
        </p:nvSpPr>
        <p:spPr bwMode="auto">
          <a:xfrm>
            <a:off x="2362551" y="3625471"/>
            <a:ext cx="40625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6600" b="1" spc="-150" dirty="0" smtClean="0">
                <a:solidFill>
                  <a:srgbClr val="CAEE9C">
                    <a:lumMod val="75000"/>
                  </a:srgbClr>
                </a:solidFill>
              </a:rPr>
              <a:t>thank </a:t>
            </a:r>
            <a:r>
              <a:rPr lang="en-GB" sz="6600" b="1" spc="-150" dirty="0">
                <a:solidFill>
                  <a:srgbClr val="CAEE9C">
                    <a:lumMod val="75000"/>
                  </a:srgbClr>
                </a:solidFill>
              </a:rPr>
              <a:t>you </a:t>
            </a:r>
          </a:p>
        </p:txBody>
      </p:sp>
      <p:sp>
        <p:nvSpPr>
          <p:cNvPr id="16" name="Text Box 4"/>
          <p:cNvSpPr txBox="1">
            <a:spLocks noChangeArrowheads="1"/>
          </p:cNvSpPr>
          <p:nvPr userDrawn="1"/>
        </p:nvSpPr>
        <p:spPr bwMode="auto">
          <a:xfrm>
            <a:off x="617280" y="4289023"/>
            <a:ext cx="3556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urakoze</a:t>
            </a:r>
            <a:endParaRPr lang="en-GB" sz="32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 userDrawn="1"/>
        </p:nvSpPr>
        <p:spPr bwMode="auto">
          <a:xfrm>
            <a:off x="2501735" y="4539381"/>
            <a:ext cx="3556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terima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  <a:r>
              <a:rPr lang="en-GB" sz="3200" b="1" spc="-150" dirty="0" err="1">
                <a:solidFill>
                  <a:srgbClr val="CAEE9C">
                    <a:lumMod val="75000"/>
                  </a:srgbClr>
                </a:solidFill>
              </a:rPr>
              <a:t>kasih</a:t>
            </a:r>
            <a:r>
              <a:rPr lang="en-GB" sz="3200" b="1" spc="-150" dirty="0">
                <a:solidFill>
                  <a:srgbClr val="CAEE9C">
                    <a:lumMod val="75000"/>
                  </a:srgbClr>
                </a:solidFill>
              </a:rPr>
              <a:t> </a:t>
            </a:r>
          </a:p>
        </p:txBody>
      </p:sp>
      <p:sp>
        <p:nvSpPr>
          <p:cNvPr id="19" name="Text Box 4"/>
          <p:cNvSpPr txBox="1">
            <a:spLocks noChangeArrowheads="1"/>
          </p:cNvSpPr>
          <p:nvPr userDrawn="1"/>
        </p:nvSpPr>
        <p:spPr bwMode="auto">
          <a:xfrm>
            <a:off x="4315361" y="4184299"/>
            <a:ext cx="355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3200" spc="-150" dirty="0" err="1">
                <a:solidFill>
                  <a:srgbClr val="92D050"/>
                </a:solidFill>
              </a:rPr>
              <a:t>ke</a:t>
            </a:r>
            <a:r>
              <a:rPr lang="en-GB" sz="3200" spc="-150" dirty="0">
                <a:solidFill>
                  <a:srgbClr val="92D050"/>
                </a:solidFill>
              </a:rPr>
              <a:t> </a:t>
            </a:r>
            <a:r>
              <a:rPr lang="en-GB" sz="3200" spc="-150" dirty="0" err="1">
                <a:solidFill>
                  <a:srgbClr val="92D050"/>
                </a:solidFill>
              </a:rPr>
              <a:t>itumetse</a:t>
            </a:r>
            <a:endParaRPr lang="en-GB" sz="3200" spc="-150" dirty="0">
              <a:solidFill>
                <a:srgbClr val="92D05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 userDrawn="1"/>
        </p:nvSpPr>
        <p:spPr bwMode="auto">
          <a:xfrm>
            <a:off x="5120975" y="4545688"/>
            <a:ext cx="355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pc="-150" dirty="0" err="1">
                <a:solidFill>
                  <a:srgbClr val="CAEE9C">
                    <a:lumMod val="75000"/>
                  </a:srgbClr>
                </a:solidFill>
              </a:rPr>
              <a:t>dhanyawaad</a:t>
            </a:r>
            <a:endParaRPr lang="en-GB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 userDrawn="1"/>
        </p:nvSpPr>
        <p:spPr bwMode="auto">
          <a:xfrm>
            <a:off x="1018505" y="3555150"/>
            <a:ext cx="355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merci</a:t>
            </a:r>
            <a:endParaRPr lang="en-GB" sz="2800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 userDrawn="1"/>
        </p:nvSpPr>
        <p:spPr bwMode="auto">
          <a:xfrm>
            <a:off x="5862004" y="3569338"/>
            <a:ext cx="3556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2800" b="1" spc="-150" dirty="0" err="1">
                <a:solidFill>
                  <a:srgbClr val="CAEE9C">
                    <a:lumMod val="60000"/>
                    <a:lumOff val="40000"/>
                  </a:srgbClr>
                </a:solidFill>
              </a:rPr>
              <a:t>efharistó</a:t>
            </a:r>
            <a:endParaRPr lang="en-GB" sz="28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125396" y="3292006"/>
            <a:ext cx="27526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spc="-150" dirty="0" err="1">
                <a:solidFill>
                  <a:srgbClr val="CAEE9C">
                    <a:lumMod val="75000"/>
                  </a:srgbClr>
                </a:solidFill>
              </a:rPr>
              <a:t>Assalamualikum</a:t>
            </a:r>
            <a:endParaRPr lang="en-GB" b="1" spc="-150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4110374" y="4181300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tak</a:t>
            </a:r>
            <a:endParaRPr lang="en-GB" sz="2000" b="1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416823" y="4158782"/>
            <a:ext cx="6719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00" b="1" spc="-150" dirty="0">
                <a:solidFill>
                  <a:srgbClr val="CAEE9C">
                    <a:lumMod val="75000"/>
                  </a:srgbClr>
                </a:solidFill>
              </a:rPr>
              <a:t>kiitos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3915393" y="3425416"/>
            <a:ext cx="8547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i-IN" sz="2000" spc="-150" dirty="0">
                <a:solidFill>
                  <a:srgbClr val="CAEE9C">
                    <a:lumMod val="75000"/>
                  </a:srgbClr>
                </a:solidFill>
              </a:rPr>
              <a:t>शुक्रिया</a:t>
            </a:r>
          </a:p>
        </p:txBody>
      </p:sp>
      <p:sp>
        <p:nvSpPr>
          <p:cNvPr id="32" name="Rectangle 31"/>
          <p:cNvSpPr/>
          <p:nvPr userDrawn="1"/>
        </p:nvSpPr>
        <p:spPr>
          <a:xfrm>
            <a:off x="791201" y="3800600"/>
            <a:ext cx="1369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pc="-150" dirty="0">
                <a:solidFill>
                  <a:srgbClr val="92D050"/>
                </a:solidFill>
              </a:rPr>
              <a:t>ありがとう</a:t>
            </a:r>
          </a:p>
        </p:txBody>
      </p:sp>
      <p:sp>
        <p:nvSpPr>
          <p:cNvPr id="34" name="Rectangle 33"/>
          <p:cNvSpPr/>
          <p:nvPr userDrawn="1"/>
        </p:nvSpPr>
        <p:spPr>
          <a:xfrm>
            <a:off x="5951280" y="3913287"/>
            <a:ext cx="9476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spc="-150" dirty="0">
                <a:solidFill>
                  <a:srgbClr val="CAEE9C">
                    <a:lumMod val="60000"/>
                    <a:lumOff val="40000"/>
                  </a:srgbClr>
                </a:solidFill>
              </a:rPr>
              <a:t>gracias</a:t>
            </a:r>
          </a:p>
        </p:txBody>
      </p:sp>
      <p:sp>
        <p:nvSpPr>
          <p:cNvPr id="29" name="Text Box 4"/>
          <p:cNvSpPr txBox="1">
            <a:spLocks noChangeArrowheads="1"/>
          </p:cNvSpPr>
          <p:nvPr userDrawn="1"/>
        </p:nvSpPr>
        <p:spPr bwMode="auto">
          <a:xfrm>
            <a:off x="5860025" y="4184299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dirty="0" err="1">
                <a:solidFill>
                  <a:srgbClr val="CAEE9C">
                    <a:lumMod val="75000"/>
                  </a:srgbClr>
                </a:solidFill>
              </a:rPr>
              <a:t>zikomo</a:t>
            </a:r>
            <a:endParaRPr lang="en-GB" dirty="0">
              <a:solidFill>
                <a:srgbClr val="CAEE9C">
                  <a:lumMod val="75000"/>
                </a:srgbClr>
              </a:solidFill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869237" y="4581410"/>
            <a:ext cx="8835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000" dirty="0" smtClean="0">
                <a:solidFill>
                  <a:srgbClr val="CAEE9C">
                    <a:lumMod val="75000"/>
                  </a:srgbClr>
                </a:solidFill>
              </a:rPr>
              <a:t>danke</a:t>
            </a:r>
            <a:endParaRPr lang="de-DE" sz="2000" dirty="0">
              <a:solidFill>
                <a:srgbClr val="CAEE9C">
                  <a:lumMod val="75000"/>
                </a:srgbClr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3" y="5125169"/>
            <a:ext cx="8209431" cy="914400"/>
          </a:xfr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 lang="en-GB" sz="2400" b="1" smtClean="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  <a:buSzTx/>
              <a:buFont typeface="Calibri" panose="020F0502020204030204" pitchFamily="34" charset="0"/>
              <a:buNone/>
              <a:tabLst/>
              <a:defRPr/>
            </a:pP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Name, CABI Centre</a:t>
            </a:r>
            <a:b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</a:br>
            <a:r>
              <a:rPr lang="en-GB" sz="2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email@cabi.org</a:t>
            </a:r>
          </a:p>
          <a:p>
            <a:pPr lvl="0"/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-18324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36" name="Text Box 4"/>
          <p:cNvSpPr txBox="1">
            <a:spLocks noChangeArrowheads="1"/>
          </p:cNvSpPr>
          <p:nvPr userDrawn="1"/>
        </p:nvSpPr>
        <p:spPr bwMode="auto">
          <a:xfrm>
            <a:off x="6289206" y="4499787"/>
            <a:ext cx="355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 spc="-150" dirty="0" err="1" smtClean="0">
                <a:solidFill>
                  <a:srgbClr val="CAEE9C">
                    <a:lumMod val="60000"/>
                    <a:lumOff val="40000"/>
                  </a:srgbClr>
                </a:solidFill>
              </a:rPr>
              <a:t>asante</a:t>
            </a:r>
            <a:endParaRPr lang="en-GB" spc="-150" dirty="0">
              <a:solidFill>
                <a:srgbClr val="CAEE9C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78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6"/>
            <a:ext cx="9144000" cy="4725143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9164" y="4725144"/>
            <a:ext cx="9153164" cy="2157341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504" y="4725144"/>
            <a:ext cx="8928992" cy="74902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Presentation Subtitle here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107512" y="5474569"/>
            <a:ext cx="8928991" cy="326043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Data collected by (names of contributors and production team)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2" hasCustomPrompt="1"/>
          </p:nvPr>
        </p:nvSpPr>
        <p:spPr>
          <a:xfrm>
            <a:off x="102930" y="5812514"/>
            <a:ext cx="8928991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Analysis and Compilation by (names of contributors)</a:t>
            </a:r>
            <a:endParaRPr lang="en-GB" dirty="0"/>
          </a:p>
        </p:txBody>
      </p:sp>
      <p:sp>
        <p:nvSpPr>
          <p:cNvPr id="33" name="Text Placeholder 31"/>
          <p:cNvSpPr>
            <a:spLocks noGrp="1"/>
          </p:cNvSpPr>
          <p:nvPr>
            <p:ph type="body" sz="quarter" idx="13" hasCustomPrompt="1"/>
          </p:nvPr>
        </p:nvSpPr>
        <p:spPr>
          <a:xfrm>
            <a:off x="107504" y="6163322"/>
            <a:ext cx="8928990" cy="341007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chemeClr val="accent3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dirty="0" smtClean="0"/>
              <a:t>Presenters name, date, event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26" name="Title 25"/>
          <p:cNvSpPr>
            <a:spLocks noGrp="1"/>
          </p:cNvSpPr>
          <p:nvPr>
            <p:ph type="title" hasCustomPrompt="1"/>
          </p:nvPr>
        </p:nvSpPr>
        <p:spPr>
          <a:xfrm>
            <a:off x="571023" y="3510136"/>
            <a:ext cx="8229600" cy="1143000"/>
          </a:xfrm>
        </p:spPr>
        <p:txBody>
          <a:bodyPr>
            <a:normAutofit/>
          </a:bodyPr>
          <a:lstStyle>
            <a:lvl1pPr>
              <a:defRPr sz="3600" b="1" cap="none" spc="0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heading here</a:t>
            </a:r>
            <a:br>
              <a:rPr lang="en-US" dirty="0" smtClean="0"/>
            </a:br>
            <a:r>
              <a:rPr lang="en-US" dirty="0" smtClean="0"/>
              <a:t>2nd line if needed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533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4163"/>
            <a:ext cx="9144000" cy="6156000"/>
          </a:xfr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lang="en-GB" baseline="0" dirty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You may insert your own picture (Click icon to add picture), no line bordering picture. </a:t>
            </a:r>
            <a:endParaRPr lang="en-GB" dirty="0" smtClean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1" y="4869160"/>
            <a:ext cx="8229600" cy="1143000"/>
          </a:xfrm>
        </p:spPr>
        <p:txBody>
          <a:bodyPr/>
          <a:lstStyle>
            <a:lvl1pPr algn="l">
              <a:defRPr b="1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8017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84436"/>
            <a:ext cx="9144000" cy="4173565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437960" y="3602506"/>
            <a:ext cx="715423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800" b="1" dirty="0" smtClean="0">
              <a:solidFill>
                <a:srgbClr val="FFFFFF"/>
              </a:solidFill>
              <a:latin typeface="Arial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FF"/>
                </a:solidFill>
                <a:latin typeface="Arial"/>
              </a:rPr>
              <a:t>CABI is a not-for-profit international organization that improves people’s lives by providing information and applying scientific expertise to solve problems in agriculture and the environment</a:t>
            </a:r>
            <a:endParaRPr lang="en-GB" sz="2800" b="1" dirty="0" smtClean="0">
              <a:solidFill>
                <a:srgbClr val="FFFFFF"/>
              </a:solidFill>
              <a:latin typeface="Arial"/>
            </a:endParaRPr>
          </a:p>
          <a:p>
            <a:endParaRPr lang="en-GB" sz="28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502" y="2924949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6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GB" sz="3600" b="1" dirty="0" smtClean="0">
                <a:solidFill>
                  <a:srgbClr val="FFFFFF"/>
                </a:solidFill>
                <a:latin typeface="Arial"/>
              </a:rPr>
              <a:t>our mission</a:t>
            </a:r>
            <a:endParaRPr lang="en-GB" sz="36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-18321"/>
            <a:ext cx="9144000" cy="317562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751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5"/>
            <a:ext cx="9144000" cy="75632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chemeClr val="bg1"/>
                </a:solidFill>
              </a:rPr>
              <a:t>KNOWLEDGE FOR LIFE</a:t>
            </a:r>
            <a:endParaRPr lang="en-GB" sz="12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2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5" r:id="rId4"/>
    <p:sldLayoutId id="2147483686" r:id="rId5"/>
    <p:sldLayoutId id="2147483688" r:id="rId6"/>
    <p:sldLayoutId id="2147483687" r:id="rId7"/>
    <p:sldLayoutId id="2147483689" r:id="rId8"/>
    <p:sldLayoutId id="2147483682" r:id="rId9"/>
    <p:sldLayoutId id="2147483684" r:id="rId10"/>
    <p:sldLayoutId id="2147483674" r:id="rId11"/>
    <p:sldLayoutId id="2147483680" r:id="rId12"/>
    <p:sldLayoutId id="214748368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05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5"/>
            <a:ext cx="9144000" cy="75632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5"/>
            <a:ext cx="9144000" cy="75632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3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46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60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344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5"/>
            <a:ext cx="9144000" cy="756323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3" y="6452870"/>
            <a:ext cx="19495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14" y="6280162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73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26164"/>
            <a:ext cx="9144000" cy="756322"/>
          </a:xfrm>
          <a:prstGeom prst="rect">
            <a:avLst/>
          </a:prstGeom>
          <a:solidFill>
            <a:srgbClr val="78BE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9511" y="6452864"/>
            <a:ext cx="19495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300"/>
              </a:spcAft>
            </a:pPr>
            <a:r>
              <a:rPr lang="en-GB" sz="1200" b="1" dirty="0" smtClean="0">
                <a:solidFill>
                  <a:srgbClr val="FFFFFF"/>
                </a:solidFill>
              </a:rPr>
              <a:t>KNOWLEDGE FOR LIFE</a:t>
            </a:r>
            <a:endParaRPr lang="en-GB" sz="1200" b="1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206" y="6280157"/>
            <a:ext cx="73341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0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4C4C4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5397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73025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tabLst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9017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092200" indent="-177800" algn="l" defTabSz="914400" rtl="0" eaLnBrk="1" latinLnBrk="0" hangingPunct="1">
        <a:spcBef>
          <a:spcPct val="20000"/>
        </a:spcBef>
        <a:buClr>
          <a:srgbClr val="7BC143"/>
        </a:buClr>
        <a:buFont typeface="Arial" panose="020B0604020202020204" pitchFamily="34" charset="0"/>
        <a:buChar char="●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0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87" b="11187"/>
          <a:stretch>
            <a:fillRect/>
          </a:stretch>
        </p:blipFill>
        <p:spPr/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4797152"/>
            <a:ext cx="8928992" cy="74902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African Member Countries Regional Consultation</a:t>
            </a:r>
          </a:p>
          <a:p>
            <a:r>
              <a:rPr lang="en-GB" dirty="0"/>
              <a:t>14-16 October </a:t>
            </a:r>
            <a:r>
              <a:rPr lang="en-GB" dirty="0" smtClean="0"/>
              <a:t>2015, Lusaka, Zambia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512" y="5589240"/>
            <a:ext cx="8928991" cy="326043"/>
          </a:xfrm>
        </p:spPr>
        <p:txBody>
          <a:bodyPr>
            <a:noAutofit/>
          </a:bodyPr>
          <a:lstStyle/>
          <a:p>
            <a:r>
              <a:rPr lang="en-GB" sz="1600" dirty="0" smtClean="0">
                <a:latin typeface="Arial" panose="020B0604020202020204" pitchFamily="34" charset="0"/>
              </a:rPr>
              <a:t>Session 2: Reviewing </a:t>
            </a:r>
            <a:r>
              <a:rPr lang="en-GB" sz="1600" dirty="0">
                <a:latin typeface="Arial" panose="020B0604020202020204" pitchFamily="34" charset="0"/>
              </a:rPr>
              <a:t>and Identifying Priorities of Member Countries</a:t>
            </a:r>
          </a:p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02930" y="5968313"/>
            <a:ext cx="8928991" cy="341007"/>
          </a:xfrm>
        </p:spPr>
        <p:txBody>
          <a:bodyPr>
            <a:noAutofit/>
          </a:bodyPr>
          <a:lstStyle/>
          <a:p>
            <a:r>
              <a:rPr lang="en-GB" dirty="0"/>
              <a:t>George Oduor, Deputy Director (Research), CABI Africa </a:t>
            </a:r>
          </a:p>
          <a:p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3861048"/>
            <a:ext cx="9144000" cy="864101"/>
          </a:xfrm>
          <a:solidFill>
            <a:schemeClr val="accent4">
              <a:alpha val="42000"/>
            </a:schemeClr>
          </a:solidFill>
        </p:spPr>
        <p:txBody>
          <a:bodyPr>
            <a:normAutofit/>
          </a:bodyPr>
          <a:lstStyle/>
          <a:p>
            <a:r>
              <a:rPr lang="en-GB" sz="4000" dirty="0" smtClean="0"/>
              <a:t>Introduction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7544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5" y="1052736"/>
            <a:ext cx="5760641" cy="4993164"/>
          </a:xfrm>
        </p:spPr>
        <p:txBody>
          <a:bodyPr>
            <a:noAutofit/>
          </a:bodyPr>
          <a:lstStyle/>
          <a:p>
            <a:pPr marL="0" lv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b="1" u="sng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Break-out Discussions</a:t>
            </a: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en-GB" b="1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Step </a:t>
            </a: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1: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 Review and agree on the continued relevance of 7 priority areas and issues identified in 2012-2013 </a:t>
            </a:r>
            <a:endParaRPr lang="en-GB" dirty="0" smtClean="0">
              <a:solidFill>
                <a:srgbClr val="262626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en-GB" b="1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Step </a:t>
            </a: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2: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 Articulate top 3 new emerging national priority areas by each member </a:t>
            </a: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country</a:t>
            </a:r>
            <a:endParaRPr lang="en-GB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Step 3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: Discuss and agree on top 3 </a:t>
            </a: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new 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emerging sub-regional priority areas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en-GB" b="1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Step </a:t>
            </a: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4: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 Discuss and agree on specific issues of each of these 3 priority </a:t>
            </a: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areas</a:t>
            </a:r>
            <a:endParaRPr lang="en-GB" dirty="0"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Step 5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: Integrate both previous relevant and new emerging sub-regional priority areas/issues into “</a:t>
            </a: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Sub-regional priority areas/issues  2015” 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75856" y="0"/>
            <a:ext cx="5472608" cy="908720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Suggested Steps for Discussions</a:t>
            </a:r>
            <a:endParaRPr lang="en-GB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64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5" y="908720"/>
            <a:ext cx="5760641" cy="5137180"/>
          </a:xfrm>
        </p:spPr>
        <p:txBody>
          <a:bodyPr>
            <a:noAutofit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endParaRPr lang="en-GB" sz="1600" b="1" u="sng" dirty="0" smtClean="0">
              <a:solidFill>
                <a:srgbClr val="262626"/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n-GB" b="1" u="sng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Plenary Discussions</a:t>
            </a:r>
            <a:endParaRPr lang="en-GB" dirty="0" smtClean="0">
              <a:solidFill>
                <a:srgbClr val="262626"/>
              </a:solidFill>
              <a:latin typeface="+mj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/>
              <a:buChar char=""/>
            </a:pPr>
            <a:r>
              <a:rPr lang="en-GB" b="1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Step </a:t>
            </a: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6: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 Discuss and agree on </a:t>
            </a:r>
            <a:r>
              <a:rPr lang="en-GB" b="1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“Regional Priority Areas and Issues”</a:t>
            </a:r>
            <a:r>
              <a:rPr lang="en-GB" dirty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 after reporting </a:t>
            </a:r>
            <a:r>
              <a:rPr lang="en-GB" dirty="0" smtClean="0">
                <a:solidFill>
                  <a:srgbClr val="262626"/>
                </a:solidFill>
                <a:latin typeface="+mj-lt"/>
                <a:ea typeface="Calibri"/>
                <a:cs typeface="Times New Roman"/>
              </a:rPr>
              <a:t>back</a:t>
            </a:r>
            <a:endParaRPr lang="en-GB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75856" y="0"/>
            <a:ext cx="5472608" cy="908720"/>
          </a:xfrm>
        </p:spPr>
        <p:txBody>
          <a:bodyPr>
            <a:normAutofit/>
          </a:bodyPr>
          <a:lstStyle/>
          <a:p>
            <a:endParaRPr lang="en-GB" sz="2400" dirty="0" smtClean="0"/>
          </a:p>
          <a:p>
            <a:r>
              <a:rPr lang="en-GB" sz="2400" dirty="0" smtClean="0"/>
              <a:t>Suggested Steps for Discussions</a:t>
            </a:r>
            <a:endParaRPr lang="en-GB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r="11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82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6" y="1196752"/>
            <a:ext cx="5688632" cy="4849148"/>
          </a:xfrm>
        </p:spPr>
        <p:txBody>
          <a:bodyPr>
            <a:normAutofit/>
          </a:bodyPr>
          <a:lstStyle/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/>
              <a:t>Eastern Africa</a:t>
            </a:r>
            <a:r>
              <a:rPr lang="en-GB" sz="2000" dirty="0"/>
              <a:t>: Burundi, </a:t>
            </a:r>
            <a:r>
              <a:rPr lang="en-GB" sz="2000" dirty="0" smtClean="0"/>
              <a:t>Ethiopia</a:t>
            </a:r>
            <a:r>
              <a:rPr lang="en-GB" sz="2000" dirty="0"/>
              <a:t>, </a:t>
            </a:r>
            <a:r>
              <a:rPr lang="en-GB" sz="2000" dirty="0" smtClean="0"/>
              <a:t>Kenya, Tanzania, Rwanda and Uganda plus partners </a:t>
            </a:r>
            <a:r>
              <a:rPr lang="en-GB" sz="2000" b="1" dirty="0" smtClean="0"/>
              <a:t>(Morris </a:t>
            </a:r>
            <a:r>
              <a:rPr lang="en-GB" sz="2000" b="1" dirty="0"/>
              <a:t>Akiri and Dannie Romney</a:t>
            </a:r>
            <a:r>
              <a:rPr lang="en-GB" sz="2000" b="1" dirty="0" smtClean="0"/>
              <a:t>)</a:t>
            </a:r>
          </a:p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Southern </a:t>
            </a:r>
            <a:r>
              <a:rPr lang="en-GB" sz="2000" b="1" dirty="0"/>
              <a:t>Africa</a:t>
            </a:r>
            <a:r>
              <a:rPr lang="en-GB" sz="2000" dirty="0"/>
              <a:t>: Botswana, Malawi, Mauritius, South Africa, </a:t>
            </a:r>
            <a:r>
              <a:rPr lang="en-GB" sz="2000" dirty="0" smtClean="0"/>
              <a:t>Zambia and </a:t>
            </a:r>
            <a:r>
              <a:rPr lang="en-GB" sz="2000" dirty="0"/>
              <a:t>Zimbabwe </a:t>
            </a:r>
            <a:r>
              <a:rPr lang="en-GB" sz="2000" dirty="0" smtClean="0"/>
              <a:t>plus partners </a:t>
            </a:r>
            <a:r>
              <a:rPr lang="en-GB" sz="2000" b="1" dirty="0" smtClean="0"/>
              <a:t>(Roger </a:t>
            </a:r>
            <a:r>
              <a:rPr lang="en-GB" sz="2000" b="1" dirty="0"/>
              <a:t>Day and Elizabeth Dodsworth</a:t>
            </a:r>
            <a:r>
              <a:rPr lang="en-GB" sz="2000" b="1" dirty="0" smtClean="0"/>
              <a:t>)</a:t>
            </a:r>
          </a:p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1" dirty="0" smtClean="0"/>
              <a:t>Western </a:t>
            </a:r>
            <a:r>
              <a:rPr lang="en-GB" sz="2000" b="1" dirty="0"/>
              <a:t>Africa</a:t>
            </a:r>
            <a:r>
              <a:rPr lang="en-GB" sz="2000" dirty="0"/>
              <a:t>: </a:t>
            </a:r>
            <a:r>
              <a:rPr lang="en-GB" sz="2000" dirty="0" smtClean="0"/>
              <a:t>Cameroon, Cote </a:t>
            </a:r>
            <a:r>
              <a:rPr lang="en-GB" sz="2000" dirty="0"/>
              <a:t>d’Ivoire, Gambia, Ghana, Nigeria and </a:t>
            </a:r>
            <a:r>
              <a:rPr lang="en-GB" sz="2000" dirty="0" smtClean="0"/>
              <a:t>Sierra Leone plus partners </a:t>
            </a:r>
            <a:r>
              <a:rPr lang="en-GB" sz="2000" b="1" dirty="0" smtClean="0"/>
              <a:t>(</a:t>
            </a:r>
            <a:r>
              <a:rPr lang="en-GB" sz="2000" b="1" dirty="0"/>
              <a:t>George Oduor and Victor Clottey)</a:t>
            </a:r>
          </a:p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Break-out Groups</a:t>
            </a:r>
            <a:endParaRPr lang="en-GB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3" r="11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2032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George </a:t>
            </a:r>
            <a:r>
              <a:rPr lang="en-GB" dirty="0" err="1" smtClean="0"/>
              <a:t>Oduor</a:t>
            </a:r>
            <a:r>
              <a:rPr lang="en-GB"/>
              <a:t>, </a:t>
            </a:r>
            <a:r>
              <a:rPr lang="en-GB" smtClean="0"/>
              <a:t> </a:t>
            </a:r>
            <a:r>
              <a:rPr lang="en-GB" dirty="0" smtClean="0"/>
              <a:t>Africa</a:t>
            </a:r>
          </a:p>
          <a:p>
            <a:r>
              <a:rPr lang="en-GB" dirty="0"/>
              <a:t>g</a:t>
            </a:r>
            <a:r>
              <a:rPr lang="en-GB" dirty="0" smtClean="0"/>
              <a:t>.oduor@cabi.org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0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06094" y="260648"/>
            <a:ext cx="7478273" cy="5850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85750" indent="-285750" fontAlgn="auto">
              <a:lnSpc>
                <a:spcPts val="3720"/>
              </a:lnSpc>
              <a:spcBef>
                <a:spcPct val="20000"/>
              </a:spcBef>
              <a:spcAft>
                <a:spcPts val="0"/>
              </a:spcAft>
              <a:buClr>
                <a:srgbClr val="7BC143"/>
              </a:buClr>
            </a:pPr>
            <a:r>
              <a:rPr sz="2600" b="1" dirty="0">
                <a:solidFill>
                  <a:srgbClr val="4C4C4C"/>
                </a:solidFill>
                <a:latin typeface="Calibri"/>
                <a:cs typeface="Arial" panose="020B0604020202020204" pitchFamily="34" charset="0"/>
              </a:rPr>
              <a:t>Consolidated </a:t>
            </a:r>
            <a:r>
              <a:rPr lang="en-GB" sz="2600" b="1" dirty="0" smtClean="0">
                <a:solidFill>
                  <a:srgbClr val="4C4C4C"/>
                </a:solidFill>
                <a:latin typeface="Calibri"/>
                <a:cs typeface="Arial" panose="020B0604020202020204" pitchFamily="34" charset="0"/>
              </a:rPr>
              <a:t>priority areas and issues  2012-13</a:t>
            </a:r>
            <a:endParaRPr sz="2600" b="1" dirty="0">
              <a:solidFill>
                <a:srgbClr val="4C4C4C"/>
              </a:solidFill>
              <a:latin typeface="Calibri"/>
              <a:cs typeface="Arial" panose="020B0604020202020204" pitchFamily="34" charset="0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911215"/>
              </p:ext>
            </p:extLst>
          </p:nvPr>
        </p:nvGraphicFramePr>
        <p:xfrm>
          <a:off x="484278" y="836712"/>
          <a:ext cx="8192178" cy="521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32580"/>
                <a:gridCol w="5659598"/>
              </a:tblGrid>
              <a:tr h="24635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reas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D4EDD2"/>
                    </a:solidFill>
                  </a:tcPr>
                </a:tc>
                <a:tc>
                  <a:txBody>
                    <a:bodyPr/>
                    <a:lstStyle/>
                    <a:p>
                      <a:pPr marL="86400" algn="l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ssues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D4EDD2"/>
                    </a:solidFill>
                  </a:tcPr>
                </a:tc>
              </a:tr>
              <a:tr h="682383">
                <a:tc>
                  <a:txBody>
                    <a:bodyPr/>
                    <a:lstStyle/>
                    <a:p>
                      <a:pPr marL="80010" marR="240029" algn="l">
                        <a:lnSpc>
                          <a:spcPct val="114300"/>
                        </a:lnSpc>
                      </a:pPr>
                      <a:r>
                        <a:rPr sz="12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Trade</a:t>
                      </a:r>
                      <a:r>
                        <a:rPr sz="1200" b="1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ma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ket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access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de</a:t>
                      </a:r>
                      <a:r>
                        <a:rPr sz="1200" b="1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629285" algn="l">
                        <a:lnSpc>
                          <a:spcPct val="114300"/>
                        </a:lnSpc>
                      </a:pPr>
                      <a:r>
                        <a:rPr sz="12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SPS</a:t>
                      </a:r>
                      <a:r>
                        <a:rPr sz="12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iance;</a:t>
                      </a:r>
                      <a:r>
                        <a:rPr sz="1200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Va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cha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ocus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pos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har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est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add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ion;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G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AP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best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prac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ices pro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ion,</a:t>
                      </a:r>
                      <a:r>
                        <a:rPr sz="1200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capaci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bu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ng;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erciali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12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con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act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arming.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74667">
                <a:tc>
                  <a:txBody>
                    <a:bodyPr/>
                    <a:lstStyle/>
                    <a:p>
                      <a:pPr marL="80010" marR="501015" algn="l">
                        <a:lnSpc>
                          <a:spcPct val="114300"/>
                        </a:lnSpc>
                      </a:pPr>
                      <a:r>
                        <a:rPr sz="12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Kn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ed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b="1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management, com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cat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spc="-5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use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51765" algn="l">
                        <a:lnSpc>
                          <a:spcPct val="114799"/>
                        </a:lnSpc>
                      </a:pPr>
                      <a:r>
                        <a:rPr sz="12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Techno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ogy</a:t>
                      </a:r>
                      <a:r>
                        <a:rPr sz="12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ans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par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icu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arly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ongst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ber</a:t>
                      </a:r>
                      <a:r>
                        <a:rPr sz="1200" spc="-4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count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ies,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sou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sou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h);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Sharing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ledge a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ongst</a:t>
                      </a:r>
                      <a:r>
                        <a:rPr sz="12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eholder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oups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including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ou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ass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oo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Facebook</a:t>
                      </a:r>
                      <a:r>
                        <a:rPr sz="1200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Agricul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)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obile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ad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iso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 ser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ices;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I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pro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un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ions</a:t>
                      </a:r>
                      <a:r>
                        <a:rPr sz="12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armers;</a:t>
                      </a:r>
                      <a:r>
                        <a:rPr sz="12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idenc</a:t>
                      </a:r>
                      <a:r>
                        <a:rPr sz="1200" spc="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based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icies.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84455" algn="l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2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ing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managing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ins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ional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esearch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orma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681849">
                <a:tc>
                  <a:txBody>
                    <a:bodyPr/>
                    <a:lstStyle/>
                    <a:p>
                      <a:pPr marL="80010" algn="l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ant</a:t>
                      </a:r>
                      <a:r>
                        <a:rPr sz="1200" b="1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hea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lt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marR="10160" algn="l">
                        <a:lnSpc>
                          <a:spcPct val="114300"/>
                        </a:lnSpc>
                      </a:pP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anaging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ange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essors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inc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ud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pes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(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M)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er,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 nu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ien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s;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PM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gh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ue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ops; 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eduction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pes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icide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inputs;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early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arning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ne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w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ly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erged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ey</a:t>
                      </a:r>
                      <a:r>
                        <a:rPr sz="12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pes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seases.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328928">
                <a:tc>
                  <a:txBody>
                    <a:bodyPr/>
                    <a:lstStyle/>
                    <a:p>
                      <a:pPr marL="80010" marR="514350" algn="l">
                        <a:lnSpc>
                          <a:spcPct val="114300"/>
                        </a:lnSpc>
                      </a:pPr>
                      <a:r>
                        <a:rPr sz="12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od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ers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b="1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b="1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 spec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</a:t>
                      </a:r>
                      <a:r>
                        <a:rPr sz="1200" b="1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management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l">
                        <a:lnSpc>
                          <a:spcPct val="100000"/>
                        </a:lnSpc>
                      </a:pP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anage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;</a:t>
                      </a:r>
                      <a:r>
                        <a:rPr sz="1200" spc="-4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Capac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bu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identi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12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agnos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ics;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hab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at</a:t>
                      </a:r>
                      <a:r>
                        <a:rPr lang="en-GB" sz="1200" spc="0" baseline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5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anipula</a:t>
                      </a:r>
                      <a:r>
                        <a:rPr sz="1200" spc="-1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1200" spc="-1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ag</a:t>
                      </a:r>
                      <a:r>
                        <a:rPr sz="1200" spc="-1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-5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spc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biodi</a:t>
                      </a:r>
                      <a:r>
                        <a:rPr sz="1200" spc="-15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1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si</a:t>
                      </a:r>
                      <a:r>
                        <a:rPr sz="1200" spc="-1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3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en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ichment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84455" marR="588645" algn="l">
                        <a:lnSpc>
                          <a:spcPct val="115199"/>
                        </a:lnSpc>
                      </a:pP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ob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esource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lec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ion,</a:t>
                      </a:r>
                      <a:r>
                        <a:rPr sz="1200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charac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eri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u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ili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z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ion;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ent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p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oduction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 b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opestic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des,</a:t>
                      </a:r>
                      <a:r>
                        <a:rPr sz="1200" spc="-3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i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ions</a:t>
                      </a:r>
                      <a:r>
                        <a:rPr sz="12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of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opestic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des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use.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252525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1103124">
                <a:tc gridSpan="2">
                  <a:txBody>
                    <a:bodyPr/>
                    <a:lstStyle/>
                    <a:p>
                      <a:pPr marL="86400" algn="l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Cross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cu</a:t>
                      </a:r>
                      <a:r>
                        <a:rPr sz="1200" b="1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tt</a:t>
                      </a:r>
                      <a:r>
                        <a:rPr sz="1200" b="1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ng: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6000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Font typeface="Arial" panose="020B0604020202020204" pitchFamily="34" charset="0"/>
                        <a:buChar char="•"/>
                        <a:tabLst>
                          <a:tab pos="885190" algn="l"/>
                        </a:tabLst>
                      </a:pPr>
                      <a:r>
                        <a:rPr sz="12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Cli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art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agricu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ure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6000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Font typeface="Arial" panose="020B0604020202020204" pitchFamily="34" charset="0"/>
                        <a:buChar char="•"/>
                        <a:tabLst>
                          <a:tab pos="885190" algn="l"/>
                        </a:tabLst>
                      </a:pP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ns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ional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capac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bu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ld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ng</a:t>
                      </a:r>
                      <a:endParaRPr sz="1200" dirty="0">
                        <a:latin typeface="Arial"/>
                        <a:cs typeface="Arial"/>
                      </a:endParaRPr>
                    </a:p>
                    <a:p>
                      <a:pPr marL="360000" indent="-1714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52525"/>
                        </a:buClr>
                        <a:buFont typeface="Arial" panose="020B0604020202020204" pitchFamily="34" charset="0"/>
                        <a:buChar char="•"/>
                        <a:tabLst>
                          <a:tab pos="885190" algn="l"/>
                        </a:tabLst>
                      </a:pPr>
                      <a:r>
                        <a:rPr sz="120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Pub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ica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1200" spc="-3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200" spc="-2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and access</a:t>
                      </a:r>
                      <a:r>
                        <a:rPr sz="1200" spc="-2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o,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au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hori</a:t>
                      </a:r>
                      <a:r>
                        <a:rPr sz="1200" spc="-1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-1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in</a:t>
                      </a:r>
                      <a:r>
                        <a:rPr sz="1200" spc="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orma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ion</a:t>
                      </a:r>
                      <a:r>
                        <a:rPr sz="1200" spc="-4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0" dirty="0" smtClean="0">
                          <a:solidFill>
                            <a:srgbClr val="252525"/>
                          </a:solidFill>
                          <a:latin typeface="Arial"/>
                          <a:cs typeface="Arial"/>
                        </a:rPr>
                        <a:t>esources</a:t>
                      </a:r>
                      <a:endParaRPr sz="12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 w="12700">
                      <a:solidFill>
                        <a:srgbClr val="252525"/>
                      </a:solidFill>
                      <a:prstDash val="solid"/>
                    </a:lnL>
                    <a:lnR w="12700">
                      <a:solidFill>
                        <a:srgbClr val="252525"/>
                      </a:solidFill>
                      <a:prstDash val="solid"/>
                    </a:lnR>
                    <a:lnT w="12700">
                      <a:solidFill>
                        <a:srgbClr val="252525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9E9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446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47864" y="1510884"/>
            <a:ext cx="5544616" cy="4366388"/>
          </a:xfrm>
        </p:spPr>
        <p:txBody>
          <a:bodyPr>
            <a:normAutofit/>
          </a:bodyPr>
          <a:lstStyle/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b="1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1700" b="1" spc="10" dirty="0" smtClean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b="1" dirty="0" smtClean="0">
                <a:solidFill>
                  <a:srgbClr val="252525"/>
                </a:solidFill>
                <a:latin typeface="+mj-lt"/>
                <a:cs typeface="Arial"/>
              </a:rPr>
              <a:t>he 2012/13</a:t>
            </a:r>
            <a:r>
              <a:rPr lang="en-GB" sz="1700" b="1" spc="-20" dirty="0" smtClean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C</a:t>
            </a:r>
            <a:r>
              <a:rPr lang="en-GB" sz="1700" b="1" spc="-1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ns</a:t>
            </a:r>
            <a:r>
              <a:rPr lang="en-GB" sz="1700" b="1" spc="-10" dirty="0">
                <a:solidFill>
                  <a:srgbClr val="252525"/>
                </a:solidFill>
                <a:latin typeface="+mj-lt"/>
                <a:cs typeface="Arial"/>
              </a:rPr>
              <a:t>u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ltati</a:t>
            </a:r>
            <a:r>
              <a:rPr lang="en-GB" sz="1700" b="1" spc="-1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ns</a:t>
            </a:r>
            <a:r>
              <a:rPr lang="en-GB" sz="1700" b="1" spc="2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h</a:t>
            </a:r>
            <a:r>
              <a:rPr lang="en-GB" sz="1700" b="1" spc="-10" dirty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ve</a:t>
            </a:r>
            <a:r>
              <a:rPr lang="en-GB" sz="1700" b="1" spc="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g</a:t>
            </a:r>
            <a:r>
              <a:rPr lang="en-GB" sz="1700" b="1" spc="-10" dirty="0">
                <a:solidFill>
                  <a:srgbClr val="252525"/>
                </a:solidFill>
                <a:latin typeface="+mj-lt"/>
                <a:cs typeface="Arial"/>
              </a:rPr>
              <a:t>u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b="1" spc="-10" dirty="0">
                <a:solidFill>
                  <a:srgbClr val="252525"/>
                </a:solidFill>
                <a:latin typeface="+mj-lt"/>
                <a:cs typeface="Arial"/>
              </a:rPr>
              <a:t>d</a:t>
            </a:r>
            <a:r>
              <a:rPr lang="en-GB" sz="1700" b="1" dirty="0">
                <a:solidFill>
                  <a:srgbClr val="252525"/>
                </a:solidFill>
                <a:latin typeface="+mj-lt"/>
                <a:cs typeface="Arial"/>
              </a:rPr>
              <a:t>ed</a:t>
            </a:r>
            <a:endParaRPr lang="en-GB" sz="1700" b="1" dirty="0">
              <a:solidFill>
                <a:prstClr val="black"/>
              </a:solidFill>
              <a:latin typeface="+mj-lt"/>
              <a:cs typeface="Arial"/>
            </a:endParaRPr>
          </a:p>
          <a:p>
            <a:pPr marL="476250" marR="36830" lvl="2" indent="-285750" algn="jus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78BD1F"/>
              </a:buClr>
              <a:buSzPct val="119444"/>
              <a:buFont typeface="Wingdings" panose="05000000000000000000" pitchFamily="2" charset="2"/>
              <a:buChar char="Ø"/>
              <a:tabLst>
                <a:tab pos="662940" algn="l"/>
              </a:tabLst>
            </a:pP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the</a:t>
            </a:r>
            <a:r>
              <a:rPr lang="en-GB" sz="1700" spc="-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rev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si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of CABI Med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um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spc="10" dirty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erm</a:t>
            </a:r>
            <a:r>
              <a:rPr lang="en-GB" sz="1700" spc="-2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Strate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g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y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 2014-16 a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d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Vis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on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2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0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20</a:t>
            </a:r>
            <a:endParaRPr lang="en-GB" sz="1700" dirty="0">
              <a:solidFill>
                <a:prstClr val="black"/>
              </a:solidFill>
              <a:latin typeface="+mj-lt"/>
              <a:cs typeface="Arial"/>
            </a:endParaRPr>
          </a:p>
          <a:p>
            <a:pPr marL="476250" marR="12700" lvl="2" indent="-285750" algn="jus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78BD1F"/>
              </a:buClr>
              <a:buSzPct val="119444"/>
              <a:buFont typeface="Wingdings" panose="05000000000000000000" pitchFamily="2" charset="2"/>
              <a:buChar char="Ø"/>
              <a:tabLst>
                <a:tab pos="662940" algn="l"/>
              </a:tabLst>
            </a:pP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the</a:t>
            </a:r>
            <a:r>
              <a:rPr lang="en-GB" sz="1700" spc="-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d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ve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l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p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me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spc="2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of a j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CAB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-mem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b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er co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u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ntri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s</a:t>
            </a:r>
            <a:r>
              <a:rPr lang="en-GB" sz="1700" spc="1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strate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g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ic frame</a:t>
            </a:r>
            <a:r>
              <a:rPr lang="en-GB" sz="1700" spc="-45" dirty="0">
                <a:solidFill>
                  <a:srgbClr val="252525"/>
                </a:solidFill>
                <a:latin typeface="+mj-lt"/>
                <a:cs typeface="Arial"/>
              </a:rPr>
              <a:t>w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ork</a:t>
            </a:r>
            <a:r>
              <a:rPr lang="en-GB" sz="1700" spc="4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for 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he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spc="-15" dirty="0">
                <a:solidFill>
                  <a:srgbClr val="252525"/>
                </a:solidFill>
                <a:latin typeface="+mj-lt"/>
                <a:cs typeface="Arial"/>
              </a:rPr>
              <a:t>x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spc="1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3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-5</a:t>
            </a:r>
            <a:r>
              <a:rPr lang="en-GB" sz="1700" spc="-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spc="-25" dirty="0" smtClean="0">
                <a:solidFill>
                  <a:srgbClr val="252525"/>
                </a:solidFill>
                <a:latin typeface="+mj-lt"/>
                <a:cs typeface="Arial"/>
              </a:rPr>
              <a:t>yea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rs</a:t>
            </a:r>
            <a:endParaRPr lang="en-GB" sz="1700" dirty="0">
              <a:solidFill>
                <a:prstClr val="black"/>
              </a:solidFill>
              <a:latin typeface="+mj-lt"/>
              <a:cs typeface="Arial"/>
            </a:endParaRPr>
          </a:p>
          <a:p>
            <a:pPr marL="216000" marR="680720" lvl="0" indent="-216000" algn="jus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Clr>
                <a:srgbClr val="78BD1F"/>
              </a:buClr>
              <a:buSzPct val="119444"/>
              <a:buFont typeface="Arial"/>
              <a:buChar char="•"/>
              <a:tabLst>
                <a:tab pos="299085" algn="l"/>
              </a:tabLst>
            </a:pP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CABI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h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s alr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d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y</a:t>
            </a:r>
            <a:r>
              <a:rPr lang="en-GB" sz="1700" spc="1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developed si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g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fica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spc="25" dirty="0" smtClean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p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rt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f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l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s</a:t>
            </a:r>
            <a:r>
              <a:rPr lang="en-GB" sz="1700" spc="1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of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curr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nt and fut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u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re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iti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tives</a:t>
            </a:r>
            <a:r>
              <a:rPr lang="en-GB" sz="1700" spc="2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spc="20" dirty="0" smtClean="0">
                <a:solidFill>
                  <a:srgbClr val="252525"/>
                </a:solidFill>
                <a:latin typeface="+mj-lt"/>
                <a:cs typeface="Arial"/>
              </a:rPr>
              <a:t>in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d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dr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ssi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g</a:t>
            </a:r>
            <a:r>
              <a:rPr lang="en-GB" sz="1700" spc="20" dirty="0" smtClean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the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7</a:t>
            </a:r>
            <a:r>
              <a:rPr lang="en-GB" sz="1700" dirty="0">
                <a:solidFill>
                  <a:prstClr val="black"/>
                </a:solidFill>
                <a:latin typeface="+mj-lt"/>
                <a:cs typeface="Arial"/>
              </a:rPr>
              <a:t>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pr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or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ty areas </a:t>
            </a:r>
          </a:p>
          <a:p>
            <a:pPr marL="216000" indent="0">
              <a:lnSpc>
                <a:spcPts val="2115"/>
              </a:lnSpc>
              <a:spcBef>
                <a:spcPts val="0"/>
              </a:spcBef>
              <a:buClrTx/>
              <a:buNone/>
            </a:pPr>
            <a:r>
              <a:rPr lang="en-GB" sz="1700" spc="-5" dirty="0" smtClean="0">
                <a:solidFill>
                  <a:srgbClr val="252525"/>
                </a:solidFill>
                <a:latin typeface="+mj-lt"/>
                <a:cs typeface="Arial"/>
              </a:rPr>
              <a:t>e.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g</a:t>
            </a:r>
            <a:r>
              <a:rPr lang="en-GB" sz="1700" spc="10" dirty="0" smtClean="0">
                <a:solidFill>
                  <a:srgbClr val="252525"/>
                </a:solidFill>
                <a:latin typeface="+mj-lt"/>
                <a:cs typeface="Arial"/>
              </a:rPr>
              <a:t>.  </a:t>
            </a:r>
            <a:r>
              <a:rPr lang="en-GB" sz="1700" spc="-5" dirty="0" smtClean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spc="-5" dirty="0" smtClean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spc="-20" dirty="0">
                <a:solidFill>
                  <a:srgbClr val="252525"/>
                </a:solidFill>
                <a:latin typeface="+mj-lt"/>
                <a:cs typeface="Arial"/>
              </a:rPr>
              <a:t>x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p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d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ed</a:t>
            </a:r>
            <a:r>
              <a:rPr lang="en-GB" sz="1700" spc="2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Pl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nt</a:t>
            </a:r>
            <a:r>
              <a:rPr lang="en-GB" sz="1700" spc="-45" dirty="0">
                <a:solidFill>
                  <a:srgbClr val="252525"/>
                </a:solidFill>
                <a:latin typeface="+mj-lt"/>
                <a:cs typeface="Arial"/>
              </a:rPr>
              <a:t>w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ise</a:t>
            </a:r>
            <a:r>
              <a:rPr lang="en-GB" sz="1700" spc="4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pr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gr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a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mme,</a:t>
            </a:r>
            <a:r>
              <a:rPr lang="en-GB" sz="1700" dirty="0" smtClean="0">
                <a:solidFill>
                  <a:prstClr val="black"/>
                </a:solidFill>
                <a:latin typeface="+mj-lt"/>
                <a:cs typeface="Arial"/>
              </a:rPr>
              <a:t>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furth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r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d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ve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l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p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me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spc="2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of mo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b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l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e a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g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r</a:t>
            </a:r>
            <a:r>
              <a:rPr lang="en-GB" sz="1700" spc="-5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-a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d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vis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o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ry</a:t>
            </a:r>
            <a:r>
              <a:rPr lang="en-GB" sz="1700" spc="2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serv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ces,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Invasive Species livelihood programme, a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d</a:t>
            </a:r>
            <a:r>
              <a:rPr lang="en-GB" sz="1700" spc="5" dirty="0" smtClean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fine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t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u</a:t>
            </a:r>
            <a:r>
              <a:rPr lang="en-GB" sz="1700" spc="-10" dirty="0">
                <a:solidFill>
                  <a:srgbClr val="252525"/>
                </a:solidFill>
                <a:latin typeface="+mj-lt"/>
                <a:cs typeface="Arial"/>
              </a:rPr>
              <a:t>n</a:t>
            </a:r>
            <a:r>
              <a:rPr lang="en-GB" sz="1700" dirty="0">
                <a:solidFill>
                  <a:srgbClr val="252525"/>
                </a:solidFill>
                <a:latin typeface="+mj-lt"/>
                <a:cs typeface="Arial"/>
              </a:rPr>
              <a:t>ed</a:t>
            </a:r>
            <a:r>
              <a:rPr lang="en-GB" sz="1700" spc="5" dirty="0">
                <a:solidFill>
                  <a:srgbClr val="252525"/>
                </a:solidFill>
                <a:latin typeface="+mj-lt"/>
                <a:cs typeface="Arial"/>
              </a:rPr>
              <a:t>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th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matic</a:t>
            </a:r>
            <a:r>
              <a:rPr lang="en-GB" sz="1700" dirty="0" smtClean="0">
                <a:solidFill>
                  <a:prstClr val="black"/>
                </a:solidFill>
                <a:latin typeface="+mj-lt"/>
                <a:cs typeface="Arial"/>
              </a:rPr>
              <a:t> 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strat</a:t>
            </a:r>
            <a:r>
              <a:rPr lang="en-GB" sz="1700" spc="-10" dirty="0" smtClean="0">
                <a:solidFill>
                  <a:srgbClr val="252525"/>
                </a:solidFill>
                <a:latin typeface="+mj-lt"/>
                <a:cs typeface="Arial"/>
              </a:rPr>
              <a:t>eg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i</a:t>
            </a:r>
            <a:r>
              <a:rPr lang="en-GB" sz="1700" spc="-15" dirty="0" smtClean="0">
                <a:solidFill>
                  <a:srgbClr val="252525"/>
                </a:solidFill>
                <a:latin typeface="+mj-lt"/>
                <a:cs typeface="Arial"/>
              </a:rPr>
              <a:t>e</a:t>
            </a:r>
            <a:r>
              <a:rPr lang="en-GB" sz="1700" dirty="0" smtClean="0">
                <a:solidFill>
                  <a:srgbClr val="252525"/>
                </a:solidFill>
                <a:latin typeface="+mj-lt"/>
                <a:cs typeface="Arial"/>
              </a:rPr>
              <a:t>s</a:t>
            </a:r>
            <a:endParaRPr lang="en-GB" sz="1700" dirty="0">
              <a:solidFill>
                <a:prstClr val="black"/>
              </a:solidFill>
              <a:latin typeface="+mj-lt"/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b="1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endParaRPr lang="en-GB" sz="1700" dirty="0"/>
          </a:p>
          <a:p>
            <a:pPr marL="82296" marR="630936" algn="just" fontAlgn="t">
              <a:lnSpc>
                <a:spcPct val="114000"/>
              </a:lnSpc>
              <a:spcBef>
                <a:spcPts val="0"/>
              </a:spcBef>
            </a:pPr>
            <a:endParaRPr lang="en-GB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240658" y="450851"/>
            <a:ext cx="6011862" cy="914400"/>
          </a:xfrm>
        </p:spPr>
        <p:txBody>
          <a:bodyPr>
            <a:normAutofit/>
          </a:bodyPr>
          <a:lstStyle/>
          <a:p>
            <a:pPr marL="0" indent="0"/>
            <a:r>
              <a:rPr lang="en-GB" sz="2400" dirty="0"/>
              <a:t>CABI’s response </a:t>
            </a:r>
            <a:r>
              <a:rPr lang="en-GB" sz="2400" dirty="0" smtClean="0"/>
              <a:t>and thematic </a:t>
            </a:r>
            <a:r>
              <a:rPr lang="en-GB" sz="2400" dirty="0"/>
              <a:t>strategies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293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6" y="1196752"/>
            <a:ext cx="5760640" cy="4752528"/>
          </a:xfrm>
        </p:spPr>
        <p:txBody>
          <a:bodyPr>
            <a:noAutofit/>
          </a:bodyPr>
          <a:lstStyle/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As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previously, to align CABI’s work more effectively with national and regional needs and develop mutually agreed plans for appropriately funded and resourced programmes</a:t>
            </a:r>
          </a:p>
          <a:p>
            <a:pPr marL="216000" marR="630936" indent="-216000" algn="just" fontAlgn="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252525"/>
                </a:solidFill>
                <a:cs typeface="Arial"/>
              </a:rPr>
              <a:t>Specifically:-</a:t>
            </a:r>
          </a:p>
          <a:p>
            <a:pPr marL="476250" marR="630936" lvl="2" indent="-285750" algn="just" fontAlgn="t">
              <a:lnSpc>
                <a:spcPct val="114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Conduct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a systematic and focused review of </a:t>
            </a:r>
            <a:r>
              <a:rPr lang="en-GB" sz="1700" dirty="0" smtClean="0">
                <a:solidFill>
                  <a:srgbClr val="252525"/>
                </a:solidFill>
                <a:cs typeface="Arial"/>
              </a:rPr>
              <a:t>progress achieved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in the 7 priority areas identified in 2012-2013, and their continued relevance </a:t>
            </a: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476250" marR="630936" lvl="2" indent="-285750" fontAlgn="t">
              <a:lnSpc>
                <a:spcPct val="114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Identify new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emerging regional priorities </a:t>
            </a: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476250" marR="630936" lvl="2" indent="-285750" algn="just" fontAlgn="t">
              <a:lnSpc>
                <a:spcPct val="114000"/>
              </a:lnSpc>
              <a:spcBef>
                <a:spcPts val="600"/>
              </a:spcBef>
              <a:buSzPct val="75000"/>
              <a:buFont typeface="Wingdings" panose="05000000000000000000" pitchFamily="2" charset="2"/>
              <a:buChar char="Ø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Agree </a:t>
            </a:r>
            <a:r>
              <a:rPr lang="en-GB" sz="1700" dirty="0">
                <a:solidFill>
                  <a:srgbClr val="252525"/>
                </a:solidFill>
                <a:cs typeface="Arial"/>
              </a:rPr>
              <a:t>on action plans by linking regional priorities with CABI’s capabilities and strategies and identifying synergies among partners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700" dirty="0" smtClean="0"/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19872" y="260648"/>
            <a:ext cx="5472607" cy="914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GB" sz="2400" dirty="0"/>
              <a:t>Aims and </a:t>
            </a:r>
            <a:r>
              <a:rPr lang="en-GB" sz="2400" dirty="0" smtClean="0"/>
              <a:t>objectives of Regional </a:t>
            </a:r>
            <a:r>
              <a:rPr lang="en-GB" sz="2400" dirty="0"/>
              <a:t>Consultations </a:t>
            </a:r>
            <a:r>
              <a:rPr lang="en-GB" sz="2400" dirty="0" smtClean="0"/>
              <a:t>2015-16</a:t>
            </a:r>
          </a:p>
          <a:p>
            <a:pPr marL="0" indent="0">
              <a:spcBef>
                <a:spcPts val="600"/>
              </a:spcBef>
            </a:pPr>
            <a:endParaRPr lang="en-GB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" b="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01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337952" y="1268760"/>
            <a:ext cx="5554527" cy="4536504"/>
          </a:xfrm>
        </p:spPr>
        <p:txBody>
          <a:bodyPr>
            <a:noAutofit/>
          </a:bodyPr>
          <a:lstStyle/>
          <a:p>
            <a:pPr marL="0" marR="630936" indent="0" algn="just" fontAlgn="t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1700" b="1" dirty="0" smtClean="0">
                <a:solidFill>
                  <a:srgbClr val="252525"/>
                </a:solidFill>
                <a:cs typeface="Arial"/>
              </a:rPr>
              <a:t>The review done or to be done through</a:t>
            </a:r>
            <a:endParaRPr lang="en-GB" sz="1700" dirty="0" smtClean="0">
              <a:solidFill>
                <a:srgbClr val="252525"/>
              </a:solidFill>
              <a:cs typeface="Arial"/>
            </a:endParaRPr>
          </a:p>
          <a:p>
            <a:pPr marL="216000" marR="630936" lvl="1" indent="-216000" algn="just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Survey on CABI’s delivery (carried out in August/September 2015)</a:t>
            </a:r>
          </a:p>
          <a:p>
            <a:pPr marL="216000" marR="630936" lvl="1" indent="-21600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Compilation and circulation of the summary list of initiatives and projects in addressing the 7 priority areas (August/September 2015)</a:t>
            </a:r>
          </a:p>
          <a:p>
            <a:pPr marL="216000" marR="630936" lvl="1" indent="-21600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Compilation and circulation of Project Dossier</a:t>
            </a:r>
          </a:p>
          <a:p>
            <a:pPr marL="216000" marR="630936" lvl="1" indent="-216000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CABI CEO’s presentation to update on the overall progress</a:t>
            </a: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216000" marR="630936" lvl="1" indent="-216000" algn="just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Regional Director’s review on the progress in the Region</a:t>
            </a:r>
          </a:p>
          <a:p>
            <a:pPr marL="216000" marR="630936" lvl="1" indent="-216000" algn="just" fontAlgn="t">
              <a:lnSpc>
                <a:spcPct val="113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252525"/>
                </a:solidFill>
                <a:cs typeface="Arial"/>
              </a:rPr>
              <a:t>Other presenters’ reviews on progress in specific issues</a:t>
            </a:r>
          </a:p>
          <a:p>
            <a:pPr marL="444246" marR="630936" lvl="1" algn="just" fontAlgn="t">
              <a:lnSpc>
                <a:spcPct val="114000"/>
              </a:lnSpc>
              <a:spcBef>
                <a:spcPts val="0"/>
              </a:spcBef>
            </a:pPr>
            <a:endParaRPr lang="en-GB" sz="1700" dirty="0">
              <a:solidFill>
                <a:srgbClr val="252525"/>
              </a:solidFill>
              <a:cs typeface="Arial"/>
            </a:endParaRPr>
          </a:p>
          <a:p>
            <a:pPr marL="82296" marR="630936" fontAlgn="t">
              <a:lnSpc>
                <a:spcPct val="114000"/>
              </a:lnSpc>
              <a:spcBef>
                <a:spcPts val="0"/>
              </a:spcBef>
            </a:pPr>
            <a:endParaRPr lang="en-GB" sz="1700" dirty="0" smtClean="0"/>
          </a:p>
          <a:p>
            <a:pPr marL="82296" marR="630936" fontAlgn="t">
              <a:lnSpc>
                <a:spcPct val="114000"/>
              </a:lnSpc>
              <a:spcBef>
                <a:spcPts val="0"/>
              </a:spcBef>
            </a:pPr>
            <a:endParaRPr lang="en-GB" sz="1700" dirty="0"/>
          </a:p>
          <a:p>
            <a:pPr marL="82296" marR="630936" fontAlgn="t">
              <a:lnSpc>
                <a:spcPct val="114000"/>
              </a:lnSpc>
              <a:spcBef>
                <a:spcPts val="0"/>
              </a:spcBef>
            </a:pPr>
            <a:endParaRPr lang="en-GB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19872" y="332656"/>
            <a:ext cx="5472607" cy="914400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</a:pPr>
            <a:r>
              <a:rPr lang="en-GB" sz="2400" dirty="0" smtClean="0"/>
              <a:t>Systematic </a:t>
            </a:r>
            <a:r>
              <a:rPr lang="en-GB" sz="2400" dirty="0"/>
              <a:t>and focused review of progress achieved</a:t>
            </a:r>
          </a:p>
          <a:p>
            <a:pPr marL="0" indent="0">
              <a:spcBef>
                <a:spcPts val="600"/>
              </a:spcBef>
            </a:pPr>
            <a:endParaRPr lang="en-GB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6" r="309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704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CABI Member Country survey</a:t>
            </a:r>
            <a:endParaRPr lang="en-GB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79252905"/>
              </p:ext>
            </p:extLst>
          </p:nvPr>
        </p:nvGraphicFramePr>
        <p:xfrm>
          <a:off x="457200" y="1557339"/>
          <a:ext cx="4691304" cy="4319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8504" y="1556792"/>
            <a:ext cx="3960000" cy="432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>
                <a:solidFill>
                  <a:srgbClr val="4C4C4C"/>
                </a:solidFill>
              </a:rPr>
              <a:t>17 respondents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4C4C4C"/>
                </a:solidFill>
              </a:rPr>
              <a:t>to the survey of </a:t>
            </a:r>
          </a:p>
          <a:p>
            <a:pPr marL="0" indent="0">
              <a:buNone/>
            </a:pPr>
            <a:r>
              <a:rPr lang="en-GB" sz="2800" b="1" dirty="0" smtClean="0">
                <a:solidFill>
                  <a:srgbClr val="4C4C4C"/>
                </a:solidFill>
              </a:rPr>
              <a:t>48 Member Countries</a:t>
            </a:r>
            <a:endParaRPr lang="en-GB" sz="2800" b="1" dirty="0">
              <a:solidFill>
                <a:srgbClr val="4C4C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53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89810395"/>
              </p:ext>
            </p:extLst>
          </p:nvPr>
        </p:nvGraphicFramePr>
        <p:xfrm>
          <a:off x="479688" y="1196752"/>
          <a:ext cx="395922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19518829"/>
              </p:ext>
            </p:extLst>
          </p:nvPr>
        </p:nvGraphicFramePr>
        <p:xfrm>
          <a:off x="5045444" y="1196752"/>
          <a:ext cx="3919044" cy="4418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228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08843"/>
            <a:ext cx="9069539" cy="44524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r>
              <a:rPr lang="en-GB" dirty="0" smtClean="0"/>
              <a:t>Some of the </a:t>
            </a:r>
            <a:r>
              <a:rPr lang="en-GB" dirty="0"/>
              <a:t>most important/urgent </a:t>
            </a:r>
            <a:r>
              <a:rPr lang="en-GB" dirty="0" smtClean="0"/>
              <a:t>agricultural and environmental issues </a:t>
            </a:r>
            <a:r>
              <a:rPr lang="en-GB" dirty="0"/>
              <a:t>your country </a:t>
            </a:r>
            <a:r>
              <a:rPr lang="en-GB" dirty="0" smtClean="0"/>
              <a:t>is facing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7140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6" y="1628670"/>
            <a:ext cx="5760640" cy="4032578"/>
          </a:xfrm>
        </p:spPr>
        <p:txBody>
          <a:bodyPr>
            <a:normAutofit/>
          </a:bodyPr>
          <a:lstStyle/>
          <a:p>
            <a:pPr marL="216000" marR="630936" lvl="1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52525"/>
                </a:solidFill>
                <a:cs typeface="Arial"/>
              </a:rPr>
              <a:t>Review the continued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relevance </a:t>
            </a:r>
            <a:r>
              <a:rPr lang="en-GB" sz="2000" dirty="0" smtClean="0">
                <a:solidFill>
                  <a:srgbClr val="252525"/>
                </a:solidFill>
                <a:cs typeface="Arial"/>
              </a:rPr>
              <a:t>of </a:t>
            </a:r>
            <a:r>
              <a:rPr lang="en-GB" sz="2000" b="1" dirty="0" smtClean="0">
                <a:solidFill>
                  <a:srgbClr val="252525"/>
                </a:solidFill>
                <a:cs typeface="Arial"/>
              </a:rPr>
              <a:t>7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priority areas identified in </a:t>
            </a:r>
            <a:r>
              <a:rPr lang="en-GB" sz="2000" dirty="0" smtClean="0">
                <a:solidFill>
                  <a:srgbClr val="252525"/>
                </a:solidFill>
                <a:cs typeface="Arial"/>
              </a:rPr>
              <a:t>2012-2013</a:t>
            </a:r>
            <a:endParaRPr lang="en-GB" sz="2000" dirty="0">
              <a:solidFill>
                <a:srgbClr val="252525"/>
              </a:solidFill>
              <a:cs typeface="Arial"/>
            </a:endParaRPr>
          </a:p>
          <a:p>
            <a:pPr marL="216000" marR="630936" lvl="1" indent="-216000" algn="just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252525"/>
                </a:solidFill>
                <a:cs typeface="Arial"/>
              </a:rPr>
              <a:t>Identify new </a:t>
            </a:r>
            <a:r>
              <a:rPr lang="en-GB" sz="2000" dirty="0">
                <a:solidFill>
                  <a:srgbClr val="252525"/>
                </a:solidFill>
                <a:cs typeface="Arial"/>
              </a:rPr>
              <a:t>emerging regional priorities </a:t>
            </a:r>
            <a:endParaRPr lang="en-GB" sz="2000" dirty="0" smtClean="0">
              <a:solidFill>
                <a:srgbClr val="252525"/>
              </a:solidFill>
              <a:cs typeface="Arial"/>
            </a:endParaRP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Agree on sub-regional and regional priority areas and </a:t>
            </a:r>
            <a:r>
              <a:rPr lang="en-GB" sz="2000" dirty="0" smtClean="0"/>
              <a:t>issues</a:t>
            </a:r>
          </a:p>
          <a:p>
            <a:pPr marL="216000" marR="630936" indent="-21600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/>
          </a:p>
          <a:p>
            <a:pPr marL="0" marR="630936" indent="0" fontAlgn="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000" dirty="0" smtClean="0"/>
              <a:t>Through</a:t>
            </a:r>
            <a:r>
              <a:rPr lang="en-GB" sz="2000" b="1" dirty="0" smtClean="0"/>
              <a:t> sub-regional </a:t>
            </a:r>
            <a:r>
              <a:rPr lang="en-GB" sz="2000" dirty="0" smtClean="0"/>
              <a:t>break-out group and plenary discussions</a:t>
            </a:r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Specific objectives of Session </a:t>
            </a:r>
            <a:r>
              <a:rPr lang="en-GB" sz="2400" dirty="0"/>
              <a:t>2</a:t>
            </a:r>
            <a:endParaRPr lang="en-GB" sz="2400" dirty="0" smtClean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9" r="309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399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blank">
  <a:themeElements>
    <a:clrScheme name="Custom 3">
      <a:dk1>
        <a:srgbClr val="5C5C5C"/>
      </a:dk1>
      <a:lt1>
        <a:srgbClr val="FFFFFF"/>
      </a:lt1>
      <a:dk2>
        <a:srgbClr val="CAEE9C"/>
      </a:dk2>
      <a:lt2>
        <a:srgbClr val="78BE20"/>
      </a:lt2>
      <a:accent1>
        <a:srgbClr val="78BE20"/>
      </a:accent1>
      <a:accent2>
        <a:srgbClr val="FFD200"/>
      </a:accent2>
      <a:accent3>
        <a:srgbClr val="CAEE9C"/>
      </a:accent3>
      <a:accent4>
        <a:srgbClr val="4C4C4C"/>
      </a:accent4>
      <a:accent5>
        <a:srgbClr val="00BCE4"/>
      </a:accent5>
      <a:accent6>
        <a:srgbClr val="F58025"/>
      </a:accent6>
      <a:hlink>
        <a:srgbClr val="78BE20"/>
      </a:hlink>
      <a:folHlink>
        <a:srgbClr val="7F7F7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07fce95-64a3-45e0-8e78-c550b935440d">CABICORP-90-201</_dlc_DocId>
    <_dlc_DocIdUrl xmlns="d07fce95-64a3-45e0-8e78-c550b935440d">
      <Url>http://teams.cabi.org/function/Corporate/cabi_membership/_layouts/DocIdRedir.aspx?ID=CABICORP-90-201</Url>
      <Description>CABICORP-90-201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SharedContentType xmlns="Microsoft.SharePoint.Taxonomy.ContentTypeSync" SourceId="d8dd7c1c-4333-446f-aac1-2085e198f311" ContentTypeId="0x010100B73AEB2BC9FE5343B1F3C335A1578D940A" PreviousValue="false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CABI Document" ma:contentTypeID="0x010100B73AEB2BC9FE5343B1F3C335A1578D940A000F49FD40320F5044943BBC9893338162" ma:contentTypeVersion="4" ma:contentTypeDescription="" ma:contentTypeScope="" ma:versionID="67b10446555de7413b5f93f9b6439e20">
  <xsd:schema xmlns:xsd="http://www.w3.org/2001/XMLSchema" xmlns:xs="http://www.w3.org/2001/XMLSchema" xmlns:p="http://schemas.microsoft.com/office/2006/metadata/properties" xmlns:ns2="d07fce95-64a3-45e0-8e78-c550b935440d" targetNamespace="http://schemas.microsoft.com/office/2006/metadata/properties" ma:root="true" ma:fieldsID="450b4e59a71d0f4e8b807d5a3bd36074" ns2:_="">
    <xsd:import namespace="d07fce95-64a3-45e0-8e78-c550b935440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7fce95-64a3-45e0-8e78-c550b93544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DEE54C-F617-47FA-A5FF-AB335BE7A42B}">
  <ds:schemaRefs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d07fce95-64a3-45e0-8e78-c550b935440d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A63C503-F90D-413E-BEB5-A56440B134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419BC-E4D2-4232-B0EB-784B78452E19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49B0A0C9-5298-4E45-BD0E-22B965E729BE}">
  <ds:schemaRefs>
    <ds:schemaRef ds:uri="Microsoft.SharePoint.Taxonomy.ContentTypeSync"/>
  </ds:schemaRefs>
</ds:datastoreItem>
</file>

<file path=customXml/itemProps5.xml><?xml version="1.0" encoding="utf-8"?>
<ds:datastoreItem xmlns:ds="http://schemas.openxmlformats.org/officeDocument/2006/customXml" ds:itemID="{20798610-C338-4A13-A174-8D82450A1B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7fce95-64a3-45e0-8e78-c550b93544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860</TotalTime>
  <Words>1308</Words>
  <Application>Microsoft Office PowerPoint</Application>
  <PresentationFormat>On-screen Show (4:3)</PresentationFormat>
  <Paragraphs>169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blank</vt:lpstr>
      <vt:lpstr>1_blank</vt:lpstr>
      <vt:lpstr>2_blank</vt:lpstr>
      <vt:lpstr>3_blank</vt:lpstr>
      <vt:lpstr>4_blank</vt:lpstr>
      <vt:lpstr>5_blank</vt:lpstr>
      <vt:lpstr>6_blank</vt:lpstr>
      <vt:lpstr>7_blank</vt:lpstr>
      <vt:lpstr>8_blank</vt:lpstr>
      <vt:lpstr>9_blank</vt:lpstr>
      <vt:lpstr>Introduction</vt:lpstr>
      <vt:lpstr>PowerPoint Presentation</vt:lpstr>
      <vt:lpstr>PowerPoint Presentation</vt:lpstr>
      <vt:lpstr>PowerPoint Presentation</vt:lpstr>
      <vt:lpstr>PowerPoint Presentation</vt:lpstr>
      <vt:lpstr>CABI Member Country survey</vt:lpstr>
      <vt:lpstr>PowerPoint Presentation</vt:lpstr>
      <vt:lpstr>Some of the most important/urgent agricultural and environmental issues your country is facing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heading here 2nd line if needed</dc:title>
  <dc:creator>Qiaoqiao Zhang</dc:creator>
  <cp:lastModifiedBy>Qiaoqiao Zhang</cp:lastModifiedBy>
  <cp:revision>68</cp:revision>
  <cp:lastPrinted>2015-09-23T09:16:06Z</cp:lastPrinted>
  <dcterms:created xsi:type="dcterms:W3CDTF">2015-08-21T10:32:43Z</dcterms:created>
  <dcterms:modified xsi:type="dcterms:W3CDTF">2015-10-12T08:28:18Z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0x010100B73AEB2BC9FE5343B1F3C335A1578D940A000F49FD40320F5044943BBC9893338162</vt:lpwstr>
  </property>
  <property fmtid="{D5CDD505-2E9C-101B-9397-08002B2CF9AE}" pid="3" name="RegionalCentre">
    <vt:lpwstr/>
  </property>
  <property fmtid="{D5CDD505-2E9C-101B-9397-08002B2CF9AE}" pid="4" name="MemContinents">
    <vt:lpwstr/>
  </property>
  <property fmtid="{D5CDD505-2E9C-101B-9397-08002B2CF9AE}" pid="5" name="_dlc_DocIdItemGuid">
    <vt:lpwstr>c812d62c-1dd8-4a59-9c49-0656c0e98b76</vt:lpwstr>
  </property>
  <property fmtid="{D5CDD505-2E9C-101B-9397-08002B2CF9AE}" pid="6" name="MemberCountries">
    <vt:lpwstr/>
  </property>
</Properties>
</file>