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8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0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1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2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3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4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5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6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6"/>
    <p:sldMasterId id="2147483702" r:id="rId7"/>
    <p:sldMasterId id="2147483721" r:id="rId8"/>
    <p:sldMasterId id="2147483749" r:id="rId9"/>
    <p:sldMasterId id="2147483763" r:id="rId10"/>
    <p:sldMasterId id="2147483777" r:id="rId11"/>
    <p:sldMasterId id="2147483791" r:id="rId12"/>
    <p:sldMasterId id="2147483807" r:id="rId13"/>
    <p:sldMasterId id="2147483821" r:id="rId14"/>
    <p:sldMasterId id="2147483835" r:id="rId15"/>
    <p:sldMasterId id="2147483849" r:id="rId16"/>
    <p:sldMasterId id="2147483863" r:id="rId17"/>
    <p:sldMasterId id="2147483877" r:id="rId18"/>
    <p:sldMasterId id="2147483891" r:id="rId19"/>
    <p:sldMasterId id="2147483905" r:id="rId20"/>
    <p:sldMasterId id="2147483920" r:id="rId21"/>
    <p:sldMasterId id="2147483934" r:id="rId22"/>
  </p:sldMasterIdLst>
  <p:notesMasterIdLst>
    <p:notesMasterId r:id="rId32"/>
  </p:notesMasterIdLst>
  <p:handoutMasterIdLst>
    <p:handoutMasterId r:id="rId33"/>
  </p:handoutMasterIdLst>
  <p:sldIdLst>
    <p:sldId id="287" r:id="rId23"/>
    <p:sldId id="349" r:id="rId24"/>
    <p:sldId id="352" r:id="rId25"/>
    <p:sldId id="359" r:id="rId26"/>
    <p:sldId id="361" r:id="rId27"/>
    <p:sldId id="357" r:id="rId28"/>
    <p:sldId id="356" r:id="rId29"/>
    <p:sldId id="358" r:id="rId30"/>
    <p:sldId id="360" r:id="rId31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E20"/>
    <a:srgbClr val="4C4C4C"/>
    <a:srgbClr val="000000"/>
    <a:srgbClr val="6FB72B"/>
    <a:srgbClr val="7BC143"/>
    <a:srgbClr val="77933C"/>
    <a:srgbClr val="93B64E"/>
    <a:srgbClr val="FFFFFF"/>
    <a:srgbClr val="419639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9" autoAdjust="0"/>
    <p:restoredTop sz="86329" autoAdjust="0"/>
  </p:normalViewPr>
  <p:slideViewPr>
    <p:cSldViewPr snapToObjects="1">
      <p:cViewPr varScale="1">
        <p:scale>
          <a:sx n="65" d="100"/>
          <a:sy n="65" d="100"/>
        </p:scale>
        <p:origin x="-950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46" d="100"/>
          <a:sy n="46" d="100"/>
        </p:scale>
        <p:origin x="-2352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Master" Target="slideMasters/slideMaster8.xml"/><Relationship Id="rId18" Type="http://schemas.openxmlformats.org/officeDocument/2006/relationships/slideMaster" Target="slideMasters/slideMaster13.xml"/><Relationship Id="rId26" Type="http://schemas.openxmlformats.org/officeDocument/2006/relationships/slide" Target="slides/slide4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6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2.xml"/><Relationship Id="rId12" Type="http://schemas.openxmlformats.org/officeDocument/2006/relationships/slideMaster" Target="slideMasters/slideMaster7.xml"/><Relationship Id="rId17" Type="http://schemas.openxmlformats.org/officeDocument/2006/relationships/slideMaster" Target="slideMasters/slideMaster12.xml"/><Relationship Id="rId25" Type="http://schemas.openxmlformats.org/officeDocument/2006/relationships/slide" Target="slides/slide3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1.xml"/><Relationship Id="rId20" Type="http://schemas.openxmlformats.org/officeDocument/2006/relationships/slideMaster" Target="slideMasters/slideMaster15.xml"/><Relationship Id="rId29" Type="http://schemas.openxmlformats.org/officeDocument/2006/relationships/slide" Target="slides/slide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slide" Target="slides/slide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10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5.xml"/><Relationship Id="rId19" Type="http://schemas.openxmlformats.org/officeDocument/2006/relationships/slideMaster" Target="slideMasters/slideMaster14.xml"/><Relationship Id="rId31" Type="http://schemas.openxmlformats.org/officeDocument/2006/relationships/slide" Target="slides/slide9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Master" Target="slideMasters/slideMaster9.xml"/><Relationship Id="rId22" Type="http://schemas.openxmlformats.org/officeDocument/2006/relationships/slideMaster" Target="slideMasters/slideMaster17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058" cy="496277"/>
          </a:xfrm>
          <a:prstGeom prst="rect">
            <a:avLst/>
          </a:prstGeom>
        </p:spPr>
        <p:txBody>
          <a:bodyPr vert="horz" lIns="62980" tIns="31490" rIns="62980" bIns="31490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531" y="0"/>
            <a:ext cx="2946058" cy="496277"/>
          </a:xfrm>
          <a:prstGeom prst="rect">
            <a:avLst/>
          </a:prstGeom>
        </p:spPr>
        <p:txBody>
          <a:bodyPr vert="horz" lIns="62980" tIns="31490" rIns="62980" bIns="31490" rtlCol="0"/>
          <a:lstStyle>
            <a:lvl1pPr algn="r">
              <a:defRPr sz="800"/>
            </a:lvl1pPr>
          </a:lstStyle>
          <a:p>
            <a:fld id="{A0F2F776-CAC3-4CDA-A06D-E9B2C6DE932E}" type="datetimeFigureOut">
              <a:rPr lang="en-GB" smtClean="0"/>
              <a:t>08/10/2015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165"/>
            <a:ext cx="2946058" cy="496277"/>
          </a:xfrm>
          <a:prstGeom prst="rect">
            <a:avLst/>
          </a:prstGeom>
        </p:spPr>
        <p:txBody>
          <a:bodyPr vert="horz" lIns="62980" tIns="31490" rIns="62980" bIns="3149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531" y="9428165"/>
            <a:ext cx="2946058" cy="496277"/>
          </a:xfrm>
          <a:prstGeom prst="rect">
            <a:avLst/>
          </a:prstGeom>
        </p:spPr>
        <p:txBody>
          <a:bodyPr vert="horz" lIns="62980" tIns="31490" rIns="62980" bIns="31490" rtlCol="0" anchor="b"/>
          <a:lstStyle>
            <a:lvl1pPr algn="r">
              <a:defRPr sz="800"/>
            </a:lvl1pPr>
          </a:lstStyle>
          <a:p>
            <a:fld id="{7823938B-2D6B-4F90-B055-F5FC8ABE7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990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6"/>
            <a:ext cx="2946400" cy="496413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90" y="6"/>
            <a:ext cx="2946400" cy="496413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/>
            </a:lvl1pPr>
          </a:lstStyle>
          <a:p>
            <a:fld id="{3500F1D7-6A3F-43E4-9DBA-4762DA2120F2}" type="datetimeFigureOut">
              <a:rPr lang="en-GB" smtClean="0"/>
              <a:t>08/10/2015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4" rIns="91426" bIns="457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5113"/>
            <a:ext cx="5438775" cy="4467706"/>
          </a:xfrm>
          <a:prstGeom prst="rect">
            <a:avLst/>
          </a:prstGeom>
        </p:spPr>
        <p:txBody>
          <a:bodyPr vert="horz" lIns="91426" tIns="45714" rIns="91426" bIns="4571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631"/>
            <a:ext cx="2946400" cy="496411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90" y="9428631"/>
            <a:ext cx="2946400" cy="496411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/>
            </a:lvl1pPr>
          </a:lstStyle>
          <a:p>
            <a:fld id="{98055286-2640-4854-A921-823BA7D2A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40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ortfolio:8090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ortfolio:8090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ortfolio:8090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ortfolio:8090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ortfolio:8090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ortfolio:8090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ortfolio:8090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Main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title slide to</a:t>
            </a:r>
            <a:r>
              <a:rPr lang="en-US" sz="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be used at start of presentation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- Arial36bold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white 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	may vary depending on heading between min=32pt, max=40pt</a:t>
            </a:r>
          </a:p>
          <a:p>
            <a:pPr defTabSz="629839"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Subtitle  -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28bold white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Credits</a:t>
            </a:r>
            <a:r>
              <a:rPr lang="en-GB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en-GB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14light green, can include: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Data collected by [Add names of contributors and production team &amp; REMOVE</a:t>
            </a:r>
            <a:r>
              <a:rPr lang="en-GB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THE BRACKETS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Analysis and compilation by [Add names of contributors &amp; REMOVE THE BRACKETS]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or Presenter’s name, date, event  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/>
              <a:t>You may insert your own picture (Click icon to add picture). No line bordering picture. </a:t>
            </a:r>
          </a:p>
          <a:p>
            <a:r>
              <a:rPr lang="en-GB" dirty="0" smtClean="0">
                <a:latin typeface="Arial" panose="020B0604020202020204" pitchFamily="34" charset="0"/>
              </a:rPr>
              <a:t>Portfolio link </a:t>
            </a:r>
            <a:r>
              <a:rPr lang="en-GB" u="sng" dirty="0" smtClean="0">
                <a:solidFill>
                  <a:schemeClr val="bg2"/>
                </a:solidFill>
                <a:latin typeface="Arial" panose="020B0604020202020204" pitchFamily="34" charset="0"/>
                <a:hlinkClick r:id="rId3"/>
              </a:rPr>
              <a:t>http://portfolio:8090</a:t>
            </a:r>
            <a:r>
              <a:rPr lang="en-GB" dirty="0" smtClean="0">
                <a:latin typeface="Arial" panose="020B0604020202020204" pitchFamily="34" charset="0"/>
              </a:rPr>
              <a:t>, enter your usual network username and password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29839"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 ADD MORE SLIDES in Office2007 use the ‘New Slide’ dropdown on the ‘Home’ ribbon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5286-2640-4854-A921-823BA7D2A0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362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image &amp; content</a:t>
            </a:r>
          </a:p>
          <a:p>
            <a:r>
              <a:rPr lang="en-GB" dirty="0" smtClean="0"/>
              <a:t>main title -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en-GB" dirty="0" smtClean="0"/>
              <a:t>26bold Grey-80%- max 2 lines</a:t>
            </a:r>
          </a:p>
          <a:p>
            <a:r>
              <a:rPr lang="en-GB" dirty="0" smtClean="0"/>
              <a:t>subtitle - 18bold Grey-80%- max 2 lines</a:t>
            </a:r>
          </a:p>
          <a:p>
            <a:pPr defTabSz="629839">
              <a:defRPr/>
            </a:pPr>
            <a:r>
              <a:rPr lang="en-GB" dirty="0" smtClean="0"/>
              <a:t>body text black-</a:t>
            </a:r>
            <a:r>
              <a:rPr lang="en-GB" baseline="0" dirty="0" smtClean="0"/>
              <a:t> </a:t>
            </a:r>
            <a:r>
              <a:rPr lang="en-US" sz="1200" dirty="0" smtClean="0"/>
              <a:t>may vary depending on heading between min=18pt, max=24pt</a:t>
            </a:r>
          </a:p>
          <a:p>
            <a:r>
              <a:rPr lang="en-GB" dirty="0" smtClean="0"/>
              <a:t>This slide is to describe the work of a project, product, department or team.</a:t>
            </a:r>
          </a:p>
          <a:p>
            <a:endParaRPr lang="en-GB" dirty="0" smtClean="0"/>
          </a:p>
          <a:p>
            <a:r>
              <a:rPr lang="en-GB" dirty="0" smtClean="0"/>
              <a:t>You may insert your own picture (Click icon to add picture). No line bordering picture. </a:t>
            </a:r>
          </a:p>
          <a:p>
            <a:r>
              <a:rPr lang="en-GB" dirty="0" smtClean="0">
                <a:latin typeface="Arial" panose="020B0604020202020204" pitchFamily="34" charset="0"/>
              </a:rPr>
              <a:t>Portfolio link </a:t>
            </a:r>
            <a:r>
              <a:rPr lang="en-GB" u="sng" dirty="0" smtClean="0">
                <a:solidFill>
                  <a:schemeClr val="bg2"/>
                </a:solidFill>
                <a:latin typeface="Arial" panose="020B0604020202020204" pitchFamily="34" charset="0"/>
                <a:hlinkClick r:id="rId3"/>
              </a:rPr>
              <a:t>http://portfolio:8090</a:t>
            </a:r>
            <a:r>
              <a:rPr lang="en-GB" dirty="0" smtClean="0">
                <a:latin typeface="Arial" panose="020B0604020202020204" pitchFamily="34" charset="0"/>
              </a:rPr>
              <a:t>, enter your usual network username and password</a:t>
            </a:r>
            <a:endParaRPr lang="en-GB" dirty="0" smtClean="0"/>
          </a:p>
          <a:p>
            <a:endParaRPr lang="en-GB" dirty="0" smtClean="0"/>
          </a:p>
          <a:p>
            <a:pPr defTabSz="629839">
              <a:defRPr/>
            </a:pPr>
            <a:r>
              <a:rPr lang="en-GB" dirty="0" smtClean="0"/>
              <a:t>TO ADD MORE SLIDES in Office2007 use the ‘New Slide’ dropdown on the ‘Home’ ribbon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5286-2640-4854-A921-823BA7D2A0F0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09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image &amp; content</a:t>
            </a:r>
          </a:p>
          <a:p>
            <a:r>
              <a:rPr lang="en-GB" dirty="0" smtClean="0"/>
              <a:t>main title -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en-GB" dirty="0" smtClean="0"/>
              <a:t>26bold Grey-80%- max 2 lines</a:t>
            </a:r>
          </a:p>
          <a:p>
            <a:r>
              <a:rPr lang="en-GB" dirty="0" smtClean="0"/>
              <a:t>subtitle - 18bold Grey-80%- max 2 lines</a:t>
            </a:r>
          </a:p>
          <a:p>
            <a:pPr defTabSz="629839">
              <a:defRPr/>
            </a:pPr>
            <a:r>
              <a:rPr lang="en-GB" dirty="0" smtClean="0"/>
              <a:t>body text black-</a:t>
            </a:r>
            <a:r>
              <a:rPr lang="en-GB" baseline="0" dirty="0" smtClean="0"/>
              <a:t> </a:t>
            </a:r>
            <a:r>
              <a:rPr lang="en-US" sz="1200" dirty="0" smtClean="0"/>
              <a:t>may vary depending on heading between min=18pt, max=24pt</a:t>
            </a:r>
          </a:p>
          <a:p>
            <a:r>
              <a:rPr lang="en-GB" dirty="0" smtClean="0"/>
              <a:t>This slide is to describe the work of a project, product, department or team.</a:t>
            </a:r>
          </a:p>
          <a:p>
            <a:endParaRPr lang="en-GB" dirty="0" smtClean="0"/>
          </a:p>
          <a:p>
            <a:r>
              <a:rPr lang="en-GB" dirty="0" smtClean="0"/>
              <a:t>You may insert your own picture (Click icon to add picture). No line bordering picture. </a:t>
            </a:r>
          </a:p>
          <a:p>
            <a:r>
              <a:rPr lang="en-GB" dirty="0" smtClean="0">
                <a:latin typeface="Arial" panose="020B0604020202020204" pitchFamily="34" charset="0"/>
              </a:rPr>
              <a:t>Portfolio link </a:t>
            </a:r>
            <a:r>
              <a:rPr lang="en-GB" u="sng" dirty="0" smtClean="0">
                <a:solidFill>
                  <a:schemeClr val="bg2"/>
                </a:solidFill>
                <a:latin typeface="Arial" panose="020B0604020202020204" pitchFamily="34" charset="0"/>
                <a:hlinkClick r:id="rId3"/>
              </a:rPr>
              <a:t>http://portfolio:8090</a:t>
            </a:r>
            <a:r>
              <a:rPr lang="en-GB" dirty="0" smtClean="0">
                <a:latin typeface="Arial" panose="020B0604020202020204" pitchFamily="34" charset="0"/>
              </a:rPr>
              <a:t>, enter your usual network username and password</a:t>
            </a:r>
            <a:endParaRPr lang="en-GB" dirty="0" smtClean="0"/>
          </a:p>
          <a:p>
            <a:endParaRPr lang="en-GB" dirty="0" smtClean="0"/>
          </a:p>
          <a:p>
            <a:pPr defTabSz="629839">
              <a:defRPr/>
            </a:pPr>
            <a:r>
              <a:rPr lang="en-GB" dirty="0" smtClean="0"/>
              <a:t>TO ADD MORE SLIDES in Office2007 use the ‘New Slide’ dropdown on the ‘Home’ ribbon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5286-2640-4854-A921-823BA7D2A0F0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09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image &amp; content</a:t>
            </a:r>
          </a:p>
          <a:p>
            <a:r>
              <a:rPr lang="en-GB" dirty="0" smtClean="0"/>
              <a:t>main title -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en-GB" dirty="0" smtClean="0"/>
              <a:t>26bold Grey-80%- max 2 lines</a:t>
            </a:r>
          </a:p>
          <a:p>
            <a:r>
              <a:rPr lang="en-GB" dirty="0" smtClean="0"/>
              <a:t>subtitle - 18bold Grey-80%- max 2 lines</a:t>
            </a:r>
          </a:p>
          <a:p>
            <a:pPr defTabSz="629839">
              <a:defRPr/>
            </a:pPr>
            <a:r>
              <a:rPr lang="en-GB" dirty="0" smtClean="0"/>
              <a:t>body text black-</a:t>
            </a:r>
            <a:r>
              <a:rPr lang="en-GB" baseline="0" dirty="0" smtClean="0"/>
              <a:t> </a:t>
            </a:r>
            <a:r>
              <a:rPr lang="en-US" sz="1200" dirty="0" smtClean="0"/>
              <a:t>may vary depending on heading between min=18pt, max=24pt</a:t>
            </a:r>
          </a:p>
          <a:p>
            <a:r>
              <a:rPr lang="en-GB" dirty="0" smtClean="0"/>
              <a:t>This slide is to describe the work of a project, product, department or team.</a:t>
            </a:r>
          </a:p>
          <a:p>
            <a:endParaRPr lang="en-GB" dirty="0" smtClean="0"/>
          </a:p>
          <a:p>
            <a:r>
              <a:rPr lang="en-GB" dirty="0" smtClean="0"/>
              <a:t>You may insert your own picture (Click icon to add picture). No line bordering picture. </a:t>
            </a:r>
          </a:p>
          <a:p>
            <a:r>
              <a:rPr lang="en-GB" dirty="0" smtClean="0">
                <a:latin typeface="Arial" panose="020B0604020202020204" pitchFamily="34" charset="0"/>
              </a:rPr>
              <a:t>Portfolio link </a:t>
            </a:r>
            <a:r>
              <a:rPr lang="en-GB" u="sng" dirty="0" smtClean="0">
                <a:solidFill>
                  <a:schemeClr val="bg2"/>
                </a:solidFill>
                <a:latin typeface="Arial" panose="020B0604020202020204" pitchFamily="34" charset="0"/>
                <a:hlinkClick r:id="rId3"/>
              </a:rPr>
              <a:t>http://portfolio:8090</a:t>
            </a:r>
            <a:r>
              <a:rPr lang="en-GB" dirty="0" smtClean="0">
                <a:latin typeface="Arial" panose="020B0604020202020204" pitchFamily="34" charset="0"/>
              </a:rPr>
              <a:t>, enter your usual network username and password</a:t>
            </a:r>
            <a:endParaRPr lang="en-GB" dirty="0" smtClean="0"/>
          </a:p>
          <a:p>
            <a:endParaRPr lang="en-GB" dirty="0" smtClean="0"/>
          </a:p>
          <a:p>
            <a:pPr defTabSz="629839">
              <a:defRPr/>
            </a:pPr>
            <a:r>
              <a:rPr lang="en-GB" dirty="0" smtClean="0"/>
              <a:t>TO ADD MORE SLIDES in Office2007 use the ‘New Slide’ dropdown on the ‘Home’ ribbon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5286-2640-4854-A921-823BA7D2A0F0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09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image &amp; content</a:t>
            </a:r>
          </a:p>
          <a:p>
            <a:r>
              <a:rPr lang="en-GB" dirty="0" smtClean="0"/>
              <a:t>main title -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en-GB" dirty="0" smtClean="0"/>
              <a:t>26bold Grey-80%- max 2 lines</a:t>
            </a:r>
          </a:p>
          <a:p>
            <a:r>
              <a:rPr lang="en-GB" dirty="0" smtClean="0"/>
              <a:t>subtitle - 18bold Grey-80%- max 2 lines</a:t>
            </a:r>
          </a:p>
          <a:p>
            <a:pPr defTabSz="629839">
              <a:defRPr/>
            </a:pPr>
            <a:r>
              <a:rPr lang="en-GB" dirty="0" smtClean="0"/>
              <a:t>body text black-</a:t>
            </a:r>
            <a:r>
              <a:rPr lang="en-GB" baseline="0" dirty="0" smtClean="0"/>
              <a:t> </a:t>
            </a:r>
            <a:r>
              <a:rPr lang="en-US" sz="1200" dirty="0" smtClean="0"/>
              <a:t>may vary depending on heading between min=18pt, max=24pt</a:t>
            </a:r>
          </a:p>
          <a:p>
            <a:r>
              <a:rPr lang="en-GB" dirty="0" smtClean="0"/>
              <a:t>This slide is to describe the work of a project, product, department or team.</a:t>
            </a:r>
          </a:p>
          <a:p>
            <a:endParaRPr lang="en-GB" dirty="0" smtClean="0"/>
          </a:p>
          <a:p>
            <a:r>
              <a:rPr lang="en-GB" dirty="0" smtClean="0"/>
              <a:t>You may insert your own picture (Click icon to add picture). No line bordering picture. </a:t>
            </a:r>
          </a:p>
          <a:p>
            <a:r>
              <a:rPr lang="en-GB" dirty="0" smtClean="0">
                <a:latin typeface="Arial" panose="020B0604020202020204" pitchFamily="34" charset="0"/>
              </a:rPr>
              <a:t>Portfolio link </a:t>
            </a:r>
            <a:r>
              <a:rPr lang="en-GB" u="sng" dirty="0" smtClean="0">
                <a:solidFill>
                  <a:schemeClr val="bg2"/>
                </a:solidFill>
                <a:latin typeface="Arial" panose="020B0604020202020204" pitchFamily="34" charset="0"/>
                <a:hlinkClick r:id="rId3"/>
              </a:rPr>
              <a:t>http://portfolio:8090</a:t>
            </a:r>
            <a:r>
              <a:rPr lang="en-GB" dirty="0" smtClean="0">
                <a:latin typeface="Arial" panose="020B0604020202020204" pitchFamily="34" charset="0"/>
              </a:rPr>
              <a:t>, enter your usual network username and password</a:t>
            </a:r>
            <a:endParaRPr lang="en-GB" dirty="0" smtClean="0"/>
          </a:p>
          <a:p>
            <a:endParaRPr lang="en-GB" dirty="0" smtClean="0"/>
          </a:p>
          <a:p>
            <a:pPr defTabSz="629839">
              <a:defRPr/>
            </a:pPr>
            <a:r>
              <a:rPr lang="en-GB" dirty="0" smtClean="0"/>
              <a:t>TO ADD MORE SLIDES in Office2007 use the ‘New Slide’ dropdown on the ‘Home’ ribbon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5286-2640-4854-A921-823BA7D2A0F0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0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image &amp; content</a:t>
            </a:r>
          </a:p>
          <a:p>
            <a:r>
              <a:rPr lang="en-GB" dirty="0" smtClean="0"/>
              <a:t>main title -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en-GB" dirty="0" smtClean="0"/>
              <a:t>26bold Grey-80%- max 2 lines</a:t>
            </a:r>
          </a:p>
          <a:p>
            <a:r>
              <a:rPr lang="en-GB" dirty="0" smtClean="0"/>
              <a:t>subtitle - 18bold Grey-80%- max 2 lines</a:t>
            </a:r>
          </a:p>
          <a:p>
            <a:pPr defTabSz="629839">
              <a:defRPr/>
            </a:pPr>
            <a:r>
              <a:rPr lang="en-GB" dirty="0" smtClean="0"/>
              <a:t>body text black-</a:t>
            </a:r>
            <a:r>
              <a:rPr lang="en-GB" baseline="0" dirty="0" smtClean="0"/>
              <a:t> </a:t>
            </a:r>
            <a:r>
              <a:rPr lang="en-US" sz="1200" dirty="0" smtClean="0"/>
              <a:t>may vary depending on heading between min=18pt, max=24pt</a:t>
            </a:r>
          </a:p>
          <a:p>
            <a:r>
              <a:rPr lang="en-GB" dirty="0" smtClean="0"/>
              <a:t>This slide is to describe the work of a project, product, department or team.</a:t>
            </a:r>
          </a:p>
          <a:p>
            <a:endParaRPr lang="en-GB" dirty="0" smtClean="0"/>
          </a:p>
          <a:p>
            <a:r>
              <a:rPr lang="en-GB" dirty="0" smtClean="0"/>
              <a:t>You may insert your own picture (Click icon to add picture). No line bordering picture. </a:t>
            </a:r>
          </a:p>
          <a:p>
            <a:r>
              <a:rPr lang="en-GB" dirty="0" smtClean="0">
                <a:latin typeface="Arial" panose="020B0604020202020204" pitchFamily="34" charset="0"/>
              </a:rPr>
              <a:t>Portfolio link </a:t>
            </a:r>
            <a:r>
              <a:rPr lang="en-GB" u="sng" dirty="0" smtClean="0">
                <a:solidFill>
                  <a:schemeClr val="bg2"/>
                </a:solidFill>
                <a:latin typeface="Arial" panose="020B0604020202020204" pitchFamily="34" charset="0"/>
                <a:hlinkClick r:id="rId3"/>
              </a:rPr>
              <a:t>http://portfolio:8090</a:t>
            </a:r>
            <a:r>
              <a:rPr lang="en-GB" dirty="0" smtClean="0">
                <a:latin typeface="Arial" panose="020B0604020202020204" pitchFamily="34" charset="0"/>
              </a:rPr>
              <a:t>, enter your usual network username and password</a:t>
            </a:r>
            <a:endParaRPr lang="en-GB" dirty="0" smtClean="0"/>
          </a:p>
          <a:p>
            <a:endParaRPr lang="en-GB" dirty="0" smtClean="0"/>
          </a:p>
          <a:p>
            <a:pPr defTabSz="629839">
              <a:defRPr/>
            </a:pPr>
            <a:r>
              <a:rPr lang="en-GB" dirty="0" smtClean="0"/>
              <a:t>TO ADD MORE SLIDES in Office2007 use the ‘New Slide’ dropdown on the ‘Home’ ribbon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5286-2640-4854-A921-823BA7D2A0F0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09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image &amp; content</a:t>
            </a:r>
          </a:p>
          <a:p>
            <a:r>
              <a:rPr lang="en-GB" dirty="0" smtClean="0"/>
              <a:t>main title -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en-GB" dirty="0" smtClean="0"/>
              <a:t>26bold Grey-80%- max 2 lines</a:t>
            </a:r>
          </a:p>
          <a:p>
            <a:r>
              <a:rPr lang="en-GB" dirty="0" smtClean="0"/>
              <a:t>subtitle - 18bold Grey-80%- max 2 lines</a:t>
            </a:r>
          </a:p>
          <a:p>
            <a:pPr defTabSz="629839">
              <a:defRPr/>
            </a:pPr>
            <a:r>
              <a:rPr lang="en-GB" dirty="0" smtClean="0"/>
              <a:t>body text black-</a:t>
            </a:r>
            <a:r>
              <a:rPr lang="en-GB" baseline="0" dirty="0" smtClean="0"/>
              <a:t> </a:t>
            </a:r>
            <a:r>
              <a:rPr lang="en-US" sz="1200" dirty="0" smtClean="0"/>
              <a:t>may vary depending on heading between min=18pt, max=24pt</a:t>
            </a:r>
          </a:p>
          <a:p>
            <a:r>
              <a:rPr lang="en-GB" dirty="0" smtClean="0"/>
              <a:t>This slide is to describe the work of a project, product, department or team.</a:t>
            </a:r>
          </a:p>
          <a:p>
            <a:endParaRPr lang="en-GB" dirty="0" smtClean="0"/>
          </a:p>
          <a:p>
            <a:r>
              <a:rPr lang="en-GB" dirty="0" smtClean="0"/>
              <a:t>You may insert your own picture (Click icon to add picture). No line bordering picture. </a:t>
            </a:r>
          </a:p>
          <a:p>
            <a:r>
              <a:rPr lang="en-GB" dirty="0" smtClean="0">
                <a:latin typeface="Arial" panose="020B0604020202020204" pitchFamily="34" charset="0"/>
              </a:rPr>
              <a:t>Portfolio link </a:t>
            </a:r>
            <a:r>
              <a:rPr lang="en-GB" u="sng" dirty="0" smtClean="0">
                <a:solidFill>
                  <a:schemeClr val="bg2"/>
                </a:solidFill>
                <a:latin typeface="Arial" panose="020B0604020202020204" pitchFamily="34" charset="0"/>
                <a:hlinkClick r:id="rId3"/>
              </a:rPr>
              <a:t>http://portfolio:8090</a:t>
            </a:r>
            <a:r>
              <a:rPr lang="en-GB" dirty="0" smtClean="0">
                <a:latin typeface="Arial" panose="020B0604020202020204" pitchFamily="34" charset="0"/>
              </a:rPr>
              <a:t>, enter your usual network username and password</a:t>
            </a:r>
            <a:endParaRPr lang="en-GB" dirty="0" smtClean="0"/>
          </a:p>
          <a:p>
            <a:endParaRPr lang="en-GB" dirty="0" smtClean="0"/>
          </a:p>
          <a:p>
            <a:pPr defTabSz="629839">
              <a:defRPr/>
            </a:pPr>
            <a:r>
              <a:rPr lang="en-GB" dirty="0" smtClean="0"/>
              <a:t>TO ADD MORE SLIDES in Office2007 use the ‘New Slide’ dropdown on the ‘Home’ ribbon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5286-2640-4854-A921-823BA7D2A0F0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09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5286-2640-4854-A921-823BA7D2A0F0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15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 smtClean="0"/>
              <a:t>thank</a:t>
            </a:r>
            <a:r>
              <a:rPr lang="en-GB" b="0" baseline="0" dirty="0" smtClean="0"/>
              <a:t> you slide</a:t>
            </a:r>
          </a:p>
          <a:p>
            <a:r>
              <a:rPr lang="en-GB" baseline="0" dirty="0" smtClean="0"/>
              <a:t>changes only to name, centre &amp; email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en-GB" dirty="0" smtClean="0"/>
              <a:t>24bold, light</a:t>
            </a:r>
            <a:r>
              <a:rPr lang="en-GB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green</a:t>
            </a:r>
            <a:endParaRPr lang="en-GB" baseline="0" dirty="0" smtClean="0"/>
          </a:p>
          <a:p>
            <a:r>
              <a:rPr lang="en-GB" baseline="0" dirty="0" smtClean="0"/>
              <a:t>Please let us know if there are any languages you wish to add to this slide</a:t>
            </a:r>
          </a:p>
          <a:p>
            <a:r>
              <a:rPr lang="en-GB" baseline="0" dirty="0" smtClean="0"/>
              <a:t>no change to be made to image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5286-2640-4854-A921-823BA7D2A0F0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5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13" Type="http://schemas.openxmlformats.org/officeDocument/2006/relationships/image" Target="../media/image40.png"/><Relationship Id="rId18" Type="http://schemas.openxmlformats.org/officeDocument/2006/relationships/image" Target="../media/image50.png"/><Relationship Id="rId3" Type="http://schemas.openxmlformats.org/officeDocument/2006/relationships/image" Target="../media/image56.gif"/><Relationship Id="rId21" Type="http://schemas.openxmlformats.org/officeDocument/2006/relationships/image" Target="../media/image72.png"/><Relationship Id="rId7" Type="http://schemas.openxmlformats.org/officeDocument/2006/relationships/image" Target="../media/image60.gif"/><Relationship Id="rId12" Type="http://schemas.openxmlformats.org/officeDocument/2006/relationships/image" Target="../media/image65.gif"/><Relationship Id="rId17" Type="http://schemas.openxmlformats.org/officeDocument/2006/relationships/image" Target="../media/image69.png"/><Relationship Id="rId2" Type="http://schemas.openxmlformats.org/officeDocument/2006/relationships/image" Target="../media/image55.jpeg"/><Relationship Id="rId16" Type="http://schemas.openxmlformats.org/officeDocument/2006/relationships/image" Target="../media/image68.png"/><Relationship Id="rId20" Type="http://schemas.openxmlformats.org/officeDocument/2006/relationships/image" Target="../media/image7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59.gif"/><Relationship Id="rId11" Type="http://schemas.openxmlformats.org/officeDocument/2006/relationships/image" Target="../media/image64.jpeg"/><Relationship Id="rId5" Type="http://schemas.openxmlformats.org/officeDocument/2006/relationships/image" Target="../media/image58.gif"/><Relationship Id="rId15" Type="http://schemas.openxmlformats.org/officeDocument/2006/relationships/image" Target="../media/image67.gif"/><Relationship Id="rId23" Type="http://schemas.openxmlformats.org/officeDocument/2006/relationships/image" Target="../media/image74.png"/><Relationship Id="rId10" Type="http://schemas.openxmlformats.org/officeDocument/2006/relationships/image" Target="../media/image63.png"/><Relationship Id="rId19" Type="http://schemas.openxmlformats.org/officeDocument/2006/relationships/image" Target="../media/image70.png"/><Relationship Id="rId4" Type="http://schemas.openxmlformats.org/officeDocument/2006/relationships/image" Target="../media/image57.gif"/><Relationship Id="rId9" Type="http://schemas.openxmlformats.org/officeDocument/2006/relationships/image" Target="../media/image62.gif"/><Relationship Id="rId14" Type="http://schemas.openxmlformats.org/officeDocument/2006/relationships/image" Target="../media/image66.png"/><Relationship Id="rId22" Type="http://schemas.openxmlformats.org/officeDocument/2006/relationships/image" Target="../media/image73.gif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78.jpe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/Relationships>
</file>

<file path=ppt/slideLayouts/_rels/slideLayout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13" Type="http://schemas.openxmlformats.org/officeDocument/2006/relationships/image" Target="../media/image40.png"/><Relationship Id="rId18" Type="http://schemas.openxmlformats.org/officeDocument/2006/relationships/image" Target="../media/image50.png"/><Relationship Id="rId3" Type="http://schemas.openxmlformats.org/officeDocument/2006/relationships/image" Target="../media/image56.gif"/><Relationship Id="rId21" Type="http://schemas.openxmlformats.org/officeDocument/2006/relationships/image" Target="../media/image72.png"/><Relationship Id="rId7" Type="http://schemas.openxmlformats.org/officeDocument/2006/relationships/image" Target="../media/image60.gif"/><Relationship Id="rId12" Type="http://schemas.openxmlformats.org/officeDocument/2006/relationships/image" Target="../media/image65.gif"/><Relationship Id="rId17" Type="http://schemas.openxmlformats.org/officeDocument/2006/relationships/image" Target="../media/image69.png"/><Relationship Id="rId2" Type="http://schemas.openxmlformats.org/officeDocument/2006/relationships/image" Target="../media/image55.jpeg"/><Relationship Id="rId16" Type="http://schemas.openxmlformats.org/officeDocument/2006/relationships/image" Target="../media/image68.png"/><Relationship Id="rId20" Type="http://schemas.openxmlformats.org/officeDocument/2006/relationships/image" Target="../media/image71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59.gif"/><Relationship Id="rId11" Type="http://schemas.openxmlformats.org/officeDocument/2006/relationships/image" Target="../media/image64.jpeg"/><Relationship Id="rId5" Type="http://schemas.openxmlformats.org/officeDocument/2006/relationships/image" Target="../media/image58.gif"/><Relationship Id="rId15" Type="http://schemas.openxmlformats.org/officeDocument/2006/relationships/image" Target="../media/image67.gif"/><Relationship Id="rId23" Type="http://schemas.openxmlformats.org/officeDocument/2006/relationships/image" Target="../media/image74.png"/><Relationship Id="rId10" Type="http://schemas.openxmlformats.org/officeDocument/2006/relationships/image" Target="../media/image63.png"/><Relationship Id="rId19" Type="http://schemas.openxmlformats.org/officeDocument/2006/relationships/image" Target="../media/image70.png"/><Relationship Id="rId4" Type="http://schemas.openxmlformats.org/officeDocument/2006/relationships/image" Target="../media/image57.gif"/><Relationship Id="rId9" Type="http://schemas.openxmlformats.org/officeDocument/2006/relationships/image" Target="../media/image62.gif"/><Relationship Id="rId14" Type="http://schemas.openxmlformats.org/officeDocument/2006/relationships/image" Target="../media/image66.png"/><Relationship Id="rId22" Type="http://schemas.openxmlformats.org/officeDocument/2006/relationships/image" Target="../media/image73.gif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8.jpe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78.jpe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/Relationships>
</file>

<file path=ppt/slideLayouts/_rels/slideLayout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13" Type="http://schemas.openxmlformats.org/officeDocument/2006/relationships/image" Target="../media/image40.png"/><Relationship Id="rId18" Type="http://schemas.openxmlformats.org/officeDocument/2006/relationships/image" Target="../media/image50.png"/><Relationship Id="rId3" Type="http://schemas.openxmlformats.org/officeDocument/2006/relationships/image" Target="../media/image56.gif"/><Relationship Id="rId21" Type="http://schemas.openxmlformats.org/officeDocument/2006/relationships/image" Target="../media/image72.png"/><Relationship Id="rId7" Type="http://schemas.openxmlformats.org/officeDocument/2006/relationships/image" Target="../media/image60.gif"/><Relationship Id="rId12" Type="http://schemas.openxmlformats.org/officeDocument/2006/relationships/image" Target="../media/image65.gif"/><Relationship Id="rId17" Type="http://schemas.openxmlformats.org/officeDocument/2006/relationships/image" Target="../media/image69.png"/><Relationship Id="rId2" Type="http://schemas.openxmlformats.org/officeDocument/2006/relationships/image" Target="../media/image55.jpeg"/><Relationship Id="rId16" Type="http://schemas.openxmlformats.org/officeDocument/2006/relationships/image" Target="../media/image68.png"/><Relationship Id="rId20" Type="http://schemas.openxmlformats.org/officeDocument/2006/relationships/image" Target="../media/image71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59.gif"/><Relationship Id="rId11" Type="http://schemas.openxmlformats.org/officeDocument/2006/relationships/image" Target="../media/image64.jpeg"/><Relationship Id="rId5" Type="http://schemas.openxmlformats.org/officeDocument/2006/relationships/image" Target="../media/image58.gif"/><Relationship Id="rId15" Type="http://schemas.openxmlformats.org/officeDocument/2006/relationships/image" Target="../media/image67.gif"/><Relationship Id="rId23" Type="http://schemas.openxmlformats.org/officeDocument/2006/relationships/image" Target="../media/image74.png"/><Relationship Id="rId10" Type="http://schemas.openxmlformats.org/officeDocument/2006/relationships/image" Target="../media/image63.png"/><Relationship Id="rId19" Type="http://schemas.openxmlformats.org/officeDocument/2006/relationships/image" Target="../media/image70.png"/><Relationship Id="rId4" Type="http://schemas.openxmlformats.org/officeDocument/2006/relationships/image" Target="../media/image57.gif"/><Relationship Id="rId9" Type="http://schemas.openxmlformats.org/officeDocument/2006/relationships/image" Target="../media/image62.gif"/><Relationship Id="rId14" Type="http://schemas.openxmlformats.org/officeDocument/2006/relationships/image" Target="../media/image66.png"/><Relationship Id="rId22" Type="http://schemas.openxmlformats.org/officeDocument/2006/relationships/image" Target="../media/image73.gif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78.jpe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/Relationships>
</file>

<file path=ppt/slideLayouts/_rels/slideLayout1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13" Type="http://schemas.openxmlformats.org/officeDocument/2006/relationships/image" Target="../media/image40.png"/><Relationship Id="rId18" Type="http://schemas.openxmlformats.org/officeDocument/2006/relationships/image" Target="../media/image50.png"/><Relationship Id="rId3" Type="http://schemas.openxmlformats.org/officeDocument/2006/relationships/image" Target="../media/image56.gif"/><Relationship Id="rId21" Type="http://schemas.openxmlformats.org/officeDocument/2006/relationships/image" Target="../media/image72.png"/><Relationship Id="rId7" Type="http://schemas.openxmlformats.org/officeDocument/2006/relationships/image" Target="../media/image60.gif"/><Relationship Id="rId12" Type="http://schemas.openxmlformats.org/officeDocument/2006/relationships/image" Target="../media/image65.gif"/><Relationship Id="rId17" Type="http://schemas.openxmlformats.org/officeDocument/2006/relationships/image" Target="../media/image69.png"/><Relationship Id="rId2" Type="http://schemas.openxmlformats.org/officeDocument/2006/relationships/image" Target="../media/image55.jpeg"/><Relationship Id="rId16" Type="http://schemas.openxmlformats.org/officeDocument/2006/relationships/image" Target="../media/image68.png"/><Relationship Id="rId20" Type="http://schemas.openxmlformats.org/officeDocument/2006/relationships/image" Target="../media/image71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59.gif"/><Relationship Id="rId11" Type="http://schemas.openxmlformats.org/officeDocument/2006/relationships/image" Target="../media/image64.jpeg"/><Relationship Id="rId5" Type="http://schemas.openxmlformats.org/officeDocument/2006/relationships/image" Target="../media/image58.gif"/><Relationship Id="rId15" Type="http://schemas.openxmlformats.org/officeDocument/2006/relationships/image" Target="../media/image67.gif"/><Relationship Id="rId23" Type="http://schemas.openxmlformats.org/officeDocument/2006/relationships/image" Target="../media/image74.png"/><Relationship Id="rId10" Type="http://schemas.openxmlformats.org/officeDocument/2006/relationships/image" Target="../media/image63.png"/><Relationship Id="rId19" Type="http://schemas.openxmlformats.org/officeDocument/2006/relationships/image" Target="../media/image70.png"/><Relationship Id="rId4" Type="http://schemas.openxmlformats.org/officeDocument/2006/relationships/image" Target="../media/image57.gif"/><Relationship Id="rId9" Type="http://schemas.openxmlformats.org/officeDocument/2006/relationships/image" Target="../media/image62.gif"/><Relationship Id="rId14" Type="http://schemas.openxmlformats.org/officeDocument/2006/relationships/image" Target="../media/image66.png"/><Relationship Id="rId22" Type="http://schemas.openxmlformats.org/officeDocument/2006/relationships/image" Target="../media/image73.gif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78.jpeg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/Relationships>
</file>

<file path=ppt/slideLayouts/_rels/slideLayout1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13" Type="http://schemas.openxmlformats.org/officeDocument/2006/relationships/image" Target="../media/image40.png"/><Relationship Id="rId18" Type="http://schemas.openxmlformats.org/officeDocument/2006/relationships/image" Target="../media/image50.png"/><Relationship Id="rId3" Type="http://schemas.openxmlformats.org/officeDocument/2006/relationships/image" Target="../media/image56.gif"/><Relationship Id="rId21" Type="http://schemas.openxmlformats.org/officeDocument/2006/relationships/image" Target="../media/image72.png"/><Relationship Id="rId7" Type="http://schemas.openxmlformats.org/officeDocument/2006/relationships/image" Target="../media/image60.gif"/><Relationship Id="rId12" Type="http://schemas.openxmlformats.org/officeDocument/2006/relationships/image" Target="../media/image65.gif"/><Relationship Id="rId17" Type="http://schemas.openxmlformats.org/officeDocument/2006/relationships/image" Target="../media/image69.png"/><Relationship Id="rId2" Type="http://schemas.openxmlformats.org/officeDocument/2006/relationships/image" Target="../media/image55.jpeg"/><Relationship Id="rId16" Type="http://schemas.openxmlformats.org/officeDocument/2006/relationships/image" Target="../media/image68.png"/><Relationship Id="rId20" Type="http://schemas.openxmlformats.org/officeDocument/2006/relationships/image" Target="../media/image71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59.gif"/><Relationship Id="rId11" Type="http://schemas.openxmlformats.org/officeDocument/2006/relationships/image" Target="../media/image64.jpeg"/><Relationship Id="rId5" Type="http://schemas.openxmlformats.org/officeDocument/2006/relationships/image" Target="../media/image58.gif"/><Relationship Id="rId15" Type="http://schemas.openxmlformats.org/officeDocument/2006/relationships/image" Target="../media/image67.gif"/><Relationship Id="rId23" Type="http://schemas.openxmlformats.org/officeDocument/2006/relationships/image" Target="../media/image74.png"/><Relationship Id="rId10" Type="http://schemas.openxmlformats.org/officeDocument/2006/relationships/image" Target="../media/image63.png"/><Relationship Id="rId19" Type="http://schemas.openxmlformats.org/officeDocument/2006/relationships/image" Target="../media/image70.png"/><Relationship Id="rId4" Type="http://schemas.openxmlformats.org/officeDocument/2006/relationships/image" Target="../media/image57.gif"/><Relationship Id="rId9" Type="http://schemas.openxmlformats.org/officeDocument/2006/relationships/image" Target="../media/image62.gif"/><Relationship Id="rId14" Type="http://schemas.openxmlformats.org/officeDocument/2006/relationships/image" Target="../media/image66.png"/><Relationship Id="rId22" Type="http://schemas.openxmlformats.org/officeDocument/2006/relationships/image" Target="../media/image73.gif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78.jpeg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13" Type="http://schemas.openxmlformats.org/officeDocument/2006/relationships/image" Target="../media/image40.png"/><Relationship Id="rId18" Type="http://schemas.openxmlformats.org/officeDocument/2006/relationships/image" Target="../media/image50.png"/><Relationship Id="rId3" Type="http://schemas.openxmlformats.org/officeDocument/2006/relationships/image" Target="../media/image56.gif"/><Relationship Id="rId21" Type="http://schemas.openxmlformats.org/officeDocument/2006/relationships/image" Target="../media/image72.png"/><Relationship Id="rId7" Type="http://schemas.openxmlformats.org/officeDocument/2006/relationships/image" Target="../media/image60.gif"/><Relationship Id="rId12" Type="http://schemas.openxmlformats.org/officeDocument/2006/relationships/image" Target="../media/image65.gif"/><Relationship Id="rId17" Type="http://schemas.openxmlformats.org/officeDocument/2006/relationships/image" Target="../media/image69.png"/><Relationship Id="rId2" Type="http://schemas.openxmlformats.org/officeDocument/2006/relationships/image" Target="../media/image55.jpeg"/><Relationship Id="rId16" Type="http://schemas.openxmlformats.org/officeDocument/2006/relationships/image" Target="../media/image68.png"/><Relationship Id="rId20" Type="http://schemas.openxmlformats.org/officeDocument/2006/relationships/image" Target="../media/image71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59.gif"/><Relationship Id="rId11" Type="http://schemas.openxmlformats.org/officeDocument/2006/relationships/image" Target="../media/image64.jpeg"/><Relationship Id="rId5" Type="http://schemas.openxmlformats.org/officeDocument/2006/relationships/image" Target="../media/image58.gif"/><Relationship Id="rId15" Type="http://schemas.openxmlformats.org/officeDocument/2006/relationships/image" Target="../media/image67.gif"/><Relationship Id="rId23" Type="http://schemas.openxmlformats.org/officeDocument/2006/relationships/image" Target="../media/image74.png"/><Relationship Id="rId10" Type="http://schemas.openxmlformats.org/officeDocument/2006/relationships/image" Target="../media/image63.png"/><Relationship Id="rId19" Type="http://schemas.openxmlformats.org/officeDocument/2006/relationships/image" Target="../media/image70.png"/><Relationship Id="rId4" Type="http://schemas.openxmlformats.org/officeDocument/2006/relationships/image" Target="../media/image57.gif"/><Relationship Id="rId9" Type="http://schemas.openxmlformats.org/officeDocument/2006/relationships/image" Target="../media/image62.gif"/><Relationship Id="rId14" Type="http://schemas.openxmlformats.org/officeDocument/2006/relationships/image" Target="../media/image66.png"/><Relationship Id="rId22" Type="http://schemas.openxmlformats.org/officeDocument/2006/relationships/image" Target="../media/image73.gif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78.jpeg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/Relationships>
</file>

<file path=ppt/slideLayouts/_rels/slideLayout1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13" Type="http://schemas.openxmlformats.org/officeDocument/2006/relationships/image" Target="../media/image40.png"/><Relationship Id="rId18" Type="http://schemas.openxmlformats.org/officeDocument/2006/relationships/image" Target="../media/image50.png"/><Relationship Id="rId3" Type="http://schemas.openxmlformats.org/officeDocument/2006/relationships/image" Target="../media/image56.gif"/><Relationship Id="rId21" Type="http://schemas.openxmlformats.org/officeDocument/2006/relationships/image" Target="../media/image72.png"/><Relationship Id="rId7" Type="http://schemas.openxmlformats.org/officeDocument/2006/relationships/image" Target="../media/image60.gif"/><Relationship Id="rId12" Type="http://schemas.openxmlformats.org/officeDocument/2006/relationships/image" Target="../media/image65.gif"/><Relationship Id="rId17" Type="http://schemas.openxmlformats.org/officeDocument/2006/relationships/image" Target="../media/image69.png"/><Relationship Id="rId2" Type="http://schemas.openxmlformats.org/officeDocument/2006/relationships/image" Target="../media/image55.jpeg"/><Relationship Id="rId16" Type="http://schemas.openxmlformats.org/officeDocument/2006/relationships/image" Target="../media/image68.png"/><Relationship Id="rId20" Type="http://schemas.openxmlformats.org/officeDocument/2006/relationships/image" Target="../media/image71.pn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59.gif"/><Relationship Id="rId11" Type="http://schemas.openxmlformats.org/officeDocument/2006/relationships/image" Target="../media/image64.jpeg"/><Relationship Id="rId5" Type="http://schemas.openxmlformats.org/officeDocument/2006/relationships/image" Target="../media/image58.gif"/><Relationship Id="rId15" Type="http://schemas.openxmlformats.org/officeDocument/2006/relationships/image" Target="../media/image67.gif"/><Relationship Id="rId23" Type="http://schemas.openxmlformats.org/officeDocument/2006/relationships/image" Target="../media/image74.png"/><Relationship Id="rId10" Type="http://schemas.openxmlformats.org/officeDocument/2006/relationships/image" Target="../media/image63.png"/><Relationship Id="rId19" Type="http://schemas.openxmlformats.org/officeDocument/2006/relationships/image" Target="../media/image70.png"/><Relationship Id="rId4" Type="http://schemas.openxmlformats.org/officeDocument/2006/relationships/image" Target="../media/image57.gif"/><Relationship Id="rId9" Type="http://schemas.openxmlformats.org/officeDocument/2006/relationships/image" Target="../media/image62.gif"/><Relationship Id="rId14" Type="http://schemas.openxmlformats.org/officeDocument/2006/relationships/image" Target="../media/image66.png"/><Relationship Id="rId22" Type="http://schemas.openxmlformats.org/officeDocument/2006/relationships/image" Target="../media/image73.gif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78.jpeg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/Relationships>
</file>

<file path=ppt/slideLayouts/_rels/slideLayout1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13" Type="http://schemas.openxmlformats.org/officeDocument/2006/relationships/image" Target="../media/image40.png"/><Relationship Id="rId18" Type="http://schemas.openxmlformats.org/officeDocument/2006/relationships/image" Target="../media/image50.png"/><Relationship Id="rId3" Type="http://schemas.openxmlformats.org/officeDocument/2006/relationships/image" Target="../media/image56.gif"/><Relationship Id="rId21" Type="http://schemas.openxmlformats.org/officeDocument/2006/relationships/image" Target="../media/image72.png"/><Relationship Id="rId7" Type="http://schemas.openxmlformats.org/officeDocument/2006/relationships/image" Target="../media/image60.gif"/><Relationship Id="rId12" Type="http://schemas.openxmlformats.org/officeDocument/2006/relationships/image" Target="../media/image65.gif"/><Relationship Id="rId17" Type="http://schemas.openxmlformats.org/officeDocument/2006/relationships/image" Target="../media/image69.png"/><Relationship Id="rId2" Type="http://schemas.openxmlformats.org/officeDocument/2006/relationships/image" Target="../media/image55.jpeg"/><Relationship Id="rId16" Type="http://schemas.openxmlformats.org/officeDocument/2006/relationships/image" Target="../media/image68.png"/><Relationship Id="rId20" Type="http://schemas.openxmlformats.org/officeDocument/2006/relationships/image" Target="../media/image71.pn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59.gif"/><Relationship Id="rId11" Type="http://schemas.openxmlformats.org/officeDocument/2006/relationships/image" Target="../media/image64.jpeg"/><Relationship Id="rId5" Type="http://schemas.openxmlformats.org/officeDocument/2006/relationships/image" Target="../media/image58.gif"/><Relationship Id="rId15" Type="http://schemas.openxmlformats.org/officeDocument/2006/relationships/image" Target="../media/image67.gif"/><Relationship Id="rId23" Type="http://schemas.openxmlformats.org/officeDocument/2006/relationships/image" Target="../media/image74.png"/><Relationship Id="rId10" Type="http://schemas.openxmlformats.org/officeDocument/2006/relationships/image" Target="../media/image63.png"/><Relationship Id="rId19" Type="http://schemas.openxmlformats.org/officeDocument/2006/relationships/image" Target="../media/image70.png"/><Relationship Id="rId4" Type="http://schemas.openxmlformats.org/officeDocument/2006/relationships/image" Target="../media/image57.gif"/><Relationship Id="rId9" Type="http://schemas.openxmlformats.org/officeDocument/2006/relationships/image" Target="../media/image62.gif"/><Relationship Id="rId14" Type="http://schemas.openxmlformats.org/officeDocument/2006/relationships/image" Target="../media/image66.png"/><Relationship Id="rId22" Type="http://schemas.openxmlformats.org/officeDocument/2006/relationships/image" Target="../media/image73.gif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78.jpeg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Master" Target="../slideMasters/slideMaster1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13" Type="http://schemas.openxmlformats.org/officeDocument/2006/relationships/image" Target="../media/image40.png"/><Relationship Id="rId18" Type="http://schemas.openxmlformats.org/officeDocument/2006/relationships/image" Target="../media/image50.png"/><Relationship Id="rId3" Type="http://schemas.openxmlformats.org/officeDocument/2006/relationships/image" Target="../media/image56.gif"/><Relationship Id="rId21" Type="http://schemas.openxmlformats.org/officeDocument/2006/relationships/image" Target="../media/image72.png"/><Relationship Id="rId7" Type="http://schemas.openxmlformats.org/officeDocument/2006/relationships/image" Target="../media/image60.gif"/><Relationship Id="rId12" Type="http://schemas.openxmlformats.org/officeDocument/2006/relationships/image" Target="../media/image65.gif"/><Relationship Id="rId17" Type="http://schemas.openxmlformats.org/officeDocument/2006/relationships/image" Target="../media/image69.png"/><Relationship Id="rId2" Type="http://schemas.openxmlformats.org/officeDocument/2006/relationships/image" Target="../media/image55.jpeg"/><Relationship Id="rId16" Type="http://schemas.openxmlformats.org/officeDocument/2006/relationships/image" Target="../media/image68.png"/><Relationship Id="rId20" Type="http://schemas.openxmlformats.org/officeDocument/2006/relationships/image" Target="../media/image7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9.gif"/><Relationship Id="rId11" Type="http://schemas.openxmlformats.org/officeDocument/2006/relationships/image" Target="../media/image64.jpeg"/><Relationship Id="rId5" Type="http://schemas.openxmlformats.org/officeDocument/2006/relationships/image" Target="../media/image58.gif"/><Relationship Id="rId15" Type="http://schemas.openxmlformats.org/officeDocument/2006/relationships/image" Target="../media/image67.gif"/><Relationship Id="rId23" Type="http://schemas.openxmlformats.org/officeDocument/2006/relationships/image" Target="../media/image74.png"/><Relationship Id="rId10" Type="http://schemas.openxmlformats.org/officeDocument/2006/relationships/image" Target="../media/image63.png"/><Relationship Id="rId19" Type="http://schemas.openxmlformats.org/officeDocument/2006/relationships/image" Target="../media/image70.png"/><Relationship Id="rId4" Type="http://schemas.openxmlformats.org/officeDocument/2006/relationships/image" Target="../media/image57.gif"/><Relationship Id="rId9" Type="http://schemas.openxmlformats.org/officeDocument/2006/relationships/image" Target="../media/image62.gif"/><Relationship Id="rId14" Type="http://schemas.openxmlformats.org/officeDocument/2006/relationships/image" Target="../media/image66.png"/><Relationship Id="rId22" Type="http://schemas.openxmlformats.org/officeDocument/2006/relationships/image" Target="../media/image73.gif"/></Relationships>
</file>

<file path=ppt/slideLayouts/_rels/slideLayout2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13" Type="http://schemas.openxmlformats.org/officeDocument/2006/relationships/image" Target="../media/image40.png"/><Relationship Id="rId18" Type="http://schemas.openxmlformats.org/officeDocument/2006/relationships/image" Target="../media/image50.png"/><Relationship Id="rId3" Type="http://schemas.openxmlformats.org/officeDocument/2006/relationships/image" Target="../media/image56.gif"/><Relationship Id="rId21" Type="http://schemas.openxmlformats.org/officeDocument/2006/relationships/image" Target="../media/image72.png"/><Relationship Id="rId7" Type="http://schemas.openxmlformats.org/officeDocument/2006/relationships/image" Target="../media/image60.gif"/><Relationship Id="rId12" Type="http://schemas.openxmlformats.org/officeDocument/2006/relationships/image" Target="../media/image65.gif"/><Relationship Id="rId17" Type="http://schemas.openxmlformats.org/officeDocument/2006/relationships/image" Target="../media/image69.png"/><Relationship Id="rId2" Type="http://schemas.openxmlformats.org/officeDocument/2006/relationships/image" Target="../media/image55.jpeg"/><Relationship Id="rId16" Type="http://schemas.openxmlformats.org/officeDocument/2006/relationships/image" Target="../media/image68.png"/><Relationship Id="rId20" Type="http://schemas.openxmlformats.org/officeDocument/2006/relationships/image" Target="../media/image71.png"/><Relationship Id="rId1" Type="http://schemas.openxmlformats.org/officeDocument/2006/relationships/slideMaster" Target="../slideMasters/slideMaster16.xml"/><Relationship Id="rId6" Type="http://schemas.openxmlformats.org/officeDocument/2006/relationships/image" Target="../media/image59.gif"/><Relationship Id="rId11" Type="http://schemas.openxmlformats.org/officeDocument/2006/relationships/image" Target="../media/image64.jpeg"/><Relationship Id="rId5" Type="http://schemas.openxmlformats.org/officeDocument/2006/relationships/image" Target="../media/image58.gif"/><Relationship Id="rId15" Type="http://schemas.openxmlformats.org/officeDocument/2006/relationships/image" Target="../media/image67.gif"/><Relationship Id="rId23" Type="http://schemas.openxmlformats.org/officeDocument/2006/relationships/image" Target="../media/image74.png"/><Relationship Id="rId10" Type="http://schemas.openxmlformats.org/officeDocument/2006/relationships/image" Target="../media/image63.png"/><Relationship Id="rId19" Type="http://schemas.openxmlformats.org/officeDocument/2006/relationships/image" Target="../media/image70.png"/><Relationship Id="rId4" Type="http://schemas.openxmlformats.org/officeDocument/2006/relationships/image" Target="../media/image57.gif"/><Relationship Id="rId9" Type="http://schemas.openxmlformats.org/officeDocument/2006/relationships/image" Target="../media/image62.gif"/><Relationship Id="rId14" Type="http://schemas.openxmlformats.org/officeDocument/2006/relationships/image" Target="../media/image66.png"/><Relationship Id="rId22" Type="http://schemas.openxmlformats.org/officeDocument/2006/relationships/image" Target="../media/image73.gif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78.jpeg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Master" Target="../slideMasters/slideMaster1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/Relationships>
</file>

<file path=ppt/slideLayouts/_rels/slideLayout2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13" Type="http://schemas.openxmlformats.org/officeDocument/2006/relationships/image" Target="../media/image40.png"/><Relationship Id="rId18" Type="http://schemas.openxmlformats.org/officeDocument/2006/relationships/image" Target="../media/image50.png"/><Relationship Id="rId3" Type="http://schemas.openxmlformats.org/officeDocument/2006/relationships/image" Target="../media/image56.gif"/><Relationship Id="rId21" Type="http://schemas.openxmlformats.org/officeDocument/2006/relationships/image" Target="../media/image72.png"/><Relationship Id="rId7" Type="http://schemas.openxmlformats.org/officeDocument/2006/relationships/image" Target="../media/image60.gif"/><Relationship Id="rId12" Type="http://schemas.openxmlformats.org/officeDocument/2006/relationships/image" Target="../media/image65.gif"/><Relationship Id="rId17" Type="http://schemas.openxmlformats.org/officeDocument/2006/relationships/image" Target="../media/image69.png"/><Relationship Id="rId2" Type="http://schemas.openxmlformats.org/officeDocument/2006/relationships/image" Target="../media/image55.jpeg"/><Relationship Id="rId16" Type="http://schemas.openxmlformats.org/officeDocument/2006/relationships/image" Target="../media/image68.png"/><Relationship Id="rId20" Type="http://schemas.openxmlformats.org/officeDocument/2006/relationships/image" Target="../media/image71.png"/><Relationship Id="rId1" Type="http://schemas.openxmlformats.org/officeDocument/2006/relationships/slideMaster" Target="../slideMasters/slideMaster17.xml"/><Relationship Id="rId6" Type="http://schemas.openxmlformats.org/officeDocument/2006/relationships/image" Target="../media/image59.gif"/><Relationship Id="rId11" Type="http://schemas.openxmlformats.org/officeDocument/2006/relationships/image" Target="../media/image64.jpeg"/><Relationship Id="rId5" Type="http://schemas.openxmlformats.org/officeDocument/2006/relationships/image" Target="../media/image58.gif"/><Relationship Id="rId15" Type="http://schemas.openxmlformats.org/officeDocument/2006/relationships/image" Target="../media/image67.gif"/><Relationship Id="rId23" Type="http://schemas.openxmlformats.org/officeDocument/2006/relationships/image" Target="../media/image74.png"/><Relationship Id="rId10" Type="http://schemas.openxmlformats.org/officeDocument/2006/relationships/image" Target="../media/image63.png"/><Relationship Id="rId19" Type="http://schemas.openxmlformats.org/officeDocument/2006/relationships/image" Target="../media/image70.png"/><Relationship Id="rId4" Type="http://schemas.openxmlformats.org/officeDocument/2006/relationships/image" Target="../media/image57.gif"/><Relationship Id="rId9" Type="http://schemas.openxmlformats.org/officeDocument/2006/relationships/image" Target="../media/image62.gif"/><Relationship Id="rId14" Type="http://schemas.openxmlformats.org/officeDocument/2006/relationships/image" Target="../media/image66.png"/><Relationship Id="rId22" Type="http://schemas.openxmlformats.org/officeDocument/2006/relationships/image" Target="../media/image73.gif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78.jpeg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8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13" Type="http://schemas.openxmlformats.org/officeDocument/2006/relationships/image" Target="../media/image40.png"/><Relationship Id="rId18" Type="http://schemas.openxmlformats.org/officeDocument/2006/relationships/image" Target="../media/image50.png"/><Relationship Id="rId3" Type="http://schemas.openxmlformats.org/officeDocument/2006/relationships/image" Target="../media/image56.gif"/><Relationship Id="rId21" Type="http://schemas.openxmlformats.org/officeDocument/2006/relationships/image" Target="../media/image72.png"/><Relationship Id="rId7" Type="http://schemas.openxmlformats.org/officeDocument/2006/relationships/image" Target="../media/image60.gif"/><Relationship Id="rId12" Type="http://schemas.openxmlformats.org/officeDocument/2006/relationships/image" Target="../media/image65.gif"/><Relationship Id="rId17" Type="http://schemas.openxmlformats.org/officeDocument/2006/relationships/image" Target="../media/image69.png"/><Relationship Id="rId2" Type="http://schemas.openxmlformats.org/officeDocument/2006/relationships/image" Target="../media/image55.jpeg"/><Relationship Id="rId16" Type="http://schemas.openxmlformats.org/officeDocument/2006/relationships/image" Target="../media/image68.png"/><Relationship Id="rId20" Type="http://schemas.openxmlformats.org/officeDocument/2006/relationships/image" Target="../media/image7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9.gif"/><Relationship Id="rId11" Type="http://schemas.openxmlformats.org/officeDocument/2006/relationships/image" Target="../media/image64.jpeg"/><Relationship Id="rId5" Type="http://schemas.openxmlformats.org/officeDocument/2006/relationships/image" Target="../media/image58.gif"/><Relationship Id="rId15" Type="http://schemas.openxmlformats.org/officeDocument/2006/relationships/image" Target="../media/image67.gif"/><Relationship Id="rId23" Type="http://schemas.openxmlformats.org/officeDocument/2006/relationships/image" Target="../media/image74.png"/><Relationship Id="rId10" Type="http://schemas.openxmlformats.org/officeDocument/2006/relationships/image" Target="../media/image63.png"/><Relationship Id="rId19" Type="http://schemas.openxmlformats.org/officeDocument/2006/relationships/image" Target="../media/image70.png"/><Relationship Id="rId4" Type="http://schemas.openxmlformats.org/officeDocument/2006/relationships/image" Target="../media/image57.gif"/><Relationship Id="rId9" Type="http://schemas.openxmlformats.org/officeDocument/2006/relationships/image" Target="../media/image62.gif"/><Relationship Id="rId14" Type="http://schemas.openxmlformats.org/officeDocument/2006/relationships/image" Target="../media/image66.png"/><Relationship Id="rId22" Type="http://schemas.openxmlformats.org/officeDocument/2006/relationships/image" Target="../media/image73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8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13" Type="http://schemas.openxmlformats.org/officeDocument/2006/relationships/image" Target="../media/image40.png"/><Relationship Id="rId18" Type="http://schemas.openxmlformats.org/officeDocument/2006/relationships/image" Target="../media/image50.png"/><Relationship Id="rId3" Type="http://schemas.openxmlformats.org/officeDocument/2006/relationships/image" Target="../media/image56.gif"/><Relationship Id="rId21" Type="http://schemas.openxmlformats.org/officeDocument/2006/relationships/image" Target="../media/image72.png"/><Relationship Id="rId7" Type="http://schemas.openxmlformats.org/officeDocument/2006/relationships/image" Target="../media/image60.gif"/><Relationship Id="rId12" Type="http://schemas.openxmlformats.org/officeDocument/2006/relationships/image" Target="../media/image65.gif"/><Relationship Id="rId17" Type="http://schemas.openxmlformats.org/officeDocument/2006/relationships/image" Target="../media/image69.png"/><Relationship Id="rId2" Type="http://schemas.openxmlformats.org/officeDocument/2006/relationships/image" Target="../media/image55.jpeg"/><Relationship Id="rId16" Type="http://schemas.openxmlformats.org/officeDocument/2006/relationships/image" Target="../media/image68.png"/><Relationship Id="rId20" Type="http://schemas.openxmlformats.org/officeDocument/2006/relationships/image" Target="../media/image7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9.gif"/><Relationship Id="rId11" Type="http://schemas.openxmlformats.org/officeDocument/2006/relationships/image" Target="../media/image64.jpeg"/><Relationship Id="rId5" Type="http://schemas.openxmlformats.org/officeDocument/2006/relationships/image" Target="../media/image58.gif"/><Relationship Id="rId15" Type="http://schemas.openxmlformats.org/officeDocument/2006/relationships/image" Target="../media/image67.gif"/><Relationship Id="rId23" Type="http://schemas.openxmlformats.org/officeDocument/2006/relationships/image" Target="../media/image74.png"/><Relationship Id="rId10" Type="http://schemas.openxmlformats.org/officeDocument/2006/relationships/image" Target="../media/image63.png"/><Relationship Id="rId19" Type="http://schemas.openxmlformats.org/officeDocument/2006/relationships/image" Target="../media/image70.png"/><Relationship Id="rId4" Type="http://schemas.openxmlformats.org/officeDocument/2006/relationships/image" Target="../media/image57.gif"/><Relationship Id="rId9" Type="http://schemas.openxmlformats.org/officeDocument/2006/relationships/image" Target="../media/image62.gif"/><Relationship Id="rId14" Type="http://schemas.openxmlformats.org/officeDocument/2006/relationships/image" Target="../media/image66.png"/><Relationship Id="rId22" Type="http://schemas.openxmlformats.org/officeDocument/2006/relationships/image" Target="../media/image73.gif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8.jpe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13" Type="http://schemas.openxmlformats.org/officeDocument/2006/relationships/image" Target="../media/image40.png"/><Relationship Id="rId18" Type="http://schemas.openxmlformats.org/officeDocument/2006/relationships/image" Target="../media/image50.png"/><Relationship Id="rId3" Type="http://schemas.openxmlformats.org/officeDocument/2006/relationships/image" Target="../media/image56.gif"/><Relationship Id="rId21" Type="http://schemas.openxmlformats.org/officeDocument/2006/relationships/image" Target="../media/image72.png"/><Relationship Id="rId7" Type="http://schemas.openxmlformats.org/officeDocument/2006/relationships/image" Target="../media/image60.gif"/><Relationship Id="rId12" Type="http://schemas.openxmlformats.org/officeDocument/2006/relationships/image" Target="../media/image65.gif"/><Relationship Id="rId17" Type="http://schemas.openxmlformats.org/officeDocument/2006/relationships/image" Target="../media/image69.png"/><Relationship Id="rId2" Type="http://schemas.openxmlformats.org/officeDocument/2006/relationships/image" Target="../media/image55.jpeg"/><Relationship Id="rId16" Type="http://schemas.openxmlformats.org/officeDocument/2006/relationships/image" Target="../media/image68.png"/><Relationship Id="rId20" Type="http://schemas.openxmlformats.org/officeDocument/2006/relationships/image" Target="../media/image7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9.gif"/><Relationship Id="rId11" Type="http://schemas.openxmlformats.org/officeDocument/2006/relationships/image" Target="../media/image64.jpeg"/><Relationship Id="rId5" Type="http://schemas.openxmlformats.org/officeDocument/2006/relationships/image" Target="../media/image58.gif"/><Relationship Id="rId15" Type="http://schemas.openxmlformats.org/officeDocument/2006/relationships/image" Target="../media/image67.gif"/><Relationship Id="rId23" Type="http://schemas.openxmlformats.org/officeDocument/2006/relationships/image" Target="../media/image74.png"/><Relationship Id="rId10" Type="http://schemas.openxmlformats.org/officeDocument/2006/relationships/image" Target="../media/image63.png"/><Relationship Id="rId19" Type="http://schemas.openxmlformats.org/officeDocument/2006/relationships/image" Target="../media/image70.png"/><Relationship Id="rId4" Type="http://schemas.openxmlformats.org/officeDocument/2006/relationships/image" Target="../media/image57.gif"/><Relationship Id="rId9" Type="http://schemas.openxmlformats.org/officeDocument/2006/relationships/image" Target="../media/image62.gif"/><Relationship Id="rId14" Type="http://schemas.openxmlformats.org/officeDocument/2006/relationships/image" Target="../media/image66.png"/><Relationship Id="rId22" Type="http://schemas.openxmlformats.org/officeDocument/2006/relationships/image" Target="../media/image73.gif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8.jpe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13" Type="http://schemas.openxmlformats.org/officeDocument/2006/relationships/image" Target="../media/image40.png"/><Relationship Id="rId18" Type="http://schemas.openxmlformats.org/officeDocument/2006/relationships/image" Target="../media/image50.png"/><Relationship Id="rId3" Type="http://schemas.openxmlformats.org/officeDocument/2006/relationships/image" Target="../media/image56.gif"/><Relationship Id="rId21" Type="http://schemas.openxmlformats.org/officeDocument/2006/relationships/image" Target="../media/image72.png"/><Relationship Id="rId7" Type="http://schemas.openxmlformats.org/officeDocument/2006/relationships/image" Target="../media/image60.gif"/><Relationship Id="rId12" Type="http://schemas.openxmlformats.org/officeDocument/2006/relationships/image" Target="../media/image65.gif"/><Relationship Id="rId17" Type="http://schemas.openxmlformats.org/officeDocument/2006/relationships/image" Target="../media/image69.png"/><Relationship Id="rId2" Type="http://schemas.openxmlformats.org/officeDocument/2006/relationships/image" Target="../media/image55.jpeg"/><Relationship Id="rId16" Type="http://schemas.openxmlformats.org/officeDocument/2006/relationships/image" Target="../media/image68.png"/><Relationship Id="rId20" Type="http://schemas.openxmlformats.org/officeDocument/2006/relationships/image" Target="../media/image7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9.gif"/><Relationship Id="rId11" Type="http://schemas.openxmlformats.org/officeDocument/2006/relationships/image" Target="../media/image64.jpeg"/><Relationship Id="rId5" Type="http://schemas.openxmlformats.org/officeDocument/2006/relationships/image" Target="../media/image58.gif"/><Relationship Id="rId15" Type="http://schemas.openxmlformats.org/officeDocument/2006/relationships/image" Target="../media/image67.gif"/><Relationship Id="rId23" Type="http://schemas.openxmlformats.org/officeDocument/2006/relationships/image" Target="../media/image74.png"/><Relationship Id="rId10" Type="http://schemas.openxmlformats.org/officeDocument/2006/relationships/image" Target="../media/image63.png"/><Relationship Id="rId19" Type="http://schemas.openxmlformats.org/officeDocument/2006/relationships/image" Target="../media/image70.png"/><Relationship Id="rId4" Type="http://schemas.openxmlformats.org/officeDocument/2006/relationships/image" Target="../media/image57.gif"/><Relationship Id="rId9" Type="http://schemas.openxmlformats.org/officeDocument/2006/relationships/image" Target="../media/image62.gif"/><Relationship Id="rId14" Type="http://schemas.openxmlformats.org/officeDocument/2006/relationships/image" Target="../media/image66.png"/><Relationship Id="rId22" Type="http://schemas.openxmlformats.org/officeDocument/2006/relationships/image" Target="../media/image73.gif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13" Type="http://schemas.openxmlformats.org/officeDocument/2006/relationships/image" Target="../media/image40.png"/><Relationship Id="rId18" Type="http://schemas.openxmlformats.org/officeDocument/2006/relationships/image" Target="../media/image50.png"/><Relationship Id="rId3" Type="http://schemas.openxmlformats.org/officeDocument/2006/relationships/image" Target="../media/image56.gif"/><Relationship Id="rId21" Type="http://schemas.openxmlformats.org/officeDocument/2006/relationships/image" Target="../media/image72.png"/><Relationship Id="rId7" Type="http://schemas.openxmlformats.org/officeDocument/2006/relationships/image" Target="../media/image60.gif"/><Relationship Id="rId12" Type="http://schemas.openxmlformats.org/officeDocument/2006/relationships/image" Target="../media/image65.gif"/><Relationship Id="rId17" Type="http://schemas.openxmlformats.org/officeDocument/2006/relationships/image" Target="../media/image69.png"/><Relationship Id="rId2" Type="http://schemas.openxmlformats.org/officeDocument/2006/relationships/image" Target="../media/image55.jpeg"/><Relationship Id="rId16" Type="http://schemas.openxmlformats.org/officeDocument/2006/relationships/image" Target="../media/image68.png"/><Relationship Id="rId20" Type="http://schemas.openxmlformats.org/officeDocument/2006/relationships/image" Target="../media/image7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9.gif"/><Relationship Id="rId11" Type="http://schemas.openxmlformats.org/officeDocument/2006/relationships/image" Target="../media/image64.jpeg"/><Relationship Id="rId5" Type="http://schemas.openxmlformats.org/officeDocument/2006/relationships/image" Target="../media/image58.gif"/><Relationship Id="rId15" Type="http://schemas.openxmlformats.org/officeDocument/2006/relationships/image" Target="../media/image67.gif"/><Relationship Id="rId23" Type="http://schemas.openxmlformats.org/officeDocument/2006/relationships/image" Target="../media/image74.png"/><Relationship Id="rId10" Type="http://schemas.openxmlformats.org/officeDocument/2006/relationships/image" Target="../media/image63.png"/><Relationship Id="rId19" Type="http://schemas.openxmlformats.org/officeDocument/2006/relationships/image" Target="../media/image70.png"/><Relationship Id="rId4" Type="http://schemas.openxmlformats.org/officeDocument/2006/relationships/image" Target="../media/image57.gif"/><Relationship Id="rId9" Type="http://schemas.openxmlformats.org/officeDocument/2006/relationships/image" Target="../media/image62.gif"/><Relationship Id="rId14" Type="http://schemas.openxmlformats.org/officeDocument/2006/relationships/image" Target="../media/image66.png"/><Relationship Id="rId22" Type="http://schemas.openxmlformats.org/officeDocument/2006/relationships/image" Target="../media/image73.gif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8.jpe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13" Type="http://schemas.openxmlformats.org/officeDocument/2006/relationships/image" Target="../media/image40.png"/><Relationship Id="rId18" Type="http://schemas.openxmlformats.org/officeDocument/2006/relationships/image" Target="../media/image50.png"/><Relationship Id="rId3" Type="http://schemas.openxmlformats.org/officeDocument/2006/relationships/image" Target="../media/image56.gif"/><Relationship Id="rId21" Type="http://schemas.openxmlformats.org/officeDocument/2006/relationships/image" Target="../media/image72.png"/><Relationship Id="rId7" Type="http://schemas.openxmlformats.org/officeDocument/2006/relationships/image" Target="../media/image60.gif"/><Relationship Id="rId12" Type="http://schemas.openxmlformats.org/officeDocument/2006/relationships/image" Target="../media/image65.gif"/><Relationship Id="rId17" Type="http://schemas.openxmlformats.org/officeDocument/2006/relationships/image" Target="../media/image69.png"/><Relationship Id="rId2" Type="http://schemas.openxmlformats.org/officeDocument/2006/relationships/image" Target="../media/image55.jpeg"/><Relationship Id="rId16" Type="http://schemas.openxmlformats.org/officeDocument/2006/relationships/image" Target="../media/image68.png"/><Relationship Id="rId20" Type="http://schemas.openxmlformats.org/officeDocument/2006/relationships/image" Target="../media/image7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9.gif"/><Relationship Id="rId11" Type="http://schemas.openxmlformats.org/officeDocument/2006/relationships/image" Target="../media/image64.jpeg"/><Relationship Id="rId5" Type="http://schemas.openxmlformats.org/officeDocument/2006/relationships/image" Target="../media/image58.gif"/><Relationship Id="rId15" Type="http://schemas.openxmlformats.org/officeDocument/2006/relationships/image" Target="../media/image67.gif"/><Relationship Id="rId23" Type="http://schemas.openxmlformats.org/officeDocument/2006/relationships/image" Target="../media/image74.png"/><Relationship Id="rId10" Type="http://schemas.openxmlformats.org/officeDocument/2006/relationships/image" Target="../media/image63.png"/><Relationship Id="rId19" Type="http://schemas.openxmlformats.org/officeDocument/2006/relationships/image" Target="../media/image70.png"/><Relationship Id="rId4" Type="http://schemas.openxmlformats.org/officeDocument/2006/relationships/image" Target="../media/image57.gif"/><Relationship Id="rId9" Type="http://schemas.openxmlformats.org/officeDocument/2006/relationships/image" Target="../media/image62.gif"/><Relationship Id="rId14" Type="http://schemas.openxmlformats.org/officeDocument/2006/relationships/image" Target="../media/image66.png"/><Relationship Id="rId22" Type="http://schemas.openxmlformats.org/officeDocument/2006/relationships/image" Target="../media/image73.gif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78.jpe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6"/>
            <a:ext cx="9144000" cy="4725143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9164" y="4725144"/>
            <a:ext cx="9153164" cy="2157341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chemeClr val="bg1"/>
                </a:solidFill>
              </a:rPr>
              <a:t>KNOWLEDGE FOR LIFE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504" y="4725144"/>
            <a:ext cx="8928992" cy="749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 here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12" y="5474569"/>
            <a:ext cx="8928991" cy="326043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Data collected by (names of contributors and production team)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102930" y="5812514"/>
            <a:ext cx="8928991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Analysis and Compilation by (names of contributors)</a:t>
            </a:r>
            <a:endParaRPr lang="en-GB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6163322"/>
            <a:ext cx="8928990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Presenters name, date, event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>
          <a:xfrm>
            <a:off x="571023" y="3510136"/>
            <a:ext cx="8229600" cy="1143000"/>
          </a:xfrm>
        </p:spPr>
        <p:txBody>
          <a:bodyPr>
            <a:normAutofit/>
          </a:bodyPr>
          <a:lstStyle>
            <a:lvl1pPr>
              <a:defRPr sz="3600" b="1" cap="none" spc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Presentation heading here</a:t>
            </a:r>
            <a:br>
              <a:rPr lang="en-US" dirty="0" smtClean="0"/>
            </a:br>
            <a:r>
              <a:rPr lang="en-US" dirty="0" smtClean="0"/>
              <a:t>2nd line if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291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C4C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tabLst/>
              <a:defRPr/>
            </a:lvl1pPr>
            <a:lvl2pPr marL="539750" indent="-177800">
              <a:buFont typeface="Arial" panose="020B0604020202020204" pitchFamily="34" charset="0"/>
              <a:buChar char="●"/>
              <a:tabLst/>
              <a:defRPr/>
            </a:lvl2pPr>
            <a:lvl3pPr marL="730250" indent="-177800">
              <a:buFont typeface="Arial" panose="020B0604020202020204" pitchFamily="34" charset="0"/>
              <a:buChar char="●"/>
              <a:tabLst/>
              <a:defRPr/>
            </a:lvl3pPr>
            <a:lvl4pPr marL="901700" indent="-177800">
              <a:buFont typeface="Arial" panose="020B0604020202020204" pitchFamily="34" charset="0"/>
              <a:buChar char="●"/>
              <a:tabLst/>
              <a:defRPr/>
            </a:lvl4pPr>
            <a:lvl5pPr marL="1092200" indent="-177800">
              <a:buFont typeface="Arial" panose="020B0604020202020204" pitchFamily="34" charset="0"/>
              <a:buChar char="●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268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/>
            </a:lvl1pPr>
            <a:lvl2pPr marL="539750" indent="-177800">
              <a:buFont typeface="Arial" panose="020B0604020202020204" pitchFamily="34" charset="0"/>
              <a:buChar char="●"/>
              <a:defRPr/>
            </a:lvl2pPr>
            <a:lvl3pPr marL="730250" indent="-177800">
              <a:buFont typeface="Arial" panose="020B0604020202020204" pitchFamily="34" charset="0"/>
              <a:buChar char="●"/>
              <a:defRPr/>
            </a:lvl3pPr>
            <a:lvl4pPr marL="901700" indent="-177800">
              <a:buFont typeface="Arial" panose="020B0604020202020204" pitchFamily="34" charset="0"/>
              <a:buChar char="●"/>
              <a:defRPr/>
            </a:lvl4pPr>
            <a:lvl5pPr marL="1092200" indent="-177800" defTabSz="895350">
              <a:buFont typeface="Arial" panose="020B0604020202020204" pitchFamily="34" charset="0"/>
              <a:buChar char="●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928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37960" y="3602501"/>
            <a:ext cx="71542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CABI is a not-for-profit international organization that improves people’s lives by providing information and applying scientific expertise to solve problems in agriculture and the environment</a:t>
            </a: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endParaRPr lang="en-GB" sz="28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494" y="2924944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our mission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3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CAB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80442" y="3580643"/>
            <a:ext cx="6685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</a:t>
            </a:r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altLang="en-US" sz="2800" b="1" dirty="0" smtClean="0">
                <a:solidFill>
                  <a:srgbClr val="FFFFFF"/>
                </a:solidFill>
                <a:latin typeface="Arial"/>
              </a:rPr>
              <a:t>is a not-for-profit science-based development and information organization 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6494" y="2924944"/>
            <a:ext cx="3288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is CABI?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93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does CABI d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9874" y="2684435"/>
            <a:ext cx="9163873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80442" y="3580643"/>
            <a:ext cx="66851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 addresses issues of global concern such as food security, through science, information and communication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6494" y="2924944"/>
            <a:ext cx="4673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does CABI do?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9874" y="-171400"/>
            <a:ext cx="9163874" cy="3328702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13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I in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19871" y="1484784"/>
            <a:ext cx="54726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Not-for-profit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intergovernmental organisation established in </a:t>
            </a:r>
            <a:r>
              <a:rPr lang="en-GB" sz="2000" b="1" dirty="0" smtClean="0">
                <a:solidFill>
                  <a:srgbClr val="78BE20"/>
                </a:solidFill>
              </a:rPr>
              <a:t>1910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by a UN treaty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Provides scientific expertise and information about </a:t>
            </a:r>
            <a:r>
              <a:rPr lang="en-GB" sz="2000" b="1" dirty="0" smtClean="0">
                <a:solidFill>
                  <a:srgbClr val="78BE20"/>
                </a:solidFill>
              </a:rPr>
              <a:t>agriculture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and the </a:t>
            </a:r>
            <a:r>
              <a:rPr lang="en-GB" sz="2000" b="1" dirty="0" smtClean="0">
                <a:solidFill>
                  <a:srgbClr val="78BE20"/>
                </a:solidFill>
              </a:rPr>
              <a:t>environment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Expertise in: scientific publishing and international development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Owned by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48 member countries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400 staff worldwide </a:t>
            </a:r>
            <a:r>
              <a:rPr lang="en-GB" sz="2000" dirty="0" smtClean="0">
                <a:solidFill>
                  <a:srgbClr val="000000"/>
                </a:solidFill>
              </a:rPr>
              <a:t>in 21 locations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Annual turn-over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£28m </a:t>
            </a:r>
            <a:r>
              <a:rPr lang="en-GB" sz="2000" dirty="0" smtClean="0">
                <a:solidFill>
                  <a:srgbClr val="000000"/>
                </a:solidFill>
              </a:rPr>
              <a:t>(2013)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Compliant with requirements for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Joint Management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of strategic EC programmes, following successful 4-pillar audit in 2011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419871" y="450850"/>
            <a:ext cx="2400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5C5C5C"/>
                </a:solidFill>
              </a:rPr>
              <a:t>CABI in Brief</a:t>
            </a:r>
            <a:endParaRPr lang="en-GB" sz="2800" b="1" dirty="0">
              <a:solidFill>
                <a:srgbClr val="5C5C5C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-12184"/>
            <a:ext cx="3132138" cy="614205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29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9512" y="5503234"/>
            <a:ext cx="37080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4C4C4C"/>
                </a:solidFill>
              </a:rPr>
              <a:t>our member countries</a:t>
            </a:r>
            <a:endParaRPr lang="en-GB" sz="2600" b="1" dirty="0">
              <a:solidFill>
                <a:srgbClr val="4C4C4C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295262" y="366620"/>
            <a:ext cx="8559106" cy="4999038"/>
            <a:chOff x="341530" y="1583795"/>
            <a:chExt cx="8439487" cy="5000170"/>
          </a:xfrm>
        </p:grpSpPr>
        <p:grpSp>
          <p:nvGrpSpPr>
            <p:cNvPr id="7" name="Group 88"/>
            <p:cNvGrpSpPr>
              <a:grpSpLocks/>
            </p:cNvGrpSpPr>
            <p:nvPr/>
          </p:nvGrpSpPr>
          <p:grpSpPr bwMode="auto">
            <a:xfrm>
              <a:off x="341531" y="1583795"/>
              <a:ext cx="8429306" cy="720781"/>
              <a:chOff x="335436" y="1455048"/>
              <a:chExt cx="8429306" cy="720781"/>
            </a:xfrm>
          </p:grpSpPr>
          <p:sp>
            <p:nvSpPr>
              <p:cNvPr id="58" name="TextBox 138"/>
              <p:cNvSpPr txBox="1">
                <a:spLocks noChangeArrowheads="1"/>
              </p:cNvSpPr>
              <p:nvPr/>
            </p:nvSpPr>
            <p:spPr bwMode="auto">
              <a:xfrm>
                <a:off x="335436" y="1898830"/>
                <a:ext cx="842930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 Anguilla                      Australia               The Bahamas              Bangladesh                Bermuda                   Botswana                British Virgin                   Brunei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Islands                     Darussalam</a:t>
                </a:r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5435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9284" y="1458224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3" y="1455048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8370" y="1458224"/>
                <a:ext cx="87633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1458224"/>
                <a:ext cx="877923" cy="42713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1124" y="1458224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347625" y="4156342"/>
              <a:ext cx="8433392" cy="713519"/>
              <a:chOff x="341530" y="4027595"/>
              <a:chExt cx="8433392" cy="713519"/>
            </a:xfrm>
          </p:grpSpPr>
          <p:sp>
            <p:nvSpPr>
              <p:cNvPr id="49" name="TextBox 120"/>
              <p:cNvSpPr txBox="1">
                <a:spLocks noChangeArrowheads="1"/>
              </p:cNvSpPr>
              <p:nvPr/>
            </p:nvSpPr>
            <p:spPr bwMode="auto">
              <a:xfrm>
                <a:off x="341530" y="4464115"/>
                <a:ext cx="843339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    Malaysia                    Mauritius                  Montserrat                  Myanmar            The Netherlands*              Nigeria                     Pakistan                  Papua New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Guinea</a:t>
                </a:r>
              </a:p>
            </p:txBody>
          </p:sp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027380"/>
                <a:ext cx="88427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7678" y="4027380"/>
                <a:ext cx="87792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027380"/>
                <a:ext cx="88427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8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9" name="Group 91"/>
            <p:cNvGrpSpPr>
              <a:grpSpLocks/>
            </p:cNvGrpSpPr>
            <p:nvPr/>
          </p:nvGrpSpPr>
          <p:grpSpPr bwMode="auto">
            <a:xfrm>
              <a:off x="347625" y="4997907"/>
              <a:ext cx="8420271" cy="720080"/>
              <a:chOff x="341530" y="4869160"/>
              <a:chExt cx="8420271" cy="720080"/>
            </a:xfrm>
          </p:grpSpPr>
          <p:sp>
            <p:nvSpPr>
              <p:cNvPr id="40" name="TextBox 111"/>
              <p:cNvSpPr txBox="1">
                <a:spLocks noChangeArrowheads="1"/>
              </p:cNvSpPr>
              <p:nvPr/>
            </p:nvSpPr>
            <p:spPr bwMode="auto">
              <a:xfrm>
                <a:off x="341531" y="5312241"/>
                <a:ext cx="842027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The Philippines                Rwanda                 Sierra Leone                  Solomon                South Africa                Sri Lanka                   St Helena                 Switzerland 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Islands</a:t>
                </a: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868946"/>
                <a:ext cx="88268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868946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0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79536" y="486894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10" name="Group 92"/>
            <p:cNvGrpSpPr>
              <a:grpSpLocks/>
            </p:cNvGrpSpPr>
            <p:nvPr/>
          </p:nvGrpSpPr>
          <p:grpSpPr bwMode="auto">
            <a:xfrm>
              <a:off x="858932" y="5862153"/>
              <a:ext cx="7418478" cy="721812"/>
              <a:chOff x="852837" y="5733406"/>
              <a:chExt cx="7418478" cy="721812"/>
            </a:xfrm>
          </p:grpSpPr>
          <p:sp>
            <p:nvSpPr>
              <p:cNvPr id="32" name="TextBox 103"/>
              <p:cNvSpPr txBox="1">
                <a:spLocks noChangeArrowheads="1"/>
              </p:cNvSpPr>
              <p:nvPr/>
            </p:nvSpPr>
            <p:spPr bwMode="auto">
              <a:xfrm>
                <a:off x="852837" y="6178219"/>
                <a:ext cx="741847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Tanzania                    Trinidad &amp;                   Uganda                       United                      Vietnam                      Zambia                     Zimbabwe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Tobago                                                       Kingdom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							* Associate Member</a:t>
                </a: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2981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61100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2230" y="5732742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29712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02905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8323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9" name="Picture 2"/>
              <p:cNvPicPr>
                <a:picLocks noChangeArrowheads="1"/>
              </p:cNvPicPr>
              <p:nvPr/>
            </p:nvPicPr>
            <p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8030" y="5732742"/>
                <a:ext cx="863634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93"/>
            <p:cNvGrpSpPr>
              <a:grpSpLocks/>
            </p:cNvGrpSpPr>
            <p:nvPr/>
          </p:nvGrpSpPr>
          <p:grpSpPr bwMode="auto">
            <a:xfrm>
              <a:off x="347626" y="3287717"/>
              <a:ext cx="8428733" cy="727049"/>
              <a:chOff x="341531" y="3158970"/>
              <a:chExt cx="8428733" cy="727049"/>
            </a:xfrm>
          </p:grpSpPr>
          <p:sp>
            <p:nvSpPr>
              <p:cNvPr id="23" name="TextBox 94"/>
              <p:cNvSpPr txBox="1">
                <a:spLocks noChangeArrowheads="1"/>
              </p:cNvSpPr>
              <p:nvPr/>
            </p:nvSpPr>
            <p:spPr bwMode="auto">
              <a:xfrm>
                <a:off x="341532" y="3609020"/>
                <a:ext cx="84287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The Gambia                  Ghana                       Grenada                    Guyana                        India                       Jamaica                      Kenya                        Malawi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316993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3158822"/>
                <a:ext cx="877922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4227" y="3158822"/>
                <a:ext cx="876335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3171525"/>
                <a:ext cx="882685" cy="427134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9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0397" y="3158822"/>
                <a:ext cx="866810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1" name="Picture 3"/>
              <p:cNvPicPr>
                <a:picLocks noChangeArrowheads="1"/>
              </p:cNvPicPr>
              <p:nvPr/>
            </p:nvPicPr>
            <p:blipFill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833" y="3171525"/>
                <a:ext cx="863635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341530" y="2443902"/>
              <a:ext cx="8436791" cy="715769"/>
              <a:chOff x="341530" y="2443902"/>
              <a:chExt cx="8436791" cy="715769"/>
            </a:xfrm>
          </p:grpSpPr>
          <p:grpSp>
            <p:nvGrpSpPr>
              <p:cNvPr id="13" name="Group 89"/>
              <p:cNvGrpSpPr>
                <a:grpSpLocks/>
              </p:cNvGrpSpPr>
              <p:nvPr/>
            </p:nvGrpSpPr>
            <p:grpSpPr bwMode="auto">
              <a:xfrm>
                <a:off x="341530" y="2443902"/>
                <a:ext cx="8436791" cy="715769"/>
                <a:chOff x="335435" y="2315155"/>
                <a:chExt cx="8436791" cy="715769"/>
              </a:xfrm>
            </p:grpSpPr>
            <p:sp>
              <p:nvSpPr>
                <p:cNvPr id="15" name="TextBox 129"/>
                <p:cNvSpPr txBox="1">
                  <a:spLocks noChangeArrowheads="1"/>
                </p:cNvSpPr>
                <p:nvPr/>
              </p:nvSpPr>
              <p:spPr bwMode="auto">
                <a:xfrm>
                  <a:off x="335436" y="2753925"/>
                  <a:ext cx="843679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28800" rIns="0" bIns="0"/>
                <a:lstStyle>
                  <a:lvl1pPr eaLnBrk="0" hangingPunct="0">
                    <a:spcBef>
                      <a:spcPct val="2000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GB" altLang="en-US" sz="900">
                      <a:solidFill>
                        <a:srgbClr val="262626"/>
                      </a:solidFill>
                    </a:rPr>
                    <a:t>        Burundi                     Canada                       Chile                           China                     Colombia                Cote d’Ivoire                  Cyprus                   DPR Korea  </a:t>
                  </a:r>
                </a:p>
              </p:txBody>
            </p: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435" y="2317256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4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7679" y="2315668"/>
                  <a:ext cx="87792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4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9283" y="2315668"/>
                  <a:ext cx="87633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1052" y="2315668"/>
                  <a:ext cx="88268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5195" y="2315668"/>
                  <a:ext cx="88427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47438" y="2315668"/>
                  <a:ext cx="87792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85887" y="2315668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20376" y="2450767"/>
                <a:ext cx="858872" cy="431898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96295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56" y="1427903"/>
            <a:ext cx="7857490" cy="404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0" name="Oval 279"/>
          <p:cNvSpPr/>
          <p:nvPr userDrawn="1"/>
        </p:nvSpPr>
        <p:spPr>
          <a:xfrm>
            <a:off x="3247983" y="369158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1" name="Oval 280"/>
          <p:cNvSpPr/>
          <p:nvPr userDrawn="1"/>
        </p:nvSpPr>
        <p:spPr>
          <a:xfrm>
            <a:off x="3031952" y="285032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2" name="Oval 281"/>
          <p:cNvSpPr/>
          <p:nvPr userDrawn="1"/>
        </p:nvSpPr>
        <p:spPr>
          <a:xfrm>
            <a:off x="2793063" y="369350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3" name="Oval 282"/>
          <p:cNvSpPr/>
          <p:nvPr userDrawn="1"/>
        </p:nvSpPr>
        <p:spPr>
          <a:xfrm>
            <a:off x="3376316" y="4159368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4" name="Oval 283"/>
          <p:cNvSpPr/>
          <p:nvPr userDrawn="1"/>
        </p:nvSpPr>
        <p:spPr>
          <a:xfrm>
            <a:off x="5796657" y="327367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5" name="Oval 284"/>
          <p:cNvSpPr/>
          <p:nvPr userDrawn="1"/>
        </p:nvSpPr>
        <p:spPr>
          <a:xfrm>
            <a:off x="4570454" y="2592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6" name="Oval 285"/>
          <p:cNvSpPr/>
          <p:nvPr userDrawn="1"/>
        </p:nvSpPr>
        <p:spPr>
          <a:xfrm>
            <a:off x="6054553" y="348435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7" name="Oval 286"/>
          <p:cNvSpPr/>
          <p:nvPr userDrawn="1"/>
        </p:nvSpPr>
        <p:spPr>
          <a:xfrm>
            <a:off x="4642464" y="272916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8" name="Oval 287"/>
          <p:cNvSpPr/>
          <p:nvPr userDrawn="1"/>
        </p:nvSpPr>
        <p:spPr>
          <a:xfrm>
            <a:off x="5209018" y="397486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9" name="Oval 288"/>
          <p:cNvSpPr/>
          <p:nvPr userDrawn="1"/>
        </p:nvSpPr>
        <p:spPr>
          <a:xfrm>
            <a:off x="4449292" y="2585141"/>
            <a:ext cx="50400" cy="50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0" name="Oval 289"/>
          <p:cNvSpPr/>
          <p:nvPr userDrawn="1"/>
        </p:nvSpPr>
        <p:spPr>
          <a:xfrm>
            <a:off x="4976223" y="28514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1" name="Oval 290"/>
          <p:cNvSpPr/>
          <p:nvPr userDrawn="1"/>
        </p:nvSpPr>
        <p:spPr>
          <a:xfrm>
            <a:off x="6514723" y="3842985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2" name="Oval 291"/>
          <p:cNvSpPr/>
          <p:nvPr userDrawn="1"/>
        </p:nvSpPr>
        <p:spPr>
          <a:xfrm>
            <a:off x="6802764" y="289947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3" name="Oval 292"/>
          <p:cNvSpPr/>
          <p:nvPr userDrawn="1"/>
        </p:nvSpPr>
        <p:spPr>
          <a:xfrm>
            <a:off x="7386463" y="468600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94" name="Group 293"/>
          <p:cNvGrpSpPr/>
          <p:nvPr userDrawn="1"/>
        </p:nvGrpSpPr>
        <p:grpSpPr>
          <a:xfrm>
            <a:off x="1582846" y="976042"/>
            <a:ext cx="996049" cy="673346"/>
            <a:chOff x="1877735" y="1691634"/>
            <a:chExt cx="996049" cy="673346"/>
          </a:xfrm>
        </p:grpSpPr>
        <p:pic>
          <p:nvPicPr>
            <p:cNvPr id="295" name="Picture 3" descr="\\CABIUK-APPS04\Portfolio\Assets\MarketingImageLibrary\Flags\Flags for Web - GIF\United Kingdom - Flag.gif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60" y="169163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6" name="TextBox 295"/>
            <p:cNvSpPr txBox="1"/>
            <p:nvPr/>
          </p:nvSpPr>
          <p:spPr>
            <a:xfrm>
              <a:off x="1907760" y="2195703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UK  </a:t>
              </a:r>
              <a:r>
                <a:rPr lang="en-GB" sz="1100" dirty="0" smtClean="0">
                  <a:solidFill>
                    <a:srgbClr val="5C5C5C"/>
                  </a:solidFill>
                </a:rPr>
                <a:t>215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297" name="Straight Connector 296"/>
            <p:cNvCxnSpPr/>
            <p:nvPr/>
          </p:nvCxnSpPr>
          <p:spPr>
            <a:xfrm>
              <a:off x="1877735" y="236498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 userDrawn="1"/>
        </p:nvGrpSpPr>
        <p:grpSpPr>
          <a:xfrm>
            <a:off x="2838782" y="985567"/>
            <a:ext cx="996049" cy="672242"/>
            <a:chOff x="3348837" y="1699008"/>
            <a:chExt cx="996049" cy="672242"/>
          </a:xfrm>
        </p:grpSpPr>
        <p:pic>
          <p:nvPicPr>
            <p:cNvPr id="299" name="Picture 298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8862" y="1699008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00" name="TextBox 299"/>
            <p:cNvSpPr txBox="1"/>
            <p:nvPr/>
          </p:nvSpPr>
          <p:spPr>
            <a:xfrm>
              <a:off x="3378862" y="2201973"/>
              <a:ext cx="9360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Netherlands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1" name="Straight Connector 300"/>
            <p:cNvCxnSpPr/>
            <p:nvPr/>
          </p:nvCxnSpPr>
          <p:spPr>
            <a:xfrm>
              <a:off x="3348837" y="237125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Group 301"/>
          <p:cNvGrpSpPr/>
          <p:nvPr userDrawn="1"/>
        </p:nvGrpSpPr>
        <p:grpSpPr>
          <a:xfrm>
            <a:off x="4108105" y="976042"/>
            <a:ext cx="1032657" cy="675497"/>
            <a:chOff x="4758005" y="1699008"/>
            <a:chExt cx="1032657" cy="675497"/>
          </a:xfrm>
        </p:grpSpPr>
        <p:pic>
          <p:nvPicPr>
            <p:cNvPr id="303" name="Picture 4" descr="\\CABIUK-APPS04\Portfolio\Assets\MarketingImageLibrary\Flags\Flags for Web - GIF\Switzerland - Flag copy.gif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30" y="1699008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4" name="TextBox 303"/>
            <p:cNvSpPr txBox="1"/>
            <p:nvPr/>
          </p:nvSpPr>
          <p:spPr>
            <a:xfrm>
              <a:off x="4788030" y="2187174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Switzerland </a:t>
              </a:r>
              <a:r>
                <a:rPr lang="en-GB" sz="1100" dirty="0" smtClean="0">
                  <a:solidFill>
                    <a:srgbClr val="5C5C5C"/>
                  </a:solidFill>
                </a:rPr>
                <a:t>27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5" name="Straight Connector 304"/>
            <p:cNvCxnSpPr/>
            <p:nvPr/>
          </p:nvCxnSpPr>
          <p:spPr>
            <a:xfrm>
              <a:off x="4758005" y="2374505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305"/>
          <p:cNvGrpSpPr/>
          <p:nvPr userDrawn="1"/>
        </p:nvGrpSpPr>
        <p:grpSpPr>
          <a:xfrm>
            <a:off x="6730371" y="965999"/>
            <a:ext cx="1016639" cy="665924"/>
            <a:chOff x="7696357" y="2752915"/>
            <a:chExt cx="1016639" cy="665924"/>
          </a:xfrm>
        </p:grpSpPr>
        <p:sp>
          <p:nvSpPr>
            <p:cNvPr id="307" name="TextBox 306"/>
            <p:cNvSpPr txBox="1"/>
            <p:nvPr/>
          </p:nvSpPr>
          <p:spPr>
            <a:xfrm>
              <a:off x="7800089" y="3227305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Bulgaria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pic>
          <p:nvPicPr>
            <p:cNvPr id="308" name="Picture 307"/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3057" y="2752915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309" name="Straight Connector 308"/>
            <p:cNvCxnSpPr/>
            <p:nvPr/>
          </p:nvCxnSpPr>
          <p:spPr>
            <a:xfrm>
              <a:off x="7696357" y="3418839"/>
              <a:ext cx="10082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309"/>
          <p:cNvGrpSpPr/>
          <p:nvPr userDrawn="1"/>
        </p:nvGrpSpPr>
        <p:grpSpPr>
          <a:xfrm>
            <a:off x="260173" y="976042"/>
            <a:ext cx="1029365" cy="670949"/>
            <a:chOff x="374195" y="1700760"/>
            <a:chExt cx="1029365" cy="670949"/>
          </a:xfrm>
        </p:grpSpPr>
        <p:pic>
          <p:nvPicPr>
            <p:cNvPr id="311" name="Picture 310"/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928" y="170076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12" name="TextBox 311"/>
            <p:cNvSpPr txBox="1"/>
            <p:nvPr/>
          </p:nvSpPr>
          <p:spPr>
            <a:xfrm>
              <a:off x="400928" y="217957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USA 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3" name="Straight Connector 312"/>
            <p:cNvCxnSpPr/>
            <p:nvPr/>
          </p:nvCxnSpPr>
          <p:spPr>
            <a:xfrm>
              <a:off x="374195" y="2371709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313"/>
          <p:cNvGrpSpPr/>
          <p:nvPr userDrawn="1"/>
        </p:nvGrpSpPr>
        <p:grpSpPr>
          <a:xfrm>
            <a:off x="281602" y="1763309"/>
            <a:ext cx="1446550" cy="706377"/>
            <a:chOff x="367845" y="3789050"/>
            <a:chExt cx="1446550" cy="706377"/>
          </a:xfrm>
        </p:grpSpPr>
        <p:pic>
          <p:nvPicPr>
            <p:cNvPr id="315" name="Picture 10" descr="\\CABIUK-APPS04\Portfolio\Assets\MarketingImageLibrary\Flags\Flags for Web - GIF\Trinidad &amp; Tobago - Flag copy.gif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45" y="3789050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6" name="TextBox 315"/>
            <p:cNvSpPr txBox="1"/>
            <p:nvPr/>
          </p:nvSpPr>
          <p:spPr>
            <a:xfrm>
              <a:off x="374195" y="4297166"/>
              <a:ext cx="14402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Trinidad &amp; Tobago </a:t>
              </a:r>
              <a:r>
                <a:rPr lang="en-GB" sz="1100" dirty="0" smtClean="0">
                  <a:solidFill>
                    <a:srgbClr val="5C5C5C"/>
                  </a:solidFill>
                </a:rPr>
                <a:t>4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7" name="Straight Connector 316"/>
            <p:cNvCxnSpPr/>
            <p:nvPr/>
          </p:nvCxnSpPr>
          <p:spPr>
            <a:xfrm>
              <a:off x="373476" y="4495427"/>
              <a:ext cx="13609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Group 317"/>
          <p:cNvGrpSpPr/>
          <p:nvPr userDrawn="1"/>
        </p:nvGrpSpPr>
        <p:grpSpPr>
          <a:xfrm>
            <a:off x="4949932" y="5200325"/>
            <a:ext cx="1161734" cy="711141"/>
            <a:chOff x="3186703" y="5727274"/>
            <a:chExt cx="1161734" cy="711141"/>
          </a:xfrm>
        </p:grpSpPr>
        <p:pic>
          <p:nvPicPr>
            <p:cNvPr id="319" name="Picture 9" descr="\\CABIUK-APPS04\Portfolio\Assets\MarketingImageLibrary\Flags\Flags for Web - GIF\Kenya - Flag copy.gif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805" y="572727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0" name="TextBox 319"/>
            <p:cNvSpPr txBox="1"/>
            <p:nvPr/>
          </p:nvSpPr>
          <p:spPr>
            <a:xfrm>
              <a:off x="3345805" y="625785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Kenya  </a:t>
              </a:r>
              <a:r>
                <a:rPr lang="en-GB" sz="1100" dirty="0" smtClean="0">
                  <a:solidFill>
                    <a:srgbClr val="5C5C5C"/>
                  </a:solidFill>
                </a:rPr>
                <a:t>40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21" name="Straight Connector 320"/>
            <p:cNvCxnSpPr/>
            <p:nvPr/>
          </p:nvCxnSpPr>
          <p:spPr>
            <a:xfrm>
              <a:off x="3186703" y="6438415"/>
              <a:ext cx="10565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2" name="Straight Connector 321"/>
          <p:cNvCxnSpPr>
            <a:endCxn id="289" idx="1"/>
          </p:cNvCxnSpPr>
          <p:nvPr userDrawn="1"/>
        </p:nvCxnSpPr>
        <p:spPr>
          <a:xfrm>
            <a:off x="2578895" y="1648510"/>
            <a:ext cx="1877778" cy="9440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>
            <a:endCxn id="285" idx="1"/>
          </p:cNvCxnSpPr>
          <p:nvPr userDrawn="1"/>
        </p:nvCxnSpPr>
        <p:spPr>
          <a:xfrm>
            <a:off x="3834831" y="1651539"/>
            <a:ext cx="742318" cy="947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endCxn id="287" idx="0"/>
          </p:cNvCxnSpPr>
          <p:nvPr userDrawn="1"/>
        </p:nvCxnSpPr>
        <p:spPr>
          <a:xfrm flipH="1">
            <a:off x="4665324" y="1651539"/>
            <a:ext cx="438830" cy="1077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>
            <a:endCxn id="290" idx="6"/>
          </p:cNvCxnSpPr>
          <p:nvPr userDrawn="1"/>
        </p:nvCxnSpPr>
        <p:spPr>
          <a:xfrm flipH="1">
            <a:off x="5021942" y="1623955"/>
            <a:ext cx="1708429" cy="12503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>
            <a:endCxn id="339" idx="7"/>
          </p:cNvCxnSpPr>
          <p:nvPr userDrawn="1"/>
        </p:nvCxnSpPr>
        <p:spPr>
          <a:xfrm flipH="1">
            <a:off x="4897518" y="1651539"/>
            <a:ext cx="499205" cy="10843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>
            <a:endCxn id="291" idx="6"/>
          </p:cNvCxnSpPr>
          <p:nvPr userDrawn="1"/>
        </p:nvCxnSpPr>
        <p:spPr>
          <a:xfrm flipH="1">
            <a:off x="6560442" y="3335486"/>
            <a:ext cx="1401978" cy="5303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>
            <a:endCxn id="293" idx="7"/>
          </p:cNvCxnSpPr>
          <p:nvPr userDrawn="1"/>
        </p:nvCxnSpPr>
        <p:spPr>
          <a:xfrm flipH="1">
            <a:off x="7425487" y="4212581"/>
            <a:ext cx="532336" cy="4801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>
            <a:endCxn id="286" idx="5"/>
          </p:cNvCxnSpPr>
          <p:nvPr userDrawn="1"/>
        </p:nvCxnSpPr>
        <p:spPr>
          <a:xfrm flipH="1" flipV="1">
            <a:off x="6093577" y="3523374"/>
            <a:ext cx="1528706" cy="1526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>
            <a:endCxn id="284" idx="5"/>
          </p:cNvCxnSpPr>
          <p:nvPr userDrawn="1"/>
        </p:nvCxnSpPr>
        <p:spPr>
          <a:xfrm flipH="1" flipV="1">
            <a:off x="5835681" y="3312694"/>
            <a:ext cx="2165677" cy="25834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>
            <a:endCxn id="288" idx="4"/>
          </p:cNvCxnSpPr>
          <p:nvPr userDrawn="1"/>
        </p:nvCxnSpPr>
        <p:spPr>
          <a:xfrm flipV="1">
            <a:off x="4949932" y="4020579"/>
            <a:ext cx="281946" cy="18911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 userDrawn="1"/>
        </p:nvCxnSpPr>
        <p:spPr>
          <a:xfrm>
            <a:off x="787581" y="4184133"/>
            <a:ext cx="25887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>
            <a:endCxn id="282" idx="2"/>
          </p:cNvCxnSpPr>
          <p:nvPr userDrawn="1"/>
        </p:nvCxnSpPr>
        <p:spPr>
          <a:xfrm>
            <a:off x="1256222" y="3298054"/>
            <a:ext cx="1536841" cy="4183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>
            <a:endCxn id="280" idx="2"/>
          </p:cNvCxnSpPr>
          <p:nvPr userDrawn="1"/>
        </p:nvCxnSpPr>
        <p:spPr>
          <a:xfrm>
            <a:off x="1648149" y="2469686"/>
            <a:ext cx="1599834" cy="12447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>
            <a:endCxn id="281" idx="2"/>
          </p:cNvCxnSpPr>
          <p:nvPr userDrawn="1"/>
        </p:nvCxnSpPr>
        <p:spPr>
          <a:xfrm>
            <a:off x="1256222" y="1646991"/>
            <a:ext cx="1775730" cy="1226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 userDrawn="1"/>
        </p:nvCxnSpPr>
        <p:spPr>
          <a:xfrm flipH="1">
            <a:off x="3348066" y="3524289"/>
            <a:ext cx="1334958" cy="23883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>
            <a:endCxn id="292" idx="7"/>
          </p:cNvCxnSpPr>
          <p:nvPr userDrawn="1"/>
        </p:nvCxnSpPr>
        <p:spPr>
          <a:xfrm flipH="1">
            <a:off x="6841788" y="2481831"/>
            <a:ext cx="1111106" cy="424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Oval 337"/>
          <p:cNvSpPr/>
          <p:nvPr userDrawn="1"/>
        </p:nvSpPr>
        <p:spPr>
          <a:xfrm>
            <a:off x="6241234" y="33427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39" name="Oval 338"/>
          <p:cNvSpPr/>
          <p:nvPr userDrawn="1"/>
        </p:nvSpPr>
        <p:spPr>
          <a:xfrm>
            <a:off x="4858494" y="272916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40" name="Straight Connector 339"/>
          <p:cNvCxnSpPr/>
          <p:nvPr userDrawn="1"/>
        </p:nvCxnSpPr>
        <p:spPr>
          <a:xfrm flipH="1">
            <a:off x="6277861" y="1617804"/>
            <a:ext cx="1712482" cy="17426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1" name="Group 340"/>
          <p:cNvGrpSpPr/>
          <p:nvPr userDrawn="1"/>
        </p:nvGrpSpPr>
        <p:grpSpPr>
          <a:xfrm>
            <a:off x="5396723" y="976042"/>
            <a:ext cx="996049" cy="670170"/>
            <a:chOff x="6131916" y="1739750"/>
            <a:chExt cx="996049" cy="670170"/>
          </a:xfrm>
        </p:grpSpPr>
        <p:sp>
          <p:nvSpPr>
            <p:cNvPr id="342" name="TextBox 341"/>
            <p:cNvSpPr txBox="1"/>
            <p:nvPr/>
          </p:nvSpPr>
          <p:spPr>
            <a:xfrm>
              <a:off x="6200723" y="2218386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Hungary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43" name="Straight Connector 342"/>
            <p:cNvCxnSpPr/>
            <p:nvPr/>
          </p:nvCxnSpPr>
          <p:spPr>
            <a:xfrm>
              <a:off x="6131916" y="240992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3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176" y="173975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5" name="TextBox 344"/>
          <p:cNvSpPr txBox="1"/>
          <p:nvPr userDrawn="1"/>
        </p:nvSpPr>
        <p:spPr>
          <a:xfrm>
            <a:off x="8034553" y="1416169"/>
            <a:ext cx="10226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Bangladesh 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46" name="Straight Connector 345"/>
          <p:cNvCxnSpPr/>
          <p:nvPr userDrawn="1"/>
        </p:nvCxnSpPr>
        <p:spPr>
          <a:xfrm>
            <a:off x="7985726" y="1616242"/>
            <a:ext cx="964971" cy="15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7" name="Picture 4"/>
          <p:cNvPicPr>
            <a:picLocks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18918" y="965999"/>
            <a:ext cx="864000" cy="4320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8" name="Group 347"/>
          <p:cNvGrpSpPr/>
          <p:nvPr userDrawn="1"/>
        </p:nvGrpSpPr>
        <p:grpSpPr>
          <a:xfrm>
            <a:off x="7622283" y="4357495"/>
            <a:ext cx="1415412" cy="839048"/>
            <a:chOff x="7602377" y="5942099"/>
            <a:chExt cx="1415412" cy="839048"/>
          </a:xfrm>
        </p:grpSpPr>
        <p:cxnSp>
          <p:nvCxnSpPr>
            <p:cNvPr id="349" name="Straight Connector 348"/>
            <p:cNvCxnSpPr/>
            <p:nvPr/>
          </p:nvCxnSpPr>
          <p:spPr>
            <a:xfrm>
              <a:off x="7602377" y="6631810"/>
              <a:ext cx="13411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0" name="Group 349"/>
            <p:cNvGrpSpPr/>
            <p:nvPr/>
          </p:nvGrpSpPr>
          <p:grpSpPr>
            <a:xfrm>
              <a:off x="8008246" y="5942099"/>
              <a:ext cx="1009543" cy="839048"/>
              <a:chOff x="6626619" y="5917569"/>
              <a:chExt cx="1009543" cy="839048"/>
            </a:xfrm>
          </p:grpSpPr>
          <p:sp>
            <p:nvSpPr>
              <p:cNvPr id="351" name="TextBox 350"/>
              <p:cNvSpPr txBox="1"/>
              <p:nvPr/>
            </p:nvSpPr>
            <p:spPr>
              <a:xfrm>
                <a:off x="6633530" y="6418063"/>
                <a:ext cx="1002632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India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23</a:t>
                </a:r>
              </a:p>
              <a:p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pic>
            <p:nvPicPr>
              <p:cNvPr id="352" name="Picture 3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6619" y="5917569"/>
                <a:ext cx="904421" cy="439733"/>
              </a:xfrm>
              <a:prstGeom prst="rect">
                <a:avLst/>
              </a:prstGeom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</p:pic>
          <p:pic>
            <p:nvPicPr>
              <p:cNvPr id="353" name="Picture 352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6589" t="34010" r="28414" b="32995"/>
              <a:stretch/>
            </p:blipFill>
            <p:spPr>
              <a:xfrm>
                <a:off x="6929729" y="6064466"/>
                <a:ext cx="298200" cy="145937"/>
              </a:xfrm>
              <a:prstGeom prst="rect">
                <a:avLst/>
              </a:prstGeom>
            </p:spPr>
          </p:pic>
        </p:grpSp>
      </p:grpSp>
      <p:sp>
        <p:nvSpPr>
          <p:cNvPr id="354" name="Oval 353"/>
          <p:cNvSpPr/>
          <p:nvPr userDrawn="1"/>
        </p:nvSpPr>
        <p:spPr>
          <a:xfrm>
            <a:off x="4450766" y="378645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5" name="Oval 354"/>
          <p:cNvSpPr/>
          <p:nvPr userDrawn="1"/>
        </p:nvSpPr>
        <p:spPr>
          <a:xfrm>
            <a:off x="5107991" y="390646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6" name="Oval 355"/>
          <p:cNvSpPr/>
          <p:nvPr userDrawn="1"/>
        </p:nvSpPr>
        <p:spPr>
          <a:xfrm>
            <a:off x="5276266" y="3725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357" name="Picture 35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43" y="5214352"/>
            <a:ext cx="877751" cy="4327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58" name="TextBox 357"/>
          <p:cNvSpPr txBox="1"/>
          <p:nvPr userDrawn="1"/>
        </p:nvSpPr>
        <p:spPr>
          <a:xfrm>
            <a:off x="292592" y="5723002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Ghana  6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59" name="Straight Connector 358"/>
          <p:cNvCxnSpPr/>
          <p:nvPr userDrawn="1"/>
        </p:nvCxnSpPr>
        <p:spPr>
          <a:xfrm>
            <a:off x="301494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>
            <a:stCxn id="354" idx="3"/>
          </p:cNvCxnSpPr>
          <p:nvPr userDrawn="1"/>
        </p:nvCxnSpPr>
        <p:spPr>
          <a:xfrm flipH="1">
            <a:off x="1194509" y="3825476"/>
            <a:ext cx="3262952" cy="2078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1" name="Group 360"/>
          <p:cNvGrpSpPr/>
          <p:nvPr userDrawn="1"/>
        </p:nvGrpSpPr>
        <p:grpSpPr>
          <a:xfrm>
            <a:off x="3858266" y="5222137"/>
            <a:ext cx="1002802" cy="685664"/>
            <a:chOff x="2200763" y="6031612"/>
            <a:chExt cx="1002802" cy="685664"/>
          </a:xfrm>
        </p:grpSpPr>
        <p:pic>
          <p:nvPicPr>
            <p:cNvPr id="362" name="Picture 361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0288" y="6031612"/>
              <a:ext cx="86556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63" name="TextBox 362"/>
            <p:cNvSpPr txBox="1"/>
            <p:nvPr/>
          </p:nvSpPr>
          <p:spPr>
            <a:xfrm>
              <a:off x="2200933" y="653170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Uganda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4" name="Straight Connector 363"/>
            <p:cNvCxnSpPr/>
            <p:nvPr/>
          </p:nvCxnSpPr>
          <p:spPr>
            <a:xfrm flipV="1">
              <a:off x="2200763" y="6716776"/>
              <a:ext cx="938882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5" name="Straight Connector 364"/>
          <p:cNvCxnSpPr/>
          <p:nvPr userDrawn="1"/>
        </p:nvCxnSpPr>
        <p:spPr>
          <a:xfrm flipH="1">
            <a:off x="4797148" y="3952186"/>
            <a:ext cx="333702" cy="1959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6" name="Group 365"/>
          <p:cNvGrpSpPr/>
          <p:nvPr userDrawn="1"/>
        </p:nvGrpSpPr>
        <p:grpSpPr>
          <a:xfrm>
            <a:off x="6441163" y="5200892"/>
            <a:ext cx="950181" cy="683759"/>
            <a:chOff x="5354624" y="5964870"/>
            <a:chExt cx="950181" cy="683759"/>
          </a:xfrm>
        </p:grpSpPr>
        <p:pic>
          <p:nvPicPr>
            <p:cNvPr id="367" name="Picture 366"/>
            <p:cNvPicPr>
              <a:picLocks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6" t="954" r="272" b="954"/>
            <a:stretch/>
          </p:blipFill>
          <p:spPr>
            <a:xfrm>
              <a:off x="5384301" y="5964870"/>
              <a:ext cx="8784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/>
          </p:spPr>
        </p:pic>
        <p:sp>
          <p:nvSpPr>
            <p:cNvPr id="368" name="TextBox 367"/>
            <p:cNvSpPr txBox="1"/>
            <p:nvPr/>
          </p:nvSpPr>
          <p:spPr>
            <a:xfrm>
              <a:off x="5384300" y="6464392"/>
              <a:ext cx="8955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Ethiopia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9" name="Straight Connector 368"/>
            <p:cNvCxnSpPr/>
            <p:nvPr/>
          </p:nvCxnSpPr>
          <p:spPr>
            <a:xfrm flipV="1">
              <a:off x="5354624" y="6648129"/>
              <a:ext cx="950181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0" name="Straight Connector 369"/>
          <p:cNvCxnSpPr>
            <a:endCxn id="356" idx="5"/>
          </p:cNvCxnSpPr>
          <p:nvPr userDrawn="1"/>
        </p:nvCxnSpPr>
        <p:spPr>
          <a:xfrm flipH="1" flipV="1">
            <a:off x="5315290" y="3764516"/>
            <a:ext cx="1125873" cy="2121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1" name="Group 370"/>
          <p:cNvGrpSpPr/>
          <p:nvPr userDrawn="1"/>
        </p:nvGrpSpPr>
        <p:grpSpPr>
          <a:xfrm>
            <a:off x="7954648" y="3542080"/>
            <a:ext cx="1091870" cy="670501"/>
            <a:chOff x="7910475" y="4286397"/>
            <a:chExt cx="1091870" cy="670501"/>
          </a:xfrm>
        </p:grpSpPr>
        <p:grpSp>
          <p:nvGrpSpPr>
            <p:cNvPr id="372" name="Group 371"/>
            <p:cNvGrpSpPr/>
            <p:nvPr/>
          </p:nvGrpSpPr>
          <p:grpSpPr>
            <a:xfrm>
              <a:off x="7910475" y="4755112"/>
              <a:ext cx="1091870" cy="201786"/>
              <a:chOff x="7755394" y="6264203"/>
              <a:chExt cx="1091870" cy="201786"/>
            </a:xfrm>
          </p:grpSpPr>
          <p:sp>
            <p:nvSpPr>
              <p:cNvPr id="374" name="TextBox 373"/>
              <p:cNvSpPr txBox="1"/>
              <p:nvPr/>
            </p:nvSpPr>
            <p:spPr>
              <a:xfrm>
                <a:off x="7844632" y="6264203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Australia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75" name="Straight Connector 374"/>
              <p:cNvCxnSpPr/>
              <p:nvPr/>
            </p:nvCxnSpPr>
            <p:spPr>
              <a:xfrm>
                <a:off x="7755394" y="6465989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3" name="Picture 372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9713" y="4286397"/>
              <a:ext cx="88373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76" name="Group 375"/>
          <p:cNvGrpSpPr/>
          <p:nvPr userDrawn="1"/>
        </p:nvGrpSpPr>
        <p:grpSpPr>
          <a:xfrm>
            <a:off x="7957823" y="2639136"/>
            <a:ext cx="1104263" cy="696350"/>
            <a:chOff x="7913650" y="3383453"/>
            <a:chExt cx="1104263" cy="696350"/>
          </a:xfrm>
        </p:grpSpPr>
        <p:grpSp>
          <p:nvGrpSpPr>
            <p:cNvPr id="377" name="Group 376"/>
            <p:cNvGrpSpPr/>
            <p:nvPr/>
          </p:nvGrpSpPr>
          <p:grpSpPr>
            <a:xfrm>
              <a:off x="7913650" y="3880826"/>
              <a:ext cx="1104263" cy="198977"/>
              <a:chOff x="7754491" y="5216714"/>
              <a:chExt cx="1104263" cy="198977"/>
            </a:xfrm>
          </p:grpSpPr>
          <p:sp>
            <p:nvSpPr>
              <p:cNvPr id="379" name="TextBox 378"/>
              <p:cNvSpPr txBox="1"/>
              <p:nvPr/>
            </p:nvSpPr>
            <p:spPr>
              <a:xfrm>
                <a:off x="7856122" y="5216714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Malaysia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0" name="Straight Connector 379"/>
              <p:cNvCxnSpPr/>
              <p:nvPr/>
            </p:nvCxnSpPr>
            <p:spPr>
              <a:xfrm>
                <a:off x="7754491" y="5415691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8" name="Picture 377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201" y="3383453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1" name="Group 380"/>
          <p:cNvGrpSpPr/>
          <p:nvPr userDrawn="1"/>
        </p:nvGrpSpPr>
        <p:grpSpPr>
          <a:xfrm>
            <a:off x="7952894" y="1838645"/>
            <a:ext cx="1104996" cy="643186"/>
            <a:chOff x="7908721" y="2582962"/>
            <a:chExt cx="1104996" cy="643186"/>
          </a:xfrm>
        </p:grpSpPr>
        <p:grpSp>
          <p:nvGrpSpPr>
            <p:cNvPr id="382" name="Group 381"/>
            <p:cNvGrpSpPr/>
            <p:nvPr/>
          </p:nvGrpSpPr>
          <p:grpSpPr>
            <a:xfrm>
              <a:off x="7908721" y="3052429"/>
              <a:ext cx="1104996" cy="173719"/>
              <a:chOff x="7737050" y="4258335"/>
              <a:chExt cx="1104996" cy="173719"/>
            </a:xfrm>
          </p:grpSpPr>
          <p:sp>
            <p:nvSpPr>
              <p:cNvPr id="384" name="TextBox 383"/>
              <p:cNvSpPr txBox="1"/>
              <p:nvPr/>
            </p:nvSpPr>
            <p:spPr>
              <a:xfrm>
                <a:off x="7839414" y="4258335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China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8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5" name="Straight Connector 384"/>
              <p:cNvCxnSpPr/>
              <p:nvPr/>
            </p:nvCxnSpPr>
            <p:spPr>
              <a:xfrm>
                <a:off x="7737050" y="443205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668" y="2582962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6" name="Group 385"/>
          <p:cNvGrpSpPr/>
          <p:nvPr userDrawn="1"/>
        </p:nvGrpSpPr>
        <p:grpSpPr>
          <a:xfrm>
            <a:off x="8001358" y="5208199"/>
            <a:ext cx="1040518" cy="687951"/>
            <a:chOff x="7052945" y="5952516"/>
            <a:chExt cx="1040518" cy="687951"/>
          </a:xfrm>
        </p:grpSpPr>
        <p:grpSp>
          <p:nvGrpSpPr>
            <p:cNvPr id="387" name="Group 386"/>
            <p:cNvGrpSpPr/>
            <p:nvPr/>
          </p:nvGrpSpPr>
          <p:grpSpPr>
            <a:xfrm>
              <a:off x="7052945" y="6460810"/>
              <a:ext cx="1040518" cy="179657"/>
              <a:chOff x="7052945" y="6360451"/>
              <a:chExt cx="1040518" cy="179657"/>
            </a:xfrm>
          </p:grpSpPr>
          <p:sp>
            <p:nvSpPr>
              <p:cNvPr id="389" name="TextBox 388"/>
              <p:cNvSpPr txBox="1"/>
              <p:nvPr/>
            </p:nvSpPr>
            <p:spPr>
              <a:xfrm>
                <a:off x="7090831" y="636045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Pakistan  115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0" name="Straight Connector 389"/>
              <p:cNvCxnSpPr/>
              <p:nvPr/>
            </p:nvCxnSpPr>
            <p:spPr>
              <a:xfrm>
                <a:off x="7052945" y="6540108"/>
                <a:ext cx="9110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8" name="Picture 387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3155" y="5952516"/>
              <a:ext cx="87775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1" name="Group 390"/>
          <p:cNvGrpSpPr/>
          <p:nvPr userDrawn="1"/>
        </p:nvGrpSpPr>
        <p:grpSpPr>
          <a:xfrm>
            <a:off x="286265" y="3535661"/>
            <a:ext cx="1002632" cy="647692"/>
            <a:chOff x="242092" y="4279978"/>
            <a:chExt cx="1002632" cy="647692"/>
          </a:xfrm>
        </p:grpSpPr>
        <p:grpSp>
          <p:nvGrpSpPr>
            <p:cNvPr id="392" name="Group 391"/>
            <p:cNvGrpSpPr/>
            <p:nvPr/>
          </p:nvGrpSpPr>
          <p:grpSpPr>
            <a:xfrm>
              <a:off x="242092" y="4751553"/>
              <a:ext cx="1002632" cy="176117"/>
              <a:chOff x="377649" y="5261360"/>
              <a:chExt cx="1002632" cy="176117"/>
            </a:xfrm>
          </p:grpSpPr>
          <p:sp>
            <p:nvSpPr>
              <p:cNvPr id="394" name="TextBox 393"/>
              <p:cNvSpPr txBox="1"/>
              <p:nvPr/>
            </p:nvSpPr>
            <p:spPr>
              <a:xfrm>
                <a:off x="377649" y="5261360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Brazil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4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5" name="Straight Connector 394"/>
              <p:cNvCxnSpPr/>
              <p:nvPr/>
            </p:nvCxnSpPr>
            <p:spPr>
              <a:xfrm>
                <a:off x="380940" y="5437477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3" name="Picture 392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778" y="4279978"/>
              <a:ext cx="878400" cy="4391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6" name="Group 395"/>
          <p:cNvGrpSpPr/>
          <p:nvPr userDrawn="1"/>
        </p:nvGrpSpPr>
        <p:grpSpPr>
          <a:xfrm>
            <a:off x="264012" y="2638211"/>
            <a:ext cx="1003324" cy="662919"/>
            <a:chOff x="219839" y="3382528"/>
            <a:chExt cx="1003324" cy="662919"/>
          </a:xfrm>
        </p:grpSpPr>
        <p:grpSp>
          <p:nvGrpSpPr>
            <p:cNvPr id="397" name="Group 396"/>
            <p:cNvGrpSpPr/>
            <p:nvPr/>
          </p:nvGrpSpPr>
          <p:grpSpPr>
            <a:xfrm>
              <a:off x="219839" y="3860524"/>
              <a:ext cx="1003324" cy="184923"/>
              <a:chOff x="366055" y="3272291"/>
              <a:chExt cx="1003324" cy="184923"/>
            </a:xfrm>
          </p:grpSpPr>
          <p:sp>
            <p:nvSpPr>
              <p:cNvPr id="399" name="TextBox 398"/>
              <p:cNvSpPr txBox="1"/>
              <p:nvPr/>
            </p:nvSpPr>
            <p:spPr>
              <a:xfrm>
                <a:off x="366747" y="327229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Costa Rica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400" name="Straight Connector 399"/>
              <p:cNvCxnSpPr/>
              <p:nvPr/>
            </p:nvCxnSpPr>
            <p:spPr>
              <a:xfrm>
                <a:off x="366055" y="345721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208" y="3382528"/>
              <a:ext cx="882000" cy="4409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401" name="Group 400"/>
          <p:cNvGrpSpPr/>
          <p:nvPr userDrawn="1"/>
        </p:nvGrpSpPr>
        <p:grpSpPr>
          <a:xfrm>
            <a:off x="281602" y="4338880"/>
            <a:ext cx="912907" cy="680427"/>
            <a:chOff x="237429" y="5083197"/>
            <a:chExt cx="912907" cy="680427"/>
          </a:xfrm>
        </p:grpSpPr>
        <p:pic>
          <p:nvPicPr>
            <p:cNvPr id="402" name="Picture 2" descr="\\CABIUK-IMAGE\images\General\Flags of the World\Flags - Uniform Size\Flags - Uniform Size - for Web\Chile.gif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57" y="5083197"/>
              <a:ext cx="886475" cy="443237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3" name="TextBox 402"/>
            <p:cNvSpPr txBox="1"/>
            <p:nvPr/>
          </p:nvSpPr>
          <p:spPr>
            <a:xfrm>
              <a:off x="237429" y="5582307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Chile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404" name="Straight Connector 403"/>
            <p:cNvCxnSpPr/>
            <p:nvPr/>
          </p:nvCxnSpPr>
          <p:spPr>
            <a:xfrm>
              <a:off x="246331" y="5763624"/>
              <a:ext cx="9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5" name="Oval 404"/>
          <p:cNvSpPr/>
          <p:nvPr userDrawn="1"/>
        </p:nvSpPr>
        <p:spPr>
          <a:xfrm>
            <a:off x="3098923" y="453164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406" name="Straight Connector 405"/>
          <p:cNvCxnSpPr>
            <a:endCxn id="405" idx="2"/>
          </p:cNvCxnSpPr>
          <p:nvPr userDrawn="1"/>
        </p:nvCxnSpPr>
        <p:spPr>
          <a:xfrm flipV="1">
            <a:off x="1181602" y="4554501"/>
            <a:ext cx="1917321" cy="4648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Rectangle 406"/>
          <p:cNvSpPr/>
          <p:nvPr userDrawn="1"/>
        </p:nvSpPr>
        <p:spPr>
          <a:xfrm>
            <a:off x="153942" y="332656"/>
            <a:ext cx="8971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5C5C5C"/>
                </a:solidFill>
              </a:rPr>
              <a:t>Global reach </a:t>
            </a:r>
            <a:r>
              <a:rPr lang="en-GB" dirty="0" smtClean="0">
                <a:solidFill>
                  <a:srgbClr val="5C5C5C"/>
                </a:solidFill>
              </a:rPr>
              <a:t>We </a:t>
            </a:r>
            <a:r>
              <a:rPr lang="en-GB" dirty="0">
                <a:solidFill>
                  <a:srgbClr val="5C5C5C"/>
                </a:solidFill>
              </a:rPr>
              <a:t>have </a:t>
            </a:r>
            <a:r>
              <a:rPr lang="en-GB" dirty="0" smtClean="0">
                <a:solidFill>
                  <a:srgbClr val="5C5C5C"/>
                </a:solidFill>
              </a:rPr>
              <a:t>480+ </a:t>
            </a:r>
            <a:r>
              <a:rPr lang="en-GB" dirty="0">
                <a:solidFill>
                  <a:srgbClr val="5C5C5C"/>
                </a:solidFill>
              </a:rPr>
              <a:t>staff across 21 locations worldwide</a:t>
            </a:r>
          </a:p>
        </p:txBody>
      </p:sp>
      <p:cxnSp>
        <p:nvCxnSpPr>
          <p:cNvPr id="409" name="Straight Connector 408"/>
          <p:cNvCxnSpPr/>
          <p:nvPr userDrawn="1"/>
        </p:nvCxnSpPr>
        <p:spPr>
          <a:xfrm>
            <a:off x="2448066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TextBox 409"/>
          <p:cNvSpPr txBox="1"/>
          <p:nvPr userDrawn="1"/>
        </p:nvSpPr>
        <p:spPr>
          <a:xfrm>
            <a:off x="2437804" y="5707457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Niger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pic>
        <p:nvPicPr>
          <p:cNvPr id="411" name="Picture 410"/>
          <p:cNvPicPr>
            <a:picLocks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66" y="5235699"/>
            <a:ext cx="864000" cy="4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2" name="Oval 411"/>
          <p:cNvSpPr/>
          <p:nvPr userDrawn="1"/>
        </p:nvSpPr>
        <p:spPr>
          <a:xfrm>
            <a:off x="4687633" y="351922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175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4C4C4C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28800"/>
            <a:ext cx="8229600" cy="4464496"/>
          </a:xfrm>
        </p:spPr>
        <p:txBody>
          <a:bodyPr/>
          <a:lstStyle>
            <a:lvl1pPr marL="177800" indent="-177800">
              <a:buClr>
                <a:schemeClr val="bg2"/>
              </a:buClr>
              <a:defRPr/>
            </a:lvl1pPr>
            <a:lvl2pPr marL="177800" indent="-177800">
              <a:buClr>
                <a:schemeClr val="bg2"/>
              </a:buClr>
              <a:defRPr/>
            </a:lvl2pPr>
            <a:lvl3pPr marL="177800" indent="-177800">
              <a:buClr>
                <a:schemeClr val="bg2"/>
              </a:buClr>
              <a:defRPr/>
            </a:lvl3pPr>
            <a:lvl4pPr marL="177800" indent="-177800">
              <a:buClr>
                <a:schemeClr val="bg2"/>
              </a:buClr>
              <a:defRPr/>
            </a:lvl4pPr>
            <a:lvl5pPr marL="177800" indent="-177800"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020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C4C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tabLst/>
              <a:defRPr/>
            </a:lvl1pPr>
            <a:lvl2pPr marL="539750" indent="-177800">
              <a:buFont typeface="Arial" panose="020B0604020202020204" pitchFamily="34" charset="0"/>
              <a:buChar char="●"/>
              <a:tabLst/>
              <a:defRPr/>
            </a:lvl2pPr>
            <a:lvl3pPr marL="730250" indent="-177800">
              <a:buFont typeface="Arial" panose="020B0604020202020204" pitchFamily="34" charset="0"/>
              <a:buChar char="●"/>
              <a:tabLst/>
              <a:defRPr/>
            </a:lvl3pPr>
            <a:lvl4pPr marL="901700" indent="-177800">
              <a:buFont typeface="Arial" panose="020B0604020202020204" pitchFamily="34" charset="0"/>
              <a:buChar char="●"/>
              <a:tabLst/>
              <a:defRPr/>
            </a:lvl4pPr>
            <a:lvl5pPr marL="1092200" indent="-177800">
              <a:buFont typeface="Arial" panose="020B0604020202020204" pitchFamily="34" charset="0"/>
              <a:buChar char="●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268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/>
            </a:lvl1pPr>
            <a:lvl2pPr marL="539750" indent="-177800">
              <a:buFont typeface="Arial" panose="020B0604020202020204" pitchFamily="34" charset="0"/>
              <a:buChar char="●"/>
              <a:defRPr/>
            </a:lvl2pPr>
            <a:lvl3pPr marL="730250" indent="-177800">
              <a:buFont typeface="Arial" panose="020B0604020202020204" pitchFamily="34" charset="0"/>
              <a:buChar char="●"/>
              <a:defRPr/>
            </a:lvl3pPr>
            <a:lvl4pPr marL="901700" indent="-177800">
              <a:buFont typeface="Arial" panose="020B0604020202020204" pitchFamily="34" charset="0"/>
              <a:buChar char="●"/>
              <a:defRPr/>
            </a:lvl4pPr>
            <a:lvl5pPr marL="1092200" indent="-177800" defTabSz="895350">
              <a:buFont typeface="Arial" panose="020B0604020202020204" pitchFamily="34" charset="0"/>
              <a:buChar char="●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1796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29209"/>
            <a:ext cx="3132138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10884"/>
            <a:ext cx="5473758" cy="4535016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>
                <a:latin typeface="+mn-lt"/>
              </a:defRPr>
            </a:lvl1pPr>
            <a:lvl2pPr marL="539750" indent="-177800">
              <a:buFont typeface="Arial" panose="020B0604020202020204" pitchFamily="34" charset="0"/>
              <a:buChar char="●"/>
              <a:defRPr>
                <a:latin typeface="+mn-lt"/>
              </a:defRPr>
            </a:lvl2pPr>
            <a:lvl3pPr marL="730250" indent="-177800">
              <a:buFont typeface="Arial" panose="020B0604020202020204" pitchFamily="34" charset="0"/>
              <a:buChar char="●"/>
              <a:defRPr>
                <a:latin typeface="+mn-lt"/>
              </a:defRPr>
            </a:lvl3pPr>
            <a:lvl4pPr marL="901700" indent="-177800">
              <a:buFont typeface="Arial" panose="020B0604020202020204" pitchFamily="34" charset="0"/>
              <a:buChar char="●"/>
              <a:defRPr>
                <a:latin typeface="+mn-lt"/>
              </a:defRPr>
            </a:lvl4pPr>
            <a:lvl5pPr marL="1092200" indent="-177800">
              <a:buFont typeface="Arial" panose="020B0604020202020204" pitchFamily="34" charset="0"/>
              <a:buChar char="●"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392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Pictur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20921"/>
            <a:ext cx="5473758" cy="4500367"/>
          </a:xfrm>
        </p:spPr>
        <p:txBody>
          <a:bodyPr/>
          <a:lstStyle>
            <a:lvl1pPr marL="177800" indent="-177800">
              <a:defRPr/>
            </a:lvl1pPr>
            <a:lvl2pPr marL="539750" indent="-177800">
              <a:defRPr/>
            </a:lvl2pPr>
            <a:lvl3pPr marL="730250" indent="-177800">
              <a:defRPr/>
            </a:lvl3pPr>
            <a:lvl4pPr marL="901700" indent="-177800">
              <a:defRPr/>
            </a:lvl4pPr>
            <a:lvl5pPr marL="1092200" indent="-1778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132138" cy="190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111666"/>
            <a:ext cx="3132138" cy="1908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4221088"/>
            <a:ext cx="3132138" cy="19080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21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29209"/>
            <a:ext cx="3132138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10884"/>
            <a:ext cx="5473758" cy="4535016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>
                <a:latin typeface="+mn-lt"/>
              </a:defRPr>
            </a:lvl1pPr>
            <a:lvl2pPr marL="539750" indent="-177800">
              <a:buFont typeface="Arial" panose="020B0604020202020204" pitchFamily="34" charset="0"/>
              <a:buChar char="●"/>
              <a:defRPr>
                <a:latin typeface="+mn-lt"/>
              </a:defRPr>
            </a:lvl2pPr>
            <a:lvl3pPr marL="730250" indent="-177800">
              <a:buFont typeface="Arial" panose="020B0604020202020204" pitchFamily="34" charset="0"/>
              <a:buChar char="●"/>
              <a:defRPr>
                <a:latin typeface="+mn-lt"/>
              </a:defRPr>
            </a:lvl3pPr>
            <a:lvl4pPr marL="901700" indent="-177800">
              <a:buFont typeface="Arial" panose="020B0604020202020204" pitchFamily="34" charset="0"/>
              <a:buChar char="●"/>
              <a:defRPr>
                <a:latin typeface="+mn-lt"/>
              </a:defRPr>
            </a:lvl4pPr>
            <a:lvl5pPr marL="1092200" indent="-177800">
              <a:buFont typeface="Arial" panose="020B0604020202020204" pitchFamily="34" charset="0"/>
              <a:buChar char="●"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6" y="450851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563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57302"/>
            <a:ext cx="9144000" cy="3700698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4173280" y="3267175"/>
            <a:ext cx="355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spc="-150" dirty="0" err="1">
                <a:solidFill>
                  <a:srgbClr val="CAEE9C">
                    <a:lumMod val="75000"/>
                  </a:srgbClr>
                </a:solidFill>
              </a:rPr>
              <a:t>xie-xie</a:t>
            </a:r>
            <a:endParaRPr lang="en-GB" sz="3200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2992114" y="3620454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zikomo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 userDrawn="1"/>
        </p:nvSpPr>
        <p:spPr bwMode="auto">
          <a:xfrm>
            <a:off x="2362551" y="3625471"/>
            <a:ext cx="40625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6600" b="1" spc="-150" dirty="0" smtClean="0">
                <a:solidFill>
                  <a:srgbClr val="CAEE9C">
                    <a:lumMod val="75000"/>
                  </a:srgbClr>
                </a:solidFill>
              </a:rPr>
              <a:t>thank </a:t>
            </a:r>
            <a:r>
              <a:rPr lang="en-GB" sz="6600" b="1" spc="-150" dirty="0">
                <a:solidFill>
                  <a:srgbClr val="CAEE9C">
                    <a:lumMod val="75000"/>
                  </a:srgbClr>
                </a:solidFill>
              </a:rPr>
              <a:t>you 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617280" y="4289023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urakoze</a:t>
            </a:r>
            <a:endParaRPr lang="en-GB" sz="32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 userDrawn="1"/>
        </p:nvSpPr>
        <p:spPr bwMode="auto">
          <a:xfrm>
            <a:off x="2501735" y="4539381"/>
            <a:ext cx="3556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terima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kasih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19" name="Text Box 4"/>
          <p:cNvSpPr txBox="1">
            <a:spLocks noChangeArrowheads="1"/>
          </p:cNvSpPr>
          <p:nvPr userDrawn="1"/>
        </p:nvSpPr>
        <p:spPr bwMode="auto">
          <a:xfrm>
            <a:off x="4315361" y="4184299"/>
            <a:ext cx="355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spc="-150" dirty="0" err="1">
                <a:solidFill>
                  <a:srgbClr val="92D050"/>
                </a:solidFill>
              </a:rPr>
              <a:t>ke</a:t>
            </a:r>
            <a:r>
              <a:rPr lang="en-GB" sz="3200" spc="-150" dirty="0">
                <a:solidFill>
                  <a:srgbClr val="92D050"/>
                </a:solidFill>
              </a:rPr>
              <a:t> </a:t>
            </a:r>
            <a:r>
              <a:rPr lang="en-GB" sz="3200" spc="-150" dirty="0" err="1">
                <a:solidFill>
                  <a:srgbClr val="92D050"/>
                </a:solidFill>
              </a:rPr>
              <a:t>itumetse</a:t>
            </a:r>
            <a:endParaRPr lang="en-GB" sz="3200" spc="-150" dirty="0">
              <a:solidFill>
                <a:srgbClr val="92D05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 userDrawn="1"/>
        </p:nvSpPr>
        <p:spPr bwMode="auto">
          <a:xfrm>
            <a:off x="5120975" y="4545688"/>
            <a:ext cx="355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pc="-150" dirty="0" err="1">
                <a:solidFill>
                  <a:srgbClr val="CAEE9C">
                    <a:lumMod val="75000"/>
                  </a:srgbClr>
                </a:solidFill>
              </a:rPr>
              <a:t>dhanyawaad</a:t>
            </a:r>
            <a:endParaRPr lang="en-GB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 userDrawn="1"/>
        </p:nvSpPr>
        <p:spPr bwMode="auto">
          <a:xfrm>
            <a:off x="1018505" y="3555150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merci</a:t>
            </a:r>
            <a:endParaRPr lang="en-GB" sz="2800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 userDrawn="1"/>
        </p:nvSpPr>
        <p:spPr bwMode="auto">
          <a:xfrm>
            <a:off x="5862004" y="3569338"/>
            <a:ext cx="355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efharistó</a:t>
            </a:r>
            <a:endParaRPr lang="en-GB" sz="28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125396" y="3292006"/>
            <a:ext cx="2752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spc="-150" dirty="0" err="1">
                <a:solidFill>
                  <a:srgbClr val="CAEE9C">
                    <a:lumMod val="75000"/>
                  </a:srgbClr>
                </a:solidFill>
              </a:rPr>
              <a:t>Assalamualikum</a:t>
            </a:r>
            <a:endParaRPr lang="en-GB" b="1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110374" y="418130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tak</a:t>
            </a:r>
            <a:endParaRPr lang="en-GB" sz="20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1416823" y="4158782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00" b="1" spc="-150" dirty="0">
                <a:solidFill>
                  <a:srgbClr val="CAEE9C">
                    <a:lumMod val="75000"/>
                  </a:srgbClr>
                </a:solidFill>
              </a:rPr>
              <a:t>kiitos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3915393" y="3425416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spc="-150" dirty="0">
                <a:solidFill>
                  <a:srgbClr val="CAEE9C">
                    <a:lumMod val="75000"/>
                  </a:srgbClr>
                </a:solidFill>
              </a:rPr>
              <a:t>शुक्रिया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791201" y="380060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pc="-150" dirty="0">
                <a:solidFill>
                  <a:srgbClr val="92D050"/>
                </a:solidFill>
              </a:rPr>
              <a:t>ありがとう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5951280" y="3913287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spc="-150" dirty="0">
                <a:solidFill>
                  <a:srgbClr val="CAEE9C">
                    <a:lumMod val="60000"/>
                    <a:lumOff val="40000"/>
                  </a:srgbClr>
                </a:solidFill>
              </a:rPr>
              <a:t>gracias</a:t>
            </a:r>
          </a:p>
        </p:txBody>
      </p:sp>
      <p:sp>
        <p:nvSpPr>
          <p:cNvPr id="29" name="Text Box 4"/>
          <p:cNvSpPr txBox="1">
            <a:spLocks noChangeArrowheads="1"/>
          </p:cNvSpPr>
          <p:nvPr userDrawn="1"/>
        </p:nvSpPr>
        <p:spPr bwMode="auto">
          <a:xfrm>
            <a:off x="5860025" y="4184299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dirty="0" err="1">
                <a:solidFill>
                  <a:srgbClr val="CAEE9C">
                    <a:lumMod val="75000"/>
                  </a:srgbClr>
                </a:solidFill>
              </a:rPr>
              <a:t>zikomo</a:t>
            </a:r>
            <a:endParaRPr lang="en-GB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237" y="458141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rgbClr val="CAEE9C">
                    <a:lumMod val="75000"/>
                  </a:srgbClr>
                </a:solidFill>
              </a:rPr>
              <a:t>danke</a:t>
            </a:r>
            <a:endParaRPr lang="de-DE" sz="2000" dirty="0">
              <a:solidFill>
                <a:srgbClr val="CAEE9C">
                  <a:lumMod val="75000"/>
                </a:srgb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3" y="5125169"/>
            <a:ext cx="8209431" cy="91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 lang="en-GB" sz="2400" b="1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Name, CABI Centre</a:t>
            </a:r>
            <a:b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</a:b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email@cabi.org</a:t>
            </a:r>
          </a:p>
          <a:p>
            <a:pPr lvl="0"/>
            <a:endParaRPr lang="en-GB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 userDrawn="1"/>
        </p:nvSpPr>
        <p:spPr bwMode="auto">
          <a:xfrm>
            <a:off x="6289206" y="4499787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asante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348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725143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9164" y="4725144"/>
            <a:ext cx="9153164" cy="2157341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504" y="4725144"/>
            <a:ext cx="8928992" cy="749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 here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5474567"/>
            <a:ext cx="8928991" cy="326042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Data collected by (names of contributors and production team)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102922" y="5812508"/>
            <a:ext cx="8928991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Analysis and Compilation by (names of contributors)</a:t>
            </a:r>
            <a:endParaRPr lang="en-GB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6163317"/>
            <a:ext cx="8928990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Presenters name, date, event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>
          <a:xfrm>
            <a:off x="571023" y="3510136"/>
            <a:ext cx="8229600" cy="1143000"/>
          </a:xfrm>
        </p:spPr>
        <p:txBody>
          <a:bodyPr>
            <a:normAutofit/>
          </a:bodyPr>
          <a:lstStyle>
            <a:lvl1pPr>
              <a:defRPr sz="3600" b="1" cap="none" spc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Presentation heading here</a:t>
            </a:r>
            <a:br>
              <a:rPr lang="en-US" dirty="0" smtClean="0"/>
            </a:br>
            <a:r>
              <a:rPr lang="en-US" dirty="0" smtClean="0"/>
              <a:t>2nd line if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097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4162"/>
            <a:ext cx="9144000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baseline="0" dirty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4869160"/>
            <a:ext cx="8229600" cy="1143000"/>
          </a:xfrm>
        </p:spPr>
        <p:txBody>
          <a:bodyPr/>
          <a:lstStyle>
            <a:lvl1pPr algn="l">
              <a:defRPr b="1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547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37960" y="3602501"/>
            <a:ext cx="71542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CABI is a not-for-profit international organization that improves people’s lives by providing information and applying scientific expertise to solve problems in agriculture and the environment</a:t>
            </a: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endParaRPr lang="en-GB" sz="28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494" y="2924944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our mission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0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CAB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80442" y="3580643"/>
            <a:ext cx="6685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</a:t>
            </a:r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altLang="en-US" sz="2800" b="1" dirty="0" smtClean="0">
                <a:solidFill>
                  <a:srgbClr val="FFFFFF"/>
                </a:solidFill>
                <a:latin typeface="Arial"/>
              </a:rPr>
              <a:t>is a not-for-profit science-based development and information organization 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6494" y="2924944"/>
            <a:ext cx="3288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is CABI?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190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does CABI d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9874" y="2684435"/>
            <a:ext cx="9163873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80442" y="3580643"/>
            <a:ext cx="66851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 addresses issues of global concern such as food security, through science, information and communication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6494" y="2924944"/>
            <a:ext cx="4673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does CABI do?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9874" y="-171400"/>
            <a:ext cx="9163874" cy="3328702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71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I in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19871" y="1484784"/>
            <a:ext cx="54726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Not-for-profit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intergovernmental organisation established in </a:t>
            </a:r>
            <a:r>
              <a:rPr lang="en-GB" sz="2000" b="1" dirty="0" smtClean="0">
                <a:solidFill>
                  <a:srgbClr val="78BE20"/>
                </a:solidFill>
              </a:rPr>
              <a:t>1910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by a UN treaty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Provides scientific expertise and information about </a:t>
            </a:r>
            <a:r>
              <a:rPr lang="en-GB" sz="2000" b="1" dirty="0" smtClean="0">
                <a:solidFill>
                  <a:srgbClr val="78BE20"/>
                </a:solidFill>
              </a:rPr>
              <a:t>agriculture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and the </a:t>
            </a:r>
            <a:r>
              <a:rPr lang="en-GB" sz="2000" b="1" dirty="0" smtClean="0">
                <a:solidFill>
                  <a:srgbClr val="78BE20"/>
                </a:solidFill>
              </a:rPr>
              <a:t>environment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Expertise in: scientific publishing and international development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Owned by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48 member countries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400 staff worldwide </a:t>
            </a:r>
            <a:r>
              <a:rPr lang="en-GB" sz="2000" dirty="0" smtClean="0">
                <a:solidFill>
                  <a:srgbClr val="000000"/>
                </a:solidFill>
              </a:rPr>
              <a:t>in 21 locations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Annual turn-over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£28m </a:t>
            </a:r>
            <a:r>
              <a:rPr lang="en-GB" sz="2000" dirty="0" smtClean="0">
                <a:solidFill>
                  <a:srgbClr val="000000"/>
                </a:solidFill>
              </a:rPr>
              <a:t>(2013)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Compliant with requirements for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Joint Management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of strategic EC programmes, following successful 4-pillar audit in 2011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419871" y="450850"/>
            <a:ext cx="2400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5C5C5C"/>
                </a:solidFill>
              </a:rPr>
              <a:t>CABI in Brief</a:t>
            </a:r>
            <a:endParaRPr lang="en-GB" sz="2800" b="1" dirty="0">
              <a:solidFill>
                <a:srgbClr val="5C5C5C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-12184"/>
            <a:ext cx="3132138" cy="614205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963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9512" y="5503234"/>
            <a:ext cx="37080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4C4C4C"/>
                </a:solidFill>
              </a:rPr>
              <a:t>our member countries</a:t>
            </a:r>
            <a:endParaRPr lang="en-GB" sz="2600" b="1" dirty="0">
              <a:solidFill>
                <a:srgbClr val="4C4C4C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295262" y="366620"/>
            <a:ext cx="8559106" cy="4999038"/>
            <a:chOff x="341530" y="1583795"/>
            <a:chExt cx="8439487" cy="5000170"/>
          </a:xfrm>
        </p:grpSpPr>
        <p:grpSp>
          <p:nvGrpSpPr>
            <p:cNvPr id="7" name="Group 88"/>
            <p:cNvGrpSpPr>
              <a:grpSpLocks/>
            </p:cNvGrpSpPr>
            <p:nvPr/>
          </p:nvGrpSpPr>
          <p:grpSpPr bwMode="auto">
            <a:xfrm>
              <a:off x="341531" y="1583795"/>
              <a:ext cx="8429306" cy="720781"/>
              <a:chOff x="335436" y="1455048"/>
              <a:chExt cx="8429306" cy="720781"/>
            </a:xfrm>
          </p:grpSpPr>
          <p:sp>
            <p:nvSpPr>
              <p:cNvPr id="58" name="TextBox 138"/>
              <p:cNvSpPr txBox="1">
                <a:spLocks noChangeArrowheads="1"/>
              </p:cNvSpPr>
              <p:nvPr/>
            </p:nvSpPr>
            <p:spPr bwMode="auto">
              <a:xfrm>
                <a:off x="335436" y="1898830"/>
                <a:ext cx="842930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 Anguilla                      Australia               The Bahamas              Bangladesh                Bermuda                   Botswana                British Virgin                   Brunei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Islands                     Darussalam</a:t>
                </a:r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5435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9284" y="1458224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3" y="1455048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8370" y="1458224"/>
                <a:ext cx="87633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1458224"/>
                <a:ext cx="877923" cy="42713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1124" y="1458224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347625" y="4156342"/>
              <a:ext cx="8433392" cy="713519"/>
              <a:chOff x="341530" y="4027595"/>
              <a:chExt cx="8433392" cy="713519"/>
            </a:xfrm>
          </p:grpSpPr>
          <p:sp>
            <p:nvSpPr>
              <p:cNvPr id="49" name="TextBox 120"/>
              <p:cNvSpPr txBox="1">
                <a:spLocks noChangeArrowheads="1"/>
              </p:cNvSpPr>
              <p:nvPr/>
            </p:nvSpPr>
            <p:spPr bwMode="auto">
              <a:xfrm>
                <a:off x="341530" y="4464115"/>
                <a:ext cx="843339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    Malaysia                    Mauritius                  Montserrat                  Myanmar            The Netherlands*              Nigeria                     Pakistan                  Papua New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Guinea</a:t>
                </a:r>
              </a:p>
            </p:txBody>
          </p:sp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027380"/>
                <a:ext cx="88427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7678" y="4027380"/>
                <a:ext cx="87792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027380"/>
                <a:ext cx="88427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8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9" name="Group 91"/>
            <p:cNvGrpSpPr>
              <a:grpSpLocks/>
            </p:cNvGrpSpPr>
            <p:nvPr/>
          </p:nvGrpSpPr>
          <p:grpSpPr bwMode="auto">
            <a:xfrm>
              <a:off x="347625" y="4997907"/>
              <a:ext cx="8420271" cy="720080"/>
              <a:chOff x="341530" y="4869160"/>
              <a:chExt cx="8420271" cy="720080"/>
            </a:xfrm>
          </p:grpSpPr>
          <p:sp>
            <p:nvSpPr>
              <p:cNvPr id="40" name="TextBox 111"/>
              <p:cNvSpPr txBox="1">
                <a:spLocks noChangeArrowheads="1"/>
              </p:cNvSpPr>
              <p:nvPr/>
            </p:nvSpPr>
            <p:spPr bwMode="auto">
              <a:xfrm>
                <a:off x="341531" y="5312241"/>
                <a:ext cx="842027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The Philippines                Rwanda                 Sierra Leone                  Solomon                South Africa                Sri Lanka                   St Helena                 Switzerland 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Islands</a:t>
                </a: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868946"/>
                <a:ext cx="88268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868946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0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79536" y="486894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10" name="Group 92"/>
            <p:cNvGrpSpPr>
              <a:grpSpLocks/>
            </p:cNvGrpSpPr>
            <p:nvPr/>
          </p:nvGrpSpPr>
          <p:grpSpPr bwMode="auto">
            <a:xfrm>
              <a:off x="858932" y="5862153"/>
              <a:ext cx="7418478" cy="721812"/>
              <a:chOff x="852837" y="5733406"/>
              <a:chExt cx="7418478" cy="721812"/>
            </a:xfrm>
          </p:grpSpPr>
          <p:sp>
            <p:nvSpPr>
              <p:cNvPr id="32" name="TextBox 103"/>
              <p:cNvSpPr txBox="1">
                <a:spLocks noChangeArrowheads="1"/>
              </p:cNvSpPr>
              <p:nvPr/>
            </p:nvSpPr>
            <p:spPr bwMode="auto">
              <a:xfrm>
                <a:off x="852837" y="6178219"/>
                <a:ext cx="741847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Tanzania                    Trinidad &amp;                   Uganda                       United                      Vietnam                      Zambia                     Zimbabwe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Tobago                                                       Kingdom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							* Associate Member</a:t>
                </a: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2981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61100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2230" y="5732742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29712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02905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8323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9" name="Picture 2"/>
              <p:cNvPicPr>
                <a:picLocks noChangeArrowheads="1"/>
              </p:cNvPicPr>
              <p:nvPr/>
            </p:nvPicPr>
            <p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8030" y="5732742"/>
                <a:ext cx="863634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93"/>
            <p:cNvGrpSpPr>
              <a:grpSpLocks/>
            </p:cNvGrpSpPr>
            <p:nvPr/>
          </p:nvGrpSpPr>
          <p:grpSpPr bwMode="auto">
            <a:xfrm>
              <a:off x="347626" y="3287717"/>
              <a:ext cx="8428733" cy="727049"/>
              <a:chOff x="341531" y="3158970"/>
              <a:chExt cx="8428733" cy="727049"/>
            </a:xfrm>
          </p:grpSpPr>
          <p:sp>
            <p:nvSpPr>
              <p:cNvPr id="23" name="TextBox 94"/>
              <p:cNvSpPr txBox="1">
                <a:spLocks noChangeArrowheads="1"/>
              </p:cNvSpPr>
              <p:nvPr/>
            </p:nvSpPr>
            <p:spPr bwMode="auto">
              <a:xfrm>
                <a:off x="341532" y="3609020"/>
                <a:ext cx="84287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The Gambia                  Ghana                       Grenada                    Guyana                        India                       Jamaica                      Kenya                        Malawi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316993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3158822"/>
                <a:ext cx="877922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4227" y="3158822"/>
                <a:ext cx="876335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3171525"/>
                <a:ext cx="882685" cy="427134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9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0397" y="3158822"/>
                <a:ext cx="866810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1" name="Picture 3"/>
              <p:cNvPicPr>
                <a:picLocks noChangeArrowheads="1"/>
              </p:cNvPicPr>
              <p:nvPr/>
            </p:nvPicPr>
            <p:blipFill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833" y="3171525"/>
                <a:ext cx="863635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341530" y="2443902"/>
              <a:ext cx="8436791" cy="715769"/>
              <a:chOff x="341530" y="2443902"/>
              <a:chExt cx="8436791" cy="715769"/>
            </a:xfrm>
          </p:grpSpPr>
          <p:grpSp>
            <p:nvGrpSpPr>
              <p:cNvPr id="13" name="Group 89"/>
              <p:cNvGrpSpPr>
                <a:grpSpLocks/>
              </p:cNvGrpSpPr>
              <p:nvPr/>
            </p:nvGrpSpPr>
            <p:grpSpPr bwMode="auto">
              <a:xfrm>
                <a:off x="341530" y="2443902"/>
                <a:ext cx="8436791" cy="715769"/>
                <a:chOff x="335435" y="2315155"/>
                <a:chExt cx="8436791" cy="715769"/>
              </a:xfrm>
            </p:grpSpPr>
            <p:sp>
              <p:nvSpPr>
                <p:cNvPr id="15" name="TextBox 129"/>
                <p:cNvSpPr txBox="1">
                  <a:spLocks noChangeArrowheads="1"/>
                </p:cNvSpPr>
                <p:nvPr/>
              </p:nvSpPr>
              <p:spPr bwMode="auto">
                <a:xfrm>
                  <a:off x="335436" y="2753925"/>
                  <a:ext cx="843679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28800" rIns="0" bIns="0"/>
                <a:lstStyle>
                  <a:lvl1pPr eaLnBrk="0" hangingPunct="0">
                    <a:spcBef>
                      <a:spcPct val="2000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GB" altLang="en-US" sz="900">
                      <a:solidFill>
                        <a:srgbClr val="262626"/>
                      </a:solidFill>
                    </a:rPr>
                    <a:t>        Burundi                     Canada                       Chile                           China                     Colombia                Cote d’Ivoire                  Cyprus                   DPR Korea  </a:t>
                  </a:r>
                </a:p>
              </p:txBody>
            </p: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435" y="2317256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4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7679" y="2315668"/>
                  <a:ext cx="87792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4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9283" y="2315668"/>
                  <a:ext cx="87633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1052" y="2315668"/>
                  <a:ext cx="88268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5195" y="2315668"/>
                  <a:ext cx="88427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47438" y="2315668"/>
                  <a:ext cx="87792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85887" y="2315668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20376" y="2450767"/>
                <a:ext cx="858872" cy="431898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18823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56" y="1427903"/>
            <a:ext cx="7857490" cy="404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0" name="Oval 279"/>
          <p:cNvSpPr/>
          <p:nvPr userDrawn="1"/>
        </p:nvSpPr>
        <p:spPr>
          <a:xfrm>
            <a:off x="3247983" y="369158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1" name="Oval 280"/>
          <p:cNvSpPr/>
          <p:nvPr userDrawn="1"/>
        </p:nvSpPr>
        <p:spPr>
          <a:xfrm>
            <a:off x="3031952" y="285032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2" name="Oval 281"/>
          <p:cNvSpPr/>
          <p:nvPr userDrawn="1"/>
        </p:nvSpPr>
        <p:spPr>
          <a:xfrm>
            <a:off x="2793063" y="369350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3" name="Oval 282"/>
          <p:cNvSpPr/>
          <p:nvPr userDrawn="1"/>
        </p:nvSpPr>
        <p:spPr>
          <a:xfrm>
            <a:off x="3376316" y="4159368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4" name="Oval 283"/>
          <p:cNvSpPr/>
          <p:nvPr userDrawn="1"/>
        </p:nvSpPr>
        <p:spPr>
          <a:xfrm>
            <a:off x="5796657" y="327367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5" name="Oval 284"/>
          <p:cNvSpPr/>
          <p:nvPr userDrawn="1"/>
        </p:nvSpPr>
        <p:spPr>
          <a:xfrm>
            <a:off x="4570454" y="2592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6" name="Oval 285"/>
          <p:cNvSpPr/>
          <p:nvPr userDrawn="1"/>
        </p:nvSpPr>
        <p:spPr>
          <a:xfrm>
            <a:off x="6054553" y="348435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7" name="Oval 286"/>
          <p:cNvSpPr/>
          <p:nvPr userDrawn="1"/>
        </p:nvSpPr>
        <p:spPr>
          <a:xfrm>
            <a:off x="4642464" y="272916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8" name="Oval 287"/>
          <p:cNvSpPr/>
          <p:nvPr userDrawn="1"/>
        </p:nvSpPr>
        <p:spPr>
          <a:xfrm>
            <a:off x="5209018" y="397486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9" name="Oval 288"/>
          <p:cNvSpPr/>
          <p:nvPr userDrawn="1"/>
        </p:nvSpPr>
        <p:spPr>
          <a:xfrm>
            <a:off x="4449292" y="2585141"/>
            <a:ext cx="50400" cy="50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0" name="Oval 289"/>
          <p:cNvSpPr/>
          <p:nvPr userDrawn="1"/>
        </p:nvSpPr>
        <p:spPr>
          <a:xfrm>
            <a:off x="4976223" y="28514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1" name="Oval 290"/>
          <p:cNvSpPr/>
          <p:nvPr userDrawn="1"/>
        </p:nvSpPr>
        <p:spPr>
          <a:xfrm>
            <a:off x="6514723" y="3842985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2" name="Oval 291"/>
          <p:cNvSpPr/>
          <p:nvPr userDrawn="1"/>
        </p:nvSpPr>
        <p:spPr>
          <a:xfrm>
            <a:off x="6802764" y="289947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3" name="Oval 292"/>
          <p:cNvSpPr/>
          <p:nvPr userDrawn="1"/>
        </p:nvSpPr>
        <p:spPr>
          <a:xfrm>
            <a:off x="7386463" y="468600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94" name="Group 293"/>
          <p:cNvGrpSpPr/>
          <p:nvPr userDrawn="1"/>
        </p:nvGrpSpPr>
        <p:grpSpPr>
          <a:xfrm>
            <a:off x="1582846" y="976042"/>
            <a:ext cx="996049" cy="673346"/>
            <a:chOff x="1877735" y="1691634"/>
            <a:chExt cx="996049" cy="673346"/>
          </a:xfrm>
        </p:grpSpPr>
        <p:pic>
          <p:nvPicPr>
            <p:cNvPr id="295" name="Picture 3" descr="\\CABIUK-APPS04\Portfolio\Assets\MarketingImageLibrary\Flags\Flags for Web - GIF\United Kingdom - Flag.gif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60" y="169163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6" name="TextBox 295"/>
            <p:cNvSpPr txBox="1"/>
            <p:nvPr/>
          </p:nvSpPr>
          <p:spPr>
            <a:xfrm>
              <a:off x="1907760" y="2195703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UK  </a:t>
              </a:r>
              <a:r>
                <a:rPr lang="en-GB" sz="1100" dirty="0" smtClean="0">
                  <a:solidFill>
                    <a:srgbClr val="5C5C5C"/>
                  </a:solidFill>
                </a:rPr>
                <a:t>215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297" name="Straight Connector 296"/>
            <p:cNvCxnSpPr/>
            <p:nvPr/>
          </p:nvCxnSpPr>
          <p:spPr>
            <a:xfrm>
              <a:off x="1877735" y="236498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 userDrawn="1"/>
        </p:nvGrpSpPr>
        <p:grpSpPr>
          <a:xfrm>
            <a:off x="2838782" y="985567"/>
            <a:ext cx="996049" cy="672242"/>
            <a:chOff x="3348837" y="1699008"/>
            <a:chExt cx="996049" cy="672242"/>
          </a:xfrm>
        </p:grpSpPr>
        <p:pic>
          <p:nvPicPr>
            <p:cNvPr id="299" name="Picture 298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8862" y="1699008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00" name="TextBox 299"/>
            <p:cNvSpPr txBox="1"/>
            <p:nvPr/>
          </p:nvSpPr>
          <p:spPr>
            <a:xfrm>
              <a:off x="3378862" y="2201973"/>
              <a:ext cx="9360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Netherlands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1" name="Straight Connector 300"/>
            <p:cNvCxnSpPr/>
            <p:nvPr/>
          </p:nvCxnSpPr>
          <p:spPr>
            <a:xfrm>
              <a:off x="3348837" y="237125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Group 301"/>
          <p:cNvGrpSpPr/>
          <p:nvPr userDrawn="1"/>
        </p:nvGrpSpPr>
        <p:grpSpPr>
          <a:xfrm>
            <a:off x="4108105" y="976042"/>
            <a:ext cx="1032657" cy="675497"/>
            <a:chOff x="4758005" y="1699008"/>
            <a:chExt cx="1032657" cy="675497"/>
          </a:xfrm>
        </p:grpSpPr>
        <p:pic>
          <p:nvPicPr>
            <p:cNvPr id="303" name="Picture 4" descr="\\CABIUK-APPS04\Portfolio\Assets\MarketingImageLibrary\Flags\Flags for Web - GIF\Switzerland - Flag copy.gif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30" y="1699008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4" name="TextBox 303"/>
            <p:cNvSpPr txBox="1"/>
            <p:nvPr/>
          </p:nvSpPr>
          <p:spPr>
            <a:xfrm>
              <a:off x="4788030" y="2187174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Switzerland </a:t>
              </a:r>
              <a:r>
                <a:rPr lang="en-GB" sz="1100" dirty="0" smtClean="0">
                  <a:solidFill>
                    <a:srgbClr val="5C5C5C"/>
                  </a:solidFill>
                </a:rPr>
                <a:t>27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5" name="Straight Connector 304"/>
            <p:cNvCxnSpPr/>
            <p:nvPr/>
          </p:nvCxnSpPr>
          <p:spPr>
            <a:xfrm>
              <a:off x="4758005" y="2374505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305"/>
          <p:cNvGrpSpPr/>
          <p:nvPr userDrawn="1"/>
        </p:nvGrpSpPr>
        <p:grpSpPr>
          <a:xfrm>
            <a:off x="6730371" y="965999"/>
            <a:ext cx="1016639" cy="665924"/>
            <a:chOff x="7696357" y="2752915"/>
            <a:chExt cx="1016639" cy="665924"/>
          </a:xfrm>
        </p:grpSpPr>
        <p:sp>
          <p:nvSpPr>
            <p:cNvPr id="307" name="TextBox 306"/>
            <p:cNvSpPr txBox="1"/>
            <p:nvPr/>
          </p:nvSpPr>
          <p:spPr>
            <a:xfrm>
              <a:off x="7800089" y="3227305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Bulgaria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pic>
          <p:nvPicPr>
            <p:cNvPr id="308" name="Picture 307"/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3057" y="2752915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309" name="Straight Connector 308"/>
            <p:cNvCxnSpPr/>
            <p:nvPr/>
          </p:nvCxnSpPr>
          <p:spPr>
            <a:xfrm>
              <a:off x="7696357" y="3418839"/>
              <a:ext cx="10082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309"/>
          <p:cNvGrpSpPr/>
          <p:nvPr userDrawn="1"/>
        </p:nvGrpSpPr>
        <p:grpSpPr>
          <a:xfrm>
            <a:off x="260173" y="976042"/>
            <a:ext cx="1029365" cy="670949"/>
            <a:chOff x="374195" y="1700760"/>
            <a:chExt cx="1029365" cy="670949"/>
          </a:xfrm>
        </p:grpSpPr>
        <p:pic>
          <p:nvPicPr>
            <p:cNvPr id="311" name="Picture 310"/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928" y="170076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12" name="TextBox 311"/>
            <p:cNvSpPr txBox="1"/>
            <p:nvPr/>
          </p:nvSpPr>
          <p:spPr>
            <a:xfrm>
              <a:off x="400928" y="217957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USA 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3" name="Straight Connector 312"/>
            <p:cNvCxnSpPr/>
            <p:nvPr/>
          </p:nvCxnSpPr>
          <p:spPr>
            <a:xfrm>
              <a:off x="374195" y="2371709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313"/>
          <p:cNvGrpSpPr/>
          <p:nvPr userDrawn="1"/>
        </p:nvGrpSpPr>
        <p:grpSpPr>
          <a:xfrm>
            <a:off x="281602" y="1763309"/>
            <a:ext cx="1446550" cy="706377"/>
            <a:chOff x="367845" y="3789050"/>
            <a:chExt cx="1446550" cy="706377"/>
          </a:xfrm>
        </p:grpSpPr>
        <p:pic>
          <p:nvPicPr>
            <p:cNvPr id="315" name="Picture 10" descr="\\CABIUK-APPS04\Portfolio\Assets\MarketingImageLibrary\Flags\Flags for Web - GIF\Trinidad &amp; Tobago - Flag copy.gif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45" y="3789050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6" name="TextBox 315"/>
            <p:cNvSpPr txBox="1"/>
            <p:nvPr/>
          </p:nvSpPr>
          <p:spPr>
            <a:xfrm>
              <a:off x="374195" y="4297166"/>
              <a:ext cx="14402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Trinidad &amp; Tobago </a:t>
              </a:r>
              <a:r>
                <a:rPr lang="en-GB" sz="1100" dirty="0" smtClean="0">
                  <a:solidFill>
                    <a:srgbClr val="5C5C5C"/>
                  </a:solidFill>
                </a:rPr>
                <a:t>4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7" name="Straight Connector 316"/>
            <p:cNvCxnSpPr/>
            <p:nvPr/>
          </p:nvCxnSpPr>
          <p:spPr>
            <a:xfrm>
              <a:off x="373476" y="4495427"/>
              <a:ext cx="13609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Group 317"/>
          <p:cNvGrpSpPr/>
          <p:nvPr userDrawn="1"/>
        </p:nvGrpSpPr>
        <p:grpSpPr>
          <a:xfrm>
            <a:off x="4949932" y="5200325"/>
            <a:ext cx="1161734" cy="711141"/>
            <a:chOff x="3186703" y="5727274"/>
            <a:chExt cx="1161734" cy="711141"/>
          </a:xfrm>
        </p:grpSpPr>
        <p:pic>
          <p:nvPicPr>
            <p:cNvPr id="319" name="Picture 9" descr="\\CABIUK-APPS04\Portfolio\Assets\MarketingImageLibrary\Flags\Flags for Web - GIF\Kenya - Flag copy.gif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805" y="572727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0" name="TextBox 319"/>
            <p:cNvSpPr txBox="1"/>
            <p:nvPr/>
          </p:nvSpPr>
          <p:spPr>
            <a:xfrm>
              <a:off x="3345805" y="625785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Kenya  </a:t>
              </a:r>
              <a:r>
                <a:rPr lang="en-GB" sz="1100" dirty="0" smtClean="0">
                  <a:solidFill>
                    <a:srgbClr val="5C5C5C"/>
                  </a:solidFill>
                </a:rPr>
                <a:t>40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21" name="Straight Connector 320"/>
            <p:cNvCxnSpPr/>
            <p:nvPr/>
          </p:nvCxnSpPr>
          <p:spPr>
            <a:xfrm>
              <a:off x="3186703" y="6438415"/>
              <a:ext cx="10565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2" name="Straight Connector 321"/>
          <p:cNvCxnSpPr>
            <a:endCxn id="289" idx="1"/>
          </p:cNvCxnSpPr>
          <p:nvPr userDrawn="1"/>
        </p:nvCxnSpPr>
        <p:spPr>
          <a:xfrm>
            <a:off x="2578895" y="1648510"/>
            <a:ext cx="1877778" cy="9440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>
            <a:endCxn id="285" idx="1"/>
          </p:cNvCxnSpPr>
          <p:nvPr userDrawn="1"/>
        </p:nvCxnSpPr>
        <p:spPr>
          <a:xfrm>
            <a:off x="3834831" y="1651539"/>
            <a:ext cx="742318" cy="947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endCxn id="287" idx="0"/>
          </p:cNvCxnSpPr>
          <p:nvPr userDrawn="1"/>
        </p:nvCxnSpPr>
        <p:spPr>
          <a:xfrm flipH="1">
            <a:off x="4665324" y="1651539"/>
            <a:ext cx="438830" cy="1077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>
            <a:endCxn id="290" idx="6"/>
          </p:cNvCxnSpPr>
          <p:nvPr userDrawn="1"/>
        </p:nvCxnSpPr>
        <p:spPr>
          <a:xfrm flipH="1">
            <a:off x="5021942" y="1623955"/>
            <a:ext cx="1708429" cy="12503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>
            <a:endCxn id="339" idx="7"/>
          </p:cNvCxnSpPr>
          <p:nvPr userDrawn="1"/>
        </p:nvCxnSpPr>
        <p:spPr>
          <a:xfrm flipH="1">
            <a:off x="4897518" y="1651539"/>
            <a:ext cx="499205" cy="10843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>
            <a:endCxn id="291" idx="6"/>
          </p:cNvCxnSpPr>
          <p:nvPr userDrawn="1"/>
        </p:nvCxnSpPr>
        <p:spPr>
          <a:xfrm flipH="1">
            <a:off x="6560442" y="3335486"/>
            <a:ext cx="1401978" cy="5303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>
            <a:endCxn id="293" idx="7"/>
          </p:cNvCxnSpPr>
          <p:nvPr userDrawn="1"/>
        </p:nvCxnSpPr>
        <p:spPr>
          <a:xfrm flipH="1">
            <a:off x="7425487" y="4212581"/>
            <a:ext cx="532336" cy="4801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>
            <a:endCxn id="286" idx="5"/>
          </p:cNvCxnSpPr>
          <p:nvPr userDrawn="1"/>
        </p:nvCxnSpPr>
        <p:spPr>
          <a:xfrm flipH="1" flipV="1">
            <a:off x="6093577" y="3523374"/>
            <a:ext cx="1528706" cy="1526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>
            <a:endCxn id="284" idx="5"/>
          </p:cNvCxnSpPr>
          <p:nvPr userDrawn="1"/>
        </p:nvCxnSpPr>
        <p:spPr>
          <a:xfrm flipH="1" flipV="1">
            <a:off x="5835681" y="3312694"/>
            <a:ext cx="2165677" cy="25834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>
            <a:endCxn id="288" idx="4"/>
          </p:cNvCxnSpPr>
          <p:nvPr userDrawn="1"/>
        </p:nvCxnSpPr>
        <p:spPr>
          <a:xfrm flipV="1">
            <a:off x="4949932" y="4020579"/>
            <a:ext cx="281946" cy="18911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 userDrawn="1"/>
        </p:nvCxnSpPr>
        <p:spPr>
          <a:xfrm>
            <a:off x="787581" y="4184133"/>
            <a:ext cx="25887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>
            <a:endCxn id="282" idx="2"/>
          </p:cNvCxnSpPr>
          <p:nvPr userDrawn="1"/>
        </p:nvCxnSpPr>
        <p:spPr>
          <a:xfrm>
            <a:off x="1256222" y="3298054"/>
            <a:ext cx="1536841" cy="4183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>
            <a:endCxn id="280" idx="2"/>
          </p:cNvCxnSpPr>
          <p:nvPr userDrawn="1"/>
        </p:nvCxnSpPr>
        <p:spPr>
          <a:xfrm>
            <a:off x="1648149" y="2469686"/>
            <a:ext cx="1599834" cy="12447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>
            <a:endCxn id="281" idx="2"/>
          </p:cNvCxnSpPr>
          <p:nvPr userDrawn="1"/>
        </p:nvCxnSpPr>
        <p:spPr>
          <a:xfrm>
            <a:off x="1256222" y="1646991"/>
            <a:ext cx="1775730" cy="1226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 userDrawn="1"/>
        </p:nvCxnSpPr>
        <p:spPr>
          <a:xfrm flipH="1">
            <a:off x="3348066" y="3524289"/>
            <a:ext cx="1334958" cy="23883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>
            <a:endCxn id="292" idx="7"/>
          </p:cNvCxnSpPr>
          <p:nvPr userDrawn="1"/>
        </p:nvCxnSpPr>
        <p:spPr>
          <a:xfrm flipH="1">
            <a:off x="6841788" y="2481831"/>
            <a:ext cx="1111106" cy="424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Oval 337"/>
          <p:cNvSpPr/>
          <p:nvPr userDrawn="1"/>
        </p:nvSpPr>
        <p:spPr>
          <a:xfrm>
            <a:off x="6241234" y="33427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39" name="Oval 338"/>
          <p:cNvSpPr/>
          <p:nvPr userDrawn="1"/>
        </p:nvSpPr>
        <p:spPr>
          <a:xfrm>
            <a:off x="4858494" y="272916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40" name="Straight Connector 339"/>
          <p:cNvCxnSpPr/>
          <p:nvPr userDrawn="1"/>
        </p:nvCxnSpPr>
        <p:spPr>
          <a:xfrm flipH="1">
            <a:off x="6277861" y="1617804"/>
            <a:ext cx="1712482" cy="17426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1" name="Group 340"/>
          <p:cNvGrpSpPr/>
          <p:nvPr userDrawn="1"/>
        </p:nvGrpSpPr>
        <p:grpSpPr>
          <a:xfrm>
            <a:off x="5396723" y="976042"/>
            <a:ext cx="996049" cy="670170"/>
            <a:chOff x="6131916" y="1739750"/>
            <a:chExt cx="996049" cy="670170"/>
          </a:xfrm>
        </p:grpSpPr>
        <p:sp>
          <p:nvSpPr>
            <p:cNvPr id="342" name="TextBox 341"/>
            <p:cNvSpPr txBox="1"/>
            <p:nvPr/>
          </p:nvSpPr>
          <p:spPr>
            <a:xfrm>
              <a:off x="6200723" y="2218386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Hungary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43" name="Straight Connector 342"/>
            <p:cNvCxnSpPr/>
            <p:nvPr/>
          </p:nvCxnSpPr>
          <p:spPr>
            <a:xfrm>
              <a:off x="6131916" y="240992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3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176" y="173975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5" name="TextBox 344"/>
          <p:cNvSpPr txBox="1"/>
          <p:nvPr userDrawn="1"/>
        </p:nvSpPr>
        <p:spPr>
          <a:xfrm>
            <a:off x="8034553" y="1416169"/>
            <a:ext cx="10226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Bangladesh 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46" name="Straight Connector 345"/>
          <p:cNvCxnSpPr/>
          <p:nvPr userDrawn="1"/>
        </p:nvCxnSpPr>
        <p:spPr>
          <a:xfrm>
            <a:off x="7985726" y="1616242"/>
            <a:ext cx="964971" cy="15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7" name="Picture 4"/>
          <p:cNvPicPr>
            <a:picLocks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18918" y="965999"/>
            <a:ext cx="864000" cy="4320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8" name="Group 347"/>
          <p:cNvGrpSpPr/>
          <p:nvPr userDrawn="1"/>
        </p:nvGrpSpPr>
        <p:grpSpPr>
          <a:xfrm>
            <a:off x="7622283" y="4357495"/>
            <a:ext cx="1415412" cy="839048"/>
            <a:chOff x="7602377" y="5942099"/>
            <a:chExt cx="1415412" cy="839048"/>
          </a:xfrm>
        </p:grpSpPr>
        <p:cxnSp>
          <p:nvCxnSpPr>
            <p:cNvPr id="349" name="Straight Connector 348"/>
            <p:cNvCxnSpPr/>
            <p:nvPr/>
          </p:nvCxnSpPr>
          <p:spPr>
            <a:xfrm>
              <a:off x="7602377" y="6631810"/>
              <a:ext cx="13411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0" name="Group 349"/>
            <p:cNvGrpSpPr/>
            <p:nvPr/>
          </p:nvGrpSpPr>
          <p:grpSpPr>
            <a:xfrm>
              <a:off x="8008246" y="5942099"/>
              <a:ext cx="1009543" cy="839048"/>
              <a:chOff x="6626619" y="5917569"/>
              <a:chExt cx="1009543" cy="839048"/>
            </a:xfrm>
          </p:grpSpPr>
          <p:sp>
            <p:nvSpPr>
              <p:cNvPr id="351" name="TextBox 350"/>
              <p:cNvSpPr txBox="1"/>
              <p:nvPr/>
            </p:nvSpPr>
            <p:spPr>
              <a:xfrm>
                <a:off x="6633530" y="6418063"/>
                <a:ext cx="1002632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India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23</a:t>
                </a:r>
              </a:p>
              <a:p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pic>
            <p:nvPicPr>
              <p:cNvPr id="352" name="Picture 3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6619" y="5917569"/>
                <a:ext cx="904421" cy="439733"/>
              </a:xfrm>
              <a:prstGeom prst="rect">
                <a:avLst/>
              </a:prstGeom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</p:pic>
          <p:pic>
            <p:nvPicPr>
              <p:cNvPr id="353" name="Picture 352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6589" t="34010" r="28414" b="32995"/>
              <a:stretch/>
            </p:blipFill>
            <p:spPr>
              <a:xfrm>
                <a:off x="6929729" y="6064466"/>
                <a:ext cx="298200" cy="145937"/>
              </a:xfrm>
              <a:prstGeom prst="rect">
                <a:avLst/>
              </a:prstGeom>
            </p:spPr>
          </p:pic>
        </p:grpSp>
      </p:grpSp>
      <p:sp>
        <p:nvSpPr>
          <p:cNvPr id="354" name="Oval 353"/>
          <p:cNvSpPr/>
          <p:nvPr userDrawn="1"/>
        </p:nvSpPr>
        <p:spPr>
          <a:xfrm>
            <a:off x="4450766" y="378645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5" name="Oval 354"/>
          <p:cNvSpPr/>
          <p:nvPr userDrawn="1"/>
        </p:nvSpPr>
        <p:spPr>
          <a:xfrm>
            <a:off x="5107991" y="390646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6" name="Oval 355"/>
          <p:cNvSpPr/>
          <p:nvPr userDrawn="1"/>
        </p:nvSpPr>
        <p:spPr>
          <a:xfrm>
            <a:off x="5276266" y="3725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357" name="Picture 35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43" y="5214352"/>
            <a:ext cx="877751" cy="4327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58" name="TextBox 357"/>
          <p:cNvSpPr txBox="1"/>
          <p:nvPr userDrawn="1"/>
        </p:nvSpPr>
        <p:spPr>
          <a:xfrm>
            <a:off x="292592" y="5723002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Ghana  6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59" name="Straight Connector 358"/>
          <p:cNvCxnSpPr/>
          <p:nvPr userDrawn="1"/>
        </p:nvCxnSpPr>
        <p:spPr>
          <a:xfrm>
            <a:off x="301494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>
            <a:stCxn id="354" idx="3"/>
          </p:cNvCxnSpPr>
          <p:nvPr userDrawn="1"/>
        </p:nvCxnSpPr>
        <p:spPr>
          <a:xfrm flipH="1">
            <a:off x="1194509" y="3825476"/>
            <a:ext cx="3262952" cy="2078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1" name="Group 360"/>
          <p:cNvGrpSpPr/>
          <p:nvPr userDrawn="1"/>
        </p:nvGrpSpPr>
        <p:grpSpPr>
          <a:xfrm>
            <a:off x="3858266" y="5222137"/>
            <a:ext cx="1002802" cy="685664"/>
            <a:chOff x="2200763" y="6031612"/>
            <a:chExt cx="1002802" cy="685664"/>
          </a:xfrm>
        </p:grpSpPr>
        <p:pic>
          <p:nvPicPr>
            <p:cNvPr id="362" name="Picture 361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0288" y="6031612"/>
              <a:ext cx="86556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63" name="TextBox 362"/>
            <p:cNvSpPr txBox="1"/>
            <p:nvPr/>
          </p:nvSpPr>
          <p:spPr>
            <a:xfrm>
              <a:off x="2200933" y="653170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Uganda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4" name="Straight Connector 363"/>
            <p:cNvCxnSpPr/>
            <p:nvPr/>
          </p:nvCxnSpPr>
          <p:spPr>
            <a:xfrm flipV="1">
              <a:off x="2200763" y="6716776"/>
              <a:ext cx="938882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5" name="Straight Connector 364"/>
          <p:cNvCxnSpPr/>
          <p:nvPr userDrawn="1"/>
        </p:nvCxnSpPr>
        <p:spPr>
          <a:xfrm flipH="1">
            <a:off x="4797148" y="3952186"/>
            <a:ext cx="333702" cy="1959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6" name="Group 365"/>
          <p:cNvGrpSpPr/>
          <p:nvPr userDrawn="1"/>
        </p:nvGrpSpPr>
        <p:grpSpPr>
          <a:xfrm>
            <a:off x="6441163" y="5200892"/>
            <a:ext cx="950181" cy="683759"/>
            <a:chOff x="5354624" y="5964870"/>
            <a:chExt cx="950181" cy="683759"/>
          </a:xfrm>
        </p:grpSpPr>
        <p:pic>
          <p:nvPicPr>
            <p:cNvPr id="367" name="Picture 366"/>
            <p:cNvPicPr>
              <a:picLocks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6" t="954" r="272" b="954"/>
            <a:stretch/>
          </p:blipFill>
          <p:spPr>
            <a:xfrm>
              <a:off x="5384301" y="5964870"/>
              <a:ext cx="8784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/>
          </p:spPr>
        </p:pic>
        <p:sp>
          <p:nvSpPr>
            <p:cNvPr id="368" name="TextBox 367"/>
            <p:cNvSpPr txBox="1"/>
            <p:nvPr/>
          </p:nvSpPr>
          <p:spPr>
            <a:xfrm>
              <a:off x="5384300" y="6464392"/>
              <a:ext cx="8955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Ethiopia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9" name="Straight Connector 368"/>
            <p:cNvCxnSpPr/>
            <p:nvPr/>
          </p:nvCxnSpPr>
          <p:spPr>
            <a:xfrm flipV="1">
              <a:off x="5354624" y="6648129"/>
              <a:ext cx="950181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0" name="Straight Connector 369"/>
          <p:cNvCxnSpPr>
            <a:endCxn id="356" idx="5"/>
          </p:cNvCxnSpPr>
          <p:nvPr userDrawn="1"/>
        </p:nvCxnSpPr>
        <p:spPr>
          <a:xfrm flipH="1" flipV="1">
            <a:off x="5315290" y="3764516"/>
            <a:ext cx="1125873" cy="2121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1" name="Group 370"/>
          <p:cNvGrpSpPr/>
          <p:nvPr userDrawn="1"/>
        </p:nvGrpSpPr>
        <p:grpSpPr>
          <a:xfrm>
            <a:off x="7954648" y="3542080"/>
            <a:ext cx="1091870" cy="670501"/>
            <a:chOff x="7910475" y="4286397"/>
            <a:chExt cx="1091870" cy="670501"/>
          </a:xfrm>
        </p:grpSpPr>
        <p:grpSp>
          <p:nvGrpSpPr>
            <p:cNvPr id="372" name="Group 371"/>
            <p:cNvGrpSpPr/>
            <p:nvPr/>
          </p:nvGrpSpPr>
          <p:grpSpPr>
            <a:xfrm>
              <a:off x="7910475" y="4755112"/>
              <a:ext cx="1091870" cy="201786"/>
              <a:chOff x="7755394" y="6264203"/>
              <a:chExt cx="1091870" cy="201786"/>
            </a:xfrm>
          </p:grpSpPr>
          <p:sp>
            <p:nvSpPr>
              <p:cNvPr id="374" name="TextBox 373"/>
              <p:cNvSpPr txBox="1"/>
              <p:nvPr/>
            </p:nvSpPr>
            <p:spPr>
              <a:xfrm>
                <a:off x="7844632" y="6264203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Australia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75" name="Straight Connector 374"/>
              <p:cNvCxnSpPr/>
              <p:nvPr/>
            </p:nvCxnSpPr>
            <p:spPr>
              <a:xfrm>
                <a:off x="7755394" y="6465989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3" name="Picture 372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9713" y="4286397"/>
              <a:ext cx="88373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76" name="Group 375"/>
          <p:cNvGrpSpPr/>
          <p:nvPr userDrawn="1"/>
        </p:nvGrpSpPr>
        <p:grpSpPr>
          <a:xfrm>
            <a:off x="7957823" y="2639136"/>
            <a:ext cx="1104263" cy="696350"/>
            <a:chOff x="7913650" y="3383453"/>
            <a:chExt cx="1104263" cy="696350"/>
          </a:xfrm>
        </p:grpSpPr>
        <p:grpSp>
          <p:nvGrpSpPr>
            <p:cNvPr id="377" name="Group 376"/>
            <p:cNvGrpSpPr/>
            <p:nvPr/>
          </p:nvGrpSpPr>
          <p:grpSpPr>
            <a:xfrm>
              <a:off x="7913650" y="3880826"/>
              <a:ext cx="1104263" cy="198977"/>
              <a:chOff x="7754491" y="5216714"/>
              <a:chExt cx="1104263" cy="198977"/>
            </a:xfrm>
          </p:grpSpPr>
          <p:sp>
            <p:nvSpPr>
              <p:cNvPr id="379" name="TextBox 378"/>
              <p:cNvSpPr txBox="1"/>
              <p:nvPr/>
            </p:nvSpPr>
            <p:spPr>
              <a:xfrm>
                <a:off x="7856122" y="5216714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Malaysia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0" name="Straight Connector 379"/>
              <p:cNvCxnSpPr/>
              <p:nvPr/>
            </p:nvCxnSpPr>
            <p:spPr>
              <a:xfrm>
                <a:off x="7754491" y="5415691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8" name="Picture 377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201" y="3383453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1" name="Group 380"/>
          <p:cNvGrpSpPr/>
          <p:nvPr userDrawn="1"/>
        </p:nvGrpSpPr>
        <p:grpSpPr>
          <a:xfrm>
            <a:off x="7952894" y="1838645"/>
            <a:ext cx="1104996" cy="643186"/>
            <a:chOff x="7908721" y="2582962"/>
            <a:chExt cx="1104996" cy="643186"/>
          </a:xfrm>
        </p:grpSpPr>
        <p:grpSp>
          <p:nvGrpSpPr>
            <p:cNvPr id="382" name="Group 381"/>
            <p:cNvGrpSpPr/>
            <p:nvPr/>
          </p:nvGrpSpPr>
          <p:grpSpPr>
            <a:xfrm>
              <a:off x="7908721" y="3052429"/>
              <a:ext cx="1104996" cy="173719"/>
              <a:chOff x="7737050" y="4258335"/>
              <a:chExt cx="1104996" cy="173719"/>
            </a:xfrm>
          </p:grpSpPr>
          <p:sp>
            <p:nvSpPr>
              <p:cNvPr id="384" name="TextBox 383"/>
              <p:cNvSpPr txBox="1"/>
              <p:nvPr/>
            </p:nvSpPr>
            <p:spPr>
              <a:xfrm>
                <a:off x="7839414" y="4258335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China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8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5" name="Straight Connector 384"/>
              <p:cNvCxnSpPr/>
              <p:nvPr/>
            </p:nvCxnSpPr>
            <p:spPr>
              <a:xfrm>
                <a:off x="7737050" y="443205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668" y="2582962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6" name="Group 385"/>
          <p:cNvGrpSpPr/>
          <p:nvPr userDrawn="1"/>
        </p:nvGrpSpPr>
        <p:grpSpPr>
          <a:xfrm>
            <a:off x="8001358" y="5208199"/>
            <a:ext cx="1040518" cy="687951"/>
            <a:chOff x="7052945" y="5952516"/>
            <a:chExt cx="1040518" cy="687951"/>
          </a:xfrm>
        </p:grpSpPr>
        <p:grpSp>
          <p:nvGrpSpPr>
            <p:cNvPr id="387" name="Group 386"/>
            <p:cNvGrpSpPr/>
            <p:nvPr/>
          </p:nvGrpSpPr>
          <p:grpSpPr>
            <a:xfrm>
              <a:off x="7052945" y="6460810"/>
              <a:ext cx="1040518" cy="179657"/>
              <a:chOff x="7052945" y="6360451"/>
              <a:chExt cx="1040518" cy="179657"/>
            </a:xfrm>
          </p:grpSpPr>
          <p:sp>
            <p:nvSpPr>
              <p:cNvPr id="389" name="TextBox 388"/>
              <p:cNvSpPr txBox="1"/>
              <p:nvPr/>
            </p:nvSpPr>
            <p:spPr>
              <a:xfrm>
                <a:off x="7090831" y="636045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Pakistan  115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0" name="Straight Connector 389"/>
              <p:cNvCxnSpPr/>
              <p:nvPr/>
            </p:nvCxnSpPr>
            <p:spPr>
              <a:xfrm>
                <a:off x="7052945" y="6540108"/>
                <a:ext cx="9110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8" name="Picture 387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3155" y="5952516"/>
              <a:ext cx="87775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1" name="Group 390"/>
          <p:cNvGrpSpPr/>
          <p:nvPr userDrawn="1"/>
        </p:nvGrpSpPr>
        <p:grpSpPr>
          <a:xfrm>
            <a:off x="286265" y="3535661"/>
            <a:ext cx="1002632" cy="647692"/>
            <a:chOff x="242092" y="4279978"/>
            <a:chExt cx="1002632" cy="647692"/>
          </a:xfrm>
        </p:grpSpPr>
        <p:grpSp>
          <p:nvGrpSpPr>
            <p:cNvPr id="392" name="Group 391"/>
            <p:cNvGrpSpPr/>
            <p:nvPr/>
          </p:nvGrpSpPr>
          <p:grpSpPr>
            <a:xfrm>
              <a:off x="242092" y="4751553"/>
              <a:ext cx="1002632" cy="176117"/>
              <a:chOff x="377649" y="5261360"/>
              <a:chExt cx="1002632" cy="176117"/>
            </a:xfrm>
          </p:grpSpPr>
          <p:sp>
            <p:nvSpPr>
              <p:cNvPr id="394" name="TextBox 393"/>
              <p:cNvSpPr txBox="1"/>
              <p:nvPr/>
            </p:nvSpPr>
            <p:spPr>
              <a:xfrm>
                <a:off x="377649" y="5261360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Brazil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4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5" name="Straight Connector 394"/>
              <p:cNvCxnSpPr/>
              <p:nvPr/>
            </p:nvCxnSpPr>
            <p:spPr>
              <a:xfrm>
                <a:off x="380940" y="5437477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3" name="Picture 392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778" y="4279978"/>
              <a:ext cx="878400" cy="4391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6" name="Group 395"/>
          <p:cNvGrpSpPr/>
          <p:nvPr userDrawn="1"/>
        </p:nvGrpSpPr>
        <p:grpSpPr>
          <a:xfrm>
            <a:off x="264012" y="2638211"/>
            <a:ext cx="1003324" cy="662919"/>
            <a:chOff x="219839" y="3382528"/>
            <a:chExt cx="1003324" cy="662919"/>
          </a:xfrm>
        </p:grpSpPr>
        <p:grpSp>
          <p:nvGrpSpPr>
            <p:cNvPr id="397" name="Group 396"/>
            <p:cNvGrpSpPr/>
            <p:nvPr/>
          </p:nvGrpSpPr>
          <p:grpSpPr>
            <a:xfrm>
              <a:off x="219839" y="3860524"/>
              <a:ext cx="1003324" cy="184923"/>
              <a:chOff x="366055" y="3272291"/>
              <a:chExt cx="1003324" cy="184923"/>
            </a:xfrm>
          </p:grpSpPr>
          <p:sp>
            <p:nvSpPr>
              <p:cNvPr id="399" name="TextBox 398"/>
              <p:cNvSpPr txBox="1"/>
              <p:nvPr/>
            </p:nvSpPr>
            <p:spPr>
              <a:xfrm>
                <a:off x="366747" y="327229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Costa Rica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400" name="Straight Connector 399"/>
              <p:cNvCxnSpPr/>
              <p:nvPr/>
            </p:nvCxnSpPr>
            <p:spPr>
              <a:xfrm>
                <a:off x="366055" y="345721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208" y="3382528"/>
              <a:ext cx="882000" cy="4409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401" name="Group 400"/>
          <p:cNvGrpSpPr/>
          <p:nvPr userDrawn="1"/>
        </p:nvGrpSpPr>
        <p:grpSpPr>
          <a:xfrm>
            <a:off x="281602" y="4338880"/>
            <a:ext cx="912907" cy="680427"/>
            <a:chOff x="237429" y="5083197"/>
            <a:chExt cx="912907" cy="680427"/>
          </a:xfrm>
        </p:grpSpPr>
        <p:pic>
          <p:nvPicPr>
            <p:cNvPr id="402" name="Picture 2" descr="\\CABIUK-IMAGE\images\General\Flags of the World\Flags - Uniform Size\Flags - Uniform Size - for Web\Chile.gif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57" y="5083197"/>
              <a:ext cx="886475" cy="443237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3" name="TextBox 402"/>
            <p:cNvSpPr txBox="1"/>
            <p:nvPr/>
          </p:nvSpPr>
          <p:spPr>
            <a:xfrm>
              <a:off x="237429" y="5582307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Chile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404" name="Straight Connector 403"/>
            <p:cNvCxnSpPr/>
            <p:nvPr/>
          </p:nvCxnSpPr>
          <p:spPr>
            <a:xfrm>
              <a:off x="246331" y="5763624"/>
              <a:ext cx="9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5" name="Oval 404"/>
          <p:cNvSpPr/>
          <p:nvPr userDrawn="1"/>
        </p:nvSpPr>
        <p:spPr>
          <a:xfrm>
            <a:off x="3098923" y="453164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406" name="Straight Connector 405"/>
          <p:cNvCxnSpPr>
            <a:endCxn id="405" idx="2"/>
          </p:cNvCxnSpPr>
          <p:nvPr userDrawn="1"/>
        </p:nvCxnSpPr>
        <p:spPr>
          <a:xfrm flipV="1">
            <a:off x="1181602" y="4554501"/>
            <a:ext cx="1917321" cy="4648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Rectangle 406"/>
          <p:cNvSpPr/>
          <p:nvPr userDrawn="1"/>
        </p:nvSpPr>
        <p:spPr>
          <a:xfrm>
            <a:off x="153942" y="332656"/>
            <a:ext cx="8971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5C5C5C"/>
                </a:solidFill>
              </a:rPr>
              <a:t>Global reach </a:t>
            </a:r>
            <a:r>
              <a:rPr lang="en-GB" dirty="0" smtClean="0">
                <a:solidFill>
                  <a:srgbClr val="5C5C5C"/>
                </a:solidFill>
              </a:rPr>
              <a:t>We </a:t>
            </a:r>
            <a:r>
              <a:rPr lang="en-GB" dirty="0">
                <a:solidFill>
                  <a:srgbClr val="5C5C5C"/>
                </a:solidFill>
              </a:rPr>
              <a:t>have </a:t>
            </a:r>
            <a:r>
              <a:rPr lang="en-GB" dirty="0" smtClean="0">
                <a:solidFill>
                  <a:srgbClr val="5C5C5C"/>
                </a:solidFill>
              </a:rPr>
              <a:t>480+ </a:t>
            </a:r>
            <a:r>
              <a:rPr lang="en-GB" dirty="0">
                <a:solidFill>
                  <a:srgbClr val="5C5C5C"/>
                </a:solidFill>
              </a:rPr>
              <a:t>staff across 21 locations worldwide</a:t>
            </a:r>
          </a:p>
        </p:txBody>
      </p:sp>
      <p:cxnSp>
        <p:nvCxnSpPr>
          <p:cNvPr id="409" name="Straight Connector 408"/>
          <p:cNvCxnSpPr/>
          <p:nvPr userDrawn="1"/>
        </p:nvCxnSpPr>
        <p:spPr>
          <a:xfrm>
            <a:off x="2448066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TextBox 409"/>
          <p:cNvSpPr txBox="1"/>
          <p:nvPr userDrawn="1"/>
        </p:nvSpPr>
        <p:spPr>
          <a:xfrm>
            <a:off x="2437804" y="5707457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Niger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pic>
        <p:nvPicPr>
          <p:cNvPr id="411" name="Picture 410"/>
          <p:cNvPicPr>
            <a:picLocks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66" y="5235699"/>
            <a:ext cx="864000" cy="4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2" name="Oval 411"/>
          <p:cNvSpPr/>
          <p:nvPr userDrawn="1"/>
        </p:nvSpPr>
        <p:spPr>
          <a:xfrm>
            <a:off x="4687633" y="351922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86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4C4C4C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28800"/>
            <a:ext cx="8229600" cy="4464496"/>
          </a:xfrm>
        </p:spPr>
        <p:txBody>
          <a:bodyPr/>
          <a:lstStyle>
            <a:lvl1pPr marL="177800" indent="-177800">
              <a:buClr>
                <a:schemeClr val="bg2"/>
              </a:buClr>
              <a:defRPr/>
            </a:lvl1pPr>
            <a:lvl2pPr marL="177800" indent="-177800">
              <a:buClr>
                <a:schemeClr val="bg2"/>
              </a:buClr>
              <a:defRPr/>
            </a:lvl2pPr>
            <a:lvl3pPr marL="177800" indent="-177800">
              <a:buClr>
                <a:schemeClr val="bg2"/>
              </a:buClr>
              <a:defRPr/>
            </a:lvl3pPr>
            <a:lvl4pPr marL="177800" indent="-177800">
              <a:buClr>
                <a:schemeClr val="bg2"/>
              </a:buClr>
              <a:defRPr/>
            </a:lvl4pPr>
            <a:lvl5pPr marL="177800" indent="-177800"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10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Pictur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20926"/>
            <a:ext cx="5473758" cy="4500367"/>
          </a:xfrm>
        </p:spPr>
        <p:txBody>
          <a:bodyPr/>
          <a:lstStyle>
            <a:lvl1pPr marL="177800" indent="-177800">
              <a:defRPr/>
            </a:lvl1pPr>
            <a:lvl2pPr marL="539750" indent="-177800">
              <a:defRPr/>
            </a:lvl2pPr>
            <a:lvl3pPr marL="730250" indent="-177800">
              <a:defRPr/>
            </a:lvl3pPr>
            <a:lvl4pPr marL="901700" indent="-177800">
              <a:defRPr/>
            </a:lvl4pPr>
            <a:lvl5pPr marL="1092200" indent="-1778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6" y="450851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132138" cy="190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111667"/>
            <a:ext cx="3132138" cy="1908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4221088"/>
            <a:ext cx="3132138" cy="19080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782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C4C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tabLst/>
              <a:defRPr/>
            </a:lvl1pPr>
            <a:lvl2pPr marL="539750" indent="-177800">
              <a:buFont typeface="Arial" panose="020B0604020202020204" pitchFamily="34" charset="0"/>
              <a:buChar char="●"/>
              <a:tabLst/>
              <a:defRPr/>
            </a:lvl2pPr>
            <a:lvl3pPr marL="730250" indent="-177800">
              <a:buFont typeface="Arial" panose="020B0604020202020204" pitchFamily="34" charset="0"/>
              <a:buChar char="●"/>
              <a:tabLst/>
              <a:defRPr/>
            </a:lvl3pPr>
            <a:lvl4pPr marL="901700" indent="-177800">
              <a:buFont typeface="Arial" panose="020B0604020202020204" pitchFamily="34" charset="0"/>
              <a:buChar char="●"/>
              <a:tabLst/>
              <a:defRPr/>
            </a:lvl4pPr>
            <a:lvl5pPr marL="1092200" indent="-177800">
              <a:buFont typeface="Arial" panose="020B0604020202020204" pitchFamily="34" charset="0"/>
              <a:buChar char="●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268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/>
            </a:lvl1pPr>
            <a:lvl2pPr marL="539750" indent="-177800">
              <a:buFont typeface="Arial" panose="020B0604020202020204" pitchFamily="34" charset="0"/>
              <a:buChar char="●"/>
              <a:defRPr/>
            </a:lvl2pPr>
            <a:lvl3pPr marL="730250" indent="-177800">
              <a:buFont typeface="Arial" panose="020B0604020202020204" pitchFamily="34" charset="0"/>
              <a:buChar char="●"/>
              <a:defRPr/>
            </a:lvl3pPr>
            <a:lvl4pPr marL="901700" indent="-177800">
              <a:buFont typeface="Arial" panose="020B0604020202020204" pitchFamily="34" charset="0"/>
              <a:buChar char="●"/>
              <a:defRPr/>
            </a:lvl4pPr>
            <a:lvl5pPr marL="1092200" indent="-177800" defTabSz="895350">
              <a:buFont typeface="Arial" panose="020B0604020202020204" pitchFamily="34" charset="0"/>
              <a:buChar char="●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224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29209"/>
            <a:ext cx="3132138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10884"/>
            <a:ext cx="5473758" cy="4535016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>
                <a:latin typeface="+mn-lt"/>
              </a:defRPr>
            </a:lvl1pPr>
            <a:lvl2pPr marL="539750" indent="-177800">
              <a:buFont typeface="Arial" panose="020B0604020202020204" pitchFamily="34" charset="0"/>
              <a:buChar char="●"/>
              <a:defRPr>
                <a:latin typeface="+mn-lt"/>
              </a:defRPr>
            </a:lvl2pPr>
            <a:lvl3pPr marL="730250" indent="-177800">
              <a:buFont typeface="Arial" panose="020B0604020202020204" pitchFamily="34" charset="0"/>
              <a:buChar char="●"/>
              <a:defRPr>
                <a:latin typeface="+mn-lt"/>
              </a:defRPr>
            </a:lvl3pPr>
            <a:lvl4pPr marL="901700" indent="-177800">
              <a:buFont typeface="Arial" panose="020B0604020202020204" pitchFamily="34" charset="0"/>
              <a:buChar char="●"/>
              <a:defRPr>
                <a:latin typeface="+mn-lt"/>
              </a:defRPr>
            </a:lvl4pPr>
            <a:lvl5pPr marL="1092200" indent="-177800">
              <a:buFont typeface="Arial" panose="020B0604020202020204" pitchFamily="34" charset="0"/>
              <a:buChar char="●"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70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Pictur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20921"/>
            <a:ext cx="5473758" cy="4500367"/>
          </a:xfrm>
        </p:spPr>
        <p:txBody>
          <a:bodyPr/>
          <a:lstStyle>
            <a:lvl1pPr marL="177800" indent="-177800">
              <a:defRPr/>
            </a:lvl1pPr>
            <a:lvl2pPr marL="539750" indent="-177800">
              <a:defRPr/>
            </a:lvl2pPr>
            <a:lvl3pPr marL="730250" indent="-177800">
              <a:defRPr/>
            </a:lvl3pPr>
            <a:lvl4pPr marL="901700" indent="-177800">
              <a:defRPr/>
            </a:lvl4pPr>
            <a:lvl5pPr marL="1092200" indent="-1778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132138" cy="190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111666"/>
            <a:ext cx="3132138" cy="1908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4221088"/>
            <a:ext cx="3132138" cy="19080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215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57302"/>
            <a:ext cx="9144000" cy="3700698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4173280" y="3267175"/>
            <a:ext cx="355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spc="-150" dirty="0" err="1">
                <a:solidFill>
                  <a:srgbClr val="CAEE9C">
                    <a:lumMod val="75000"/>
                  </a:srgbClr>
                </a:solidFill>
              </a:rPr>
              <a:t>xie-xie</a:t>
            </a:r>
            <a:endParaRPr lang="en-GB" sz="3200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2992114" y="3620454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zikomo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 userDrawn="1"/>
        </p:nvSpPr>
        <p:spPr bwMode="auto">
          <a:xfrm>
            <a:off x="2362551" y="3625471"/>
            <a:ext cx="40625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6600" b="1" spc="-150" dirty="0" smtClean="0">
                <a:solidFill>
                  <a:srgbClr val="CAEE9C">
                    <a:lumMod val="75000"/>
                  </a:srgbClr>
                </a:solidFill>
              </a:rPr>
              <a:t>thank </a:t>
            </a:r>
            <a:r>
              <a:rPr lang="en-GB" sz="6600" b="1" spc="-150" dirty="0">
                <a:solidFill>
                  <a:srgbClr val="CAEE9C">
                    <a:lumMod val="75000"/>
                  </a:srgbClr>
                </a:solidFill>
              </a:rPr>
              <a:t>you 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617280" y="4289023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urakoze</a:t>
            </a:r>
            <a:endParaRPr lang="en-GB" sz="32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 userDrawn="1"/>
        </p:nvSpPr>
        <p:spPr bwMode="auto">
          <a:xfrm>
            <a:off x="2501735" y="4539381"/>
            <a:ext cx="3556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terima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kasih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19" name="Text Box 4"/>
          <p:cNvSpPr txBox="1">
            <a:spLocks noChangeArrowheads="1"/>
          </p:cNvSpPr>
          <p:nvPr userDrawn="1"/>
        </p:nvSpPr>
        <p:spPr bwMode="auto">
          <a:xfrm>
            <a:off x="4315361" y="4184299"/>
            <a:ext cx="355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spc="-150" dirty="0" err="1">
                <a:solidFill>
                  <a:srgbClr val="92D050"/>
                </a:solidFill>
              </a:rPr>
              <a:t>ke</a:t>
            </a:r>
            <a:r>
              <a:rPr lang="en-GB" sz="3200" spc="-150" dirty="0">
                <a:solidFill>
                  <a:srgbClr val="92D050"/>
                </a:solidFill>
              </a:rPr>
              <a:t> </a:t>
            </a:r>
            <a:r>
              <a:rPr lang="en-GB" sz="3200" spc="-150" dirty="0" err="1">
                <a:solidFill>
                  <a:srgbClr val="92D050"/>
                </a:solidFill>
              </a:rPr>
              <a:t>itumetse</a:t>
            </a:r>
            <a:endParaRPr lang="en-GB" sz="3200" spc="-150" dirty="0">
              <a:solidFill>
                <a:srgbClr val="92D05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 userDrawn="1"/>
        </p:nvSpPr>
        <p:spPr bwMode="auto">
          <a:xfrm>
            <a:off x="5120975" y="4545688"/>
            <a:ext cx="355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pc="-150" dirty="0" err="1">
                <a:solidFill>
                  <a:srgbClr val="CAEE9C">
                    <a:lumMod val="75000"/>
                  </a:srgbClr>
                </a:solidFill>
              </a:rPr>
              <a:t>dhanyawaad</a:t>
            </a:r>
            <a:endParaRPr lang="en-GB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 userDrawn="1"/>
        </p:nvSpPr>
        <p:spPr bwMode="auto">
          <a:xfrm>
            <a:off x="1018505" y="3555150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merci</a:t>
            </a:r>
            <a:endParaRPr lang="en-GB" sz="2800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 userDrawn="1"/>
        </p:nvSpPr>
        <p:spPr bwMode="auto">
          <a:xfrm>
            <a:off x="5862004" y="3569338"/>
            <a:ext cx="355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efharistó</a:t>
            </a:r>
            <a:endParaRPr lang="en-GB" sz="28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125396" y="3292006"/>
            <a:ext cx="2752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spc="-150" dirty="0" err="1">
                <a:solidFill>
                  <a:srgbClr val="CAEE9C">
                    <a:lumMod val="75000"/>
                  </a:srgbClr>
                </a:solidFill>
              </a:rPr>
              <a:t>Assalamualikum</a:t>
            </a:r>
            <a:endParaRPr lang="en-GB" b="1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110374" y="418130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tak</a:t>
            </a:r>
            <a:endParaRPr lang="en-GB" sz="20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1416823" y="4158782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00" b="1" spc="-150" dirty="0">
                <a:solidFill>
                  <a:srgbClr val="CAEE9C">
                    <a:lumMod val="75000"/>
                  </a:srgbClr>
                </a:solidFill>
              </a:rPr>
              <a:t>kiitos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3915393" y="3425416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spc="-150" dirty="0">
                <a:solidFill>
                  <a:srgbClr val="CAEE9C">
                    <a:lumMod val="75000"/>
                  </a:srgbClr>
                </a:solidFill>
              </a:rPr>
              <a:t>शुक्रिया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791201" y="380060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pc="-150" dirty="0">
                <a:solidFill>
                  <a:srgbClr val="92D050"/>
                </a:solidFill>
              </a:rPr>
              <a:t>ありがとう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5951280" y="3913287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spc="-150" dirty="0">
                <a:solidFill>
                  <a:srgbClr val="CAEE9C">
                    <a:lumMod val="60000"/>
                    <a:lumOff val="40000"/>
                  </a:srgbClr>
                </a:solidFill>
              </a:rPr>
              <a:t>gracias</a:t>
            </a:r>
          </a:p>
        </p:txBody>
      </p:sp>
      <p:sp>
        <p:nvSpPr>
          <p:cNvPr id="29" name="Text Box 4"/>
          <p:cNvSpPr txBox="1">
            <a:spLocks noChangeArrowheads="1"/>
          </p:cNvSpPr>
          <p:nvPr userDrawn="1"/>
        </p:nvSpPr>
        <p:spPr bwMode="auto">
          <a:xfrm>
            <a:off x="5860025" y="4184299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dirty="0" err="1">
                <a:solidFill>
                  <a:srgbClr val="CAEE9C">
                    <a:lumMod val="75000"/>
                  </a:srgbClr>
                </a:solidFill>
              </a:rPr>
              <a:t>zikomo</a:t>
            </a:r>
            <a:endParaRPr lang="en-GB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237" y="458141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rgbClr val="CAEE9C">
                    <a:lumMod val="75000"/>
                  </a:srgbClr>
                </a:solidFill>
              </a:rPr>
              <a:t>danke</a:t>
            </a:r>
            <a:endParaRPr lang="de-DE" sz="2000" dirty="0">
              <a:solidFill>
                <a:srgbClr val="CAEE9C">
                  <a:lumMod val="75000"/>
                </a:srgb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3" y="5125169"/>
            <a:ext cx="8209431" cy="91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 lang="en-GB" sz="2400" b="1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Name, CABI Centre</a:t>
            </a:r>
            <a:b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</a:b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email@cabi.org</a:t>
            </a:r>
          </a:p>
          <a:p>
            <a:pPr lvl="0"/>
            <a:endParaRPr lang="en-GB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 userDrawn="1"/>
        </p:nvSpPr>
        <p:spPr bwMode="auto">
          <a:xfrm>
            <a:off x="6289206" y="4499787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asante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430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725143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9164" y="4725144"/>
            <a:ext cx="9153164" cy="2157341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504" y="4725144"/>
            <a:ext cx="8928992" cy="749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 here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5474567"/>
            <a:ext cx="8928991" cy="326042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Data collected by (names of contributors and production team)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102922" y="5812508"/>
            <a:ext cx="8928991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Analysis and Compilation by (names of contributors)</a:t>
            </a:r>
            <a:endParaRPr lang="en-GB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6163317"/>
            <a:ext cx="8928990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Presenters name, date, event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>
          <a:xfrm>
            <a:off x="571023" y="3510136"/>
            <a:ext cx="8229600" cy="1143000"/>
          </a:xfrm>
        </p:spPr>
        <p:txBody>
          <a:bodyPr>
            <a:normAutofit/>
          </a:bodyPr>
          <a:lstStyle>
            <a:lvl1pPr>
              <a:defRPr sz="3600" b="1" cap="none" spc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Presentation heading here</a:t>
            </a:r>
            <a:br>
              <a:rPr lang="en-US" dirty="0" smtClean="0"/>
            </a:br>
            <a:r>
              <a:rPr lang="en-US" dirty="0" smtClean="0"/>
              <a:t>2nd line if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916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4162"/>
            <a:ext cx="9144000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baseline="0" dirty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4869160"/>
            <a:ext cx="8229600" cy="1143000"/>
          </a:xfrm>
        </p:spPr>
        <p:txBody>
          <a:bodyPr/>
          <a:lstStyle>
            <a:lvl1pPr algn="l">
              <a:defRPr b="1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228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37960" y="3602501"/>
            <a:ext cx="71542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CABI is a not-for-profit international organization that improves people’s lives by providing information and applying scientific expertise to solve problems in agriculture and the environment</a:t>
            </a: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endParaRPr lang="en-GB" sz="28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494" y="2924944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our mission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937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CAB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80442" y="3580643"/>
            <a:ext cx="6685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</a:t>
            </a:r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altLang="en-US" sz="2800" b="1" dirty="0" smtClean="0">
                <a:solidFill>
                  <a:srgbClr val="FFFFFF"/>
                </a:solidFill>
                <a:latin typeface="Arial"/>
              </a:rPr>
              <a:t>is a not-for-profit science-based development and information organization 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6494" y="2924944"/>
            <a:ext cx="3288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is CABI?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759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does CABI d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9874" y="2684435"/>
            <a:ext cx="9163873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80442" y="3580643"/>
            <a:ext cx="66851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 addresses issues of global concern such as food security, through science, information and communication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6494" y="2924944"/>
            <a:ext cx="4673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does CABI do?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9874" y="-171400"/>
            <a:ext cx="9163874" cy="3328702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2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I in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19871" y="1484784"/>
            <a:ext cx="54726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Not-for-profit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intergovernmental organisation established in </a:t>
            </a:r>
            <a:r>
              <a:rPr lang="en-GB" sz="2000" b="1" dirty="0" smtClean="0">
                <a:solidFill>
                  <a:srgbClr val="78BE20"/>
                </a:solidFill>
              </a:rPr>
              <a:t>1910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by a UN treaty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Provides scientific expertise and information about </a:t>
            </a:r>
            <a:r>
              <a:rPr lang="en-GB" sz="2000" b="1" dirty="0" smtClean="0">
                <a:solidFill>
                  <a:srgbClr val="78BE20"/>
                </a:solidFill>
              </a:rPr>
              <a:t>agriculture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and the </a:t>
            </a:r>
            <a:r>
              <a:rPr lang="en-GB" sz="2000" b="1" dirty="0" smtClean="0">
                <a:solidFill>
                  <a:srgbClr val="78BE20"/>
                </a:solidFill>
              </a:rPr>
              <a:t>environment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Expertise in: scientific publishing and international development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Owned by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48 member countries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400 staff worldwide </a:t>
            </a:r>
            <a:r>
              <a:rPr lang="en-GB" sz="2000" dirty="0" smtClean="0">
                <a:solidFill>
                  <a:srgbClr val="000000"/>
                </a:solidFill>
              </a:rPr>
              <a:t>in 21 locations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Annual turn-over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£28m </a:t>
            </a:r>
            <a:r>
              <a:rPr lang="en-GB" sz="2000" dirty="0" smtClean="0">
                <a:solidFill>
                  <a:srgbClr val="000000"/>
                </a:solidFill>
              </a:rPr>
              <a:t>(2013)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Compliant with requirements for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Joint Management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of strategic EC programmes, following successful 4-pillar audit in 2011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419871" y="450850"/>
            <a:ext cx="2400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5C5C5C"/>
                </a:solidFill>
              </a:rPr>
              <a:t>CABI in Brief</a:t>
            </a:r>
            <a:endParaRPr lang="en-GB" sz="2800" b="1" dirty="0">
              <a:solidFill>
                <a:srgbClr val="5C5C5C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-12184"/>
            <a:ext cx="3132138" cy="614205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72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57301"/>
            <a:ext cx="9144000" cy="3700699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chemeClr val="bg1"/>
                </a:solidFill>
              </a:rPr>
              <a:t>KNOWLEDGE FOR LIFE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4173280" y="3267179"/>
            <a:ext cx="355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spc="-150" dirty="0" err="1">
                <a:solidFill>
                  <a:schemeClr val="accent3">
                    <a:lumMod val="75000"/>
                  </a:schemeClr>
                </a:solidFill>
              </a:rPr>
              <a:t>xie-xie</a:t>
            </a:r>
            <a:endParaRPr lang="en-GB" sz="3200" spc="-15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2992114" y="3620455"/>
            <a:ext cx="355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zikomo</a:t>
            </a:r>
            <a:endParaRPr lang="en-GB" spc="-15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 userDrawn="1"/>
        </p:nvSpPr>
        <p:spPr bwMode="auto">
          <a:xfrm>
            <a:off x="2362551" y="3625471"/>
            <a:ext cx="40625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6600" b="1" spc="-150" dirty="0" smtClean="0">
                <a:solidFill>
                  <a:schemeClr val="accent3">
                    <a:lumMod val="75000"/>
                  </a:schemeClr>
                </a:solidFill>
              </a:rPr>
              <a:t>thank </a:t>
            </a:r>
            <a:r>
              <a:rPr lang="en-GB" sz="6600" b="1" spc="-150" dirty="0">
                <a:solidFill>
                  <a:schemeClr val="accent3">
                    <a:lumMod val="75000"/>
                  </a:schemeClr>
                </a:solidFill>
              </a:rPr>
              <a:t>you 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617280" y="4289029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urakoze</a:t>
            </a:r>
            <a:endParaRPr lang="en-GB" sz="3200" b="1" spc="-15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 userDrawn="1"/>
        </p:nvSpPr>
        <p:spPr bwMode="auto">
          <a:xfrm>
            <a:off x="2501735" y="4539386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>
                <a:solidFill>
                  <a:schemeClr val="accent3">
                    <a:lumMod val="75000"/>
                  </a:schemeClr>
                </a:solidFill>
              </a:rPr>
              <a:t>terima</a:t>
            </a:r>
            <a:r>
              <a:rPr lang="en-GB" sz="3200" b="1" spc="-15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3200" b="1" spc="-150" dirty="0" err="1">
                <a:solidFill>
                  <a:schemeClr val="accent3">
                    <a:lumMod val="75000"/>
                  </a:schemeClr>
                </a:solidFill>
              </a:rPr>
              <a:t>kasih</a:t>
            </a:r>
            <a:r>
              <a:rPr lang="en-GB" sz="3200" b="1" spc="-15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9" name="Text Box 4"/>
          <p:cNvSpPr txBox="1">
            <a:spLocks noChangeArrowheads="1"/>
          </p:cNvSpPr>
          <p:nvPr userDrawn="1"/>
        </p:nvSpPr>
        <p:spPr bwMode="auto">
          <a:xfrm>
            <a:off x="4315361" y="4184303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spc="-150" dirty="0" err="1">
                <a:solidFill>
                  <a:srgbClr val="92D050"/>
                </a:solidFill>
              </a:rPr>
              <a:t>ke</a:t>
            </a:r>
            <a:r>
              <a:rPr lang="en-GB" sz="3200" spc="-150" dirty="0">
                <a:solidFill>
                  <a:srgbClr val="92D050"/>
                </a:solidFill>
              </a:rPr>
              <a:t> </a:t>
            </a:r>
            <a:r>
              <a:rPr lang="en-GB" sz="3200" spc="-150" dirty="0" err="1">
                <a:solidFill>
                  <a:srgbClr val="92D050"/>
                </a:solidFill>
              </a:rPr>
              <a:t>itumetse</a:t>
            </a:r>
            <a:endParaRPr lang="en-GB" sz="3200" spc="-150" dirty="0">
              <a:solidFill>
                <a:srgbClr val="92D05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 userDrawn="1"/>
        </p:nvSpPr>
        <p:spPr bwMode="auto">
          <a:xfrm>
            <a:off x="5120975" y="4545694"/>
            <a:ext cx="355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pc="-150" dirty="0" err="1">
                <a:solidFill>
                  <a:schemeClr val="accent3">
                    <a:lumMod val="75000"/>
                  </a:schemeClr>
                </a:solidFill>
              </a:rPr>
              <a:t>dhanyawaad</a:t>
            </a:r>
            <a:endParaRPr lang="en-GB" spc="-15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 userDrawn="1"/>
        </p:nvSpPr>
        <p:spPr bwMode="auto">
          <a:xfrm>
            <a:off x="1018505" y="3555151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spc="-15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merci</a:t>
            </a:r>
            <a:endParaRPr lang="en-GB" sz="2800" spc="-15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 userDrawn="1"/>
        </p:nvSpPr>
        <p:spPr bwMode="auto">
          <a:xfrm>
            <a:off x="5862004" y="3569338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spc="-15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efharistó</a:t>
            </a:r>
            <a:endParaRPr lang="en-GB" sz="2800" b="1" spc="-15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125404" y="3292007"/>
            <a:ext cx="2752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spc="-150" dirty="0" err="1">
                <a:solidFill>
                  <a:schemeClr val="accent3">
                    <a:lumMod val="75000"/>
                  </a:schemeClr>
                </a:solidFill>
              </a:rPr>
              <a:t>Assalamualikum</a:t>
            </a:r>
            <a:endParaRPr lang="en-GB" b="1" spc="-15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110374" y="418130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pc="-15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tak</a:t>
            </a:r>
            <a:endParaRPr lang="en-GB" sz="2000" b="1" spc="-15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1416823" y="4158783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00" b="1" spc="-150" dirty="0">
                <a:solidFill>
                  <a:schemeClr val="accent3">
                    <a:lumMod val="75000"/>
                  </a:schemeClr>
                </a:solidFill>
              </a:rPr>
              <a:t>kiitos</a:t>
            </a:r>
            <a:endParaRPr lang="fi-FI" sz="1800" b="1" spc="-150" dirty="0"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915401" y="3425416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spc="-150" dirty="0">
                <a:solidFill>
                  <a:schemeClr val="accent3">
                    <a:lumMod val="75000"/>
                  </a:schemeClr>
                </a:solidFill>
              </a:rPr>
              <a:t>शुक्रिया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791201" y="3800605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pc="-150" dirty="0">
                <a:solidFill>
                  <a:srgbClr val="92D050"/>
                </a:solidFill>
              </a:rPr>
              <a:t>ありがとう</a:t>
            </a:r>
            <a:endParaRPr lang="ja-JP" altLang="en-US" spc="-150" dirty="0">
              <a:solidFill>
                <a:srgbClr val="92D050"/>
              </a:solidFill>
              <a:effectLst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5951288" y="3913287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spc="-15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gracias</a:t>
            </a:r>
            <a:endParaRPr lang="es-ES" sz="2000" b="1" spc="-150" dirty="0"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 userDrawn="1"/>
        </p:nvSpPr>
        <p:spPr bwMode="auto">
          <a:xfrm>
            <a:off x="5860025" y="4184300"/>
            <a:ext cx="355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dirty="0" err="1">
                <a:solidFill>
                  <a:schemeClr val="accent3">
                    <a:lumMod val="75000"/>
                  </a:schemeClr>
                </a:solidFill>
              </a:rPr>
              <a:t>zikomo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245" y="4581409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chemeClr val="accent3">
                    <a:lumMod val="75000"/>
                  </a:schemeClr>
                </a:solidFill>
              </a:rPr>
              <a:t>danke</a:t>
            </a:r>
            <a:endParaRPr lang="de-DE" sz="2000" dirty="0"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51" y="5125169"/>
            <a:ext cx="8209431" cy="91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 lang="en-GB" sz="2400" b="1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Name, CABI Centre</a:t>
            </a:r>
            <a:b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</a:b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email@cabi.org</a:t>
            </a:r>
          </a:p>
          <a:p>
            <a:pPr lvl="0"/>
            <a:endParaRPr lang="en-GB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-18321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 Box 4"/>
          <p:cNvSpPr txBox="1">
            <a:spLocks noChangeArrowheads="1"/>
          </p:cNvSpPr>
          <p:nvPr userDrawn="1"/>
        </p:nvSpPr>
        <p:spPr bwMode="auto">
          <a:xfrm>
            <a:off x="6289206" y="4499788"/>
            <a:ext cx="355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asante</a:t>
            </a:r>
            <a:endParaRPr lang="en-GB" spc="-15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09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9512" y="5503234"/>
            <a:ext cx="37080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4C4C4C"/>
                </a:solidFill>
              </a:rPr>
              <a:t>our member countries</a:t>
            </a:r>
            <a:endParaRPr lang="en-GB" sz="2600" b="1" dirty="0">
              <a:solidFill>
                <a:srgbClr val="4C4C4C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295262" y="366620"/>
            <a:ext cx="8559106" cy="4999038"/>
            <a:chOff x="341530" y="1583795"/>
            <a:chExt cx="8439487" cy="5000170"/>
          </a:xfrm>
        </p:grpSpPr>
        <p:grpSp>
          <p:nvGrpSpPr>
            <p:cNvPr id="7" name="Group 88"/>
            <p:cNvGrpSpPr>
              <a:grpSpLocks/>
            </p:cNvGrpSpPr>
            <p:nvPr/>
          </p:nvGrpSpPr>
          <p:grpSpPr bwMode="auto">
            <a:xfrm>
              <a:off x="341531" y="1583795"/>
              <a:ext cx="8429306" cy="720781"/>
              <a:chOff x="335436" y="1455048"/>
              <a:chExt cx="8429306" cy="720781"/>
            </a:xfrm>
          </p:grpSpPr>
          <p:sp>
            <p:nvSpPr>
              <p:cNvPr id="58" name="TextBox 138"/>
              <p:cNvSpPr txBox="1">
                <a:spLocks noChangeArrowheads="1"/>
              </p:cNvSpPr>
              <p:nvPr/>
            </p:nvSpPr>
            <p:spPr bwMode="auto">
              <a:xfrm>
                <a:off x="335436" y="1898830"/>
                <a:ext cx="842930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 Anguilla                      Australia               The Bahamas              Bangladesh                Bermuda                   Botswana                British Virgin                   Brunei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Islands                     Darussalam</a:t>
                </a:r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5435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9284" y="1458224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3" y="1455048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8370" y="1458224"/>
                <a:ext cx="87633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1458224"/>
                <a:ext cx="877923" cy="42713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1124" y="1458224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347625" y="4156342"/>
              <a:ext cx="8433392" cy="713519"/>
              <a:chOff x="341530" y="4027595"/>
              <a:chExt cx="8433392" cy="713519"/>
            </a:xfrm>
          </p:grpSpPr>
          <p:sp>
            <p:nvSpPr>
              <p:cNvPr id="49" name="TextBox 120"/>
              <p:cNvSpPr txBox="1">
                <a:spLocks noChangeArrowheads="1"/>
              </p:cNvSpPr>
              <p:nvPr/>
            </p:nvSpPr>
            <p:spPr bwMode="auto">
              <a:xfrm>
                <a:off x="341530" y="4464115"/>
                <a:ext cx="843339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    Malaysia                    Mauritius                  Montserrat                  Myanmar            The Netherlands*              Nigeria                     Pakistan                  Papua New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Guinea</a:t>
                </a:r>
              </a:p>
            </p:txBody>
          </p:sp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027380"/>
                <a:ext cx="88427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7678" y="4027380"/>
                <a:ext cx="87792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027380"/>
                <a:ext cx="88427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8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9" name="Group 91"/>
            <p:cNvGrpSpPr>
              <a:grpSpLocks/>
            </p:cNvGrpSpPr>
            <p:nvPr/>
          </p:nvGrpSpPr>
          <p:grpSpPr bwMode="auto">
            <a:xfrm>
              <a:off x="347625" y="4997907"/>
              <a:ext cx="8420271" cy="720080"/>
              <a:chOff x="341530" y="4869160"/>
              <a:chExt cx="8420271" cy="720080"/>
            </a:xfrm>
          </p:grpSpPr>
          <p:sp>
            <p:nvSpPr>
              <p:cNvPr id="40" name="TextBox 111"/>
              <p:cNvSpPr txBox="1">
                <a:spLocks noChangeArrowheads="1"/>
              </p:cNvSpPr>
              <p:nvPr/>
            </p:nvSpPr>
            <p:spPr bwMode="auto">
              <a:xfrm>
                <a:off x="341531" y="5312241"/>
                <a:ext cx="842027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The Philippines                Rwanda                 Sierra Leone                  Solomon                South Africa                Sri Lanka                   St Helena                 Switzerland 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Islands</a:t>
                </a: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868946"/>
                <a:ext cx="88268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868946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0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79536" y="486894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10" name="Group 92"/>
            <p:cNvGrpSpPr>
              <a:grpSpLocks/>
            </p:cNvGrpSpPr>
            <p:nvPr/>
          </p:nvGrpSpPr>
          <p:grpSpPr bwMode="auto">
            <a:xfrm>
              <a:off x="858932" y="5862153"/>
              <a:ext cx="7418478" cy="721812"/>
              <a:chOff x="852837" y="5733406"/>
              <a:chExt cx="7418478" cy="721812"/>
            </a:xfrm>
          </p:grpSpPr>
          <p:sp>
            <p:nvSpPr>
              <p:cNvPr id="32" name="TextBox 103"/>
              <p:cNvSpPr txBox="1">
                <a:spLocks noChangeArrowheads="1"/>
              </p:cNvSpPr>
              <p:nvPr/>
            </p:nvSpPr>
            <p:spPr bwMode="auto">
              <a:xfrm>
                <a:off x="852837" y="6178219"/>
                <a:ext cx="741847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Tanzania                    Trinidad &amp;                   Uganda                       United                      Vietnam                      Zambia                     Zimbabwe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Tobago                                                       Kingdom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							* Associate Member</a:t>
                </a: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2981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61100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2230" y="5732742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29712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02905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8323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9" name="Picture 2"/>
              <p:cNvPicPr>
                <a:picLocks noChangeArrowheads="1"/>
              </p:cNvPicPr>
              <p:nvPr/>
            </p:nvPicPr>
            <p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8030" y="5732742"/>
                <a:ext cx="863634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93"/>
            <p:cNvGrpSpPr>
              <a:grpSpLocks/>
            </p:cNvGrpSpPr>
            <p:nvPr/>
          </p:nvGrpSpPr>
          <p:grpSpPr bwMode="auto">
            <a:xfrm>
              <a:off x="347626" y="3287717"/>
              <a:ext cx="8428733" cy="727049"/>
              <a:chOff x="341531" y="3158970"/>
              <a:chExt cx="8428733" cy="727049"/>
            </a:xfrm>
          </p:grpSpPr>
          <p:sp>
            <p:nvSpPr>
              <p:cNvPr id="23" name="TextBox 94"/>
              <p:cNvSpPr txBox="1">
                <a:spLocks noChangeArrowheads="1"/>
              </p:cNvSpPr>
              <p:nvPr/>
            </p:nvSpPr>
            <p:spPr bwMode="auto">
              <a:xfrm>
                <a:off x="341532" y="3609020"/>
                <a:ext cx="84287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The Gambia                  Ghana                       Grenada                    Guyana                        India                       Jamaica                      Kenya                        Malawi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316993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3158822"/>
                <a:ext cx="877922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4227" y="3158822"/>
                <a:ext cx="876335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3171525"/>
                <a:ext cx="882685" cy="427134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9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0397" y="3158822"/>
                <a:ext cx="866810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1" name="Picture 3"/>
              <p:cNvPicPr>
                <a:picLocks noChangeArrowheads="1"/>
              </p:cNvPicPr>
              <p:nvPr/>
            </p:nvPicPr>
            <p:blipFill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833" y="3171525"/>
                <a:ext cx="863635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341530" y="2443902"/>
              <a:ext cx="8436791" cy="715769"/>
              <a:chOff x="341530" y="2443902"/>
              <a:chExt cx="8436791" cy="715769"/>
            </a:xfrm>
          </p:grpSpPr>
          <p:grpSp>
            <p:nvGrpSpPr>
              <p:cNvPr id="13" name="Group 89"/>
              <p:cNvGrpSpPr>
                <a:grpSpLocks/>
              </p:cNvGrpSpPr>
              <p:nvPr/>
            </p:nvGrpSpPr>
            <p:grpSpPr bwMode="auto">
              <a:xfrm>
                <a:off x="341530" y="2443902"/>
                <a:ext cx="8436791" cy="715769"/>
                <a:chOff x="335435" y="2315155"/>
                <a:chExt cx="8436791" cy="715769"/>
              </a:xfrm>
            </p:grpSpPr>
            <p:sp>
              <p:nvSpPr>
                <p:cNvPr id="15" name="TextBox 129"/>
                <p:cNvSpPr txBox="1">
                  <a:spLocks noChangeArrowheads="1"/>
                </p:cNvSpPr>
                <p:nvPr/>
              </p:nvSpPr>
              <p:spPr bwMode="auto">
                <a:xfrm>
                  <a:off x="335436" y="2753925"/>
                  <a:ext cx="843679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28800" rIns="0" bIns="0"/>
                <a:lstStyle>
                  <a:lvl1pPr eaLnBrk="0" hangingPunct="0">
                    <a:spcBef>
                      <a:spcPct val="2000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GB" altLang="en-US" sz="900">
                      <a:solidFill>
                        <a:srgbClr val="262626"/>
                      </a:solidFill>
                    </a:rPr>
                    <a:t>        Burundi                     Canada                       Chile                           China                     Colombia                Cote d’Ivoire                  Cyprus                   DPR Korea  </a:t>
                  </a:r>
                </a:p>
              </p:txBody>
            </p: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435" y="2317256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4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7679" y="2315668"/>
                  <a:ext cx="87792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4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9283" y="2315668"/>
                  <a:ext cx="87633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1052" y="2315668"/>
                  <a:ext cx="88268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5195" y="2315668"/>
                  <a:ext cx="88427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47438" y="2315668"/>
                  <a:ext cx="87792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85887" y="2315668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20376" y="2450767"/>
                <a:ext cx="858872" cy="431898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72003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56" y="1427903"/>
            <a:ext cx="7857490" cy="404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0" name="Oval 279"/>
          <p:cNvSpPr/>
          <p:nvPr userDrawn="1"/>
        </p:nvSpPr>
        <p:spPr>
          <a:xfrm>
            <a:off x="3247983" y="369158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1" name="Oval 280"/>
          <p:cNvSpPr/>
          <p:nvPr userDrawn="1"/>
        </p:nvSpPr>
        <p:spPr>
          <a:xfrm>
            <a:off x="3031952" y="285032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2" name="Oval 281"/>
          <p:cNvSpPr/>
          <p:nvPr userDrawn="1"/>
        </p:nvSpPr>
        <p:spPr>
          <a:xfrm>
            <a:off x="2793063" y="369350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3" name="Oval 282"/>
          <p:cNvSpPr/>
          <p:nvPr userDrawn="1"/>
        </p:nvSpPr>
        <p:spPr>
          <a:xfrm>
            <a:off x="3376316" y="4159368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4" name="Oval 283"/>
          <p:cNvSpPr/>
          <p:nvPr userDrawn="1"/>
        </p:nvSpPr>
        <p:spPr>
          <a:xfrm>
            <a:off x="5796657" y="327367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5" name="Oval 284"/>
          <p:cNvSpPr/>
          <p:nvPr userDrawn="1"/>
        </p:nvSpPr>
        <p:spPr>
          <a:xfrm>
            <a:off x="4570454" y="2592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6" name="Oval 285"/>
          <p:cNvSpPr/>
          <p:nvPr userDrawn="1"/>
        </p:nvSpPr>
        <p:spPr>
          <a:xfrm>
            <a:off x="6054553" y="348435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7" name="Oval 286"/>
          <p:cNvSpPr/>
          <p:nvPr userDrawn="1"/>
        </p:nvSpPr>
        <p:spPr>
          <a:xfrm>
            <a:off x="4642464" y="272916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8" name="Oval 287"/>
          <p:cNvSpPr/>
          <p:nvPr userDrawn="1"/>
        </p:nvSpPr>
        <p:spPr>
          <a:xfrm>
            <a:off x="5209018" y="397486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9" name="Oval 288"/>
          <p:cNvSpPr/>
          <p:nvPr userDrawn="1"/>
        </p:nvSpPr>
        <p:spPr>
          <a:xfrm>
            <a:off x="4449292" y="2585141"/>
            <a:ext cx="50400" cy="50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0" name="Oval 289"/>
          <p:cNvSpPr/>
          <p:nvPr userDrawn="1"/>
        </p:nvSpPr>
        <p:spPr>
          <a:xfrm>
            <a:off x="4976223" y="28514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1" name="Oval 290"/>
          <p:cNvSpPr/>
          <p:nvPr userDrawn="1"/>
        </p:nvSpPr>
        <p:spPr>
          <a:xfrm>
            <a:off x="6514723" y="3842985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2" name="Oval 291"/>
          <p:cNvSpPr/>
          <p:nvPr userDrawn="1"/>
        </p:nvSpPr>
        <p:spPr>
          <a:xfrm>
            <a:off x="6802764" y="289947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3" name="Oval 292"/>
          <p:cNvSpPr/>
          <p:nvPr userDrawn="1"/>
        </p:nvSpPr>
        <p:spPr>
          <a:xfrm>
            <a:off x="7386463" y="468600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94" name="Group 293"/>
          <p:cNvGrpSpPr/>
          <p:nvPr userDrawn="1"/>
        </p:nvGrpSpPr>
        <p:grpSpPr>
          <a:xfrm>
            <a:off x="1582846" y="976042"/>
            <a:ext cx="996049" cy="673346"/>
            <a:chOff x="1877735" y="1691634"/>
            <a:chExt cx="996049" cy="673346"/>
          </a:xfrm>
        </p:grpSpPr>
        <p:pic>
          <p:nvPicPr>
            <p:cNvPr id="295" name="Picture 3" descr="\\CABIUK-APPS04\Portfolio\Assets\MarketingImageLibrary\Flags\Flags for Web - GIF\United Kingdom - Flag.gif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60" y="169163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6" name="TextBox 295"/>
            <p:cNvSpPr txBox="1"/>
            <p:nvPr/>
          </p:nvSpPr>
          <p:spPr>
            <a:xfrm>
              <a:off x="1907760" y="2195703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UK  </a:t>
              </a:r>
              <a:r>
                <a:rPr lang="en-GB" sz="1100" dirty="0" smtClean="0">
                  <a:solidFill>
                    <a:srgbClr val="5C5C5C"/>
                  </a:solidFill>
                </a:rPr>
                <a:t>215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297" name="Straight Connector 296"/>
            <p:cNvCxnSpPr/>
            <p:nvPr/>
          </p:nvCxnSpPr>
          <p:spPr>
            <a:xfrm>
              <a:off x="1877735" y="236498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 userDrawn="1"/>
        </p:nvGrpSpPr>
        <p:grpSpPr>
          <a:xfrm>
            <a:off x="2838782" y="985567"/>
            <a:ext cx="996049" cy="672242"/>
            <a:chOff x="3348837" y="1699008"/>
            <a:chExt cx="996049" cy="672242"/>
          </a:xfrm>
        </p:grpSpPr>
        <p:pic>
          <p:nvPicPr>
            <p:cNvPr id="299" name="Picture 298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8862" y="1699008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00" name="TextBox 299"/>
            <p:cNvSpPr txBox="1"/>
            <p:nvPr/>
          </p:nvSpPr>
          <p:spPr>
            <a:xfrm>
              <a:off x="3378862" y="2201973"/>
              <a:ext cx="9360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Netherlands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1" name="Straight Connector 300"/>
            <p:cNvCxnSpPr/>
            <p:nvPr/>
          </p:nvCxnSpPr>
          <p:spPr>
            <a:xfrm>
              <a:off x="3348837" y="237125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Group 301"/>
          <p:cNvGrpSpPr/>
          <p:nvPr userDrawn="1"/>
        </p:nvGrpSpPr>
        <p:grpSpPr>
          <a:xfrm>
            <a:off x="4108105" y="976042"/>
            <a:ext cx="1032657" cy="675497"/>
            <a:chOff x="4758005" y="1699008"/>
            <a:chExt cx="1032657" cy="675497"/>
          </a:xfrm>
        </p:grpSpPr>
        <p:pic>
          <p:nvPicPr>
            <p:cNvPr id="303" name="Picture 4" descr="\\CABIUK-APPS04\Portfolio\Assets\MarketingImageLibrary\Flags\Flags for Web - GIF\Switzerland - Flag copy.gif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30" y="1699008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4" name="TextBox 303"/>
            <p:cNvSpPr txBox="1"/>
            <p:nvPr/>
          </p:nvSpPr>
          <p:spPr>
            <a:xfrm>
              <a:off x="4788030" y="2187174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Switzerland </a:t>
              </a:r>
              <a:r>
                <a:rPr lang="en-GB" sz="1100" dirty="0" smtClean="0">
                  <a:solidFill>
                    <a:srgbClr val="5C5C5C"/>
                  </a:solidFill>
                </a:rPr>
                <a:t>27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5" name="Straight Connector 304"/>
            <p:cNvCxnSpPr/>
            <p:nvPr/>
          </p:nvCxnSpPr>
          <p:spPr>
            <a:xfrm>
              <a:off x="4758005" y="2374505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305"/>
          <p:cNvGrpSpPr/>
          <p:nvPr userDrawn="1"/>
        </p:nvGrpSpPr>
        <p:grpSpPr>
          <a:xfrm>
            <a:off x="6730371" y="965999"/>
            <a:ext cx="1016639" cy="665924"/>
            <a:chOff x="7696357" y="2752915"/>
            <a:chExt cx="1016639" cy="665924"/>
          </a:xfrm>
        </p:grpSpPr>
        <p:sp>
          <p:nvSpPr>
            <p:cNvPr id="307" name="TextBox 306"/>
            <p:cNvSpPr txBox="1"/>
            <p:nvPr/>
          </p:nvSpPr>
          <p:spPr>
            <a:xfrm>
              <a:off x="7800089" y="3227305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Bulgaria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pic>
          <p:nvPicPr>
            <p:cNvPr id="308" name="Picture 307"/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3057" y="2752915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309" name="Straight Connector 308"/>
            <p:cNvCxnSpPr/>
            <p:nvPr/>
          </p:nvCxnSpPr>
          <p:spPr>
            <a:xfrm>
              <a:off x="7696357" y="3418839"/>
              <a:ext cx="10082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309"/>
          <p:cNvGrpSpPr/>
          <p:nvPr userDrawn="1"/>
        </p:nvGrpSpPr>
        <p:grpSpPr>
          <a:xfrm>
            <a:off x="260173" y="976042"/>
            <a:ext cx="1029365" cy="670949"/>
            <a:chOff x="374195" y="1700760"/>
            <a:chExt cx="1029365" cy="670949"/>
          </a:xfrm>
        </p:grpSpPr>
        <p:pic>
          <p:nvPicPr>
            <p:cNvPr id="311" name="Picture 310"/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928" y="170076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12" name="TextBox 311"/>
            <p:cNvSpPr txBox="1"/>
            <p:nvPr/>
          </p:nvSpPr>
          <p:spPr>
            <a:xfrm>
              <a:off x="400928" y="217957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USA 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3" name="Straight Connector 312"/>
            <p:cNvCxnSpPr/>
            <p:nvPr/>
          </p:nvCxnSpPr>
          <p:spPr>
            <a:xfrm>
              <a:off x="374195" y="2371709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313"/>
          <p:cNvGrpSpPr/>
          <p:nvPr userDrawn="1"/>
        </p:nvGrpSpPr>
        <p:grpSpPr>
          <a:xfrm>
            <a:off x="281602" y="1763309"/>
            <a:ext cx="1446550" cy="706377"/>
            <a:chOff x="367845" y="3789050"/>
            <a:chExt cx="1446550" cy="706377"/>
          </a:xfrm>
        </p:grpSpPr>
        <p:pic>
          <p:nvPicPr>
            <p:cNvPr id="315" name="Picture 10" descr="\\CABIUK-APPS04\Portfolio\Assets\MarketingImageLibrary\Flags\Flags for Web - GIF\Trinidad &amp; Tobago - Flag copy.gif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45" y="3789050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6" name="TextBox 315"/>
            <p:cNvSpPr txBox="1"/>
            <p:nvPr/>
          </p:nvSpPr>
          <p:spPr>
            <a:xfrm>
              <a:off x="374195" y="4297166"/>
              <a:ext cx="14402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Trinidad &amp; Tobago </a:t>
              </a:r>
              <a:r>
                <a:rPr lang="en-GB" sz="1100" dirty="0" smtClean="0">
                  <a:solidFill>
                    <a:srgbClr val="5C5C5C"/>
                  </a:solidFill>
                </a:rPr>
                <a:t>4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7" name="Straight Connector 316"/>
            <p:cNvCxnSpPr/>
            <p:nvPr/>
          </p:nvCxnSpPr>
          <p:spPr>
            <a:xfrm>
              <a:off x="373476" y="4495427"/>
              <a:ext cx="13609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Group 317"/>
          <p:cNvGrpSpPr/>
          <p:nvPr userDrawn="1"/>
        </p:nvGrpSpPr>
        <p:grpSpPr>
          <a:xfrm>
            <a:off x="4949932" y="5200325"/>
            <a:ext cx="1161734" cy="711141"/>
            <a:chOff x="3186703" y="5727274"/>
            <a:chExt cx="1161734" cy="711141"/>
          </a:xfrm>
        </p:grpSpPr>
        <p:pic>
          <p:nvPicPr>
            <p:cNvPr id="319" name="Picture 9" descr="\\CABIUK-APPS04\Portfolio\Assets\MarketingImageLibrary\Flags\Flags for Web - GIF\Kenya - Flag copy.gif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805" y="572727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0" name="TextBox 319"/>
            <p:cNvSpPr txBox="1"/>
            <p:nvPr/>
          </p:nvSpPr>
          <p:spPr>
            <a:xfrm>
              <a:off x="3345805" y="625785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Kenya  </a:t>
              </a:r>
              <a:r>
                <a:rPr lang="en-GB" sz="1100" dirty="0" smtClean="0">
                  <a:solidFill>
                    <a:srgbClr val="5C5C5C"/>
                  </a:solidFill>
                </a:rPr>
                <a:t>40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21" name="Straight Connector 320"/>
            <p:cNvCxnSpPr/>
            <p:nvPr/>
          </p:nvCxnSpPr>
          <p:spPr>
            <a:xfrm>
              <a:off x="3186703" y="6438415"/>
              <a:ext cx="10565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2" name="Straight Connector 321"/>
          <p:cNvCxnSpPr>
            <a:endCxn id="289" idx="1"/>
          </p:cNvCxnSpPr>
          <p:nvPr userDrawn="1"/>
        </p:nvCxnSpPr>
        <p:spPr>
          <a:xfrm>
            <a:off x="2578895" y="1648510"/>
            <a:ext cx="1877778" cy="9440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>
            <a:endCxn id="285" idx="1"/>
          </p:cNvCxnSpPr>
          <p:nvPr userDrawn="1"/>
        </p:nvCxnSpPr>
        <p:spPr>
          <a:xfrm>
            <a:off x="3834831" y="1651539"/>
            <a:ext cx="742318" cy="947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endCxn id="287" idx="0"/>
          </p:cNvCxnSpPr>
          <p:nvPr userDrawn="1"/>
        </p:nvCxnSpPr>
        <p:spPr>
          <a:xfrm flipH="1">
            <a:off x="4665324" y="1651539"/>
            <a:ext cx="438830" cy="1077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>
            <a:endCxn id="290" idx="6"/>
          </p:cNvCxnSpPr>
          <p:nvPr userDrawn="1"/>
        </p:nvCxnSpPr>
        <p:spPr>
          <a:xfrm flipH="1">
            <a:off x="5021942" y="1623955"/>
            <a:ext cx="1708429" cy="12503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>
            <a:endCxn id="339" idx="7"/>
          </p:cNvCxnSpPr>
          <p:nvPr userDrawn="1"/>
        </p:nvCxnSpPr>
        <p:spPr>
          <a:xfrm flipH="1">
            <a:off x="4897518" y="1651539"/>
            <a:ext cx="499205" cy="10843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>
            <a:endCxn id="291" idx="6"/>
          </p:cNvCxnSpPr>
          <p:nvPr userDrawn="1"/>
        </p:nvCxnSpPr>
        <p:spPr>
          <a:xfrm flipH="1">
            <a:off x="6560442" y="3335486"/>
            <a:ext cx="1401978" cy="5303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>
            <a:endCxn id="293" idx="7"/>
          </p:cNvCxnSpPr>
          <p:nvPr userDrawn="1"/>
        </p:nvCxnSpPr>
        <p:spPr>
          <a:xfrm flipH="1">
            <a:off x="7425487" y="4212581"/>
            <a:ext cx="532336" cy="4801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>
            <a:endCxn id="286" idx="5"/>
          </p:cNvCxnSpPr>
          <p:nvPr userDrawn="1"/>
        </p:nvCxnSpPr>
        <p:spPr>
          <a:xfrm flipH="1" flipV="1">
            <a:off x="6093577" y="3523374"/>
            <a:ext cx="1528706" cy="1526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>
            <a:endCxn id="284" idx="5"/>
          </p:cNvCxnSpPr>
          <p:nvPr userDrawn="1"/>
        </p:nvCxnSpPr>
        <p:spPr>
          <a:xfrm flipH="1" flipV="1">
            <a:off x="5835681" y="3312694"/>
            <a:ext cx="2165677" cy="25834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>
            <a:endCxn id="288" idx="4"/>
          </p:cNvCxnSpPr>
          <p:nvPr userDrawn="1"/>
        </p:nvCxnSpPr>
        <p:spPr>
          <a:xfrm flipV="1">
            <a:off x="4949932" y="4020579"/>
            <a:ext cx="281946" cy="18911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 userDrawn="1"/>
        </p:nvCxnSpPr>
        <p:spPr>
          <a:xfrm>
            <a:off x="787581" y="4184133"/>
            <a:ext cx="25887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>
            <a:endCxn id="282" idx="2"/>
          </p:cNvCxnSpPr>
          <p:nvPr userDrawn="1"/>
        </p:nvCxnSpPr>
        <p:spPr>
          <a:xfrm>
            <a:off x="1256222" y="3298054"/>
            <a:ext cx="1536841" cy="4183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>
            <a:endCxn id="280" idx="2"/>
          </p:cNvCxnSpPr>
          <p:nvPr userDrawn="1"/>
        </p:nvCxnSpPr>
        <p:spPr>
          <a:xfrm>
            <a:off x="1648149" y="2469686"/>
            <a:ext cx="1599834" cy="12447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>
            <a:endCxn id="281" idx="2"/>
          </p:cNvCxnSpPr>
          <p:nvPr userDrawn="1"/>
        </p:nvCxnSpPr>
        <p:spPr>
          <a:xfrm>
            <a:off x="1256222" y="1646991"/>
            <a:ext cx="1775730" cy="1226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 userDrawn="1"/>
        </p:nvCxnSpPr>
        <p:spPr>
          <a:xfrm flipH="1">
            <a:off x="3348066" y="3524289"/>
            <a:ext cx="1334958" cy="23883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>
            <a:endCxn id="292" idx="7"/>
          </p:cNvCxnSpPr>
          <p:nvPr userDrawn="1"/>
        </p:nvCxnSpPr>
        <p:spPr>
          <a:xfrm flipH="1">
            <a:off x="6841788" y="2481831"/>
            <a:ext cx="1111106" cy="424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Oval 337"/>
          <p:cNvSpPr/>
          <p:nvPr userDrawn="1"/>
        </p:nvSpPr>
        <p:spPr>
          <a:xfrm>
            <a:off x="6241234" y="33427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39" name="Oval 338"/>
          <p:cNvSpPr/>
          <p:nvPr userDrawn="1"/>
        </p:nvSpPr>
        <p:spPr>
          <a:xfrm>
            <a:off x="4858494" y="272916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40" name="Straight Connector 339"/>
          <p:cNvCxnSpPr/>
          <p:nvPr userDrawn="1"/>
        </p:nvCxnSpPr>
        <p:spPr>
          <a:xfrm flipH="1">
            <a:off x="6277861" y="1617804"/>
            <a:ext cx="1712482" cy="17426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1" name="Group 340"/>
          <p:cNvGrpSpPr/>
          <p:nvPr userDrawn="1"/>
        </p:nvGrpSpPr>
        <p:grpSpPr>
          <a:xfrm>
            <a:off x="5396723" y="976042"/>
            <a:ext cx="996049" cy="670170"/>
            <a:chOff x="6131916" y="1739750"/>
            <a:chExt cx="996049" cy="670170"/>
          </a:xfrm>
        </p:grpSpPr>
        <p:sp>
          <p:nvSpPr>
            <p:cNvPr id="342" name="TextBox 341"/>
            <p:cNvSpPr txBox="1"/>
            <p:nvPr/>
          </p:nvSpPr>
          <p:spPr>
            <a:xfrm>
              <a:off x="6200723" y="2218386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Hungary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43" name="Straight Connector 342"/>
            <p:cNvCxnSpPr/>
            <p:nvPr/>
          </p:nvCxnSpPr>
          <p:spPr>
            <a:xfrm>
              <a:off x="6131916" y="240992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3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176" y="173975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5" name="TextBox 344"/>
          <p:cNvSpPr txBox="1"/>
          <p:nvPr userDrawn="1"/>
        </p:nvSpPr>
        <p:spPr>
          <a:xfrm>
            <a:off x="8034553" y="1416169"/>
            <a:ext cx="10226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Bangladesh 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46" name="Straight Connector 345"/>
          <p:cNvCxnSpPr/>
          <p:nvPr userDrawn="1"/>
        </p:nvCxnSpPr>
        <p:spPr>
          <a:xfrm>
            <a:off x="7985726" y="1616242"/>
            <a:ext cx="964971" cy="15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7" name="Picture 4"/>
          <p:cNvPicPr>
            <a:picLocks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18918" y="965999"/>
            <a:ext cx="864000" cy="4320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8" name="Group 347"/>
          <p:cNvGrpSpPr/>
          <p:nvPr userDrawn="1"/>
        </p:nvGrpSpPr>
        <p:grpSpPr>
          <a:xfrm>
            <a:off x="7622283" y="4357495"/>
            <a:ext cx="1415412" cy="839048"/>
            <a:chOff x="7602377" y="5942099"/>
            <a:chExt cx="1415412" cy="839048"/>
          </a:xfrm>
        </p:grpSpPr>
        <p:cxnSp>
          <p:nvCxnSpPr>
            <p:cNvPr id="349" name="Straight Connector 348"/>
            <p:cNvCxnSpPr/>
            <p:nvPr/>
          </p:nvCxnSpPr>
          <p:spPr>
            <a:xfrm>
              <a:off x="7602377" y="6631810"/>
              <a:ext cx="13411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0" name="Group 349"/>
            <p:cNvGrpSpPr/>
            <p:nvPr/>
          </p:nvGrpSpPr>
          <p:grpSpPr>
            <a:xfrm>
              <a:off x="8008246" y="5942099"/>
              <a:ext cx="1009543" cy="839048"/>
              <a:chOff x="6626619" y="5917569"/>
              <a:chExt cx="1009543" cy="839048"/>
            </a:xfrm>
          </p:grpSpPr>
          <p:sp>
            <p:nvSpPr>
              <p:cNvPr id="351" name="TextBox 350"/>
              <p:cNvSpPr txBox="1"/>
              <p:nvPr/>
            </p:nvSpPr>
            <p:spPr>
              <a:xfrm>
                <a:off x="6633530" y="6418063"/>
                <a:ext cx="1002632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India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23</a:t>
                </a:r>
              </a:p>
              <a:p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pic>
            <p:nvPicPr>
              <p:cNvPr id="352" name="Picture 3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6619" y="5917569"/>
                <a:ext cx="904421" cy="439733"/>
              </a:xfrm>
              <a:prstGeom prst="rect">
                <a:avLst/>
              </a:prstGeom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</p:pic>
          <p:pic>
            <p:nvPicPr>
              <p:cNvPr id="353" name="Picture 352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6589" t="34010" r="28414" b="32995"/>
              <a:stretch/>
            </p:blipFill>
            <p:spPr>
              <a:xfrm>
                <a:off x="6929729" y="6064466"/>
                <a:ext cx="298200" cy="145937"/>
              </a:xfrm>
              <a:prstGeom prst="rect">
                <a:avLst/>
              </a:prstGeom>
            </p:spPr>
          </p:pic>
        </p:grpSp>
      </p:grpSp>
      <p:sp>
        <p:nvSpPr>
          <p:cNvPr id="354" name="Oval 353"/>
          <p:cNvSpPr/>
          <p:nvPr userDrawn="1"/>
        </p:nvSpPr>
        <p:spPr>
          <a:xfrm>
            <a:off x="4450766" y="378645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5" name="Oval 354"/>
          <p:cNvSpPr/>
          <p:nvPr userDrawn="1"/>
        </p:nvSpPr>
        <p:spPr>
          <a:xfrm>
            <a:off x="5107991" y="390646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6" name="Oval 355"/>
          <p:cNvSpPr/>
          <p:nvPr userDrawn="1"/>
        </p:nvSpPr>
        <p:spPr>
          <a:xfrm>
            <a:off x="5276266" y="3725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357" name="Picture 35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43" y="5214352"/>
            <a:ext cx="877751" cy="4327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58" name="TextBox 357"/>
          <p:cNvSpPr txBox="1"/>
          <p:nvPr userDrawn="1"/>
        </p:nvSpPr>
        <p:spPr>
          <a:xfrm>
            <a:off x="292592" y="5723002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Ghana  6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59" name="Straight Connector 358"/>
          <p:cNvCxnSpPr/>
          <p:nvPr userDrawn="1"/>
        </p:nvCxnSpPr>
        <p:spPr>
          <a:xfrm>
            <a:off x="301494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>
            <a:stCxn id="354" idx="3"/>
          </p:cNvCxnSpPr>
          <p:nvPr userDrawn="1"/>
        </p:nvCxnSpPr>
        <p:spPr>
          <a:xfrm flipH="1">
            <a:off x="1194509" y="3825476"/>
            <a:ext cx="3262952" cy="2078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1" name="Group 360"/>
          <p:cNvGrpSpPr/>
          <p:nvPr userDrawn="1"/>
        </p:nvGrpSpPr>
        <p:grpSpPr>
          <a:xfrm>
            <a:off x="3858266" y="5222137"/>
            <a:ext cx="1002802" cy="685664"/>
            <a:chOff x="2200763" y="6031612"/>
            <a:chExt cx="1002802" cy="685664"/>
          </a:xfrm>
        </p:grpSpPr>
        <p:pic>
          <p:nvPicPr>
            <p:cNvPr id="362" name="Picture 361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0288" y="6031612"/>
              <a:ext cx="86556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63" name="TextBox 362"/>
            <p:cNvSpPr txBox="1"/>
            <p:nvPr/>
          </p:nvSpPr>
          <p:spPr>
            <a:xfrm>
              <a:off x="2200933" y="653170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Uganda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4" name="Straight Connector 363"/>
            <p:cNvCxnSpPr/>
            <p:nvPr/>
          </p:nvCxnSpPr>
          <p:spPr>
            <a:xfrm flipV="1">
              <a:off x="2200763" y="6716776"/>
              <a:ext cx="938882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5" name="Straight Connector 364"/>
          <p:cNvCxnSpPr/>
          <p:nvPr userDrawn="1"/>
        </p:nvCxnSpPr>
        <p:spPr>
          <a:xfrm flipH="1">
            <a:off x="4797148" y="3952186"/>
            <a:ext cx="333702" cy="1959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6" name="Group 365"/>
          <p:cNvGrpSpPr/>
          <p:nvPr userDrawn="1"/>
        </p:nvGrpSpPr>
        <p:grpSpPr>
          <a:xfrm>
            <a:off x="6441163" y="5200892"/>
            <a:ext cx="950181" cy="683759"/>
            <a:chOff x="5354624" y="5964870"/>
            <a:chExt cx="950181" cy="683759"/>
          </a:xfrm>
        </p:grpSpPr>
        <p:pic>
          <p:nvPicPr>
            <p:cNvPr id="367" name="Picture 366"/>
            <p:cNvPicPr>
              <a:picLocks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6" t="954" r="272" b="954"/>
            <a:stretch/>
          </p:blipFill>
          <p:spPr>
            <a:xfrm>
              <a:off x="5384301" y="5964870"/>
              <a:ext cx="8784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/>
          </p:spPr>
        </p:pic>
        <p:sp>
          <p:nvSpPr>
            <p:cNvPr id="368" name="TextBox 367"/>
            <p:cNvSpPr txBox="1"/>
            <p:nvPr/>
          </p:nvSpPr>
          <p:spPr>
            <a:xfrm>
              <a:off x="5384300" y="6464392"/>
              <a:ext cx="8955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Ethiopia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9" name="Straight Connector 368"/>
            <p:cNvCxnSpPr/>
            <p:nvPr/>
          </p:nvCxnSpPr>
          <p:spPr>
            <a:xfrm flipV="1">
              <a:off x="5354624" y="6648129"/>
              <a:ext cx="950181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0" name="Straight Connector 369"/>
          <p:cNvCxnSpPr>
            <a:endCxn id="356" idx="5"/>
          </p:cNvCxnSpPr>
          <p:nvPr userDrawn="1"/>
        </p:nvCxnSpPr>
        <p:spPr>
          <a:xfrm flipH="1" flipV="1">
            <a:off x="5315290" y="3764516"/>
            <a:ext cx="1125873" cy="2121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1" name="Group 370"/>
          <p:cNvGrpSpPr/>
          <p:nvPr userDrawn="1"/>
        </p:nvGrpSpPr>
        <p:grpSpPr>
          <a:xfrm>
            <a:off x="7954648" y="3542080"/>
            <a:ext cx="1091870" cy="670501"/>
            <a:chOff x="7910475" y="4286397"/>
            <a:chExt cx="1091870" cy="670501"/>
          </a:xfrm>
        </p:grpSpPr>
        <p:grpSp>
          <p:nvGrpSpPr>
            <p:cNvPr id="372" name="Group 371"/>
            <p:cNvGrpSpPr/>
            <p:nvPr/>
          </p:nvGrpSpPr>
          <p:grpSpPr>
            <a:xfrm>
              <a:off x="7910475" y="4755112"/>
              <a:ext cx="1091870" cy="201786"/>
              <a:chOff x="7755394" y="6264203"/>
              <a:chExt cx="1091870" cy="201786"/>
            </a:xfrm>
          </p:grpSpPr>
          <p:sp>
            <p:nvSpPr>
              <p:cNvPr id="374" name="TextBox 373"/>
              <p:cNvSpPr txBox="1"/>
              <p:nvPr/>
            </p:nvSpPr>
            <p:spPr>
              <a:xfrm>
                <a:off x="7844632" y="6264203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Australia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75" name="Straight Connector 374"/>
              <p:cNvCxnSpPr/>
              <p:nvPr/>
            </p:nvCxnSpPr>
            <p:spPr>
              <a:xfrm>
                <a:off x="7755394" y="6465989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3" name="Picture 372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9713" y="4286397"/>
              <a:ext cx="88373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76" name="Group 375"/>
          <p:cNvGrpSpPr/>
          <p:nvPr userDrawn="1"/>
        </p:nvGrpSpPr>
        <p:grpSpPr>
          <a:xfrm>
            <a:off x="7957823" y="2639136"/>
            <a:ext cx="1104263" cy="696350"/>
            <a:chOff x="7913650" y="3383453"/>
            <a:chExt cx="1104263" cy="696350"/>
          </a:xfrm>
        </p:grpSpPr>
        <p:grpSp>
          <p:nvGrpSpPr>
            <p:cNvPr id="377" name="Group 376"/>
            <p:cNvGrpSpPr/>
            <p:nvPr/>
          </p:nvGrpSpPr>
          <p:grpSpPr>
            <a:xfrm>
              <a:off x="7913650" y="3880826"/>
              <a:ext cx="1104263" cy="198977"/>
              <a:chOff x="7754491" y="5216714"/>
              <a:chExt cx="1104263" cy="198977"/>
            </a:xfrm>
          </p:grpSpPr>
          <p:sp>
            <p:nvSpPr>
              <p:cNvPr id="379" name="TextBox 378"/>
              <p:cNvSpPr txBox="1"/>
              <p:nvPr/>
            </p:nvSpPr>
            <p:spPr>
              <a:xfrm>
                <a:off x="7856122" y="5216714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Malaysia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0" name="Straight Connector 379"/>
              <p:cNvCxnSpPr/>
              <p:nvPr/>
            </p:nvCxnSpPr>
            <p:spPr>
              <a:xfrm>
                <a:off x="7754491" y="5415691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8" name="Picture 377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201" y="3383453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1" name="Group 380"/>
          <p:cNvGrpSpPr/>
          <p:nvPr userDrawn="1"/>
        </p:nvGrpSpPr>
        <p:grpSpPr>
          <a:xfrm>
            <a:off x="7952894" y="1838645"/>
            <a:ext cx="1104996" cy="643186"/>
            <a:chOff x="7908721" y="2582962"/>
            <a:chExt cx="1104996" cy="643186"/>
          </a:xfrm>
        </p:grpSpPr>
        <p:grpSp>
          <p:nvGrpSpPr>
            <p:cNvPr id="382" name="Group 381"/>
            <p:cNvGrpSpPr/>
            <p:nvPr/>
          </p:nvGrpSpPr>
          <p:grpSpPr>
            <a:xfrm>
              <a:off x="7908721" y="3052429"/>
              <a:ext cx="1104996" cy="173719"/>
              <a:chOff x="7737050" y="4258335"/>
              <a:chExt cx="1104996" cy="173719"/>
            </a:xfrm>
          </p:grpSpPr>
          <p:sp>
            <p:nvSpPr>
              <p:cNvPr id="384" name="TextBox 383"/>
              <p:cNvSpPr txBox="1"/>
              <p:nvPr/>
            </p:nvSpPr>
            <p:spPr>
              <a:xfrm>
                <a:off x="7839414" y="4258335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China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8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5" name="Straight Connector 384"/>
              <p:cNvCxnSpPr/>
              <p:nvPr/>
            </p:nvCxnSpPr>
            <p:spPr>
              <a:xfrm>
                <a:off x="7737050" y="443205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668" y="2582962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6" name="Group 385"/>
          <p:cNvGrpSpPr/>
          <p:nvPr userDrawn="1"/>
        </p:nvGrpSpPr>
        <p:grpSpPr>
          <a:xfrm>
            <a:off x="8001358" y="5208199"/>
            <a:ext cx="1040518" cy="687951"/>
            <a:chOff x="7052945" y="5952516"/>
            <a:chExt cx="1040518" cy="687951"/>
          </a:xfrm>
        </p:grpSpPr>
        <p:grpSp>
          <p:nvGrpSpPr>
            <p:cNvPr id="387" name="Group 386"/>
            <p:cNvGrpSpPr/>
            <p:nvPr/>
          </p:nvGrpSpPr>
          <p:grpSpPr>
            <a:xfrm>
              <a:off x="7052945" y="6460810"/>
              <a:ext cx="1040518" cy="179657"/>
              <a:chOff x="7052945" y="6360451"/>
              <a:chExt cx="1040518" cy="179657"/>
            </a:xfrm>
          </p:grpSpPr>
          <p:sp>
            <p:nvSpPr>
              <p:cNvPr id="389" name="TextBox 388"/>
              <p:cNvSpPr txBox="1"/>
              <p:nvPr/>
            </p:nvSpPr>
            <p:spPr>
              <a:xfrm>
                <a:off x="7090831" y="636045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Pakistan  115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0" name="Straight Connector 389"/>
              <p:cNvCxnSpPr/>
              <p:nvPr/>
            </p:nvCxnSpPr>
            <p:spPr>
              <a:xfrm>
                <a:off x="7052945" y="6540108"/>
                <a:ext cx="9110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8" name="Picture 387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3155" y="5952516"/>
              <a:ext cx="87775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1" name="Group 390"/>
          <p:cNvGrpSpPr/>
          <p:nvPr userDrawn="1"/>
        </p:nvGrpSpPr>
        <p:grpSpPr>
          <a:xfrm>
            <a:off x="286265" y="3535661"/>
            <a:ext cx="1002632" cy="647692"/>
            <a:chOff x="242092" y="4279978"/>
            <a:chExt cx="1002632" cy="647692"/>
          </a:xfrm>
        </p:grpSpPr>
        <p:grpSp>
          <p:nvGrpSpPr>
            <p:cNvPr id="392" name="Group 391"/>
            <p:cNvGrpSpPr/>
            <p:nvPr/>
          </p:nvGrpSpPr>
          <p:grpSpPr>
            <a:xfrm>
              <a:off x="242092" y="4751553"/>
              <a:ext cx="1002632" cy="176117"/>
              <a:chOff x="377649" y="5261360"/>
              <a:chExt cx="1002632" cy="176117"/>
            </a:xfrm>
          </p:grpSpPr>
          <p:sp>
            <p:nvSpPr>
              <p:cNvPr id="394" name="TextBox 393"/>
              <p:cNvSpPr txBox="1"/>
              <p:nvPr/>
            </p:nvSpPr>
            <p:spPr>
              <a:xfrm>
                <a:off x="377649" y="5261360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Brazil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4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5" name="Straight Connector 394"/>
              <p:cNvCxnSpPr/>
              <p:nvPr/>
            </p:nvCxnSpPr>
            <p:spPr>
              <a:xfrm>
                <a:off x="380940" y="5437477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3" name="Picture 392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778" y="4279978"/>
              <a:ext cx="878400" cy="4391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6" name="Group 395"/>
          <p:cNvGrpSpPr/>
          <p:nvPr userDrawn="1"/>
        </p:nvGrpSpPr>
        <p:grpSpPr>
          <a:xfrm>
            <a:off x="264012" y="2638211"/>
            <a:ext cx="1003324" cy="662919"/>
            <a:chOff x="219839" y="3382528"/>
            <a:chExt cx="1003324" cy="662919"/>
          </a:xfrm>
        </p:grpSpPr>
        <p:grpSp>
          <p:nvGrpSpPr>
            <p:cNvPr id="397" name="Group 396"/>
            <p:cNvGrpSpPr/>
            <p:nvPr/>
          </p:nvGrpSpPr>
          <p:grpSpPr>
            <a:xfrm>
              <a:off x="219839" y="3860524"/>
              <a:ext cx="1003324" cy="184923"/>
              <a:chOff x="366055" y="3272291"/>
              <a:chExt cx="1003324" cy="184923"/>
            </a:xfrm>
          </p:grpSpPr>
          <p:sp>
            <p:nvSpPr>
              <p:cNvPr id="399" name="TextBox 398"/>
              <p:cNvSpPr txBox="1"/>
              <p:nvPr/>
            </p:nvSpPr>
            <p:spPr>
              <a:xfrm>
                <a:off x="366747" y="327229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Costa Rica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400" name="Straight Connector 399"/>
              <p:cNvCxnSpPr/>
              <p:nvPr/>
            </p:nvCxnSpPr>
            <p:spPr>
              <a:xfrm>
                <a:off x="366055" y="345721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208" y="3382528"/>
              <a:ext cx="882000" cy="4409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401" name="Group 400"/>
          <p:cNvGrpSpPr/>
          <p:nvPr userDrawn="1"/>
        </p:nvGrpSpPr>
        <p:grpSpPr>
          <a:xfrm>
            <a:off x="281602" y="4338880"/>
            <a:ext cx="912907" cy="680427"/>
            <a:chOff x="237429" y="5083197"/>
            <a:chExt cx="912907" cy="680427"/>
          </a:xfrm>
        </p:grpSpPr>
        <p:pic>
          <p:nvPicPr>
            <p:cNvPr id="402" name="Picture 2" descr="\\CABIUK-IMAGE\images\General\Flags of the World\Flags - Uniform Size\Flags - Uniform Size - for Web\Chile.gif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57" y="5083197"/>
              <a:ext cx="886475" cy="443237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3" name="TextBox 402"/>
            <p:cNvSpPr txBox="1"/>
            <p:nvPr/>
          </p:nvSpPr>
          <p:spPr>
            <a:xfrm>
              <a:off x="237429" y="5582307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Chile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404" name="Straight Connector 403"/>
            <p:cNvCxnSpPr/>
            <p:nvPr/>
          </p:nvCxnSpPr>
          <p:spPr>
            <a:xfrm>
              <a:off x="246331" y="5763624"/>
              <a:ext cx="9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5" name="Oval 404"/>
          <p:cNvSpPr/>
          <p:nvPr userDrawn="1"/>
        </p:nvSpPr>
        <p:spPr>
          <a:xfrm>
            <a:off x="3098923" y="453164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406" name="Straight Connector 405"/>
          <p:cNvCxnSpPr>
            <a:endCxn id="405" idx="2"/>
          </p:cNvCxnSpPr>
          <p:nvPr userDrawn="1"/>
        </p:nvCxnSpPr>
        <p:spPr>
          <a:xfrm flipV="1">
            <a:off x="1181602" y="4554501"/>
            <a:ext cx="1917321" cy="4648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Rectangle 406"/>
          <p:cNvSpPr/>
          <p:nvPr userDrawn="1"/>
        </p:nvSpPr>
        <p:spPr>
          <a:xfrm>
            <a:off x="153942" y="332656"/>
            <a:ext cx="8971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5C5C5C"/>
                </a:solidFill>
              </a:rPr>
              <a:t>Global reach </a:t>
            </a:r>
            <a:r>
              <a:rPr lang="en-GB" dirty="0" smtClean="0">
                <a:solidFill>
                  <a:srgbClr val="5C5C5C"/>
                </a:solidFill>
              </a:rPr>
              <a:t>We </a:t>
            </a:r>
            <a:r>
              <a:rPr lang="en-GB" dirty="0">
                <a:solidFill>
                  <a:srgbClr val="5C5C5C"/>
                </a:solidFill>
              </a:rPr>
              <a:t>have </a:t>
            </a:r>
            <a:r>
              <a:rPr lang="en-GB" dirty="0" smtClean="0">
                <a:solidFill>
                  <a:srgbClr val="5C5C5C"/>
                </a:solidFill>
              </a:rPr>
              <a:t>480+ </a:t>
            </a:r>
            <a:r>
              <a:rPr lang="en-GB" dirty="0">
                <a:solidFill>
                  <a:srgbClr val="5C5C5C"/>
                </a:solidFill>
              </a:rPr>
              <a:t>staff across 21 locations worldwide</a:t>
            </a:r>
          </a:p>
        </p:txBody>
      </p:sp>
      <p:cxnSp>
        <p:nvCxnSpPr>
          <p:cNvPr id="409" name="Straight Connector 408"/>
          <p:cNvCxnSpPr/>
          <p:nvPr userDrawn="1"/>
        </p:nvCxnSpPr>
        <p:spPr>
          <a:xfrm>
            <a:off x="2448066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TextBox 409"/>
          <p:cNvSpPr txBox="1"/>
          <p:nvPr userDrawn="1"/>
        </p:nvSpPr>
        <p:spPr>
          <a:xfrm>
            <a:off x="2437804" y="5707457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Niger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pic>
        <p:nvPicPr>
          <p:cNvPr id="411" name="Picture 410"/>
          <p:cNvPicPr>
            <a:picLocks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66" y="5235699"/>
            <a:ext cx="864000" cy="4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2" name="Oval 411"/>
          <p:cNvSpPr/>
          <p:nvPr userDrawn="1"/>
        </p:nvSpPr>
        <p:spPr>
          <a:xfrm>
            <a:off x="4687633" y="351922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5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4C4C4C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28800"/>
            <a:ext cx="8229600" cy="4464496"/>
          </a:xfrm>
        </p:spPr>
        <p:txBody>
          <a:bodyPr/>
          <a:lstStyle>
            <a:lvl1pPr marL="177800" indent="-177800">
              <a:buClr>
                <a:schemeClr val="bg2"/>
              </a:buClr>
              <a:defRPr/>
            </a:lvl1pPr>
            <a:lvl2pPr marL="177800" indent="-177800">
              <a:buClr>
                <a:schemeClr val="bg2"/>
              </a:buClr>
              <a:defRPr/>
            </a:lvl2pPr>
            <a:lvl3pPr marL="177800" indent="-177800">
              <a:buClr>
                <a:schemeClr val="bg2"/>
              </a:buClr>
              <a:defRPr/>
            </a:lvl3pPr>
            <a:lvl4pPr marL="177800" indent="-177800">
              <a:buClr>
                <a:schemeClr val="bg2"/>
              </a:buClr>
              <a:defRPr/>
            </a:lvl4pPr>
            <a:lvl5pPr marL="177800" indent="-177800"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983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C4C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tabLst/>
              <a:defRPr/>
            </a:lvl1pPr>
            <a:lvl2pPr marL="539750" indent="-177800">
              <a:buFont typeface="Arial" panose="020B0604020202020204" pitchFamily="34" charset="0"/>
              <a:buChar char="●"/>
              <a:tabLst/>
              <a:defRPr/>
            </a:lvl2pPr>
            <a:lvl3pPr marL="730250" indent="-177800">
              <a:buFont typeface="Arial" panose="020B0604020202020204" pitchFamily="34" charset="0"/>
              <a:buChar char="●"/>
              <a:tabLst/>
              <a:defRPr/>
            </a:lvl3pPr>
            <a:lvl4pPr marL="901700" indent="-177800">
              <a:buFont typeface="Arial" panose="020B0604020202020204" pitchFamily="34" charset="0"/>
              <a:buChar char="●"/>
              <a:tabLst/>
              <a:defRPr/>
            </a:lvl4pPr>
            <a:lvl5pPr marL="1092200" indent="-177800">
              <a:buFont typeface="Arial" panose="020B0604020202020204" pitchFamily="34" charset="0"/>
              <a:buChar char="●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268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/>
            </a:lvl1pPr>
            <a:lvl2pPr marL="539750" indent="-177800">
              <a:buFont typeface="Arial" panose="020B0604020202020204" pitchFamily="34" charset="0"/>
              <a:buChar char="●"/>
              <a:defRPr/>
            </a:lvl2pPr>
            <a:lvl3pPr marL="730250" indent="-177800">
              <a:buFont typeface="Arial" panose="020B0604020202020204" pitchFamily="34" charset="0"/>
              <a:buChar char="●"/>
              <a:defRPr/>
            </a:lvl3pPr>
            <a:lvl4pPr marL="901700" indent="-177800">
              <a:buFont typeface="Arial" panose="020B0604020202020204" pitchFamily="34" charset="0"/>
              <a:buChar char="●"/>
              <a:defRPr/>
            </a:lvl4pPr>
            <a:lvl5pPr marL="1092200" indent="-177800" defTabSz="895350">
              <a:buFont typeface="Arial" panose="020B0604020202020204" pitchFamily="34" charset="0"/>
              <a:buChar char="●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7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29209"/>
            <a:ext cx="3132138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10884"/>
            <a:ext cx="5473758" cy="4535016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>
                <a:latin typeface="+mn-lt"/>
              </a:defRPr>
            </a:lvl1pPr>
            <a:lvl2pPr marL="539750" indent="-177800">
              <a:buFont typeface="Arial" panose="020B0604020202020204" pitchFamily="34" charset="0"/>
              <a:buChar char="●"/>
              <a:defRPr>
                <a:latin typeface="+mn-lt"/>
              </a:defRPr>
            </a:lvl2pPr>
            <a:lvl3pPr marL="730250" indent="-177800">
              <a:buFont typeface="Arial" panose="020B0604020202020204" pitchFamily="34" charset="0"/>
              <a:buChar char="●"/>
              <a:defRPr>
                <a:latin typeface="+mn-lt"/>
              </a:defRPr>
            </a:lvl3pPr>
            <a:lvl4pPr marL="901700" indent="-177800">
              <a:buFont typeface="Arial" panose="020B0604020202020204" pitchFamily="34" charset="0"/>
              <a:buChar char="●"/>
              <a:defRPr>
                <a:latin typeface="+mn-lt"/>
              </a:defRPr>
            </a:lvl4pPr>
            <a:lvl5pPr marL="1092200" indent="-177800">
              <a:buFont typeface="Arial" panose="020B0604020202020204" pitchFamily="34" charset="0"/>
              <a:buChar char="●"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3661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Pictur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20921"/>
            <a:ext cx="5473758" cy="4500367"/>
          </a:xfrm>
        </p:spPr>
        <p:txBody>
          <a:bodyPr/>
          <a:lstStyle>
            <a:lvl1pPr marL="177800" indent="-177800">
              <a:defRPr/>
            </a:lvl1pPr>
            <a:lvl2pPr marL="539750" indent="-177800">
              <a:defRPr/>
            </a:lvl2pPr>
            <a:lvl3pPr marL="730250" indent="-177800">
              <a:defRPr/>
            </a:lvl3pPr>
            <a:lvl4pPr marL="901700" indent="-177800">
              <a:defRPr/>
            </a:lvl4pPr>
            <a:lvl5pPr marL="1092200" indent="-1778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132138" cy="190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111666"/>
            <a:ext cx="3132138" cy="1908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4221088"/>
            <a:ext cx="3132138" cy="19080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135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57302"/>
            <a:ext cx="9144000" cy="3700698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4173280" y="3267175"/>
            <a:ext cx="355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spc="-150" dirty="0" err="1">
                <a:solidFill>
                  <a:srgbClr val="CAEE9C">
                    <a:lumMod val="75000"/>
                  </a:srgbClr>
                </a:solidFill>
              </a:rPr>
              <a:t>xie-xie</a:t>
            </a:r>
            <a:endParaRPr lang="en-GB" sz="3200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2992114" y="3620454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zikomo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 userDrawn="1"/>
        </p:nvSpPr>
        <p:spPr bwMode="auto">
          <a:xfrm>
            <a:off x="2362551" y="3625471"/>
            <a:ext cx="40625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6600" b="1" spc="-150" dirty="0" smtClean="0">
                <a:solidFill>
                  <a:srgbClr val="CAEE9C">
                    <a:lumMod val="75000"/>
                  </a:srgbClr>
                </a:solidFill>
              </a:rPr>
              <a:t>thank </a:t>
            </a:r>
            <a:r>
              <a:rPr lang="en-GB" sz="6600" b="1" spc="-150" dirty="0">
                <a:solidFill>
                  <a:srgbClr val="CAEE9C">
                    <a:lumMod val="75000"/>
                  </a:srgbClr>
                </a:solidFill>
              </a:rPr>
              <a:t>you 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617280" y="4289023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urakoze</a:t>
            </a:r>
            <a:endParaRPr lang="en-GB" sz="32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 userDrawn="1"/>
        </p:nvSpPr>
        <p:spPr bwMode="auto">
          <a:xfrm>
            <a:off x="2501735" y="4539381"/>
            <a:ext cx="3556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terima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kasih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19" name="Text Box 4"/>
          <p:cNvSpPr txBox="1">
            <a:spLocks noChangeArrowheads="1"/>
          </p:cNvSpPr>
          <p:nvPr userDrawn="1"/>
        </p:nvSpPr>
        <p:spPr bwMode="auto">
          <a:xfrm>
            <a:off x="4315361" y="4184299"/>
            <a:ext cx="355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spc="-150" dirty="0" err="1">
                <a:solidFill>
                  <a:srgbClr val="92D050"/>
                </a:solidFill>
              </a:rPr>
              <a:t>ke</a:t>
            </a:r>
            <a:r>
              <a:rPr lang="en-GB" sz="3200" spc="-150" dirty="0">
                <a:solidFill>
                  <a:srgbClr val="92D050"/>
                </a:solidFill>
              </a:rPr>
              <a:t> </a:t>
            </a:r>
            <a:r>
              <a:rPr lang="en-GB" sz="3200" spc="-150" dirty="0" err="1">
                <a:solidFill>
                  <a:srgbClr val="92D050"/>
                </a:solidFill>
              </a:rPr>
              <a:t>itumetse</a:t>
            </a:r>
            <a:endParaRPr lang="en-GB" sz="3200" spc="-150" dirty="0">
              <a:solidFill>
                <a:srgbClr val="92D05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 userDrawn="1"/>
        </p:nvSpPr>
        <p:spPr bwMode="auto">
          <a:xfrm>
            <a:off x="5120975" y="4545688"/>
            <a:ext cx="355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pc="-150" dirty="0" err="1">
                <a:solidFill>
                  <a:srgbClr val="CAEE9C">
                    <a:lumMod val="75000"/>
                  </a:srgbClr>
                </a:solidFill>
              </a:rPr>
              <a:t>dhanyawaad</a:t>
            </a:r>
            <a:endParaRPr lang="en-GB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 userDrawn="1"/>
        </p:nvSpPr>
        <p:spPr bwMode="auto">
          <a:xfrm>
            <a:off x="1018505" y="3555150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merci</a:t>
            </a:r>
            <a:endParaRPr lang="en-GB" sz="2800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 userDrawn="1"/>
        </p:nvSpPr>
        <p:spPr bwMode="auto">
          <a:xfrm>
            <a:off x="5862004" y="3569338"/>
            <a:ext cx="355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efharistó</a:t>
            </a:r>
            <a:endParaRPr lang="en-GB" sz="28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125396" y="3292006"/>
            <a:ext cx="2752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spc="-150" dirty="0" err="1">
                <a:solidFill>
                  <a:srgbClr val="CAEE9C">
                    <a:lumMod val="75000"/>
                  </a:srgbClr>
                </a:solidFill>
              </a:rPr>
              <a:t>Assalamualikum</a:t>
            </a:r>
            <a:endParaRPr lang="en-GB" b="1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110374" y="418130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tak</a:t>
            </a:r>
            <a:endParaRPr lang="en-GB" sz="20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1416823" y="4158782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00" b="1" spc="-150" dirty="0">
                <a:solidFill>
                  <a:srgbClr val="CAEE9C">
                    <a:lumMod val="75000"/>
                  </a:srgbClr>
                </a:solidFill>
              </a:rPr>
              <a:t>kiitos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3915393" y="3425416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spc="-150" dirty="0">
                <a:solidFill>
                  <a:srgbClr val="CAEE9C">
                    <a:lumMod val="75000"/>
                  </a:srgbClr>
                </a:solidFill>
              </a:rPr>
              <a:t>शुक्रिया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791201" y="380060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pc="-150" dirty="0">
                <a:solidFill>
                  <a:srgbClr val="92D050"/>
                </a:solidFill>
              </a:rPr>
              <a:t>ありがとう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5951280" y="3913287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spc="-150" dirty="0">
                <a:solidFill>
                  <a:srgbClr val="CAEE9C">
                    <a:lumMod val="60000"/>
                    <a:lumOff val="40000"/>
                  </a:srgbClr>
                </a:solidFill>
              </a:rPr>
              <a:t>gracias</a:t>
            </a:r>
          </a:p>
        </p:txBody>
      </p:sp>
      <p:sp>
        <p:nvSpPr>
          <p:cNvPr id="29" name="Text Box 4"/>
          <p:cNvSpPr txBox="1">
            <a:spLocks noChangeArrowheads="1"/>
          </p:cNvSpPr>
          <p:nvPr userDrawn="1"/>
        </p:nvSpPr>
        <p:spPr bwMode="auto">
          <a:xfrm>
            <a:off x="5860025" y="4184299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dirty="0" err="1">
                <a:solidFill>
                  <a:srgbClr val="CAEE9C">
                    <a:lumMod val="75000"/>
                  </a:srgbClr>
                </a:solidFill>
              </a:rPr>
              <a:t>zikomo</a:t>
            </a:r>
            <a:endParaRPr lang="en-GB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237" y="458141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rgbClr val="CAEE9C">
                    <a:lumMod val="75000"/>
                  </a:srgbClr>
                </a:solidFill>
              </a:rPr>
              <a:t>danke</a:t>
            </a:r>
            <a:endParaRPr lang="de-DE" sz="2000" dirty="0">
              <a:solidFill>
                <a:srgbClr val="CAEE9C">
                  <a:lumMod val="75000"/>
                </a:srgb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3" y="5125169"/>
            <a:ext cx="8209431" cy="91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 lang="en-GB" sz="2400" b="1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Name, CABI Centre</a:t>
            </a:r>
            <a:b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</a:b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email@cabi.org</a:t>
            </a:r>
          </a:p>
          <a:p>
            <a:pPr lvl="0"/>
            <a:endParaRPr lang="en-GB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 userDrawn="1"/>
        </p:nvSpPr>
        <p:spPr bwMode="auto">
          <a:xfrm>
            <a:off x="6289206" y="4499787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asante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508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725143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9164" y="4725144"/>
            <a:ext cx="9153164" cy="2157341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504" y="4725144"/>
            <a:ext cx="8928992" cy="749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 here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5474567"/>
            <a:ext cx="8928991" cy="326042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Data collected by (names of contributors and production team)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102922" y="5812508"/>
            <a:ext cx="8928991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Analysis and Compilation by (names of contributors)</a:t>
            </a:r>
            <a:endParaRPr lang="en-GB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6163317"/>
            <a:ext cx="8928990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Presenters name, date, event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>
          <a:xfrm>
            <a:off x="571023" y="3510136"/>
            <a:ext cx="8229600" cy="1143000"/>
          </a:xfrm>
        </p:spPr>
        <p:txBody>
          <a:bodyPr>
            <a:normAutofit/>
          </a:bodyPr>
          <a:lstStyle>
            <a:lvl1pPr>
              <a:defRPr sz="3600" b="1" cap="none" spc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Presentation heading here</a:t>
            </a:r>
            <a:br>
              <a:rPr lang="en-US" dirty="0" smtClean="0"/>
            </a:br>
            <a:r>
              <a:rPr lang="en-US" dirty="0" smtClean="0"/>
              <a:t>2nd line if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927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4162"/>
            <a:ext cx="9144000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baseline="0" dirty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4869160"/>
            <a:ext cx="8229600" cy="1143000"/>
          </a:xfrm>
        </p:spPr>
        <p:txBody>
          <a:bodyPr/>
          <a:lstStyle>
            <a:lvl1pPr algn="l">
              <a:defRPr b="1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749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37960" y="3602501"/>
            <a:ext cx="71542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CABI is a not-for-profit international organization that improves people’s lives by providing information and applying scientific expertise to solve problems in agriculture and the environment</a:t>
            </a: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endParaRPr lang="en-GB" sz="28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494" y="2924944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our mission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31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6"/>
            <a:ext cx="9144000" cy="4725143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9164" y="4725144"/>
            <a:ext cx="9153164" cy="2157341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504" y="4725144"/>
            <a:ext cx="8928992" cy="749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 here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12" y="5474569"/>
            <a:ext cx="8928991" cy="326043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Data collected by (names of contributors and production team)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102930" y="5812514"/>
            <a:ext cx="8928991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Analysis and Compilation by (names of contributors)</a:t>
            </a:r>
            <a:endParaRPr lang="en-GB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6163322"/>
            <a:ext cx="8928990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Presenters name, date, event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>
          <a:xfrm>
            <a:off x="571023" y="3510136"/>
            <a:ext cx="8229600" cy="1143000"/>
          </a:xfrm>
        </p:spPr>
        <p:txBody>
          <a:bodyPr>
            <a:normAutofit/>
          </a:bodyPr>
          <a:lstStyle>
            <a:lvl1pPr>
              <a:defRPr sz="3600" b="1" cap="none" spc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Presentation heading here</a:t>
            </a:r>
            <a:br>
              <a:rPr lang="en-US" dirty="0" smtClean="0"/>
            </a:br>
            <a:r>
              <a:rPr lang="en-US" dirty="0" smtClean="0"/>
              <a:t>2nd line if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194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CAB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80442" y="3580643"/>
            <a:ext cx="6685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</a:t>
            </a:r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altLang="en-US" sz="2800" b="1" dirty="0" smtClean="0">
                <a:solidFill>
                  <a:srgbClr val="FFFFFF"/>
                </a:solidFill>
                <a:latin typeface="Arial"/>
              </a:rPr>
              <a:t>is a not-for-profit science-based development and information organization 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6494" y="2924944"/>
            <a:ext cx="3288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is CABI?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20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does CABI d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9874" y="2684435"/>
            <a:ext cx="9163873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80442" y="3580643"/>
            <a:ext cx="66851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 addresses issues of global concern such as food security, through science, information and communication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6494" y="2924944"/>
            <a:ext cx="4673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does CABI do?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9874" y="-171400"/>
            <a:ext cx="9163874" cy="3328702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96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I in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19871" y="1484784"/>
            <a:ext cx="54726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Not-for-profit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intergovernmental organisation established in </a:t>
            </a:r>
            <a:r>
              <a:rPr lang="en-GB" sz="2000" b="1" dirty="0" smtClean="0">
                <a:solidFill>
                  <a:srgbClr val="78BE20"/>
                </a:solidFill>
              </a:rPr>
              <a:t>1910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by a UN treaty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Provides scientific expertise and information about </a:t>
            </a:r>
            <a:r>
              <a:rPr lang="en-GB" sz="2000" b="1" dirty="0" smtClean="0">
                <a:solidFill>
                  <a:srgbClr val="78BE20"/>
                </a:solidFill>
              </a:rPr>
              <a:t>agriculture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and the </a:t>
            </a:r>
            <a:r>
              <a:rPr lang="en-GB" sz="2000" b="1" dirty="0" smtClean="0">
                <a:solidFill>
                  <a:srgbClr val="78BE20"/>
                </a:solidFill>
              </a:rPr>
              <a:t>environment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Expertise in: scientific publishing and international development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Owned by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48 member countries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400 staff worldwide </a:t>
            </a:r>
            <a:r>
              <a:rPr lang="en-GB" sz="2000" dirty="0" smtClean="0">
                <a:solidFill>
                  <a:srgbClr val="000000"/>
                </a:solidFill>
              </a:rPr>
              <a:t>in 21 locations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Annual turn-over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£28m </a:t>
            </a:r>
            <a:r>
              <a:rPr lang="en-GB" sz="2000" dirty="0" smtClean="0">
                <a:solidFill>
                  <a:srgbClr val="000000"/>
                </a:solidFill>
              </a:rPr>
              <a:t>(2013)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Compliant with requirements for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Joint Management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of strategic EC programmes, following successful 4-pillar audit in 2011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419871" y="450850"/>
            <a:ext cx="2400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5C5C5C"/>
                </a:solidFill>
              </a:rPr>
              <a:t>CABI in Brief</a:t>
            </a:r>
            <a:endParaRPr lang="en-GB" sz="2800" b="1" dirty="0">
              <a:solidFill>
                <a:srgbClr val="5C5C5C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-12184"/>
            <a:ext cx="3132138" cy="614205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7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9512" y="5503234"/>
            <a:ext cx="37080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4C4C4C"/>
                </a:solidFill>
              </a:rPr>
              <a:t>our member countries</a:t>
            </a:r>
            <a:endParaRPr lang="en-GB" sz="2600" b="1" dirty="0">
              <a:solidFill>
                <a:srgbClr val="4C4C4C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295262" y="366620"/>
            <a:ext cx="8559106" cy="4999038"/>
            <a:chOff x="341530" y="1583795"/>
            <a:chExt cx="8439487" cy="5000170"/>
          </a:xfrm>
        </p:grpSpPr>
        <p:grpSp>
          <p:nvGrpSpPr>
            <p:cNvPr id="7" name="Group 88"/>
            <p:cNvGrpSpPr>
              <a:grpSpLocks/>
            </p:cNvGrpSpPr>
            <p:nvPr/>
          </p:nvGrpSpPr>
          <p:grpSpPr bwMode="auto">
            <a:xfrm>
              <a:off x="341531" y="1583795"/>
              <a:ext cx="8429306" cy="720781"/>
              <a:chOff x="335436" y="1455048"/>
              <a:chExt cx="8429306" cy="720781"/>
            </a:xfrm>
          </p:grpSpPr>
          <p:sp>
            <p:nvSpPr>
              <p:cNvPr id="58" name="TextBox 138"/>
              <p:cNvSpPr txBox="1">
                <a:spLocks noChangeArrowheads="1"/>
              </p:cNvSpPr>
              <p:nvPr/>
            </p:nvSpPr>
            <p:spPr bwMode="auto">
              <a:xfrm>
                <a:off x="335436" y="1898830"/>
                <a:ext cx="842930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 Anguilla                      Australia               The Bahamas              Bangladesh                Bermuda                   Botswana                British Virgin                   Brunei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Islands                     Darussalam</a:t>
                </a:r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5435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9284" y="1458224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3" y="1455048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8370" y="1458224"/>
                <a:ext cx="87633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1458224"/>
                <a:ext cx="877923" cy="42713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1124" y="1458224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347625" y="4156342"/>
              <a:ext cx="8433392" cy="713519"/>
              <a:chOff x="341530" y="4027595"/>
              <a:chExt cx="8433392" cy="713519"/>
            </a:xfrm>
          </p:grpSpPr>
          <p:sp>
            <p:nvSpPr>
              <p:cNvPr id="49" name="TextBox 120"/>
              <p:cNvSpPr txBox="1">
                <a:spLocks noChangeArrowheads="1"/>
              </p:cNvSpPr>
              <p:nvPr/>
            </p:nvSpPr>
            <p:spPr bwMode="auto">
              <a:xfrm>
                <a:off x="341530" y="4464115"/>
                <a:ext cx="843339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    Malaysia                    Mauritius                  Montserrat                  Myanmar            The Netherlands*              Nigeria                     Pakistan                  Papua New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Guinea</a:t>
                </a:r>
              </a:p>
            </p:txBody>
          </p:sp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027380"/>
                <a:ext cx="88427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7678" y="4027380"/>
                <a:ext cx="87792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027380"/>
                <a:ext cx="88427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8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9" name="Group 91"/>
            <p:cNvGrpSpPr>
              <a:grpSpLocks/>
            </p:cNvGrpSpPr>
            <p:nvPr/>
          </p:nvGrpSpPr>
          <p:grpSpPr bwMode="auto">
            <a:xfrm>
              <a:off x="347625" y="4997907"/>
              <a:ext cx="8420271" cy="720080"/>
              <a:chOff x="341530" y="4869160"/>
              <a:chExt cx="8420271" cy="720080"/>
            </a:xfrm>
          </p:grpSpPr>
          <p:sp>
            <p:nvSpPr>
              <p:cNvPr id="40" name="TextBox 111"/>
              <p:cNvSpPr txBox="1">
                <a:spLocks noChangeArrowheads="1"/>
              </p:cNvSpPr>
              <p:nvPr/>
            </p:nvSpPr>
            <p:spPr bwMode="auto">
              <a:xfrm>
                <a:off x="341531" y="5312241"/>
                <a:ext cx="842027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The Philippines                Rwanda                 Sierra Leone                  Solomon                South Africa                Sri Lanka                   St Helena                 Switzerland 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Islands</a:t>
                </a: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868946"/>
                <a:ext cx="88268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868946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0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79536" y="486894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10" name="Group 92"/>
            <p:cNvGrpSpPr>
              <a:grpSpLocks/>
            </p:cNvGrpSpPr>
            <p:nvPr/>
          </p:nvGrpSpPr>
          <p:grpSpPr bwMode="auto">
            <a:xfrm>
              <a:off x="858932" y="5862153"/>
              <a:ext cx="7418478" cy="721812"/>
              <a:chOff x="852837" y="5733406"/>
              <a:chExt cx="7418478" cy="721812"/>
            </a:xfrm>
          </p:grpSpPr>
          <p:sp>
            <p:nvSpPr>
              <p:cNvPr id="32" name="TextBox 103"/>
              <p:cNvSpPr txBox="1">
                <a:spLocks noChangeArrowheads="1"/>
              </p:cNvSpPr>
              <p:nvPr/>
            </p:nvSpPr>
            <p:spPr bwMode="auto">
              <a:xfrm>
                <a:off x="852837" y="6178219"/>
                <a:ext cx="741847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Tanzania                    Trinidad &amp;                   Uganda                       United                      Vietnam                      Zambia                     Zimbabwe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Tobago                                                       Kingdom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							* Associate Member</a:t>
                </a: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2981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61100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2230" y="5732742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29712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02905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8323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9" name="Picture 2"/>
              <p:cNvPicPr>
                <a:picLocks noChangeArrowheads="1"/>
              </p:cNvPicPr>
              <p:nvPr/>
            </p:nvPicPr>
            <p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8030" y="5732742"/>
                <a:ext cx="863634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93"/>
            <p:cNvGrpSpPr>
              <a:grpSpLocks/>
            </p:cNvGrpSpPr>
            <p:nvPr/>
          </p:nvGrpSpPr>
          <p:grpSpPr bwMode="auto">
            <a:xfrm>
              <a:off x="347626" y="3287717"/>
              <a:ext cx="8428733" cy="727049"/>
              <a:chOff x="341531" y="3158970"/>
              <a:chExt cx="8428733" cy="727049"/>
            </a:xfrm>
          </p:grpSpPr>
          <p:sp>
            <p:nvSpPr>
              <p:cNvPr id="23" name="TextBox 94"/>
              <p:cNvSpPr txBox="1">
                <a:spLocks noChangeArrowheads="1"/>
              </p:cNvSpPr>
              <p:nvPr/>
            </p:nvSpPr>
            <p:spPr bwMode="auto">
              <a:xfrm>
                <a:off x="341532" y="3609020"/>
                <a:ext cx="84287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The Gambia                  Ghana                       Grenada                    Guyana                        India                       Jamaica                      Kenya                        Malawi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316993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3158822"/>
                <a:ext cx="877922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4227" y="3158822"/>
                <a:ext cx="876335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3171525"/>
                <a:ext cx="882685" cy="427134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9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0397" y="3158822"/>
                <a:ext cx="866810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1" name="Picture 3"/>
              <p:cNvPicPr>
                <a:picLocks noChangeArrowheads="1"/>
              </p:cNvPicPr>
              <p:nvPr/>
            </p:nvPicPr>
            <p:blipFill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833" y="3171525"/>
                <a:ext cx="863635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341530" y="2443902"/>
              <a:ext cx="8436791" cy="715769"/>
              <a:chOff x="341530" y="2443902"/>
              <a:chExt cx="8436791" cy="715769"/>
            </a:xfrm>
          </p:grpSpPr>
          <p:grpSp>
            <p:nvGrpSpPr>
              <p:cNvPr id="13" name="Group 89"/>
              <p:cNvGrpSpPr>
                <a:grpSpLocks/>
              </p:cNvGrpSpPr>
              <p:nvPr/>
            </p:nvGrpSpPr>
            <p:grpSpPr bwMode="auto">
              <a:xfrm>
                <a:off x="341530" y="2443902"/>
                <a:ext cx="8436791" cy="715769"/>
                <a:chOff x="335435" y="2315155"/>
                <a:chExt cx="8436791" cy="715769"/>
              </a:xfrm>
            </p:grpSpPr>
            <p:sp>
              <p:nvSpPr>
                <p:cNvPr id="15" name="TextBox 129"/>
                <p:cNvSpPr txBox="1">
                  <a:spLocks noChangeArrowheads="1"/>
                </p:cNvSpPr>
                <p:nvPr/>
              </p:nvSpPr>
              <p:spPr bwMode="auto">
                <a:xfrm>
                  <a:off x="335436" y="2753925"/>
                  <a:ext cx="843679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28800" rIns="0" bIns="0"/>
                <a:lstStyle>
                  <a:lvl1pPr eaLnBrk="0" hangingPunct="0">
                    <a:spcBef>
                      <a:spcPct val="2000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GB" altLang="en-US" sz="900">
                      <a:solidFill>
                        <a:srgbClr val="262626"/>
                      </a:solidFill>
                    </a:rPr>
                    <a:t>        Burundi                     Canada                       Chile                           China                     Colombia                Cote d’Ivoire                  Cyprus                   DPR Korea  </a:t>
                  </a:r>
                </a:p>
              </p:txBody>
            </p: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435" y="2317256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4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7679" y="2315668"/>
                  <a:ext cx="87792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4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9283" y="2315668"/>
                  <a:ext cx="87633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1052" y="2315668"/>
                  <a:ext cx="88268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5195" y="2315668"/>
                  <a:ext cx="88427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47438" y="2315668"/>
                  <a:ext cx="87792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85887" y="2315668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20376" y="2450767"/>
                <a:ext cx="858872" cy="431898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92379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56" y="1427903"/>
            <a:ext cx="7857490" cy="404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0" name="Oval 279"/>
          <p:cNvSpPr/>
          <p:nvPr userDrawn="1"/>
        </p:nvSpPr>
        <p:spPr>
          <a:xfrm>
            <a:off x="3247983" y="369158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1" name="Oval 280"/>
          <p:cNvSpPr/>
          <p:nvPr userDrawn="1"/>
        </p:nvSpPr>
        <p:spPr>
          <a:xfrm>
            <a:off x="3031952" y="285032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2" name="Oval 281"/>
          <p:cNvSpPr/>
          <p:nvPr userDrawn="1"/>
        </p:nvSpPr>
        <p:spPr>
          <a:xfrm>
            <a:off x="2793063" y="369350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3" name="Oval 282"/>
          <p:cNvSpPr/>
          <p:nvPr userDrawn="1"/>
        </p:nvSpPr>
        <p:spPr>
          <a:xfrm>
            <a:off x="3376316" y="4159368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4" name="Oval 283"/>
          <p:cNvSpPr/>
          <p:nvPr userDrawn="1"/>
        </p:nvSpPr>
        <p:spPr>
          <a:xfrm>
            <a:off x="5796657" y="327367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5" name="Oval 284"/>
          <p:cNvSpPr/>
          <p:nvPr userDrawn="1"/>
        </p:nvSpPr>
        <p:spPr>
          <a:xfrm>
            <a:off x="4570454" y="2592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6" name="Oval 285"/>
          <p:cNvSpPr/>
          <p:nvPr userDrawn="1"/>
        </p:nvSpPr>
        <p:spPr>
          <a:xfrm>
            <a:off x="6054553" y="348435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7" name="Oval 286"/>
          <p:cNvSpPr/>
          <p:nvPr userDrawn="1"/>
        </p:nvSpPr>
        <p:spPr>
          <a:xfrm>
            <a:off x="4642464" y="272916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8" name="Oval 287"/>
          <p:cNvSpPr/>
          <p:nvPr userDrawn="1"/>
        </p:nvSpPr>
        <p:spPr>
          <a:xfrm>
            <a:off x="5209018" y="397486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9" name="Oval 288"/>
          <p:cNvSpPr/>
          <p:nvPr userDrawn="1"/>
        </p:nvSpPr>
        <p:spPr>
          <a:xfrm>
            <a:off x="4449292" y="2585141"/>
            <a:ext cx="50400" cy="50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0" name="Oval 289"/>
          <p:cNvSpPr/>
          <p:nvPr userDrawn="1"/>
        </p:nvSpPr>
        <p:spPr>
          <a:xfrm>
            <a:off x="4976223" y="28514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1" name="Oval 290"/>
          <p:cNvSpPr/>
          <p:nvPr userDrawn="1"/>
        </p:nvSpPr>
        <p:spPr>
          <a:xfrm>
            <a:off x="6514723" y="3842985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2" name="Oval 291"/>
          <p:cNvSpPr/>
          <p:nvPr userDrawn="1"/>
        </p:nvSpPr>
        <p:spPr>
          <a:xfrm>
            <a:off x="6802764" y="289947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3" name="Oval 292"/>
          <p:cNvSpPr/>
          <p:nvPr userDrawn="1"/>
        </p:nvSpPr>
        <p:spPr>
          <a:xfrm>
            <a:off x="7386463" y="468600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94" name="Group 293"/>
          <p:cNvGrpSpPr/>
          <p:nvPr userDrawn="1"/>
        </p:nvGrpSpPr>
        <p:grpSpPr>
          <a:xfrm>
            <a:off x="1582846" y="976042"/>
            <a:ext cx="996049" cy="673346"/>
            <a:chOff x="1877735" y="1691634"/>
            <a:chExt cx="996049" cy="673346"/>
          </a:xfrm>
        </p:grpSpPr>
        <p:pic>
          <p:nvPicPr>
            <p:cNvPr id="295" name="Picture 3" descr="\\CABIUK-APPS04\Portfolio\Assets\MarketingImageLibrary\Flags\Flags for Web - GIF\United Kingdom - Flag.gif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60" y="169163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6" name="TextBox 295"/>
            <p:cNvSpPr txBox="1"/>
            <p:nvPr/>
          </p:nvSpPr>
          <p:spPr>
            <a:xfrm>
              <a:off x="1907760" y="2195703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UK  </a:t>
              </a:r>
              <a:r>
                <a:rPr lang="en-GB" sz="1100" dirty="0" smtClean="0">
                  <a:solidFill>
                    <a:srgbClr val="5C5C5C"/>
                  </a:solidFill>
                </a:rPr>
                <a:t>215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297" name="Straight Connector 296"/>
            <p:cNvCxnSpPr/>
            <p:nvPr/>
          </p:nvCxnSpPr>
          <p:spPr>
            <a:xfrm>
              <a:off x="1877735" y="236498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 userDrawn="1"/>
        </p:nvGrpSpPr>
        <p:grpSpPr>
          <a:xfrm>
            <a:off x="2838782" y="985567"/>
            <a:ext cx="996049" cy="672242"/>
            <a:chOff x="3348837" y="1699008"/>
            <a:chExt cx="996049" cy="672242"/>
          </a:xfrm>
        </p:grpSpPr>
        <p:pic>
          <p:nvPicPr>
            <p:cNvPr id="299" name="Picture 298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8862" y="1699008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00" name="TextBox 299"/>
            <p:cNvSpPr txBox="1"/>
            <p:nvPr/>
          </p:nvSpPr>
          <p:spPr>
            <a:xfrm>
              <a:off x="3378862" y="2201973"/>
              <a:ext cx="9360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Netherlands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1" name="Straight Connector 300"/>
            <p:cNvCxnSpPr/>
            <p:nvPr/>
          </p:nvCxnSpPr>
          <p:spPr>
            <a:xfrm>
              <a:off x="3348837" y="237125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Group 301"/>
          <p:cNvGrpSpPr/>
          <p:nvPr userDrawn="1"/>
        </p:nvGrpSpPr>
        <p:grpSpPr>
          <a:xfrm>
            <a:off x="4108105" y="976042"/>
            <a:ext cx="1032657" cy="675497"/>
            <a:chOff x="4758005" y="1699008"/>
            <a:chExt cx="1032657" cy="675497"/>
          </a:xfrm>
        </p:grpSpPr>
        <p:pic>
          <p:nvPicPr>
            <p:cNvPr id="303" name="Picture 4" descr="\\CABIUK-APPS04\Portfolio\Assets\MarketingImageLibrary\Flags\Flags for Web - GIF\Switzerland - Flag copy.gif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30" y="1699008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4" name="TextBox 303"/>
            <p:cNvSpPr txBox="1"/>
            <p:nvPr/>
          </p:nvSpPr>
          <p:spPr>
            <a:xfrm>
              <a:off x="4788030" y="2187174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Switzerland </a:t>
              </a:r>
              <a:r>
                <a:rPr lang="en-GB" sz="1100" dirty="0" smtClean="0">
                  <a:solidFill>
                    <a:srgbClr val="5C5C5C"/>
                  </a:solidFill>
                </a:rPr>
                <a:t>27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5" name="Straight Connector 304"/>
            <p:cNvCxnSpPr/>
            <p:nvPr/>
          </p:nvCxnSpPr>
          <p:spPr>
            <a:xfrm>
              <a:off x="4758005" y="2374505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305"/>
          <p:cNvGrpSpPr/>
          <p:nvPr userDrawn="1"/>
        </p:nvGrpSpPr>
        <p:grpSpPr>
          <a:xfrm>
            <a:off x="6730371" y="965999"/>
            <a:ext cx="1016639" cy="665924"/>
            <a:chOff x="7696357" y="2752915"/>
            <a:chExt cx="1016639" cy="665924"/>
          </a:xfrm>
        </p:grpSpPr>
        <p:sp>
          <p:nvSpPr>
            <p:cNvPr id="307" name="TextBox 306"/>
            <p:cNvSpPr txBox="1"/>
            <p:nvPr/>
          </p:nvSpPr>
          <p:spPr>
            <a:xfrm>
              <a:off x="7800089" y="3227305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Bulgaria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pic>
          <p:nvPicPr>
            <p:cNvPr id="308" name="Picture 307"/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3057" y="2752915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309" name="Straight Connector 308"/>
            <p:cNvCxnSpPr/>
            <p:nvPr/>
          </p:nvCxnSpPr>
          <p:spPr>
            <a:xfrm>
              <a:off x="7696357" y="3418839"/>
              <a:ext cx="10082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309"/>
          <p:cNvGrpSpPr/>
          <p:nvPr userDrawn="1"/>
        </p:nvGrpSpPr>
        <p:grpSpPr>
          <a:xfrm>
            <a:off x="260173" y="976042"/>
            <a:ext cx="1029365" cy="670949"/>
            <a:chOff x="374195" y="1700760"/>
            <a:chExt cx="1029365" cy="670949"/>
          </a:xfrm>
        </p:grpSpPr>
        <p:pic>
          <p:nvPicPr>
            <p:cNvPr id="311" name="Picture 310"/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928" y="170076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12" name="TextBox 311"/>
            <p:cNvSpPr txBox="1"/>
            <p:nvPr/>
          </p:nvSpPr>
          <p:spPr>
            <a:xfrm>
              <a:off x="400928" y="217957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USA 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3" name="Straight Connector 312"/>
            <p:cNvCxnSpPr/>
            <p:nvPr/>
          </p:nvCxnSpPr>
          <p:spPr>
            <a:xfrm>
              <a:off x="374195" y="2371709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313"/>
          <p:cNvGrpSpPr/>
          <p:nvPr userDrawn="1"/>
        </p:nvGrpSpPr>
        <p:grpSpPr>
          <a:xfrm>
            <a:off x="281602" y="1763309"/>
            <a:ext cx="1446550" cy="706377"/>
            <a:chOff x="367845" y="3789050"/>
            <a:chExt cx="1446550" cy="706377"/>
          </a:xfrm>
        </p:grpSpPr>
        <p:pic>
          <p:nvPicPr>
            <p:cNvPr id="315" name="Picture 10" descr="\\CABIUK-APPS04\Portfolio\Assets\MarketingImageLibrary\Flags\Flags for Web - GIF\Trinidad &amp; Tobago - Flag copy.gif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45" y="3789050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6" name="TextBox 315"/>
            <p:cNvSpPr txBox="1"/>
            <p:nvPr/>
          </p:nvSpPr>
          <p:spPr>
            <a:xfrm>
              <a:off x="374195" y="4297166"/>
              <a:ext cx="14402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Trinidad &amp; Tobago </a:t>
              </a:r>
              <a:r>
                <a:rPr lang="en-GB" sz="1100" dirty="0" smtClean="0">
                  <a:solidFill>
                    <a:srgbClr val="5C5C5C"/>
                  </a:solidFill>
                </a:rPr>
                <a:t>4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7" name="Straight Connector 316"/>
            <p:cNvCxnSpPr/>
            <p:nvPr/>
          </p:nvCxnSpPr>
          <p:spPr>
            <a:xfrm>
              <a:off x="373476" y="4495427"/>
              <a:ext cx="13609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Group 317"/>
          <p:cNvGrpSpPr/>
          <p:nvPr userDrawn="1"/>
        </p:nvGrpSpPr>
        <p:grpSpPr>
          <a:xfrm>
            <a:off x="4949932" y="5200325"/>
            <a:ext cx="1161734" cy="711141"/>
            <a:chOff x="3186703" y="5727274"/>
            <a:chExt cx="1161734" cy="711141"/>
          </a:xfrm>
        </p:grpSpPr>
        <p:pic>
          <p:nvPicPr>
            <p:cNvPr id="319" name="Picture 9" descr="\\CABIUK-APPS04\Portfolio\Assets\MarketingImageLibrary\Flags\Flags for Web - GIF\Kenya - Flag copy.gif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805" y="572727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0" name="TextBox 319"/>
            <p:cNvSpPr txBox="1"/>
            <p:nvPr/>
          </p:nvSpPr>
          <p:spPr>
            <a:xfrm>
              <a:off x="3345805" y="625785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Kenya  </a:t>
              </a:r>
              <a:r>
                <a:rPr lang="en-GB" sz="1100" dirty="0" smtClean="0">
                  <a:solidFill>
                    <a:srgbClr val="5C5C5C"/>
                  </a:solidFill>
                </a:rPr>
                <a:t>40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21" name="Straight Connector 320"/>
            <p:cNvCxnSpPr/>
            <p:nvPr/>
          </p:nvCxnSpPr>
          <p:spPr>
            <a:xfrm>
              <a:off x="3186703" y="6438415"/>
              <a:ext cx="10565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2" name="Straight Connector 321"/>
          <p:cNvCxnSpPr>
            <a:endCxn id="289" idx="1"/>
          </p:cNvCxnSpPr>
          <p:nvPr userDrawn="1"/>
        </p:nvCxnSpPr>
        <p:spPr>
          <a:xfrm>
            <a:off x="2578895" y="1648510"/>
            <a:ext cx="1877778" cy="9440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>
            <a:endCxn id="285" idx="1"/>
          </p:cNvCxnSpPr>
          <p:nvPr userDrawn="1"/>
        </p:nvCxnSpPr>
        <p:spPr>
          <a:xfrm>
            <a:off x="3834831" y="1651539"/>
            <a:ext cx="742318" cy="947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endCxn id="287" idx="0"/>
          </p:cNvCxnSpPr>
          <p:nvPr userDrawn="1"/>
        </p:nvCxnSpPr>
        <p:spPr>
          <a:xfrm flipH="1">
            <a:off x="4665324" y="1651539"/>
            <a:ext cx="438830" cy="1077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>
            <a:endCxn id="290" idx="6"/>
          </p:cNvCxnSpPr>
          <p:nvPr userDrawn="1"/>
        </p:nvCxnSpPr>
        <p:spPr>
          <a:xfrm flipH="1">
            <a:off x="5021942" y="1623955"/>
            <a:ext cx="1708429" cy="12503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>
            <a:endCxn id="339" idx="7"/>
          </p:cNvCxnSpPr>
          <p:nvPr userDrawn="1"/>
        </p:nvCxnSpPr>
        <p:spPr>
          <a:xfrm flipH="1">
            <a:off x="4897518" y="1651539"/>
            <a:ext cx="499205" cy="10843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>
            <a:endCxn id="291" idx="6"/>
          </p:cNvCxnSpPr>
          <p:nvPr userDrawn="1"/>
        </p:nvCxnSpPr>
        <p:spPr>
          <a:xfrm flipH="1">
            <a:off x="6560442" y="3335486"/>
            <a:ext cx="1401978" cy="5303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>
            <a:endCxn id="293" idx="7"/>
          </p:cNvCxnSpPr>
          <p:nvPr userDrawn="1"/>
        </p:nvCxnSpPr>
        <p:spPr>
          <a:xfrm flipH="1">
            <a:off x="7425487" y="4212581"/>
            <a:ext cx="532336" cy="4801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>
            <a:endCxn id="286" idx="5"/>
          </p:cNvCxnSpPr>
          <p:nvPr userDrawn="1"/>
        </p:nvCxnSpPr>
        <p:spPr>
          <a:xfrm flipH="1" flipV="1">
            <a:off x="6093577" y="3523374"/>
            <a:ext cx="1528706" cy="1526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>
            <a:endCxn id="284" idx="5"/>
          </p:cNvCxnSpPr>
          <p:nvPr userDrawn="1"/>
        </p:nvCxnSpPr>
        <p:spPr>
          <a:xfrm flipH="1" flipV="1">
            <a:off x="5835681" y="3312694"/>
            <a:ext cx="2165677" cy="25834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>
            <a:endCxn id="288" idx="4"/>
          </p:cNvCxnSpPr>
          <p:nvPr userDrawn="1"/>
        </p:nvCxnSpPr>
        <p:spPr>
          <a:xfrm flipV="1">
            <a:off x="4949932" y="4020579"/>
            <a:ext cx="281946" cy="18911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 userDrawn="1"/>
        </p:nvCxnSpPr>
        <p:spPr>
          <a:xfrm>
            <a:off x="787581" y="4184133"/>
            <a:ext cx="25887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>
            <a:endCxn id="282" idx="2"/>
          </p:cNvCxnSpPr>
          <p:nvPr userDrawn="1"/>
        </p:nvCxnSpPr>
        <p:spPr>
          <a:xfrm>
            <a:off x="1256222" y="3298054"/>
            <a:ext cx="1536841" cy="4183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>
            <a:endCxn id="280" idx="2"/>
          </p:cNvCxnSpPr>
          <p:nvPr userDrawn="1"/>
        </p:nvCxnSpPr>
        <p:spPr>
          <a:xfrm>
            <a:off x="1648149" y="2469686"/>
            <a:ext cx="1599834" cy="12447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>
            <a:endCxn id="281" idx="2"/>
          </p:cNvCxnSpPr>
          <p:nvPr userDrawn="1"/>
        </p:nvCxnSpPr>
        <p:spPr>
          <a:xfrm>
            <a:off x="1256222" y="1646991"/>
            <a:ext cx="1775730" cy="1226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 userDrawn="1"/>
        </p:nvCxnSpPr>
        <p:spPr>
          <a:xfrm flipH="1">
            <a:off x="3348066" y="3524289"/>
            <a:ext cx="1334958" cy="23883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>
            <a:endCxn id="292" idx="7"/>
          </p:cNvCxnSpPr>
          <p:nvPr userDrawn="1"/>
        </p:nvCxnSpPr>
        <p:spPr>
          <a:xfrm flipH="1">
            <a:off x="6841788" y="2481831"/>
            <a:ext cx="1111106" cy="424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Oval 337"/>
          <p:cNvSpPr/>
          <p:nvPr userDrawn="1"/>
        </p:nvSpPr>
        <p:spPr>
          <a:xfrm>
            <a:off x="6241234" y="33427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39" name="Oval 338"/>
          <p:cNvSpPr/>
          <p:nvPr userDrawn="1"/>
        </p:nvSpPr>
        <p:spPr>
          <a:xfrm>
            <a:off x="4858494" y="272916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40" name="Straight Connector 339"/>
          <p:cNvCxnSpPr/>
          <p:nvPr userDrawn="1"/>
        </p:nvCxnSpPr>
        <p:spPr>
          <a:xfrm flipH="1">
            <a:off x="6277861" y="1617804"/>
            <a:ext cx="1712482" cy="17426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1" name="Group 340"/>
          <p:cNvGrpSpPr/>
          <p:nvPr userDrawn="1"/>
        </p:nvGrpSpPr>
        <p:grpSpPr>
          <a:xfrm>
            <a:off x="5396723" y="976042"/>
            <a:ext cx="996049" cy="670170"/>
            <a:chOff x="6131916" y="1739750"/>
            <a:chExt cx="996049" cy="670170"/>
          </a:xfrm>
        </p:grpSpPr>
        <p:sp>
          <p:nvSpPr>
            <p:cNvPr id="342" name="TextBox 341"/>
            <p:cNvSpPr txBox="1"/>
            <p:nvPr/>
          </p:nvSpPr>
          <p:spPr>
            <a:xfrm>
              <a:off x="6200723" y="2218386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Hungary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43" name="Straight Connector 342"/>
            <p:cNvCxnSpPr/>
            <p:nvPr/>
          </p:nvCxnSpPr>
          <p:spPr>
            <a:xfrm>
              <a:off x="6131916" y="240992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3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176" y="173975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5" name="TextBox 344"/>
          <p:cNvSpPr txBox="1"/>
          <p:nvPr userDrawn="1"/>
        </p:nvSpPr>
        <p:spPr>
          <a:xfrm>
            <a:off x="8034553" y="1416169"/>
            <a:ext cx="10226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Bangladesh 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46" name="Straight Connector 345"/>
          <p:cNvCxnSpPr/>
          <p:nvPr userDrawn="1"/>
        </p:nvCxnSpPr>
        <p:spPr>
          <a:xfrm>
            <a:off x="7985726" y="1616242"/>
            <a:ext cx="964971" cy="15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7" name="Picture 4"/>
          <p:cNvPicPr>
            <a:picLocks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18918" y="965999"/>
            <a:ext cx="864000" cy="4320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8" name="Group 347"/>
          <p:cNvGrpSpPr/>
          <p:nvPr userDrawn="1"/>
        </p:nvGrpSpPr>
        <p:grpSpPr>
          <a:xfrm>
            <a:off x="7622283" y="4357495"/>
            <a:ext cx="1415412" cy="839048"/>
            <a:chOff x="7602377" y="5942099"/>
            <a:chExt cx="1415412" cy="839048"/>
          </a:xfrm>
        </p:grpSpPr>
        <p:cxnSp>
          <p:nvCxnSpPr>
            <p:cNvPr id="349" name="Straight Connector 348"/>
            <p:cNvCxnSpPr/>
            <p:nvPr/>
          </p:nvCxnSpPr>
          <p:spPr>
            <a:xfrm>
              <a:off x="7602377" y="6631810"/>
              <a:ext cx="13411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0" name="Group 349"/>
            <p:cNvGrpSpPr/>
            <p:nvPr/>
          </p:nvGrpSpPr>
          <p:grpSpPr>
            <a:xfrm>
              <a:off x="8008246" y="5942099"/>
              <a:ext cx="1009543" cy="839048"/>
              <a:chOff x="6626619" y="5917569"/>
              <a:chExt cx="1009543" cy="839048"/>
            </a:xfrm>
          </p:grpSpPr>
          <p:sp>
            <p:nvSpPr>
              <p:cNvPr id="351" name="TextBox 350"/>
              <p:cNvSpPr txBox="1"/>
              <p:nvPr/>
            </p:nvSpPr>
            <p:spPr>
              <a:xfrm>
                <a:off x="6633530" y="6418063"/>
                <a:ext cx="1002632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India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23</a:t>
                </a:r>
              </a:p>
              <a:p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pic>
            <p:nvPicPr>
              <p:cNvPr id="352" name="Picture 3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6619" y="5917569"/>
                <a:ext cx="904421" cy="439733"/>
              </a:xfrm>
              <a:prstGeom prst="rect">
                <a:avLst/>
              </a:prstGeom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</p:pic>
          <p:pic>
            <p:nvPicPr>
              <p:cNvPr id="353" name="Picture 352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6589" t="34010" r="28414" b="32995"/>
              <a:stretch/>
            </p:blipFill>
            <p:spPr>
              <a:xfrm>
                <a:off x="6929729" y="6064466"/>
                <a:ext cx="298200" cy="145937"/>
              </a:xfrm>
              <a:prstGeom prst="rect">
                <a:avLst/>
              </a:prstGeom>
            </p:spPr>
          </p:pic>
        </p:grpSp>
      </p:grpSp>
      <p:sp>
        <p:nvSpPr>
          <p:cNvPr id="354" name="Oval 353"/>
          <p:cNvSpPr/>
          <p:nvPr userDrawn="1"/>
        </p:nvSpPr>
        <p:spPr>
          <a:xfrm>
            <a:off x="4450766" y="378645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5" name="Oval 354"/>
          <p:cNvSpPr/>
          <p:nvPr userDrawn="1"/>
        </p:nvSpPr>
        <p:spPr>
          <a:xfrm>
            <a:off x="5107991" y="390646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6" name="Oval 355"/>
          <p:cNvSpPr/>
          <p:nvPr userDrawn="1"/>
        </p:nvSpPr>
        <p:spPr>
          <a:xfrm>
            <a:off x="5276266" y="3725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357" name="Picture 35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43" y="5214352"/>
            <a:ext cx="877751" cy="4327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58" name="TextBox 357"/>
          <p:cNvSpPr txBox="1"/>
          <p:nvPr userDrawn="1"/>
        </p:nvSpPr>
        <p:spPr>
          <a:xfrm>
            <a:off x="292592" y="5723002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Ghana  6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59" name="Straight Connector 358"/>
          <p:cNvCxnSpPr/>
          <p:nvPr userDrawn="1"/>
        </p:nvCxnSpPr>
        <p:spPr>
          <a:xfrm>
            <a:off x="301494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>
            <a:stCxn id="354" idx="3"/>
          </p:cNvCxnSpPr>
          <p:nvPr userDrawn="1"/>
        </p:nvCxnSpPr>
        <p:spPr>
          <a:xfrm flipH="1">
            <a:off x="1194509" y="3825476"/>
            <a:ext cx="3262952" cy="2078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1" name="Group 360"/>
          <p:cNvGrpSpPr/>
          <p:nvPr userDrawn="1"/>
        </p:nvGrpSpPr>
        <p:grpSpPr>
          <a:xfrm>
            <a:off x="3858266" y="5222137"/>
            <a:ext cx="1002802" cy="685664"/>
            <a:chOff x="2200763" y="6031612"/>
            <a:chExt cx="1002802" cy="685664"/>
          </a:xfrm>
        </p:grpSpPr>
        <p:pic>
          <p:nvPicPr>
            <p:cNvPr id="362" name="Picture 361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0288" y="6031612"/>
              <a:ext cx="86556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63" name="TextBox 362"/>
            <p:cNvSpPr txBox="1"/>
            <p:nvPr/>
          </p:nvSpPr>
          <p:spPr>
            <a:xfrm>
              <a:off x="2200933" y="653170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Uganda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4" name="Straight Connector 363"/>
            <p:cNvCxnSpPr/>
            <p:nvPr/>
          </p:nvCxnSpPr>
          <p:spPr>
            <a:xfrm flipV="1">
              <a:off x="2200763" y="6716776"/>
              <a:ext cx="938882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5" name="Straight Connector 364"/>
          <p:cNvCxnSpPr/>
          <p:nvPr userDrawn="1"/>
        </p:nvCxnSpPr>
        <p:spPr>
          <a:xfrm flipH="1">
            <a:off x="4797148" y="3952186"/>
            <a:ext cx="333702" cy="1959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6" name="Group 365"/>
          <p:cNvGrpSpPr/>
          <p:nvPr userDrawn="1"/>
        </p:nvGrpSpPr>
        <p:grpSpPr>
          <a:xfrm>
            <a:off x="6441163" y="5200892"/>
            <a:ext cx="950181" cy="683759"/>
            <a:chOff x="5354624" y="5964870"/>
            <a:chExt cx="950181" cy="683759"/>
          </a:xfrm>
        </p:grpSpPr>
        <p:pic>
          <p:nvPicPr>
            <p:cNvPr id="367" name="Picture 366"/>
            <p:cNvPicPr>
              <a:picLocks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6" t="954" r="272" b="954"/>
            <a:stretch/>
          </p:blipFill>
          <p:spPr>
            <a:xfrm>
              <a:off x="5384301" y="5964870"/>
              <a:ext cx="8784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/>
          </p:spPr>
        </p:pic>
        <p:sp>
          <p:nvSpPr>
            <p:cNvPr id="368" name="TextBox 367"/>
            <p:cNvSpPr txBox="1"/>
            <p:nvPr/>
          </p:nvSpPr>
          <p:spPr>
            <a:xfrm>
              <a:off x="5384300" y="6464392"/>
              <a:ext cx="8955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Ethiopia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9" name="Straight Connector 368"/>
            <p:cNvCxnSpPr/>
            <p:nvPr/>
          </p:nvCxnSpPr>
          <p:spPr>
            <a:xfrm flipV="1">
              <a:off x="5354624" y="6648129"/>
              <a:ext cx="950181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0" name="Straight Connector 369"/>
          <p:cNvCxnSpPr>
            <a:endCxn id="356" idx="5"/>
          </p:cNvCxnSpPr>
          <p:nvPr userDrawn="1"/>
        </p:nvCxnSpPr>
        <p:spPr>
          <a:xfrm flipH="1" flipV="1">
            <a:off x="5315290" y="3764516"/>
            <a:ext cx="1125873" cy="2121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1" name="Group 370"/>
          <p:cNvGrpSpPr/>
          <p:nvPr userDrawn="1"/>
        </p:nvGrpSpPr>
        <p:grpSpPr>
          <a:xfrm>
            <a:off x="7954648" y="3542080"/>
            <a:ext cx="1091870" cy="670501"/>
            <a:chOff x="7910475" y="4286397"/>
            <a:chExt cx="1091870" cy="670501"/>
          </a:xfrm>
        </p:grpSpPr>
        <p:grpSp>
          <p:nvGrpSpPr>
            <p:cNvPr id="372" name="Group 371"/>
            <p:cNvGrpSpPr/>
            <p:nvPr/>
          </p:nvGrpSpPr>
          <p:grpSpPr>
            <a:xfrm>
              <a:off x="7910475" y="4755112"/>
              <a:ext cx="1091870" cy="201786"/>
              <a:chOff x="7755394" y="6264203"/>
              <a:chExt cx="1091870" cy="201786"/>
            </a:xfrm>
          </p:grpSpPr>
          <p:sp>
            <p:nvSpPr>
              <p:cNvPr id="374" name="TextBox 373"/>
              <p:cNvSpPr txBox="1"/>
              <p:nvPr/>
            </p:nvSpPr>
            <p:spPr>
              <a:xfrm>
                <a:off x="7844632" y="6264203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Australia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75" name="Straight Connector 374"/>
              <p:cNvCxnSpPr/>
              <p:nvPr/>
            </p:nvCxnSpPr>
            <p:spPr>
              <a:xfrm>
                <a:off x="7755394" y="6465989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3" name="Picture 372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9713" y="4286397"/>
              <a:ext cx="88373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76" name="Group 375"/>
          <p:cNvGrpSpPr/>
          <p:nvPr userDrawn="1"/>
        </p:nvGrpSpPr>
        <p:grpSpPr>
          <a:xfrm>
            <a:off x="7957823" y="2639136"/>
            <a:ext cx="1104263" cy="696350"/>
            <a:chOff x="7913650" y="3383453"/>
            <a:chExt cx="1104263" cy="696350"/>
          </a:xfrm>
        </p:grpSpPr>
        <p:grpSp>
          <p:nvGrpSpPr>
            <p:cNvPr id="377" name="Group 376"/>
            <p:cNvGrpSpPr/>
            <p:nvPr/>
          </p:nvGrpSpPr>
          <p:grpSpPr>
            <a:xfrm>
              <a:off x="7913650" y="3880826"/>
              <a:ext cx="1104263" cy="198977"/>
              <a:chOff x="7754491" y="5216714"/>
              <a:chExt cx="1104263" cy="198977"/>
            </a:xfrm>
          </p:grpSpPr>
          <p:sp>
            <p:nvSpPr>
              <p:cNvPr id="379" name="TextBox 378"/>
              <p:cNvSpPr txBox="1"/>
              <p:nvPr/>
            </p:nvSpPr>
            <p:spPr>
              <a:xfrm>
                <a:off x="7856122" y="5216714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Malaysia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0" name="Straight Connector 379"/>
              <p:cNvCxnSpPr/>
              <p:nvPr/>
            </p:nvCxnSpPr>
            <p:spPr>
              <a:xfrm>
                <a:off x="7754491" y="5415691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8" name="Picture 377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201" y="3383453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1" name="Group 380"/>
          <p:cNvGrpSpPr/>
          <p:nvPr userDrawn="1"/>
        </p:nvGrpSpPr>
        <p:grpSpPr>
          <a:xfrm>
            <a:off x="7952894" y="1838645"/>
            <a:ext cx="1104996" cy="643186"/>
            <a:chOff x="7908721" y="2582962"/>
            <a:chExt cx="1104996" cy="643186"/>
          </a:xfrm>
        </p:grpSpPr>
        <p:grpSp>
          <p:nvGrpSpPr>
            <p:cNvPr id="382" name="Group 381"/>
            <p:cNvGrpSpPr/>
            <p:nvPr/>
          </p:nvGrpSpPr>
          <p:grpSpPr>
            <a:xfrm>
              <a:off x="7908721" y="3052429"/>
              <a:ext cx="1104996" cy="173719"/>
              <a:chOff x="7737050" y="4258335"/>
              <a:chExt cx="1104996" cy="173719"/>
            </a:xfrm>
          </p:grpSpPr>
          <p:sp>
            <p:nvSpPr>
              <p:cNvPr id="384" name="TextBox 383"/>
              <p:cNvSpPr txBox="1"/>
              <p:nvPr/>
            </p:nvSpPr>
            <p:spPr>
              <a:xfrm>
                <a:off x="7839414" y="4258335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China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8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5" name="Straight Connector 384"/>
              <p:cNvCxnSpPr/>
              <p:nvPr/>
            </p:nvCxnSpPr>
            <p:spPr>
              <a:xfrm>
                <a:off x="7737050" y="443205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668" y="2582962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6" name="Group 385"/>
          <p:cNvGrpSpPr/>
          <p:nvPr userDrawn="1"/>
        </p:nvGrpSpPr>
        <p:grpSpPr>
          <a:xfrm>
            <a:off x="8001358" y="5208199"/>
            <a:ext cx="1040518" cy="687951"/>
            <a:chOff x="7052945" y="5952516"/>
            <a:chExt cx="1040518" cy="687951"/>
          </a:xfrm>
        </p:grpSpPr>
        <p:grpSp>
          <p:nvGrpSpPr>
            <p:cNvPr id="387" name="Group 386"/>
            <p:cNvGrpSpPr/>
            <p:nvPr/>
          </p:nvGrpSpPr>
          <p:grpSpPr>
            <a:xfrm>
              <a:off x="7052945" y="6460810"/>
              <a:ext cx="1040518" cy="179657"/>
              <a:chOff x="7052945" y="6360451"/>
              <a:chExt cx="1040518" cy="179657"/>
            </a:xfrm>
          </p:grpSpPr>
          <p:sp>
            <p:nvSpPr>
              <p:cNvPr id="389" name="TextBox 388"/>
              <p:cNvSpPr txBox="1"/>
              <p:nvPr/>
            </p:nvSpPr>
            <p:spPr>
              <a:xfrm>
                <a:off x="7090831" y="636045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Pakistan  115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0" name="Straight Connector 389"/>
              <p:cNvCxnSpPr/>
              <p:nvPr/>
            </p:nvCxnSpPr>
            <p:spPr>
              <a:xfrm>
                <a:off x="7052945" y="6540108"/>
                <a:ext cx="9110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8" name="Picture 387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3155" y="5952516"/>
              <a:ext cx="87775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1" name="Group 390"/>
          <p:cNvGrpSpPr/>
          <p:nvPr userDrawn="1"/>
        </p:nvGrpSpPr>
        <p:grpSpPr>
          <a:xfrm>
            <a:off x="286265" y="3535661"/>
            <a:ext cx="1002632" cy="647692"/>
            <a:chOff x="242092" y="4279978"/>
            <a:chExt cx="1002632" cy="647692"/>
          </a:xfrm>
        </p:grpSpPr>
        <p:grpSp>
          <p:nvGrpSpPr>
            <p:cNvPr id="392" name="Group 391"/>
            <p:cNvGrpSpPr/>
            <p:nvPr/>
          </p:nvGrpSpPr>
          <p:grpSpPr>
            <a:xfrm>
              <a:off x="242092" y="4751553"/>
              <a:ext cx="1002632" cy="176117"/>
              <a:chOff x="377649" y="5261360"/>
              <a:chExt cx="1002632" cy="176117"/>
            </a:xfrm>
          </p:grpSpPr>
          <p:sp>
            <p:nvSpPr>
              <p:cNvPr id="394" name="TextBox 393"/>
              <p:cNvSpPr txBox="1"/>
              <p:nvPr/>
            </p:nvSpPr>
            <p:spPr>
              <a:xfrm>
                <a:off x="377649" y="5261360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Brazil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4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5" name="Straight Connector 394"/>
              <p:cNvCxnSpPr/>
              <p:nvPr/>
            </p:nvCxnSpPr>
            <p:spPr>
              <a:xfrm>
                <a:off x="380940" y="5437477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3" name="Picture 392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778" y="4279978"/>
              <a:ext cx="878400" cy="4391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6" name="Group 395"/>
          <p:cNvGrpSpPr/>
          <p:nvPr userDrawn="1"/>
        </p:nvGrpSpPr>
        <p:grpSpPr>
          <a:xfrm>
            <a:off x="264012" y="2638211"/>
            <a:ext cx="1003324" cy="662919"/>
            <a:chOff x="219839" y="3382528"/>
            <a:chExt cx="1003324" cy="662919"/>
          </a:xfrm>
        </p:grpSpPr>
        <p:grpSp>
          <p:nvGrpSpPr>
            <p:cNvPr id="397" name="Group 396"/>
            <p:cNvGrpSpPr/>
            <p:nvPr/>
          </p:nvGrpSpPr>
          <p:grpSpPr>
            <a:xfrm>
              <a:off x="219839" y="3860524"/>
              <a:ext cx="1003324" cy="184923"/>
              <a:chOff x="366055" y="3272291"/>
              <a:chExt cx="1003324" cy="184923"/>
            </a:xfrm>
          </p:grpSpPr>
          <p:sp>
            <p:nvSpPr>
              <p:cNvPr id="399" name="TextBox 398"/>
              <p:cNvSpPr txBox="1"/>
              <p:nvPr/>
            </p:nvSpPr>
            <p:spPr>
              <a:xfrm>
                <a:off x="366747" y="327229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Costa Rica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400" name="Straight Connector 399"/>
              <p:cNvCxnSpPr/>
              <p:nvPr/>
            </p:nvCxnSpPr>
            <p:spPr>
              <a:xfrm>
                <a:off x="366055" y="345721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208" y="3382528"/>
              <a:ext cx="882000" cy="4409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401" name="Group 400"/>
          <p:cNvGrpSpPr/>
          <p:nvPr userDrawn="1"/>
        </p:nvGrpSpPr>
        <p:grpSpPr>
          <a:xfrm>
            <a:off x="281602" y="4338880"/>
            <a:ext cx="912907" cy="680427"/>
            <a:chOff x="237429" y="5083197"/>
            <a:chExt cx="912907" cy="680427"/>
          </a:xfrm>
        </p:grpSpPr>
        <p:pic>
          <p:nvPicPr>
            <p:cNvPr id="402" name="Picture 2" descr="\\CABIUK-IMAGE\images\General\Flags of the World\Flags - Uniform Size\Flags - Uniform Size - for Web\Chile.gif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57" y="5083197"/>
              <a:ext cx="886475" cy="443237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3" name="TextBox 402"/>
            <p:cNvSpPr txBox="1"/>
            <p:nvPr/>
          </p:nvSpPr>
          <p:spPr>
            <a:xfrm>
              <a:off x="237429" y="5582307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Chile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404" name="Straight Connector 403"/>
            <p:cNvCxnSpPr/>
            <p:nvPr/>
          </p:nvCxnSpPr>
          <p:spPr>
            <a:xfrm>
              <a:off x="246331" y="5763624"/>
              <a:ext cx="9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5" name="Oval 404"/>
          <p:cNvSpPr/>
          <p:nvPr userDrawn="1"/>
        </p:nvSpPr>
        <p:spPr>
          <a:xfrm>
            <a:off x="3098923" y="453164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406" name="Straight Connector 405"/>
          <p:cNvCxnSpPr>
            <a:endCxn id="405" idx="2"/>
          </p:cNvCxnSpPr>
          <p:nvPr userDrawn="1"/>
        </p:nvCxnSpPr>
        <p:spPr>
          <a:xfrm flipV="1">
            <a:off x="1181602" y="4554501"/>
            <a:ext cx="1917321" cy="4648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Rectangle 406"/>
          <p:cNvSpPr/>
          <p:nvPr userDrawn="1"/>
        </p:nvSpPr>
        <p:spPr>
          <a:xfrm>
            <a:off x="153942" y="332656"/>
            <a:ext cx="8971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5C5C5C"/>
                </a:solidFill>
              </a:rPr>
              <a:t>Global reach </a:t>
            </a:r>
            <a:r>
              <a:rPr lang="en-GB" dirty="0" smtClean="0">
                <a:solidFill>
                  <a:srgbClr val="5C5C5C"/>
                </a:solidFill>
              </a:rPr>
              <a:t>We </a:t>
            </a:r>
            <a:r>
              <a:rPr lang="en-GB" dirty="0">
                <a:solidFill>
                  <a:srgbClr val="5C5C5C"/>
                </a:solidFill>
              </a:rPr>
              <a:t>have </a:t>
            </a:r>
            <a:r>
              <a:rPr lang="en-GB" dirty="0" smtClean="0">
                <a:solidFill>
                  <a:srgbClr val="5C5C5C"/>
                </a:solidFill>
              </a:rPr>
              <a:t>480+ </a:t>
            </a:r>
            <a:r>
              <a:rPr lang="en-GB" dirty="0">
                <a:solidFill>
                  <a:srgbClr val="5C5C5C"/>
                </a:solidFill>
              </a:rPr>
              <a:t>staff across 21 locations worldwide</a:t>
            </a:r>
          </a:p>
        </p:txBody>
      </p:sp>
      <p:cxnSp>
        <p:nvCxnSpPr>
          <p:cNvPr id="409" name="Straight Connector 408"/>
          <p:cNvCxnSpPr/>
          <p:nvPr userDrawn="1"/>
        </p:nvCxnSpPr>
        <p:spPr>
          <a:xfrm>
            <a:off x="2448066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TextBox 409"/>
          <p:cNvSpPr txBox="1"/>
          <p:nvPr userDrawn="1"/>
        </p:nvSpPr>
        <p:spPr>
          <a:xfrm>
            <a:off x="2437804" y="5707457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Niger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pic>
        <p:nvPicPr>
          <p:cNvPr id="411" name="Picture 410"/>
          <p:cNvPicPr>
            <a:picLocks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66" y="5235699"/>
            <a:ext cx="864000" cy="4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2" name="Oval 411"/>
          <p:cNvSpPr/>
          <p:nvPr userDrawn="1"/>
        </p:nvSpPr>
        <p:spPr>
          <a:xfrm>
            <a:off x="4687633" y="351922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29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4C4C4C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28800"/>
            <a:ext cx="8229600" cy="4464496"/>
          </a:xfrm>
        </p:spPr>
        <p:txBody>
          <a:bodyPr/>
          <a:lstStyle>
            <a:lvl1pPr marL="177800" indent="-177800">
              <a:buClr>
                <a:schemeClr val="bg2"/>
              </a:buClr>
              <a:defRPr/>
            </a:lvl1pPr>
            <a:lvl2pPr marL="177800" indent="-177800">
              <a:buClr>
                <a:schemeClr val="bg2"/>
              </a:buClr>
              <a:defRPr/>
            </a:lvl2pPr>
            <a:lvl3pPr marL="177800" indent="-177800">
              <a:buClr>
                <a:schemeClr val="bg2"/>
              </a:buClr>
              <a:defRPr/>
            </a:lvl3pPr>
            <a:lvl4pPr marL="177800" indent="-177800">
              <a:buClr>
                <a:schemeClr val="bg2"/>
              </a:buClr>
              <a:defRPr/>
            </a:lvl4pPr>
            <a:lvl5pPr marL="177800" indent="-177800"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19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C4C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tabLst/>
              <a:defRPr/>
            </a:lvl1pPr>
            <a:lvl2pPr marL="539750" indent="-177800">
              <a:buFont typeface="Arial" panose="020B0604020202020204" pitchFamily="34" charset="0"/>
              <a:buChar char="●"/>
              <a:tabLst/>
              <a:defRPr/>
            </a:lvl2pPr>
            <a:lvl3pPr marL="730250" indent="-177800">
              <a:buFont typeface="Arial" panose="020B0604020202020204" pitchFamily="34" charset="0"/>
              <a:buChar char="●"/>
              <a:tabLst/>
              <a:defRPr/>
            </a:lvl3pPr>
            <a:lvl4pPr marL="901700" indent="-177800">
              <a:buFont typeface="Arial" panose="020B0604020202020204" pitchFamily="34" charset="0"/>
              <a:buChar char="●"/>
              <a:tabLst/>
              <a:defRPr/>
            </a:lvl4pPr>
            <a:lvl5pPr marL="1092200" indent="-177800">
              <a:buFont typeface="Arial" panose="020B0604020202020204" pitchFamily="34" charset="0"/>
              <a:buChar char="●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268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/>
            </a:lvl1pPr>
            <a:lvl2pPr marL="539750" indent="-177800">
              <a:buFont typeface="Arial" panose="020B0604020202020204" pitchFamily="34" charset="0"/>
              <a:buChar char="●"/>
              <a:defRPr/>
            </a:lvl2pPr>
            <a:lvl3pPr marL="730250" indent="-177800">
              <a:buFont typeface="Arial" panose="020B0604020202020204" pitchFamily="34" charset="0"/>
              <a:buChar char="●"/>
              <a:defRPr/>
            </a:lvl3pPr>
            <a:lvl4pPr marL="901700" indent="-177800">
              <a:buFont typeface="Arial" panose="020B0604020202020204" pitchFamily="34" charset="0"/>
              <a:buChar char="●"/>
              <a:defRPr/>
            </a:lvl4pPr>
            <a:lvl5pPr marL="1092200" indent="-177800" defTabSz="895350">
              <a:buFont typeface="Arial" panose="020B0604020202020204" pitchFamily="34" charset="0"/>
              <a:buChar char="●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01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29209"/>
            <a:ext cx="3132138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10884"/>
            <a:ext cx="5473758" cy="4535016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>
                <a:latin typeface="+mn-lt"/>
              </a:defRPr>
            </a:lvl1pPr>
            <a:lvl2pPr marL="539750" indent="-177800">
              <a:buFont typeface="Arial" panose="020B0604020202020204" pitchFamily="34" charset="0"/>
              <a:buChar char="●"/>
              <a:defRPr>
                <a:latin typeface="+mn-lt"/>
              </a:defRPr>
            </a:lvl2pPr>
            <a:lvl3pPr marL="730250" indent="-177800">
              <a:buFont typeface="Arial" panose="020B0604020202020204" pitchFamily="34" charset="0"/>
              <a:buChar char="●"/>
              <a:defRPr>
                <a:latin typeface="+mn-lt"/>
              </a:defRPr>
            </a:lvl3pPr>
            <a:lvl4pPr marL="901700" indent="-177800">
              <a:buFont typeface="Arial" panose="020B0604020202020204" pitchFamily="34" charset="0"/>
              <a:buChar char="●"/>
              <a:defRPr>
                <a:latin typeface="+mn-lt"/>
              </a:defRPr>
            </a:lvl4pPr>
            <a:lvl5pPr marL="1092200" indent="-177800">
              <a:buFont typeface="Arial" panose="020B0604020202020204" pitchFamily="34" charset="0"/>
              <a:buChar char="●"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040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Pictur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20921"/>
            <a:ext cx="5473758" cy="4500367"/>
          </a:xfrm>
        </p:spPr>
        <p:txBody>
          <a:bodyPr/>
          <a:lstStyle>
            <a:lvl1pPr marL="177800" indent="-177800">
              <a:defRPr/>
            </a:lvl1pPr>
            <a:lvl2pPr marL="539750" indent="-177800">
              <a:defRPr/>
            </a:lvl2pPr>
            <a:lvl3pPr marL="730250" indent="-177800">
              <a:defRPr/>
            </a:lvl3pPr>
            <a:lvl4pPr marL="901700" indent="-177800">
              <a:defRPr/>
            </a:lvl4pPr>
            <a:lvl5pPr marL="1092200" indent="-1778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132138" cy="190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111666"/>
            <a:ext cx="3132138" cy="1908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4221088"/>
            <a:ext cx="3132138" cy="19080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730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57302"/>
            <a:ext cx="9144000" cy="3700698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4173280" y="3267175"/>
            <a:ext cx="355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spc="-150" dirty="0" err="1">
                <a:solidFill>
                  <a:srgbClr val="CAEE9C">
                    <a:lumMod val="75000"/>
                  </a:srgbClr>
                </a:solidFill>
              </a:rPr>
              <a:t>xie-xie</a:t>
            </a:r>
            <a:endParaRPr lang="en-GB" sz="3200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2992114" y="3620454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zikomo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 userDrawn="1"/>
        </p:nvSpPr>
        <p:spPr bwMode="auto">
          <a:xfrm>
            <a:off x="2362551" y="3625471"/>
            <a:ext cx="40625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6600" b="1" spc="-150" dirty="0" smtClean="0">
                <a:solidFill>
                  <a:srgbClr val="CAEE9C">
                    <a:lumMod val="75000"/>
                  </a:srgbClr>
                </a:solidFill>
              </a:rPr>
              <a:t>thank </a:t>
            </a:r>
            <a:r>
              <a:rPr lang="en-GB" sz="6600" b="1" spc="-150" dirty="0">
                <a:solidFill>
                  <a:srgbClr val="CAEE9C">
                    <a:lumMod val="75000"/>
                  </a:srgbClr>
                </a:solidFill>
              </a:rPr>
              <a:t>you 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617280" y="4289023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urakoze</a:t>
            </a:r>
            <a:endParaRPr lang="en-GB" sz="32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 userDrawn="1"/>
        </p:nvSpPr>
        <p:spPr bwMode="auto">
          <a:xfrm>
            <a:off x="2501735" y="4539381"/>
            <a:ext cx="3556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terima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kasih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19" name="Text Box 4"/>
          <p:cNvSpPr txBox="1">
            <a:spLocks noChangeArrowheads="1"/>
          </p:cNvSpPr>
          <p:nvPr userDrawn="1"/>
        </p:nvSpPr>
        <p:spPr bwMode="auto">
          <a:xfrm>
            <a:off x="4315361" y="4184299"/>
            <a:ext cx="355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spc="-150" dirty="0" err="1">
                <a:solidFill>
                  <a:srgbClr val="92D050"/>
                </a:solidFill>
              </a:rPr>
              <a:t>ke</a:t>
            </a:r>
            <a:r>
              <a:rPr lang="en-GB" sz="3200" spc="-150" dirty="0">
                <a:solidFill>
                  <a:srgbClr val="92D050"/>
                </a:solidFill>
              </a:rPr>
              <a:t> </a:t>
            </a:r>
            <a:r>
              <a:rPr lang="en-GB" sz="3200" spc="-150" dirty="0" err="1">
                <a:solidFill>
                  <a:srgbClr val="92D050"/>
                </a:solidFill>
              </a:rPr>
              <a:t>itumetse</a:t>
            </a:r>
            <a:endParaRPr lang="en-GB" sz="3200" spc="-150" dirty="0">
              <a:solidFill>
                <a:srgbClr val="92D05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 userDrawn="1"/>
        </p:nvSpPr>
        <p:spPr bwMode="auto">
          <a:xfrm>
            <a:off x="5120975" y="4545688"/>
            <a:ext cx="355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pc="-150" dirty="0" err="1">
                <a:solidFill>
                  <a:srgbClr val="CAEE9C">
                    <a:lumMod val="75000"/>
                  </a:srgbClr>
                </a:solidFill>
              </a:rPr>
              <a:t>dhanyawaad</a:t>
            </a:r>
            <a:endParaRPr lang="en-GB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 userDrawn="1"/>
        </p:nvSpPr>
        <p:spPr bwMode="auto">
          <a:xfrm>
            <a:off x="1018505" y="3555150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merci</a:t>
            </a:r>
            <a:endParaRPr lang="en-GB" sz="2800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 userDrawn="1"/>
        </p:nvSpPr>
        <p:spPr bwMode="auto">
          <a:xfrm>
            <a:off x="5862004" y="3569338"/>
            <a:ext cx="355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efharistó</a:t>
            </a:r>
            <a:endParaRPr lang="en-GB" sz="28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125396" y="3292006"/>
            <a:ext cx="2752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spc="-150" dirty="0" err="1">
                <a:solidFill>
                  <a:srgbClr val="CAEE9C">
                    <a:lumMod val="75000"/>
                  </a:srgbClr>
                </a:solidFill>
              </a:rPr>
              <a:t>Assalamualikum</a:t>
            </a:r>
            <a:endParaRPr lang="en-GB" b="1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110374" y="418130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tak</a:t>
            </a:r>
            <a:endParaRPr lang="en-GB" sz="20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1416823" y="4158782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00" b="1" spc="-150" dirty="0">
                <a:solidFill>
                  <a:srgbClr val="CAEE9C">
                    <a:lumMod val="75000"/>
                  </a:srgbClr>
                </a:solidFill>
              </a:rPr>
              <a:t>kiitos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3915393" y="3425416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spc="-150" dirty="0">
                <a:solidFill>
                  <a:srgbClr val="CAEE9C">
                    <a:lumMod val="75000"/>
                  </a:srgbClr>
                </a:solidFill>
              </a:rPr>
              <a:t>शुक्रिया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791201" y="380060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pc="-150" dirty="0">
                <a:solidFill>
                  <a:srgbClr val="92D050"/>
                </a:solidFill>
              </a:rPr>
              <a:t>ありがとう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5951280" y="3913287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spc="-150" dirty="0">
                <a:solidFill>
                  <a:srgbClr val="CAEE9C">
                    <a:lumMod val="60000"/>
                    <a:lumOff val="40000"/>
                  </a:srgbClr>
                </a:solidFill>
              </a:rPr>
              <a:t>gracias</a:t>
            </a:r>
          </a:p>
        </p:txBody>
      </p:sp>
      <p:sp>
        <p:nvSpPr>
          <p:cNvPr id="29" name="Text Box 4"/>
          <p:cNvSpPr txBox="1">
            <a:spLocks noChangeArrowheads="1"/>
          </p:cNvSpPr>
          <p:nvPr userDrawn="1"/>
        </p:nvSpPr>
        <p:spPr bwMode="auto">
          <a:xfrm>
            <a:off x="5860025" y="4184299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dirty="0" err="1">
                <a:solidFill>
                  <a:srgbClr val="CAEE9C">
                    <a:lumMod val="75000"/>
                  </a:srgbClr>
                </a:solidFill>
              </a:rPr>
              <a:t>zikomo</a:t>
            </a:r>
            <a:endParaRPr lang="en-GB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237" y="458141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rgbClr val="CAEE9C">
                    <a:lumMod val="75000"/>
                  </a:srgbClr>
                </a:solidFill>
              </a:rPr>
              <a:t>danke</a:t>
            </a:r>
            <a:endParaRPr lang="de-DE" sz="2000" dirty="0">
              <a:solidFill>
                <a:srgbClr val="CAEE9C">
                  <a:lumMod val="75000"/>
                </a:srgb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3" y="5125169"/>
            <a:ext cx="8209431" cy="91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 lang="en-GB" sz="2400" b="1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Name, CABI Centre</a:t>
            </a:r>
            <a:b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</a:b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email@cabi.org</a:t>
            </a:r>
          </a:p>
          <a:p>
            <a:pPr lvl="0"/>
            <a:endParaRPr lang="en-GB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 userDrawn="1"/>
        </p:nvSpPr>
        <p:spPr bwMode="auto">
          <a:xfrm>
            <a:off x="6289206" y="4499787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asante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58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4163"/>
            <a:ext cx="9144000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baseline="0" dirty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4869160"/>
            <a:ext cx="8229600" cy="1143000"/>
          </a:xfrm>
        </p:spPr>
        <p:txBody>
          <a:bodyPr/>
          <a:lstStyle>
            <a:lvl1pPr algn="l">
              <a:defRPr b="1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681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725143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9164" y="4725144"/>
            <a:ext cx="9153164" cy="2157341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504" y="4725144"/>
            <a:ext cx="8928992" cy="749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 here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5474567"/>
            <a:ext cx="8928991" cy="326042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Data collected by (names of contributors and production team)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102922" y="5812508"/>
            <a:ext cx="8928991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Analysis and Compilation by (names of contributors)</a:t>
            </a:r>
            <a:endParaRPr lang="en-GB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6163317"/>
            <a:ext cx="8928990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Presenters name, date, event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>
          <a:xfrm>
            <a:off x="571023" y="3510136"/>
            <a:ext cx="8229600" cy="1143000"/>
          </a:xfrm>
        </p:spPr>
        <p:txBody>
          <a:bodyPr>
            <a:normAutofit/>
          </a:bodyPr>
          <a:lstStyle>
            <a:lvl1pPr>
              <a:defRPr sz="3600" b="1" cap="none" spc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Presentation heading here</a:t>
            </a:r>
            <a:br>
              <a:rPr lang="en-US" dirty="0" smtClean="0"/>
            </a:br>
            <a:r>
              <a:rPr lang="en-US" dirty="0" smtClean="0"/>
              <a:t>2nd line if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356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4162"/>
            <a:ext cx="9144000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baseline="0" dirty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4869160"/>
            <a:ext cx="8229600" cy="1143000"/>
          </a:xfrm>
        </p:spPr>
        <p:txBody>
          <a:bodyPr/>
          <a:lstStyle>
            <a:lvl1pPr algn="l">
              <a:defRPr b="1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319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37960" y="3602501"/>
            <a:ext cx="71542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CABI is a not-for-profit international organization that improves people’s lives by providing information and applying scientific expertise to solve problems in agriculture and the environment</a:t>
            </a: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endParaRPr lang="en-GB" sz="28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494" y="2924944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our mission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10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CAB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80442" y="3580643"/>
            <a:ext cx="6685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</a:t>
            </a:r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altLang="en-US" sz="2800" b="1" dirty="0" smtClean="0">
                <a:solidFill>
                  <a:srgbClr val="FFFFFF"/>
                </a:solidFill>
                <a:latin typeface="Arial"/>
              </a:rPr>
              <a:t>is a not-for-profit science-based development and information organization 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6494" y="2924944"/>
            <a:ext cx="3288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is CABI?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9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does CABI d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9874" y="2684435"/>
            <a:ext cx="9163873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80442" y="3580643"/>
            <a:ext cx="66851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 addresses issues of global concern such as food security, through science, information and communication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6494" y="2924944"/>
            <a:ext cx="4673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does CABI do?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9874" y="-171400"/>
            <a:ext cx="9163874" cy="3328702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37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I in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19871" y="1484784"/>
            <a:ext cx="54726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Not-for-profit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intergovernmental organisation established in </a:t>
            </a:r>
            <a:r>
              <a:rPr lang="en-GB" sz="2000" b="1" dirty="0" smtClean="0">
                <a:solidFill>
                  <a:srgbClr val="78BE20"/>
                </a:solidFill>
              </a:rPr>
              <a:t>1910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by a UN treaty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Provides scientific expertise and information about </a:t>
            </a:r>
            <a:r>
              <a:rPr lang="en-GB" sz="2000" b="1" dirty="0" smtClean="0">
                <a:solidFill>
                  <a:srgbClr val="78BE20"/>
                </a:solidFill>
              </a:rPr>
              <a:t>agriculture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and the </a:t>
            </a:r>
            <a:r>
              <a:rPr lang="en-GB" sz="2000" b="1" dirty="0" smtClean="0">
                <a:solidFill>
                  <a:srgbClr val="78BE20"/>
                </a:solidFill>
              </a:rPr>
              <a:t>environment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Expertise in: scientific publishing and international development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Owned by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48 member countries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400 staff worldwide </a:t>
            </a:r>
            <a:r>
              <a:rPr lang="en-GB" sz="2000" dirty="0" smtClean="0">
                <a:solidFill>
                  <a:srgbClr val="000000"/>
                </a:solidFill>
              </a:rPr>
              <a:t>in 21 locations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Annual turn-over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£28m </a:t>
            </a:r>
            <a:r>
              <a:rPr lang="en-GB" sz="2000" dirty="0" smtClean="0">
                <a:solidFill>
                  <a:srgbClr val="000000"/>
                </a:solidFill>
              </a:rPr>
              <a:t>(2013)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Compliant with requirements for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Joint Management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of strategic EC programmes, following successful 4-pillar audit in 2011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419871" y="450850"/>
            <a:ext cx="2400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5C5C5C"/>
                </a:solidFill>
              </a:rPr>
              <a:t>CABI in Brief</a:t>
            </a:r>
            <a:endParaRPr lang="en-GB" sz="2800" b="1" dirty="0">
              <a:solidFill>
                <a:srgbClr val="5C5C5C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-12184"/>
            <a:ext cx="3132138" cy="614205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48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9512" y="5503234"/>
            <a:ext cx="37080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4C4C4C"/>
                </a:solidFill>
              </a:rPr>
              <a:t>our member countries</a:t>
            </a:r>
            <a:endParaRPr lang="en-GB" sz="2600" b="1" dirty="0">
              <a:solidFill>
                <a:srgbClr val="4C4C4C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295262" y="366620"/>
            <a:ext cx="8559106" cy="4999038"/>
            <a:chOff x="341530" y="1583795"/>
            <a:chExt cx="8439487" cy="5000170"/>
          </a:xfrm>
        </p:grpSpPr>
        <p:grpSp>
          <p:nvGrpSpPr>
            <p:cNvPr id="7" name="Group 88"/>
            <p:cNvGrpSpPr>
              <a:grpSpLocks/>
            </p:cNvGrpSpPr>
            <p:nvPr/>
          </p:nvGrpSpPr>
          <p:grpSpPr bwMode="auto">
            <a:xfrm>
              <a:off x="341531" y="1583795"/>
              <a:ext cx="8429306" cy="720781"/>
              <a:chOff x="335436" y="1455048"/>
              <a:chExt cx="8429306" cy="720781"/>
            </a:xfrm>
          </p:grpSpPr>
          <p:sp>
            <p:nvSpPr>
              <p:cNvPr id="58" name="TextBox 138"/>
              <p:cNvSpPr txBox="1">
                <a:spLocks noChangeArrowheads="1"/>
              </p:cNvSpPr>
              <p:nvPr/>
            </p:nvSpPr>
            <p:spPr bwMode="auto">
              <a:xfrm>
                <a:off x="335436" y="1898830"/>
                <a:ext cx="842930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 Anguilla                      Australia               The Bahamas              Bangladesh                Bermuda                   Botswana                British Virgin                   Brunei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Islands                     Darussalam</a:t>
                </a:r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5435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9284" y="1458224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3" y="1455048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8370" y="1458224"/>
                <a:ext cx="87633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1458224"/>
                <a:ext cx="877923" cy="42713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1124" y="1458224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347625" y="4156342"/>
              <a:ext cx="8433392" cy="713519"/>
              <a:chOff x="341530" y="4027595"/>
              <a:chExt cx="8433392" cy="713519"/>
            </a:xfrm>
          </p:grpSpPr>
          <p:sp>
            <p:nvSpPr>
              <p:cNvPr id="49" name="TextBox 120"/>
              <p:cNvSpPr txBox="1">
                <a:spLocks noChangeArrowheads="1"/>
              </p:cNvSpPr>
              <p:nvPr/>
            </p:nvSpPr>
            <p:spPr bwMode="auto">
              <a:xfrm>
                <a:off x="341530" y="4464115"/>
                <a:ext cx="843339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    Malaysia                    Mauritius                  Montserrat                  Myanmar            The Netherlands*              Nigeria                     Pakistan                  Papua New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Guinea</a:t>
                </a:r>
              </a:p>
            </p:txBody>
          </p:sp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027380"/>
                <a:ext cx="88427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7678" y="4027380"/>
                <a:ext cx="87792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027380"/>
                <a:ext cx="88427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8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9" name="Group 91"/>
            <p:cNvGrpSpPr>
              <a:grpSpLocks/>
            </p:cNvGrpSpPr>
            <p:nvPr/>
          </p:nvGrpSpPr>
          <p:grpSpPr bwMode="auto">
            <a:xfrm>
              <a:off x="347625" y="4997907"/>
              <a:ext cx="8420271" cy="720080"/>
              <a:chOff x="341530" y="4869160"/>
              <a:chExt cx="8420271" cy="720080"/>
            </a:xfrm>
          </p:grpSpPr>
          <p:sp>
            <p:nvSpPr>
              <p:cNvPr id="40" name="TextBox 111"/>
              <p:cNvSpPr txBox="1">
                <a:spLocks noChangeArrowheads="1"/>
              </p:cNvSpPr>
              <p:nvPr/>
            </p:nvSpPr>
            <p:spPr bwMode="auto">
              <a:xfrm>
                <a:off x="341531" y="5312241"/>
                <a:ext cx="842027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The Philippines                Rwanda                 Sierra Leone                  Solomon                South Africa                Sri Lanka                   St Helena                 Switzerland 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Islands</a:t>
                </a: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868946"/>
                <a:ext cx="88268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868946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0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79536" y="486894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10" name="Group 92"/>
            <p:cNvGrpSpPr>
              <a:grpSpLocks/>
            </p:cNvGrpSpPr>
            <p:nvPr/>
          </p:nvGrpSpPr>
          <p:grpSpPr bwMode="auto">
            <a:xfrm>
              <a:off x="858932" y="5862153"/>
              <a:ext cx="7418478" cy="721812"/>
              <a:chOff x="852837" y="5733406"/>
              <a:chExt cx="7418478" cy="721812"/>
            </a:xfrm>
          </p:grpSpPr>
          <p:sp>
            <p:nvSpPr>
              <p:cNvPr id="32" name="TextBox 103"/>
              <p:cNvSpPr txBox="1">
                <a:spLocks noChangeArrowheads="1"/>
              </p:cNvSpPr>
              <p:nvPr/>
            </p:nvSpPr>
            <p:spPr bwMode="auto">
              <a:xfrm>
                <a:off x="852837" y="6178219"/>
                <a:ext cx="741847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Tanzania                    Trinidad &amp;                   Uganda                       United                      Vietnam                      Zambia                     Zimbabwe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Tobago                                                       Kingdom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							* Associate Member</a:t>
                </a: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2981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61100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2230" y="5732742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29712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02905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8323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9" name="Picture 2"/>
              <p:cNvPicPr>
                <a:picLocks noChangeArrowheads="1"/>
              </p:cNvPicPr>
              <p:nvPr/>
            </p:nvPicPr>
            <p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8030" y="5732742"/>
                <a:ext cx="863634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93"/>
            <p:cNvGrpSpPr>
              <a:grpSpLocks/>
            </p:cNvGrpSpPr>
            <p:nvPr/>
          </p:nvGrpSpPr>
          <p:grpSpPr bwMode="auto">
            <a:xfrm>
              <a:off x="347626" y="3287717"/>
              <a:ext cx="8428733" cy="727049"/>
              <a:chOff x="341531" y="3158970"/>
              <a:chExt cx="8428733" cy="727049"/>
            </a:xfrm>
          </p:grpSpPr>
          <p:sp>
            <p:nvSpPr>
              <p:cNvPr id="23" name="TextBox 94"/>
              <p:cNvSpPr txBox="1">
                <a:spLocks noChangeArrowheads="1"/>
              </p:cNvSpPr>
              <p:nvPr/>
            </p:nvSpPr>
            <p:spPr bwMode="auto">
              <a:xfrm>
                <a:off x="341532" y="3609020"/>
                <a:ext cx="84287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The Gambia                  Ghana                       Grenada                    Guyana                        India                       Jamaica                      Kenya                        Malawi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316993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3158822"/>
                <a:ext cx="877922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4227" y="3158822"/>
                <a:ext cx="876335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3171525"/>
                <a:ext cx="882685" cy="427134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9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0397" y="3158822"/>
                <a:ext cx="866810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1" name="Picture 3"/>
              <p:cNvPicPr>
                <a:picLocks noChangeArrowheads="1"/>
              </p:cNvPicPr>
              <p:nvPr/>
            </p:nvPicPr>
            <p:blipFill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833" y="3171525"/>
                <a:ext cx="863635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341530" y="2443902"/>
              <a:ext cx="8436791" cy="715769"/>
              <a:chOff x="341530" y="2443902"/>
              <a:chExt cx="8436791" cy="715769"/>
            </a:xfrm>
          </p:grpSpPr>
          <p:grpSp>
            <p:nvGrpSpPr>
              <p:cNvPr id="13" name="Group 89"/>
              <p:cNvGrpSpPr>
                <a:grpSpLocks/>
              </p:cNvGrpSpPr>
              <p:nvPr/>
            </p:nvGrpSpPr>
            <p:grpSpPr bwMode="auto">
              <a:xfrm>
                <a:off x="341530" y="2443902"/>
                <a:ext cx="8436791" cy="715769"/>
                <a:chOff x="335435" y="2315155"/>
                <a:chExt cx="8436791" cy="715769"/>
              </a:xfrm>
            </p:grpSpPr>
            <p:sp>
              <p:nvSpPr>
                <p:cNvPr id="15" name="TextBox 129"/>
                <p:cNvSpPr txBox="1">
                  <a:spLocks noChangeArrowheads="1"/>
                </p:cNvSpPr>
                <p:nvPr/>
              </p:nvSpPr>
              <p:spPr bwMode="auto">
                <a:xfrm>
                  <a:off x="335436" y="2753925"/>
                  <a:ext cx="843679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28800" rIns="0" bIns="0"/>
                <a:lstStyle>
                  <a:lvl1pPr eaLnBrk="0" hangingPunct="0">
                    <a:spcBef>
                      <a:spcPct val="2000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GB" altLang="en-US" sz="900">
                      <a:solidFill>
                        <a:srgbClr val="262626"/>
                      </a:solidFill>
                    </a:rPr>
                    <a:t>        Burundi                     Canada                       Chile                           China                     Colombia                Cote d’Ivoire                  Cyprus                   DPR Korea  </a:t>
                  </a:r>
                </a:p>
              </p:txBody>
            </p: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435" y="2317256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4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7679" y="2315668"/>
                  <a:ext cx="87792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4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9283" y="2315668"/>
                  <a:ext cx="87633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1052" y="2315668"/>
                  <a:ext cx="88268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5195" y="2315668"/>
                  <a:ext cx="88427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47438" y="2315668"/>
                  <a:ext cx="87792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85887" y="2315668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20376" y="2450767"/>
                <a:ext cx="858872" cy="431898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45563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56" y="1427903"/>
            <a:ext cx="7857490" cy="404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0" name="Oval 279"/>
          <p:cNvSpPr/>
          <p:nvPr userDrawn="1"/>
        </p:nvSpPr>
        <p:spPr>
          <a:xfrm>
            <a:off x="3247983" y="369158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1" name="Oval 280"/>
          <p:cNvSpPr/>
          <p:nvPr userDrawn="1"/>
        </p:nvSpPr>
        <p:spPr>
          <a:xfrm>
            <a:off x="3031952" y="285032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2" name="Oval 281"/>
          <p:cNvSpPr/>
          <p:nvPr userDrawn="1"/>
        </p:nvSpPr>
        <p:spPr>
          <a:xfrm>
            <a:off x="2793063" y="369350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3" name="Oval 282"/>
          <p:cNvSpPr/>
          <p:nvPr userDrawn="1"/>
        </p:nvSpPr>
        <p:spPr>
          <a:xfrm>
            <a:off x="3376316" y="4159368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4" name="Oval 283"/>
          <p:cNvSpPr/>
          <p:nvPr userDrawn="1"/>
        </p:nvSpPr>
        <p:spPr>
          <a:xfrm>
            <a:off x="5796657" y="327367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5" name="Oval 284"/>
          <p:cNvSpPr/>
          <p:nvPr userDrawn="1"/>
        </p:nvSpPr>
        <p:spPr>
          <a:xfrm>
            <a:off x="4570454" y="2592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6" name="Oval 285"/>
          <p:cNvSpPr/>
          <p:nvPr userDrawn="1"/>
        </p:nvSpPr>
        <p:spPr>
          <a:xfrm>
            <a:off x="6054553" y="348435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7" name="Oval 286"/>
          <p:cNvSpPr/>
          <p:nvPr userDrawn="1"/>
        </p:nvSpPr>
        <p:spPr>
          <a:xfrm>
            <a:off x="4642464" y="272916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8" name="Oval 287"/>
          <p:cNvSpPr/>
          <p:nvPr userDrawn="1"/>
        </p:nvSpPr>
        <p:spPr>
          <a:xfrm>
            <a:off x="5209018" y="397486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9" name="Oval 288"/>
          <p:cNvSpPr/>
          <p:nvPr userDrawn="1"/>
        </p:nvSpPr>
        <p:spPr>
          <a:xfrm>
            <a:off x="4449292" y="2585141"/>
            <a:ext cx="50400" cy="50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0" name="Oval 289"/>
          <p:cNvSpPr/>
          <p:nvPr userDrawn="1"/>
        </p:nvSpPr>
        <p:spPr>
          <a:xfrm>
            <a:off x="4976223" y="28514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1" name="Oval 290"/>
          <p:cNvSpPr/>
          <p:nvPr userDrawn="1"/>
        </p:nvSpPr>
        <p:spPr>
          <a:xfrm>
            <a:off x="6514723" y="3842985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2" name="Oval 291"/>
          <p:cNvSpPr/>
          <p:nvPr userDrawn="1"/>
        </p:nvSpPr>
        <p:spPr>
          <a:xfrm>
            <a:off x="6802764" y="289947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3" name="Oval 292"/>
          <p:cNvSpPr/>
          <p:nvPr userDrawn="1"/>
        </p:nvSpPr>
        <p:spPr>
          <a:xfrm>
            <a:off x="7386463" y="468600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94" name="Group 293"/>
          <p:cNvGrpSpPr/>
          <p:nvPr userDrawn="1"/>
        </p:nvGrpSpPr>
        <p:grpSpPr>
          <a:xfrm>
            <a:off x="1582846" y="976042"/>
            <a:ext cx="996049" cy="673346"/>
            <a:chOff x="1877735" y="1691634"/>
            <a:chExt cx="996049" cy="673346"/>
          </a:xfrm>
        </p:grpSpPr>
        <p:pic>
          <p:nvPicPr>
            <p:cNvPr id="295" name="Picture 3" descr="\\CABIUK-APPS04\Portfolio\Assets\MarketingImageLibrary\Flags\Flags for Web - GIF\United Kingdom - Flag.gif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60" y="169163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6" name="TextBox 295"/>
            <p:cNvSpPr txBox="1"/>
            <p:nvPr/>
          </p:nvSpPr>
          <p:spPr>
            <a:xfrm>
              <a:off x="1907760" y="2195703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UK  </a:t>
              </a:r>
              <a:r>
                <a:rPr lang="en-GB" sz="1100" dirty="0" smtClean="0">
                  <a:solidFill>
                    <a:srgbClr val="5C5C5C"/>
                  </a:solidFill>
                </a:rPr>
                <a:t>215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297" name="Straight Connector 296"/>
            <p:cNvCxnSpPr/>
            <p:nvPr/>
          </p:nvCxnSpPr>
          <p:spPr>
            <a:xfrm>
              <a:off x="1877735" y="236498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 userDrawn="1"/>
        </p:nvGrpSpPr>
        <p:grpSpPr>
          <a:xfrm>
            <a:off x="2838782" y="985567"/>
            <a:ext cx="996049" cy="672242"/>
            <a:chOff x="3348837" y="1699008"/>
            <a:chExt cx="996049" cy="672242"/>
          </a:xfrm>
        </p:grpSpPr>
        <p:pic>
          <p:nvPicPr>
            <p:cNvPr id="299" name="Picture 298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8862" y="1699008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00" name="TextBox 299"/>
            <p:cNvSpPr txBox="1"/>
            <p:nvPr/>
          </p:nvSpPr>
          <p:spPr>
            <a:xfrm>
              <a:off x="3378862" y="2201973"/>
              <a:ext cx="9360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Netherlands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1" name="Straight Connector 300"/>
            <p:cNvCxnSpPr/>
            <p:nvPr/>
          </p:nvCxnSpPr>
          <p:spPr>
            <a:xfrm>
              <a:off x="3348837" y="237125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Group 301"/>
          <p:cNvGrpSpPr/>
          <p:nvPr userDrawn="1"/>
        </p:nvGrpSpPr>
        <p:grpSpPr>
          <a:xfrm>
            <a:off x="4108105" y="976042"/>
            <a:ext cx="1032657" cy="675497"/>
            <a:chOff x="4758005" y="1699008"/>
            <a:chExt cx="1032657" cy="675497"/>
          </a:xfrm>
        </p:grpSpPr>
        <p:pic>
          <p:nvPicPr>
            <p:cNvPr id="303" name="Picture 4" descr="\\CABIUK-APPS04\Portfolio\Assets\MarketingImageLibrary\Flags\Flags for Web - GIF\Switzerland - Flag copy.gif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30" y="1699008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4" name="TextBox 303"/>
            <p:cNvSpPr txBox="1"/>
            <p:nvPr/>
          </p:nvSpPr>
          <p:spPr>
            <a:xfrm>
              <a:off x="4788030" y="2187174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Switzerland </a:t>
              </a:r>
              <a:r>
                <a:rPr lang="en-GB" sz="1100" dirty="0" smtClean="0">
                  <a:solidFill>
                    <a:srgbClr val="5C5C5C"/>
                  </a:solidFill>
                </a:rPr>
                <a:t>27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5" name="Straight Connector 304"/>
            <p:cNvCxnSpPr/>
            <p:nvPr/>
          </p:nvCxnSpPr>
          <p:spPr>
            <a:xfrm>
              <a:off x="4758005" y="2374505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305"/>
          <p:cNvGrpSpPr/>
          <p:nvPr userDrawn="1"/>
        </p:nvGrpSpPr>
        <p:grpSpPr>
          <a:xfrm>
            <a:off x="6730371" y="965999"/>
            <a:ext cx="1016639" cy="665924"/>
            <a:chOff x="7696357" y="2752915"/>
            <a:chExt cx="1016639" cy="665924"/>
          </a:xfrm>
        </p:grpSpPr>
        <p:sp>
          <p:nvSpPr>
            <p:cNvPr id="307" name="TextBox 306"/>
            <p:cNvSpPr txBox="1"/>
            <p:nvPr/>
          </p:nvSpPr>
          <p:spPr>
            <a:xfrm>
              <a:off x="7800089" y="3227305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Bulgaria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pic>
          <p:nvPicPr>
            <p:cNvPr id="308" name="Picture 307"/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3057" y="2752915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309" name="Straight Connector 308"/>
            <p:cNvCxnSpPr/>
            <p:nvPr/>
          </p:nvCxnSpPr>
          <p:spPr>
            <a:xfrm>
              <a:off x="7696357" y="3418839"/>
              <a:ext cx="10082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309"/>
          <p:cNvGrpSpPr/>
          <p:nvPr userDrawn="1"/>
        </p:nvGrpSpPr>
        <p:grpSpPr>
          <a:xfrm>
            <a:off x="260173" y="976042"/>
            <a:ext cx="1029365" cy="670949"/>
            <a:chOff x="374195" y="1700760"/>
            <a:chExt cx="1029365" cy="670949"/>
          </a:xfrm>
        </p:grpSpPr>
        <p:pic>
          <p:nvPicPr>
            <p:cNvPr id="311" name="Picture 310"/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928" y="170076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12" name="TextBox 311"/>
            <p:cNvSpPr txBox="1"/>
            <p:nvPr/>
          </p:nvSpPr>
          <p:spPr>
            <a:xfrm>
              <a:off x="400928" y="217957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USA 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3" name="Straight Connector 312"/>
            <p:cNvCxnSpPr/>
            <p:nvPr/>
          </p:nvCxnSpPr>
          <p:spPr>
            <a:xfrm>
              <a:off x="374195" y="2371709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313"/>
          <p:cNvGrpSpPr/>
          <p:nvPr userDrawn="1"/>
        </p:nvGrpSpPr>
        <p:grpSpPr>
          <a:xfrm>
            <a:off x="281602" y="1763309"/>
            <a:ext cx="1446550" cy="706377"/>
            <a:chOff x="367845" y="3789050"/>
            <a:chExt cx="1446550" cy="706377"/>
          </a:xfrm>
        </p:grpSpPr>
        <p:pic>
          <p:nvPicPr>
            <p:cNvPr id="315" name="Picture 10" descr="\\CABIUK-APPS04\Portfolio\Assets\MarketingImageLibrary\Flags\Flags for Web - GIF\Trinidad &amp; Tobago - Flag copy.gif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45" y="3789050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6" name="TextBox 315"/>
            <p:cNvSpPr txBox="1"/>
            <p:nvPr/>
          </p:nvSpPr>
          <p:spPr>
            <a:xfrm>
              <a:off x="374195" y="4297166"/>
              <a:ext cx="14402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Trinidad &amp; Tobago </a:t>
              </a:r>
              <a:r>
                <a:rPr lang="en-GB" sz="1100" dirty="0" smtClean="0">
                  <a:solidFill>
                    <a:srgbClr val="5C5C5C"/>
                  </a:solidFill>
                </a:rPr>
                <a:t>4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7" name="Straight Connector 316"/>
            <p:cNvCxnSpPr/>
            <p:nvPr/>
          </p:nvCxnSpPr>
          <p:spPr>
            <a:xfrm>
              <a:off x="373476" y="4495427"/>
              <a:ext cx="13609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Group 317"/>
          <p:cNvGrpSpPr/>
          <p:nvPr userDrawn="1"/>
        </p:nvGrpSpPr>
        <p:grpSpPr>
          <a:xfrm>
            <a:off x="4949932" y="5200325"/>
            <a:ext cx="1161734" cy="711141"/>
            <a:chOff x="3186703" y="5727274"/>
            <a:chExt cx="1161734" cy="711141"/>
          </a:xfrm>
        </p:grpSpPr>
        <p:pic>
          <p:nvPicPr>
            <p:cNvPr id="319" name="Picture 9" descr="\\CABIUK-APPS04\Portfolio\Assets\MarketingImageLibrary\Flags\Flags for Web - GIF\Kenya - Flag copy.gif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805" y="572727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0" name="TextBox 319"/>
            <p:cNvSpPr txBox="1"/>
            <p:nvPr/>
          </p:nvSpPr>
          <p:spPr>
            <a:xfrm>
              <a:off x="3345805" y="625785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Kenya  </a:t>
              </a:r>
              <a:r>
                <a:rPr lang="en-GB" sz="1100" dirty="0" smtClean="0">
                  <a:solidFill>
                    <a:srgbClr val="5C5C5C"/>
                  </a:solidFill>
                </a:rPr>
                <a:t>40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21" name="Straight Connector 320"/>
            <p:cNvCxnSpPr/>
            <p:nvPr/>
          </p:nvCxnSpPr>
          <p:spPr>
            <a:xfrm>
              <a:off x="3186703" y="6438415"/>
              <a:ext cx="10565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2" name="Straight Connector 321"/>
          <p:cNvCxnSpPr>
            <a:endCxn id="289" idx="1"/>
          </p:cNvCxnSpPr>
          <p:nvPr userDrawn="1"/>
        </p:nvCxnSpPr>
        <p:spPr>
          <a:xfrm>
            <a:off x="2578895" y="1648510"/>
            <a:ext cx="1877778" cy="9440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>
            <a:endCxn id="285" idx="1"/>
          </p:cNvCxnSpPr>
          <p:nvPr userDrawn="1"/>
        </p:nvCxnSpPr>
        <p:spPr>
          <a:xfrm>
            <a:off x="3834831" y="1651539"/>
            <a:ext cx="742318" cy="947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endCxn id="287" idx="0"/>
          </p:cNvCxnSpPr>
          <p:nvPr userDrawn="1"/>
        </p:nvCxnSpPr>
        <p:spPr>
          <a:xfrm flipH="1">
            <a:off x="4665324" y="1651539"/>
            <a:ext cx="438830" cy="1077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>
            <a:endCxn id="290" idx="6"/>
          </p:cNvCxnSpPr>
          <p:nvPr userDrawn="1"/>
        </p:nvCxnSpPr>
        <p:spPr>
          <a:xfrm flipH="1">
            <a:off x="5021942" y="1623955"/>
            <a:ext cx="1708429" cy="12503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>
            <a:endCxn id="339" idx="7"/>
          </p:cNvCxnSpPr>
          <p:nvPr userDrawn="1"/>
        </p:nvCxnSpPr>
        <p:spPr>
          <a:xfrm flipH="1">
            <a:off x="4897518" y="1651539"/>
            <a:ext cx="499205" cy="10843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>
            <a:endCxn id="291" idx="6"/>
          </p:cNvCxnSpPr>
          <p:nvPr userDrawn="1"/>
        </p:nvCxnSpPr>
        <p:spPr>
          <a:xfrm flipH="1">
            <a:off x="6560442" y="3335486"/>
            <a:ext cx="1401978" cy="5303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>
            <a:endCxn id="293" idx="7"/>
          </p:cNvCxnSpPr>
          <p:nvPr userDrawn="1"/>
        </p:nvCxnSpPr>
        <p:spPr>
          <a:xfrm flipH="1">
            <a:off x="7425487" y="4212581"/>
            <a:ext cx="532336" cy="4801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>
            <a:endCxn id="286" idx="5"/>
          </p:cNvCxnSpPr>
          <p:nvPr userDrawn="1"/>
        </p:nvCxnSpPr>
        <p:spPr>
          <a:xfrm flipH="1" flipV="1">
            <a:off x="6093577" y="3523374"/>
            <a:ext cx="1528706" cy="1526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>
            <a:endCxn id="284" idx="5"/>
          </p:cNvCxnSpPr>
          <p:nvPr userDrawn="1"/>
        </p:nvCxnSpPr>
        <p:spPr>
          <a:xfrm flipH="1" flipV="1">
            <a:off x="5835681" y="3312694"/>
            <a:ext cx="2165677" cy="25834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>
            <a:endCxn id="288" idx="4"/>
          </p:cNvCxnSpPr>
          <p:nvPr userDrawn="1"/>
        </p:nvCxnSpPr>
        <p:spPr>
          <a:xfrm flipV="1">
            <a:off x="4949932" y="4020579"/>
            <a:ext cx="281946" cy="18911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 userDrawn="1"/>
        </p:nvCxnSpPr>
        <p:spPr>
          <a:xfrm>
            <a:off x="787581" y="4184133"/>
            <a:ext cx="25887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>
            <a:endCxn id="282" idx="2"/>
          </p:cNvCxnSpPr>
          <p:nvPr userDrawn="1"/>
        </p:nvCxnSpPr>
        <p:spPr>
          <a:xfrm>
            <a:off x="1256222" y="3298054"/>
            <a:ext cx="1536841" cy="4183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>
            <a:endCxn id="280" idx="2"/>
          </p:cNvCxnSpPr>
          <p:nvPr userDrawn="1"/>
        </p:nvCxnSpPr>
        <p:spPr>
          <a:xfrm>
            <a:off x="1648149" y="2469686"/>
            <a:ext cx="1599834" cy="12447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>
            <a:endCxn id="281" idx="2"/>
          </p:cNvCxnSpPr>
          <p:nvPr userDrawn="1"/>
        </p:nvCxnSpPr>
        <p:spPr>
          <a:xfrm>
            <a:off x="1256222" y="1646991"/>
            <a:ext cx="1775730" cy="1226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 userDrawn="1"/>
        </p:nvCxnSpPr>
        <p:spPr>
          <a:xfrm flipH="1">
            <a:off x="3348066" y="3524289"/>
            <a:ext cx="1334958" cy="23883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>
            <a:endCxn id="292" idx="7"/>
          </p:cNvCxnSpPr>
          <p:nvPr userDrawn="1"/>
        </p:nvCxnSpPr>
        <p:spPr>
          <a:xfrm flipH="1">
            <a:off x="6841788" y="2481831"/>
            <a:ext cx="1111106" cy="424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Oval 337"/>
          <p:cNvSpPr/>
          <p:nvPr userDrawn="1"/>
        </p:nvSpPr>
        <p:spPr>
          <a:xfrm>
            <a:off x="6241234" y="33427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39" name="Oval 338"/>
          <p:cNvSpPr/>
          <p:nvPr userDrawn="1"/>
        </p:nvSpPr>
        <p:spPr>
          <a:xfrm>
            <a:off x="4858494" y="272916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40" name="Straight Connector 339"/>
          <p:cNvCxnSpPr/>
          <p:nvPr userDrawn="1"/>
        </p:nvCxnSpPr>
        <p:spPr>
          <a:xfrm flipH="1">
            <a:off x="6277861" y="1617804"/>
            <a:ext cx="1712482" cy="17426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1" name="Group 340"/>
          <p:cNvGrpSpPr/>
          <p:nvPr userDrawn="1"/>
        </p:nvGrpSpPr>
        <p:grpSpPr>
          <a:xfrm>
            <a:off x="5396723" y="976042"/>
            <a:ext cx="996049" cy="670170"/>
            <a:chOff x="6131916" y="1739750"/>
            <a:chExt cx="996049" cy="670170"/>
          </a:xfrm>
        </p:grpSpPr>
        <p:sp>
          <p:nvSpPr>
            <p:cNvPr id="342" name="TextBox 341"/>
            <p:cNvSpPr txBox="1"/>
            <p:nvPr/>
          </p:nvSpPr>
          <p:spPr>
            <a:xfrm>
              <a:off x="6200723" y="2218386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Hungary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43" name="Straight Connector 342"/>
            <p:cNvCxnSpPr/>
            <p:nvPr/>
          </p:nvCxnSpPr>
          <p:spPr>
            <a:xfrm>
              <a:off x="6131916" y="240992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3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176" y="173975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5" name="TextBox 344"/>
          <p:cNvSpPr txBox="1"/>
          <p:nvPr userDrawn="1"/>
        </p:nvSpPr>
        <p:spPr>
          <a:xfrm>
            <a:off x="8034553" y="1416169"/>
            <a:ext cx="10226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Bangladesh 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46" name="Straight Connector 345"/>
          <p:cNvCxnSpPr/>
          <p:nvPr userDrawn="1"/>
        </p:nvCxnSpPr>
        <p:spPr>
          <a:xfrm>
            <a:off x="7985726" y="1616242"/>
            <a:ext cx="964971" cy="15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7" name="Picture 4"/>
          <p:cNvPicPr>
            <a:picLocks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18918" y="965999"/>
            <a:ext cx="864000" cy="4320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8" name="Group 347"/>
          <p:cNvGrpSpPr/>
          <p:nvPr userDrawn="1"/>
        </p:nvGrpSpPr>
        <p:grpSpPr>
          <a:xfrm>
            <a:off x="7622283" y="4357495"/>
            <a:ext cx="1415412" cy="839048"/>
            <a:chOff x="7602377" y="5942099"/>
            <a:chExt cx="1415412" cy="839048"/>
          </a:xfrm>
        </p:grpSpPr>
        <p:cxnSp>
          <p:nvCxnSpPr>
            <p:cNvPr id="349" name="Straight Connector 348"/>
            <p:cNvCxnSpPr/>
            <p:nvPr/>
          </p:nvCxnSpPr>
          <p:spPr>
            <a:xfrm>
              <a:off x="7602377" y="6631810"/>
              <a:ext cx="13411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0" name="Group 349"/>
            <p:cNvGrpSpPr/>
            <p:nvPr/>
          </p:nvGrpSpPr>
          <p:grpSpPr>
            <a:xfrm>
              <a:off x="8008246" y="5942099"/>
              <a:ext cx="1009543" cy="839048"/>
              <a:chOff x="6626619" y="5917569"/>
              <a:chExt cx="1009543" cy="839048"/>
            </a:xfrm>
          </p:grpSpPr>
          <p:sp>
            <p:nvSpPr>
              <p:cNvPr id="351" name="TextBox 350"/>
              <p:cNvSpPr txBox="1"/>
              <p:nvPr/>
            </p:nvSpPr>
            <p:spPr>
              <a:xfrm>
                <a:off x="6633530" y="6418063"/>
                <a:ext cx="1002632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India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23</a:t>
                </a:r>
              </a:p>
              <a:p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pic>
            <p:nvPicPr>
              <p:cNvPr id="352" name="Picture 3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6619" y="5917569"/>
                <a:ext cx="904421" cy="439733"/>
              </a:xfrm>
              <a:prstGeom prst="rect">
                <a:avLst/>
              </a:prstGeom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</p:pic>
          <p:pic>
            <p:nvPicPr>
              <p:cNvPr id="353" name="Picture 352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6589" t="34010" r="28414" b="32995"/>
              <a:stretch/>
            </p:blipFill>
            <p:spPr>
              <a:xfrm>
                <a:off x="6929729" y="6064466"/>
                <a:ext cx="298200" cy="145937"/>
              </a:xfrm>
              <a:prstGeom prst="rect">
                <a:avLst/>
              </a:prstGeom>
            </p:spPr>
          </p:pic>
        </p:grpSp>
      </p:grpSp>
      <p:sp>
        <p:nvSpPr>
          <p:cNvPr id="354" name="Oval 353"/>
          <p:cNvSpPr/>
          <p:nvPr userDrawn="1"/>
        </p:nvSpPr>
        <p:spPr>
          <a:xfrm>
            <a:off x="4450766" y="378645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5" name="Oval 354"/>
          <p:cNvSpPr/>
          <p:nvPr userDrawn="1"/>
        </p:nvSpPr>
        <p:spPr>
          <a:xfrm>
            <a:off x="5107991" y="390646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6" name="Oval 355"/>
          <p:cNvSpPr/>
          <p:nvPr userDrawn="1"/>
        </p:nvSpPr>
        <p:spPr>
          <a:xfrm>
            <a:off x="5276266" y="3725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357" name="Picture 35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43" y="5214352"/>
            <a:ext cx="877751" cy="4327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58" name="TextBox 357"/>
          <p:cNvSpPr txBox="1"/>
          <p:nvPr userDrawn="1"/>
        </p:nvSpPr>
        <p:spPr>
          <a:xfrm>
            <a:off x="292592" y="5723002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Ghana  6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59" name="Straight Connector 358"/>
          <p:cNvCxnSpPr/>
          <p:nvPr userDrawn="1"/>
        </p:nvCxnSpPr>
        <p:spPr>
          <a:xfrm>
            <a:off x="301494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>
            <a:stCxn id="354" idx="3"/>
          </p:cNvCxnSpPr>
          <p:nvPr userDrawn="1"/>
        </p:nvCxnSpPr>
        <p:spPr>
          <a:xfrm flipH="1">
            <a:off x="1194509" y="3825476"/>
            <a:ext cx="3262952" cy="2078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1" name="Group 360"/>
          <p:cNvGrpSpPr/>
          <p:nvPr userDrawn="1"/>
        </p:nvGrpSpPr>
        <p:grpSpPr>
          <a:xfrm>
            <a:off x="3858266" y="5222137"/>
            <a:ext cx="1002802" cy="685664"/>
            <a:chOff x="2200763" y="6031612"/>
            <a:chExt cx="1002802" cy="685664"/>
          </a:xfrm>
        </p:grpSpPr>
        <p:pic>
          <p:nvPicPr>
            <p:cNvPr id="362" name="Picture 361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0288" y="6031612"/>
              <a:ext cx="86556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63" name="TextBox 362"/>
            <p:cNvSpPr txBox="1"/>
            <p:nvPr/>
          </p:nvSpPr>
          <p:spPr>
            <a:xfrm>
              <a:off x="2200933" y="653170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Uganda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4" name="Straight Connector 363"/>
            <p:cNvCxnSpPr/>
            <p:nvPr/>
          </p:nvCxnSpPr>
          <p:spPr>
            <a:xfrm flipV="1">
              <a:off x="2200763" y="6716776"/>
              <a:ext cx="938882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5" name="Straight Connector 364"/>
          <p:cNvCxnSpPr/>
          <p:nvPr userDrawn="1"/>
        </p:nvCxnSpPr>
        <p:spPr>
          <a:xfrm flipH="1">
            <a:off x="4797148" y="3952186"/>
            <a:ext cx="333702" cy="1959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6" name="Group 365"/>
          <p:cNvGrpSpPr/>
          <p:nvPr userDrawn="1"/>
        </p:nvGrpSpPr>
        <p:grpSpPr>
          <a:xfrm>
            <a:off x="6441163" y="5200892"/>
            <a:ext cx="950181" cy="683759"/>
            <a:chOff x="5354624" y="5964870"/>
            <a:chExt cx="950181" cy="683759"/>
          </a:xfrm>
        </p:grpSpPr>
        <p:pic>
          <p:nvPicPr>
            <p:cNvPr id="367" name="Picture 366"/>
            <p:cNvPicPr>
              <a:picLocks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6" t="954" r="272" b="954"/>
            <a:stretch/>
          </p:blipFill>
          <p:spPr>
            <a:xfrm>
              <a:off x="5384301" y="5964870"/>
              <a:ext cx="8784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/>
          </p:spPr>
        </p:pic>
        <p:sp>
          <p:nvSpPr>
            <p:cNvPr id="368" name="TextBox 367"/>
            <p:cNvSpPr txBox="1"/>
            <p:nvPr/>
          </p:nvSpPr>
          <p:spPr>
            <a:xfrm>
              <a:off x="5384300" y="6464392"/>
              <a:ext cx="8955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Ethiopia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9" name="Straight Connector 368"/>
            <p:cNvCxnSpPr/>
            <p:nvPr/>
          </p:nvCxnSpPr>
          <p:spPr>
            <a:xfrm flipV="1">
              <a:off x="5354624" y="6648129"/>
              <a:ext cx="950181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0" name="Straight Connector 369"/>
          <p:cNvCxnSpPr>
            <a:endCxn id="356" idx="5"/>
          </p:cNvCxnSpPr>
          <p:nvPr userDrawn="1"/>
        </p:nvCxnSpPr>
        <p:spPr>
          <a:xfrm flipH="1" flipV="1">
            <a:off x="5315290" y="3764516"/>
            <a:ext cx="1125873" cy="2121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1" name="Group 370"/>
          <p:cNvGrpSpPr/>
          <p:nvPr userDrawn="1"/>
        </p:nvGrpSpPr>
        <p:grpSpPr>
          <a:xfrm>
            <a:off x="7954648" y="3542080"/>
            <a:ext cx="1091870" cy="670501"/>
            <a:chOff x="7910475" y="4286397"/>
            <a:chExt cx="1091870" cy="670501"/>
          </a:xfrm>
        </p:grpSpPr>
        <p:grpSp>
          <p:nvGrpSpPr>
            <p:cNvPr id="372" name="Group 371"/>
            <p:cNvGrpSpPr/>
            <p:nvPr/>
          </p:nvGrpSpPr>
          <p:grpSpPr>
            <a:xfrm>
              <a:off x="7910475" y="4755112"/>
              <a:ext cx="1091870" cy="201786"/>
              <a:chOff x="7755394" y="6264203"/>
              <a:chExt cx="1091870" cy="201786"/>
            </a:xfrm>
          </p:grpSpPr>
          <p:sp>
            <p:nvSpPr>
              <p:cNvPr id="374" name="TextBox 373"/>
              <p:cNvSpPr txBox="1"/>
              <p:nvPr/>
            </p:nvSpPr>
            <p:spPr>
              <a:xfrm>
                <a:off x="7844632" y="6264203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Australia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75" name="Straight Connector 374"/>
              <p:cNvCxnSpPr/>
              <p:nvPr/>
            </p:nvCxnSpPr>
            <p:spPr>
              <a:xfrm>
                <a:off x="7755394" y="6465989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3" name="Picture 372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9713" y="4286397"/>
              <a:ext cx="88373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76" name="Group 375"/>
          <p:cNvGrpSpPr/>
          <p:nvPr userDrawn="1"/>
        </p:nvGrpSpPr>
        <p:grpSpPr>
          <a:xfrm>
            <a:off x="7957823" y="2639136"/>
            <a:ext cx="1104263" cy="696350"/>
            <a:chOff x="7913650" y="3383453"/>
            <a:chExt cx="1104263" cy="696350"/>
          </a:xfrm>
        </p:grpSpPr>
        <p:grpSp>
          <p:nvGrpSpPr>
            <p:cNvPr id="377" name="Group 376"/>
            <p:cNvGrpSpPr/>
            <p:nvPr/>
          </p:nvGrpSpPr>
          <p:grpSpPr>
            <a:xfrm>
              <a:off x="7913650" y="3880826"/>
              <a:ext cx="1104263" cy="198977"/>
              <a:chOff x="7754491" y="5216714"/>
              <a:chExt cx="1104263" cy="198977"/>
            </a:xfrm>
          </p:grpSpPr>
          <p:sp>
            <p:nvSpPr>
              <p:cNvPr id="379" name="TextBox 378"/>
              <p:cNvSpPr txBox="1"/>
              <p:nvPr/>
            </p:nvSpPr>
            <p:spPr>
              <a:xfrm>
                <a:off x="7856122" y="5216714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Malaysia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0" name="Straight Connector 379"/>
              <p:cNvCxnSpPr/>
              <p:nvPr/>
            </p:nvCxnSpPr>
            <p:spPr>
              <a:xfrm>
                <a:off x="7754491" y="5415691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8" name="Picture 377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201" y="3383453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1" name="Group 380"/>
          <p:cNvGrpSpPr/>
          <p:nvPr userDrawn="1"/>
        </p:nvGrpSpPr>
        <p:grpSpPr>
          <a:xfrm>
            <a:off x="7952894" y="1838645"/>
            <a:ext cx="1104996" cy="643186"/>
            <a:chOff x="7908721" y="2582962"/>
            <a:chExt cx="1104996" cy="643186"/>
          </a:xfrm>
        </p:grpSpPr>
        <p:grpSp>
          <p:nvGrpSpPr>
            <p:cNvPr id="382" name="Group 381"/>
            <p:cNvGrpSpPr/>
            <p:nvPr/>
          </p:nvGrpSpPr>
          <p:grpSpPr>
            <a:xfrm>
              <a:off x="7908721" y="3052429"/>
              <a:ext cx="1104996" cy="173719"/>
              <a:chOff x="7737050" y="4258335"/>
              <a:chExt cx="1104996" cy="173719"/>
            </a:xfrm>
          </p:grpSpPr>
          <p:sp>
            <p:nvSpPr>
              <p:cNvPr id="384" name="TextBox 383"/>
              <p:cNvSpPr txBox="1"/>
              <p:nvPr/>
            </p:nvSpPr>
            <p:spPr>
              <a:xfrm>
                <a:off x="7839414" y="4258335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China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8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5" name="Straight Connector 384"/>
              <p:cNvCxnSpPr/>
              <p:nvPr/>
            </p:nvCxnSpPr>
            <p:spPr>
              <a:xfrm>
                <a:off x="7737050" y="443205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668" y="2582962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6" name="Group 385"/>
          <p:cNvGrpSpPr/>
          <p:nvPr userDrawn="1"/>
        </p:nvGrpSpPr>
        <p:grpSpPr>
          <a:xfrm>
            <a:off x="8001358" y="5208199"/>
            <a:ext cx="1040518" cy="687951"/>
            <a:chOff x="7052945" y="5952516"/>
            <a:chExt cx="1040518" cy="687951"/>
          </a:xfrm>
        </p:grpSpPr>
        <p:grpSp>
          <p:nvGrpSpPr>
            <p:cNvPr id="387" name="Group 386"/>
            <p:cNvGrpSpPr/>
            <p:nvPr/>
          </p:nvGrpSpPr>
          <p:grpSpPr>
            <a:xfrm>
              <a:off x="7052945" y="6460810"/>
              <a:ext cx="1040518" cy="179657"/>
              <a:chOff x="7052945" y="6360451"/>
              <a:chExt cx="1040518" cy="179657"/>
            </a:xfrm>
          </p:grpSpPr>
          <p:sp>
            <p:nvSpPr>
              <p:cNvPr id="389" name="TextBox 388"/>
              <p:cNvSpPr txBox="1"/>
              <p:nvPr/>
            </p:nvSpPr>
            <p:spPr>
              <a:xfrm>
                <a:off x="7090831" y="636045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Pakistan  115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0" name="Straight Connector 389"/>
              <p:cNvCxnSpPr/>
              <p:nvPr/>
            </p:nvCxnSpPr>
            <p:spPr>
              <a:xfrm>
                <a:off x="7052945" y="6540108"/>
                <a:ext cx="9110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8" name="Picture 387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3155" y="5952516"/>
              <a:ext cx="87775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1" name="Group 390"/>
          <p:cNvGrpSpPr/>
          <p:nvPr userDrawn="1"/>
        </p:nvGrpSpPr>
        <p:grpSpPr>
          <a:xfrm>
            <a:off x="286265" y="3535661"/>
            <a:ext cx="1002632" cy="647692"/>
            <a:chOff x="242092" y="4279978"/>
            <a:chExt cx="1002632" cy="647692"/>
          </a:xfrm>
        </p:grpSpPr>
        <p:grpSp>
          <p:nvGrpSpPr>
            <p:cNvPr id="392" name="Group 391"/>
            <p:cNvGrpSpPr/>
            <p:nvPr/>
          </p:nvGrpSpPr>
          <p:grpSpPr>
            <a:xfrm>
              <a:off x="242092" y="4751553"/>
              <a:ext cx="1002632" cy="176117"/>
              <a:chOff x="377649" y="5261360"/>
              <a:chExt cx="1002632" cy="176117"/>
            </a:xfrm>
          </p:grpSpPr>
          <p:sp>
            <p:nvSpPr>
              <p:cNvPr id="394" name="TextBox 393"/>
              <p:cNvSpPr txBox="1"/>
              <p:nvPr/>
            </p:nvSpPr>
            <p:spPr>
              <a:xfrm>
                <a:off x="377649" y="5261360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Brazil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4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5" name="Straight Connector 394"/>
              <p:cNvCxnSpPr/>
              <p:nvPr/>
            </p:nvCxnSpPr>
            <p:spPr>
              <a:xfrm>
                <a:off x="380940" y="5437477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3" name="Picture 392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778" y="4279978"/>
              <a:ext cx="878400" cy="4391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6" name="Group 395"/>
          <p:cNvGrpSpPr/>
          <p:nvPr userDrawn="1"/>
        </p:nvGrpSpPr>
        <p:grpSpPr>
          <a:xfrm>
            <a:off x="264012" y="2638211"/>
            <a:ext cx="1003324" cy="662919"/>
            <a:chOff x="219839" y="3382528"/>
            <a:chExt cx="1003324" cy="662919"/>
          </a:xfrm>
        </p:grpSpPr>
        <p:grpSp>
          <p:nvGrpSpPr>
            <p:cNvPr id="397" name="Group 396"/>
            <p:cNvGrpSpPr/>
            <p:nvPr/>
          </p:nvGrpSpPr>
          <p:grpSpPr>
            <a:xfrm>
              <a:off x="219839" y="3860524"/>
              <a:ext cx="1003324" cy="184923"/>
              <a:chOff x="366055" y="3272291"/>
              <a:chExt cx="1003324" cy="184923"/>
            </a:xfrm>
          </p:grpSpPr>
          <p:sp>
            <p:nvSpPr>
              <p:cNvPr id="399" name="TextBox 398"/>
              <p:cNvSpPr txBox="1"/>
              <p:nvPr/>
            </p:nvSpPr>
            <p:spPr>
              <a:xfrm>
                <a:off x="366747" y="327229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Costa Rica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400" name="Straight Connector 399"/>
              <p:cNvCxnSpPr/>
              <p:nvPr/>
            </p:nvCxnSpPr>
            <p:spPr>
              <a:xfrm>
                <a:off x="366055" y="345721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208" y="3382528"/>
              <a:ext cx="882000" cy="4409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401" name="Group 400"/>
          <p:cNvGrpSpPr/>
          <p:nvPr userDrawn="1"/>
        </p:nvGrpSpPr>
        <p:grpSpPr>
          <a:xfrm>
            <a:off x="281602" y="4338880"/>
            <a:ext cx="912907" cy="680427"/>
            <a:chOff x="237429" y="5083197"/>
            <a:chExt cx="912907" cy="680427"/>
          </a:xfrm>
        </p:grpSpPr>
        <p:pic>
          <p:nvPicPr>
            <p:cNvPr id="402" name="Picture 2" descr="\\CABIUK-IMAGE\images\General\Flags of the World\Flags - Uniform Size\Flags - Uniform Size - for Web\Chile.gif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57" y="5083197"/>
              <a:ext cx="886475" cy="443237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3" name="TextBox 402"/>
            <p:cNvSpPr txBox="1"/>
            <p:nvPr/>
          </p:nvSpPr>
          <p:spPr>
            <a:xfrm>
              <a:off x="237429" y="5582307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Chile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404" name="Straight Connector 403"/>
            <p:cNvCxnSpPr/>
            <p:nvPr/>
          </p:nvCxnSpPr>
          <p:spPr>
            <a:xfrm>
              <a:off x="246331" y="5763624"/>
              <a:ext cx="9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5" name="Oval 404"/>
          <p:cNvSpPr/>
          <p:nvPr userDrawn="1"/>
        </p:nvSpPr>
        <p:spPr>
          <a:xfrm>
            <a:off x="3098923" y="453164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406" name="Straight Connector 405"/>
          <p:cNvCxnSpPr>
            <a:endCxn id="405" idx="2"/>
          </p:cNvCxnSpPr>
          <p:nvPr userDrawn="1"/>
        </p:nvCxnSpPr>
        <p:spPr>
          <a:xfrm flipV="1">
            <a:off x="1181602" y="4554501"/>
            <a:ext cx="1917321" cy="4648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Rectangle 406"/>
          <p:cNvSpPr/>
          <p:nvPr userDrawn="1"/>
        </p:nvSpPr>
        <p:spPr>
          <a:xfrm>
            <a:off x="153942" y="332656"/>
            <a:ext cx="8971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5C5C5C"/>
                </a:solidFill>
              </a:rPr>
              <a:t>Global reach </a:t>
            </a:r>
            <a:r>
              <a:rPr lang="en-GB" dirty="0" smtClean="0">
                <a:solidFill>
                  <a:srgbClr val="5C5C5C"/>
                </a:solidFill>
              </a:rPr>
              <a:t>We </a:t>
            </a:r>
            <a:r>
              <a:rPr lang="en-GB" dirty="0">
                <a:solidFill>
                  <a:srgbClr val="5C5C5C"/>
                </a:solidFill>
              </a:rPr>
              <a:t>have </a:t>
            </a:r>
            <a:r>
              <a:rPr lang="en-GB" dirty="0" smtClean="0">
                <a:solidFill>
                  <a:srgbClr val="5C5C5C"/>
                </a:solidFill>
              </a:rPr>
              <a:t>480+ </a:t>
            </a:r>
            <a:r>
              <a:rPr lang="en-GB" dirty="0">
                <a:solidFill>
                  <a:srgbClr val="5C5C5C"/>
                </a:solidFill>
              </a:rPr>
              <a:t>staff across 21 locations worldwide</a:t>
            </a:r>
          </a:p>
        </p:txBody>
      </p:sp>
      <p:cxnSp>
        <p:nvCxnSpPr>
          <p:cNvPr id="409" name="Straight Connector 408"/>
          <p:cNvCxnSpPr/>
          <p:nvPr userDrawn="1"/>
        </p:nvCxnSpPr>
        <p:spPr>
          <a:xfrm>
            <a:off x="2448066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TextBox 409"/>
          <p:cNvSpPr txBox="1"/>
          <p:nvPr userDrawn="1"/>
        </p:nvSpPr>
        <p:spPr>
          <a:xfrm>
            <a:off x="2437804" y="5707457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Niger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pic>
        <p:nvPicPr>
          <p:cNvPr id="411" name="Picture 410"/>
          <p:cNvPicPr>
            <a:picLocks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66" y="5235699"/>
            <a:ext cx="864000" cy="4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2" name="Oval 411"/>
          <p:cNvSpPr/>
          <p:nvPr userDrawn="1"/>
        </p:nvSpPr>
        <p:spPr>
          <a:xfrm>
            <a:off x="4687633" y="351922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72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4C4C4C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28800"/>
            <a:ext cx="8229600" cy="4464496"/>
          </a:xfrm>
        </p:spPr>
        <p:txBody>
          <a:bodyPr/>
          <a:lstStyle>
            <a:lvl1pPr marL="177800" indent="-177800">
              <a:buClr>
                <a:schemeClr val="bg2"/>
              </a:buClr>
              <a:defRPr/>
            </a:lvl1pPr>
            <a:lvl2pPr marL="177800" indent="-177800">
              <a:buClr>
                <a:schemeClr val="bg2"/>
              </a:buClr>
              <a:defRPr/>
            </a:lvl2pPr>
            <a:lvl3pPr marL="177800" indent="-177800">
              <a:buClr>
                <a:schemeClr val="bg2"/>
              </a:buClr>
              <a:defRPr/>
            </a:lvl3pPr>
            <a:lvl4pPr marL="177800" indent="-177800">
              <a:buClr>
                <a:schemeClr val="bg2"/>
              </a:buClr>
              <a:defRPr/>
            </a:lvl4pPr>
            <a:lvl5pPr marL="177800" indent="-177800"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152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C4C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tabLst/>
              <a:defRPr/>
            </a:lvl1pPr>
            <a:lvl2pPr marL="539750" indent="-177800">
              <a:buFont typeface="Arial" panose="020B0604020202020204" pitchFamily="34" charset="0"/>
              <a:buChar char="●"/>
              <a:tabLst/>
              <a:defRPr/>
            </a:lvl2pPr>
            <a:lvl3pPr marL="730250" indent="-177800">
              <a:buFont typeface="Arial" panose="020B0604020202020204" pitchFamily="34" charset="0"/>
              <a:buChar char="●"/>
              <a:tabLst/>
              <a:defRPr/>
            </a:lvl3pPr>
            <a:lvl4pPr marL="901700" indent="-177800">
              <a:buFont typeface="Arial" panose="020B0604020202020204" pitchFamily="34" charset="0"/>
              <a:buChar char="●"/>
              <a:tabLst/>
              <a:defRPr/>
            </a:lvl4pPr>
            <a:lvl5pPr marL="1092200" indent="-177800">
              <a:buFont typeface="Arial" panose="020B0604020202020204" pitchFamily="34" charset="0"/>
              <a:buChar char="●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268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/>
            </a:lvl1pPr>
            <a:lvl2pPr marL="539750" indent="-177800">
              <a:buFont typeface="Arial" panose="020B0604020202020204" pitchFamily="34" charset="0"/>
              <a:buChar char="●"/>
              <a:defRPr/>
            </a:lvl2pPr>
            <a:lvl3pPr marL="730250" indent="-177800">
              <a:buFont typeface="Arial" panose="020B0604020202020204" pitchFamily="34" charset="0"/>
              <a:buChar char="●"/>
              <a:defRPr/>
            </a:lvl3pPr>
            <a:lvl4pPr marL="901700" indent="-177800">
              <a:buFont typeface="Arial" panose="020B0604020202020204" pitchFamily="34" charset="0"/>
              <a:buChar char="●"/>
              <a:defRPr/>
            </a:lvl4pPr>
            <a:lvl5pPr marL="1092200" indent="-177800" defTabSz="895350">
              <a:buFont typeface="Arial" panose="020B0604020202020204" pitchFamily="34" charset="0"/>
              <a:buChar char="●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28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6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37960" y="3602506"/>
            <a:ext cx="71542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CABI is a not-for-profit international organization that improves people’s lives by providing information and applying scientific expertise to solve problems in agriculture and the environment</a:t>
            </a: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endParaRPr lang="en-GB" sz="28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502" y="2924949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our mission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8321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67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29209"/>
            <a:ext cx="3132138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10884"/>
            <a:ext cx="5473758" cy="4535016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>
                <a:latin typeface="+mn-lt"/>
              </a:defRPr>
            </a:lvl1pPr>
            <a:lvl2pPr marL="539750" indent="-177800">
              <a:buFont typeface="Arial" panose="020B0604020202020204" pitchFamily="34" charset="0"/>
              <a:buChar char="●"/>
              <a:defRPr>
                <a:latin typeface="+mn-lt"/>
              </a:defRPr>
            </a:lvl2pPr>
            <a:lvl3pPr marL="730250" indent="-177800">
              <a:buFont typeface="Arial" panose="020B0604020202020204" pitchFamily="34" charset="0"/>
              <a:buChar char="●"/>
              <a:defRPr>
                <a:latin typeface="+mn-lt"/>
              </a:defRPr>
            </a:lvl3pPr>
            <a:lvl4pPr marL="901700" indent="-177800">
              <a:buFont typeface="Arial" panose="020B0604020202020204" pitchFamily="34" charset="0"/>
              <a:buChar char="●"/>
              <a:defRPr>
                <a:latin typeface="+mn-lt"/>
              </a:defRPr>
            </a:lvl4pPr>
            <a:lvl5pPr marL="1092200" indent="-177800">
              <a:buFont typeface="Arial" panose="020B0604020202020204" pitchFamily="34" charset="0"/>
              <a:buChar char="●"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397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Pictur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20921"/>
            <a:ext cx="5473758" cy="4500367"/>
          </a:xfrm>
        </p:spPr>
        <p:txBody>
          <a:bodyPr/>
          <a:lstStyle>
            <a:lvl1pPr marL="177800" indent="-177800">
              <a:defRPr/>
            </a:lvl1pPr>
            <a:lvl2pPr marL="539750" indent="-177800">
              <a:defRPr/>
            </a:lvl2pPr>
            <a:lvl3pPr marL="730250" indent="-177800">
              <a:defRPr/>
            </a:lvl3pPr>
            <a:lvl4pPr marL="901700" indent="-177800">
              <a:defRPr/>
            </a:lvl4pPr>
            <a:lvl5pPr marL="1092200" indent="-1778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132138" cy="190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111666"/>
            <a:ext cx="3132138" cy="1908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4221088"/>
            <a:ext cx="3132138" cy="19080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746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57302"/>
            <a:ext cx="9144000" cy="3700698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4173280" y="3267175"/>
            <a:ext cx="355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spc="-150" dirty="0" err="1">
                <a:solidFill>
                  <a:srgbClr val="CAEE9C">
                    <a:lumMod val="75000"/>
                  </a:srgbClr>
                </a:solidFill>
              </a:rPr>
              <a:t>xie-xie</a:t>
            </a:r>
            <a:endParaRPr lang="en-GB" sz="3200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2992114" y="3620454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zikomo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 userDrawn="1"/>
        </p:nvSpPr>
        <p:spPr bwMode="auto">
          <a:xfrm>
            <a:off x="2362551" y="3625471"/>
            <a:ext cx="40625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6600" b="1" spc="-150" dirty="0" smtClean="0">
                <a:solidFill>
                  <a:srgbClr val="CAEE9C">
                    <a:lumMod val="75000"/>
                  </a:srgbClr>
                </a:solidFill>
              </a:rPr>
              <a:t>thank </a:t>
            </a:r>
            <a:r>
              <a:rPr lang="en-GB" sz="6600" b="1" spc="-150" dirty="0">
                <a:solidFill>
                  <a:srgbClr val="CAEE9C">
                    <a:lumMod val="75000"/>
                  </a:srgbClr>
                </a:solidFill>
              </a:rPr>
              <a:t>you 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617280" y="4289023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urakoze</a:t>
            </a:r>
            <a:endParaRPr lang="en-GB" sz="32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 userDrawn="1"/>
        </p:nvSpPr>
        <p:spPr bwMode="auto">
          <a:xfrm>
            <a:off x="2501735" y="4539381"/>
            <a:ext cx="3556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terima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kasih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19" name="Text Box 4"/>
          <p:cNvSpPr txBox="1">
            <a:spLocks noChangeArrowheads="1"/>
          </p:cNvSpPr>
          <p:nvPr userDrawn="1"/>
        </p:nvSpPr>
        <p:spPr bwMode="auto">
          <a:xfrm>
            <a:off x="4315361" y="4184299"/>
            <a:ext cx="355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spc="-150" dirty="0" err="1">
                <a:solidFill>
                  <a:srgbClr val="92D050"/>
                </a:solidFill>
              </a:rPr>
              <a:t>ke</a:t>
            </a:r>
            <a:r>
              <a:rPr lang="en-GB" sz="3200" spc="-150" dirty="0">
                <a:solidFill>
                  <a:srgbClr val="92D050"/>
                </a:solidFill>
              </a:rPr>
              <a:t> </a:t>
            </a:r>
            <a:r>
              <a:rPr lang="en-GB" sz="3200" spc="-150" dirty="0" err="1">
                <a:solidFill>
                  <a:srgbClr val="92D050"/>
                </a:solidFill>
              </a:rPr>
              <a:t>itumetse</a:t>
            </a:r>
            <a:endParaRPr lang="en-GB" sz="3200" spc="-150" dirty="0">
              <a:solidFill>
                <a:srgbClr val="92D05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 userDrawn="1"/>
        </p:nvSpPr>
        <p:spPr bwMode="auto">
          <a:xfrm>
            <a:off x="5120975" y="4545688"/>
            <a:ext cx="355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pc="-150" dirty="0" err="1">
                <a:solidFill>
                  <a:srgbClr val="CAEE9C">
                    <a:lumMod val="75000"/>
                  </a:srgbClr>
                </a:solidFill>
              </a:rPr>
              <a:t>dhanyawaad</a:t>
            </a:r>
            <a:endParaRPr lang="en-GB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 userDrawn="1"/>
        </p:nvSpPr>
        <p:spPr bwMode="auto">
          <a:xfrm>
            <a:off x="1018505" y="3555150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merci</a:t>
            </a:r>
            <a:endParaRPr lang="en-GB" sz="2800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 userDrawn="1"/>
        </p:nvSpPr>
        <p:spPr bwMode="auto">
          <a:xfrm>
            <a:off x="5862004" y="3569338"/>
            <a:ext cx="355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efharistó</a:t>
            </a:r>
            <a:endParaRPr lang="en-GB" sz="28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125396" y="3292006"/>
            <a:ext cx="2752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spc="-150" dirty="0" err="1">
                <a:solidFill>
                  <a:srgbClr val="CAEE9C">
                    <a:lumMod val="75000"/>
                  </a:srgbClr>
                </a:solidFill>
              </a:rPr>
              <a:t>Assalamualikum</a:t>
            </a:r>
            <a:endParaRPr lang="en-GB" b="1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110374" y="418130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tak</a:t>
            </a:r>
            <a:endParaRPr lang="en-GB" sz="20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1416823" y="4158782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00" b="1" spc="-150" dirty="0">
                <a:solidFill>
                  <a:srgbClr val="CAEE9C">
                    <a:lumMod val="75000"/>
                  </a:srgbClr>
                </a:solidFill>
              </a:rPr>
              <a:t>kiitos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3915393" y="3425416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spc="-150" dirty="0">
                <a:solidFill>
                  <a:srgbClr val="CAEE9C">
                    <a:lumMod val="75000"/>
                  </a:srgbClr>
                </a:solidFill>
              </a:rPr>
              <a:t>शुक्रिया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791201" y="380060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pc="-150" dirty="0">
                <a:solidFill>
                  <a:srgbClr val="92D050"/>
                </a:solidFill>
              </a:rPr>
              <a:t>ありがとう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5951280" y="3913287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spc="-150" dirty="0">
                <a:solidFill>
                  <a:srgbClr val="CAEE9C">
                    <a:lumMod val="60000"/>
                    <a:lumOff val="40000"/>
                  </a:srgbClr>
                </a:solidFill>
              </a:rPr>
              <a:t>gracias</a:t>
            </a:r>
          </a:p>
        </p:txBody>
      </p:sp>
      <p:sp>
        <p:nvSpPr>
          <p:cNvPr id="29" name="Text Box 4"/>
          <p:cNvSpPr txBox="1">
            <a:spLocks noChangeArrowheads="1"/>
          </p:cNvSpPr>
          <p:nvPr userDrawn="1"/>
        </p:nvSpPr>
        <p:spPr bwMode="auto">
          <a:xfrm>
            <a:off x="5860025" y="4184299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dirty="0" err="1">
                <a:solidFill>
                  <a:srgbClr val="CAEE9C">
                    <a:lumMod val="75000"/>
                  </a:srgbClr>
                </a:solidFill>
              </a:rPr>
              <a:t>zikomo</a:t>
            </a:r>
            <a:endParaRPr lang="en-GB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237" y="458141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rgbClr val="CAEE9C">
                    <a:lumMod val="75000"/>
                  </a:srgbClr>
                </a:solidFill>
              </a:rPr>
              <a:t>danke</a:t>
            </a:r>
            <a:endParaRPr lang="de-DE" sz="2000" dirty="0">
              <a:solidFill>
                <a:srgbClr val="CAEE9C">
                  <a:lumMod val="75000"/>
                </a:srgb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3" y="5125169"/>
            <a:ext cx="8209431" cy="91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 lang="en-GB" sz="2400" b="1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Name, CABI Centre</a:t>
            </a:r>
            <a:b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</a:b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email@cabi.org</a:t>
            </a:r>
          </a:p>
          <a:p>
            <a:pPr lvl="0"/>
            <a:endParaRPr lang="en-GB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 userDrawn="1"/>
        </p:nvSpPr>
        <p:spPr bwMode="auto">
          <a:xfrm>
            <a:off x="6289206" y="4499787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asante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13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725143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9164" y="4725144"/>
            <a:ext cx="9153164" cy="2157341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504" y="4725144"/>
            <a:ext cx="8928992" cy="749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 here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5474567"/>
            <a:ext cx="8928991" cy="326042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Data collected by (names of contributors and production team)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102922" y="5812508"/>
            <a:ext cx="8928991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Analysis and Compilation by (names of contributors)</a:t>
            </a:r>
            <a:endParaRPr lang="en-GB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6163317"/>
            <a:ext cx="8928990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Presenters name, date, event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>
          <a:xfrm>
            <a:off x="571023" y="3510136"/>
            <a:ext cx="8229600" cy="1143000"/>
          </a:xfrm>
        </p:spPr>
        <p:txBody>
          <a:bodyPr>
            <a:normAutofit/>
          </a:bodyPr>
          <a:lstStyle>
            <a:lvl1pPr>
              <a:defRPr sz="3600" b="1" cap="none" spc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Presentation heading here</a:t>
            </a:r>
            <a:br>
              <a:rPr lang="en-US" dirty="0" smtClean="0"/>
            </a:br>
            <a:r>
              <a:rPr lang="en-US" dirty="0" smtClean="0"/>
              <a:t>2nd line if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537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4162"/>
            <a:ext cx="9144000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baseline="0" dirty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4869160"/>
            <a:ext cx="8229600" cy="1143000"/>
          </a:xfrm>
        </p:spPr>
        <p:txBody>
          <a:bodyPr/>
          <a:lstStyle>
            <a:lvl1pPr algn="l">
              <a:defRPr b="1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40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37960" y="3602501"/>
            <a:ext cx="71542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CABI is a not-for-profit international organization that improves people’s lives by providing information and applying scientific expertise to solve problems in agriculture and the environment</a:t>
            </a: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endParaRPr lang="en-GB" sz="28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494" y="2924944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our mission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3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CAB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80442" y="3580643"/>
            <a:ext cx="6685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</a:t>
            </a:r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altLang="en-US" sz="2800" b="1" dirty="0" smtClean="0">
                <a:solidFill>
                  <a:srgbClr val="FFFFFF"/>
                </a:solidFill>
                <a:latin typeface="Arial"/>
              </a:rPr>
              <a:t>is a not-for-profit science-based development and information organization 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6494" y="2924944"/>
            <a:ext cx="3288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is CABI?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408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does CABI d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9874" y="2684435"/>
            <a:ext cx="9163873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80442" y="3580643"/>
            <a:ext cx="66851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 addresses issues of global concern such as food security, through science, information and communication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6494" y="2924944"/>
            <a:ext cx="4673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does CABI do?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9874" y="-171400"/>
            <a:ext cx="9163874" cy="3328702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75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I in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19871" y="1484784"/>
            <a:ext cx="54726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Not-for-profit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intergovernmental organisation established in </a:t>
            </a:r>
            <a:r>
              <a:rPr lang="en-GB" sz="2000" b="1" dirty="0" smtClean="0">
                <a:solidFill>
                  <a:srgbClr val="78BE20"/>
                </a:solidFill>
              </a:rPr>
              <a:t>1910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by a UN treaty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Provides scientific expertise and information about </a:t>
            </a:r>
            <a:r>
              <a:rPr lang="en-GB" sz="2000" b="1" dirty="0" smtClean="0">
                <a:solidFill>
                  <a:srgbClr val="78BE20"/>
                </a:solidFill>
              </a:rPr>
              <a:t>agriculture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and the </a:t>
            </a:r>
            <a:r>
              <a:rPr lang="en-GB" sz="2000" b="1" dirty="0" smtClean="0">
                <a:solidFill>
                  <a:srgbClr val="78BE20"/>
                </a:solidFill>
              </a:rPr>
              <a:t>environment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Expertise in: scientific publishing and international development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Owned by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48 member countries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400 staff worldwide </a:t>
            </a:r>
            <a:r>
              <a:rPr lang="en-GB" sz="2000" dirty="0" smtClean="0">
                <a:solidFill>
                  <a:srgbClr val="000000"/>
                </a:solidFill>
              </a:rPr>
              <a:t>in 21 locations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Annual turn-over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£28m </a:t>
            </a:r>
            <a:r>
              <a:rPr lang="en-GB" sz="2000" dirty="0" smtClean="0">
                <a:solidFill>
                  <a:srgbClr val="000000"/>
                </a:solidFill>
              </a:rPr>
              <a:t>(2013)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Compliant with requirements for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Joint Management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of strategic EC programmes, following successful 4-pillar audit in 2011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419871" y="450850"/>
            <a:ext cx="2400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5C5C5C"/>
                </a:solidFill>
              </a:rPr>
              <a:t>CABI in Brief</a:t>
            </a:r>
            <a:endParaRPr lang="en-GB" sz="2800" b="1" dirty="0">
              <a:solidFill>
                <a:srgbClr val="5C5C5C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-12184"/>
            <a:ext cx="3132138" cy="614205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97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9512" y="5503234"/>
            <a:ext cx="37080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4C4C4C"/>
                </a:solidFill>
              </a:rPr>
              <a:t>our member countries</a:t>
            </a:r>
            <a:endParaRPr lang="en-GB" sz="2600" b="1" dirty="0">
              <a:solidFill>
                <a:srgbClr val="4C4C4C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295262" y="366620"/>
            <a:ext cx="8559106" cy="4999038"/>
            <a:chOff x="341530" y="1583795"/>
            <a:chExt cx="8439487" cy="5000170"/>
          </a:xfrm>
        </p:grpSpPr>
        <p:grpSp>
          <p:nvGrpSpPr>
            <p:cNvPr id="7" name="Group 88"/>
            <p:cNvGrpSpPr>
              <a:grpSpLocks/>
            </p:cNvGrpSpPr>
            <p:nvPr/>
          </p:nvGrpSpPr>
          <p:grpSpPr bwMode="auto">
            <a:xfrm>
              <a:off x="341531" y="1583795"/>
              <a:ext cx="8429306" cy="720781"/>
              <a:chOff x="335436" y="1455048"/>
              <a:chExt cx="8429306" cy="720781"/>
            </a:xfrm>
          </p:grpSpPr>
          <p:sp>
            <p:nvSpPr>
              <p:cNvPr id="58" name="TextBox 138"/>
              <p:cNvSpPr txBox="1">
                <a:spLocks noChangeArrowheads="1"/>
              </p:cNvSpPr>
              <p:nvPr/>
            </p:nvSpPr>
            <p:spPr bwMode="auto">
              <a:xfrm>
                <a:off x="335436" y="1898830"/>
                <a:ext cx="842930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 Anguilla                      Australia               The Bahamas              Bangladesh                Bermuda                   Botswana                British Virgin                   Brunei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Islands                     Darussalam</a:t>
                </a:r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5435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9284" y="1458224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3" y="1455048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8370" y="1458224"/>
                <a:ext cx="87633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1458224"/>
                <a:ext cx="877923" cy="42713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1124" y="1458224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347625" y="4156342"/>
              <a:ext cx="8433392" cy="713519"/>
              <a:chOff x="341530" y="4027595"/>
              <a:chExt cx="8433392" cy="713519"/>
            </a:xfrm>
          </p:grpSpPr>
          <p:sp>
            <p:nvSpPr>
              <p:cNvPr id="49" name="TextBox 120"/>
              <p:cNvSpPr txBox="1">
                <a:spLocks noChangeArrowheads="1"/>
              </p:cNvSpPr>
              <p:nvPr/>
            </p:nvSpPr>
            <p:spPr bwMode="auto">
              <a:xfrm>
                <a:off x="341530" y="4464115"/>
                <a:ext cx="843339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    Malaysia                    Mauritius                  Montserrat                  Myanmar            The Netherlands*              Nigeria                     Pakistan                  Papua New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Guinea</a:t>
                </a:r>
              </a:p>
            </p:txBody>
          </p:sp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027380"/>
                <a:ext cx="88427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7678" y="4027380"/>
                <a:ext cx="87792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027380"/>
                <a:ext cx="88427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8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9" name="Group 91"/>
            <p:cNvGrpSpPr>
              <a:grpSpLocks/>
            </p:cNvGrpSpPr>
            <p:nvPr/>
          </p:nvGrpSpPr>
          <p:grpSpPr bwMode="auto">
            <a:xfrm>
              <a:off x="347625" y="4997907"/>
              <a:ext cx="8420271" cy="720080"/>
              <a:chOff x="341530" y="4869160"/>
              <a:chExt cx="8420271" cy="720080"/>
            </a:xfrm>
          </p:grpSpPr>
          <p:sp>
            <p:nvSpPr>
              <p:cNvPr id="40" name="TextBox 111"/>
              <p:cNvSpPr txBox="1">
                <a:spLocks noChangeArrowheads="1"/>
              </p:cNvSpPr>
              <p:nvPr/>
            </p:nvSpPr>
            <p:spPr bwMode="auto">
              <a:xfrm>
                <a:off x="341531" y="5312241"/>
                <a:ext cx="842027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The Philippines                Rwanda                 Sierra Leone                  Solomon                South Africa                Sri Lanka                   St Helena                 Switzerland 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Islands</a:t>
                </a: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868946"/>
                <a:ext cx="88268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868946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0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79536" y="486894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10" name="Group 92"/>
            <p:cNvGrpSpPr>
              <a:grpSpLocks/>
            </p:cNvGrpSpPr>
            <p:nvPr/>
          </p:nvGrpSpPr>
          <p:grpSpPr bwMode="auto">
            <a:xfrm>
              <a:off x="858932" y="5862153"/>
              <a:ext cx="7418478" cy="721812"/>
              <a:chOff x="852837" y="5733406"/>
              <a:chExt cx="7418478" cy="721812"/>
            </a:xfrm>
          </p:grpSpPr>
          <p:sp>
            <p:nvSpPr>
              <p:cNvPr id="32" name="TextBox 103"/>
              <p:cNvSpPr txBox="1">
                <a:spLocks noChangeArrowheads="1"/>
              </p:cNvSpPr>
              <p:nvPr/>
            </p:nvSpPr>
            <p:spPr bwMode="auto">
              <a:xfrm>
                <a:off x="852837" y="6178219"/>
                <a:ext cx="741847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Tanzania                    Trinidad &amp;                   Uganda                       United                      Vietnam                      Zambia                     Zimbabwe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Tobago                                                       Kingdom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							* Associate Member</a:t>
                </a: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2981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61100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2230" y="5732742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29712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02905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8323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9" name="Picture 2"/>
              <p:cNvPicPr>
                <a:picLocks noChangeArrowheads="1"/>
              </p:cNvPicPr>
              <p:nvPr/>
            </p:nvPicPr>
            <p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8030" y="5732742"/>
                <a:ext cx="863634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93"/>
            <p:cNvGrpSpPr>
              <a:grpSpLocks/>
            </p:cNvGrpSpPr>
            <p:nvPr/>
          </p:nvGrpSpPr>
          <p:grpSpPr bwMode="auto">
            <a:xfrm>
              <a:off x="347626" y="3287717"/>
              <a:ext cx="8428733" cy="727049"/>
              <a:chOff x="341531" y="3158970"/>
              <a:chExt cx="8428733" cy="727049"/>
            </a:xfrm>
          </p:grpSpPr>
          <p:sp>
            <p:nvSpPr>
              <p:cNvPr id="23" name="TextBox 94"/>
              <p:cNvSpPr txBox="1">
                <a:spLocks noChangeArrowheads="1"/>
              </p:cNvSpPr>
              <p:nvPr/>
            </p:nvSpPr>
            <p:spPr bwMode="auto">
              <a:xfrm>
                <a:off x="341532" y="3609020"/>
                <a:ext cx="84287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The Gambia                  Ghana                       Grenada                    Guyana                        India                       Jamaica                      Kenya                        Malawi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316993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3158822"/>
                <a:ext cx="877922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4227" y="3158822"/>
                <a:ext cx="876335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3171525"/>
                <a:ext cx="882685" cy="427134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9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0397" y="3158822"/>
                <a:ext cx="866810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1" name="Picture 3"/>
              <p:cNvPicPr>
                <a:picLocks noChangeArrowheads="1"/>
              </p:cNvPicPr>
              <p:nvPr/>
            </p:nvPicPr>
            <p:blipFill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833" y="3171525"/>
                <a:ext cx="863635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341530" y="2443902"/>
              <a:ext cx="8436791" cy="715769"/>
              <a:chOff x="341530" y="2443902"/>
              <a:chExt cx="8436791" cy="715769"/>
            </a:xfrm>
          </p:grpSpPr>
          <p:grpSp>
            <p:nvGrpSpPr>
              <p:cNvPr id="13" name="Group 89"/>
              <p:cNvGrpSpPr>
                <a:grpSpLocks/>
              </p:cNvGrpSpPr>
              <p:nvPr/>
            </p:nvGrpSpPr>
            <p:grpSpPr bwMode="auto">
              <a:xfrm>
                <a:off x="341530" y="2443902"/>
                <a:ext cx="8436791" cy="715769"/>
                <a:chOff x="335435" y="2315155"/>
                <a:chExt cx="8436791" cy="715769"/>
              </a:xfrm>
            </p:grpSpPr>
            <p:sp>
              <p:nvSpPr>
                <p:cNvPr id="15" name="TextBox 129"/>
                <p:cNvSpPr txBox="1">
                  <a:spLocks noChangeArrowheads="1"/>
                </p:cNvSpPr>
                <p:nvPr/>
              </p:nvSpPr>
              <p:spPr bwMode="auto">
                <a:xfrm>
                  <a:off x="335436" y="2753925"/>
                  <a:ext cx="843679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28800" rIns="0" bIns="0"/>
                <a:lstStyle>
                  <a:lvl1pPr eaLnBrk="0" hangingPunct="0">
                    <a:spcBef>
                      <a:spcPct val="2000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GB" altLang="en-US" sz="900">
                      <a:solidFill>
                        <a:srgbClr val="262626"/>
                      </a:solidFill>
                    </a:rPr>
                    <a:t>        Burundi                     Canada                       Chile                           China                     Colombia                Cote d’Ivoire                  Cyprus                   DPR Korea  </a:t>
                  </a:r>
                </a:p>
              </p:txBody>
            </p: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435" y="2317256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4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7679" y="2315668"/>
                  <a:ext cx="87792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4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9283" y="2315668"/>
                  <a:ext cx="87633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1052" y="2315668"/>
                  <a:ext cx="88268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5195" y="2315668"/>
                  <a:ext cx="88427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47438" y="2315668"/>
                  <a:ext cx="87792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85887" y="2315668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20376" y="2450767"/>
                <a:ext cx="858872" cy="431898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63048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CAB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6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80450" y="3580643"/>
            <a:ext cx="6685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</a:t>
            </a:r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altLang="en-US" sz="2800" b="1" dirty="0" smtClean="0">
                <a:solidFill>
                  <a:srgbClr val="FFFFFF"/>
                </a:solidFill>
                <a:latin typeface="Arial"/>
              </a:rPr>
              <a:t>is a not-for-profit science-based development and information organization 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6494" y="2924949"/>
            <a:ext cx="3288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is CABI?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-18321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91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56" y="1427903"/>
            <a:ext cx="7857490" cy="404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0" name="Oval 279"/>
          <p:cNvSpPr/>
          <p:nvPr userDrawn="1"/>
        </p:nvSpPr>
        <p:spPr>
          <a:xfrm>
            <a:off x="3247983" y="369158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1" name="Oval 280"/>
          <p:cNvSpPr/>
          <p:nvPr userDrawn="1"/>
        </p:nvSpPr>
        <p:spPr>
          <a:xfrm>
            <a:off x="3031952" y="285032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2" name="Oval 281"/>
          <p:cNvSpPr/>
          <p:nvPr userDrawn="1"/>
        </p:nvSpPr>
        <p:spPr>
          <a:xfrm>
            <a:off x="2793063" y="369350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3" name="Oval 282"/>
          <p:cNvSpPr/>
          <p:nvPr userDrawn="1"/>
        </p:nvSpPr>
        <p:spPr>
          <a:xfrm>
            <a:off x="3376316" y="4159368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4" name="Oval 283"/>
          <p:cNvSpPr/>
          <p:nvPr userDrawn="1"/>
        </p:nvSpPr>
        <p:spPr>
          <a:xfrm>
            <a:off x="5796657" y="327367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5" name="Oval 284"/>
          <p:cNvSpPr/>
          <p:nvPr userDrawn="1"/>
        </p:nvSpPr>
        <p:spPr>
          <a:xfrm>
            <a:off x="4570454" y="2592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6" name="Oval 285"/>
          <p:cNvSpPr/>
          <p:nvPr userDrawn="1"/>
        </p:nvSpPr>
        <p:spPr>
          <a:xfrm>
            <a:off x="6054553" y="348435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7" name="Oval 286"/>
          <p:cNvSpPr/>
          <p:nvPr userDrawn="1"/>
        </p:nvSpPr>
        <p:spPr>
          <a:xfrm>
            <a:off x="4642464" y="272916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8" name="Oval 287"/>
          <p:cNvSpPr/>
          <p:nvPr userDrawn="1"/>
        </p:nvSpPr>
        <p:spPr>
          <a:xfrm>
            <a:off x="5209018" y="397486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9" name="Oval 288"/>
          <p:cNvSpPr/>
          <p:nvPr userDrawn="1"/>
        </p:nvSpPr>
        <p:spPr>
          <a:xfrm>
            <a:off x="4449292" y="2585141"/>
            <a:ext cx="50400" cy="50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0" name="Oval 289"/>
          <p:cNvSpPr/>
          <p:nvPr userDrawn="1"/>
        </p:nvSpPr>
        <p:spPr>
          <a:xfrm>
            <a:off x="4976223" y="28514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1" name="Oval 290"/>
          <p:cNvSpPr/>
          <p:nvPr userDrawn="1"/>
        </p:nvSpPr>
        <p:spPr>
          <a:xfrm>
            <a:off x="6514723" y="3842985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2" name="Oval 291"/>
          <p:cNvSpPr/>
          <p:nvPr userDrawn="1"/>
        </p:nvSpPr>
        <p:spPr>
          <a:xfrm>
            <a:off x="6802764" y="289947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3" name="Oval 292"/>
          <p:cNvSpPr/>
          <p:nvPr userDrawn="1"/>
        </p:nvSpPr>
        <p:spPr>
          <a:xfrm>
            <a:off x="7386463" y="468600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94" name="Group 293"/>
          <p:cNvGrpSpPr/>
          <p:nvPr userDrawn="1"/>
        </p:nvGrpSpPr>
        <p:grpSpPr>
          <a:xfrm>
            <a:off x="1582846" y="976042"/>
            <a:ext cx="996049" cy="673346"/>
            <a:chOff x="1877735" y="1691634"/>
            <a:chExt cx="996049" cy="673346"/>
          </a:xfrm>
        </p:grpSpPr>
        <p:pic>
          <p:nvPicPr>
            <p:cNvPr id="295" name="Picture 3" descr="\\CABIUK-APPS04\Portfolio\Assets\MarketingImageLibrary\Flags\Flags for Web - GIF\United Kingdom - Flag.gif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60" y="169163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6" name="TextBox 295"/>
            <p:cNvSpPr txBox="1"/>
            <p:nvPr/>
          </p:nvSpPr>
          <p:spPr>
            <a:xfrm>
              <a:off x="1907760" y="2195703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UK  </a:t>
              </a:r>
              <a:r>
                <a:rPr lang="en-GB" sz="1100" dirty="0" smtClean="0">
                  <a:solidFill>
                    <a:srgbClr val="5C5C5C"/>
                  </a:solidFill>
                </a:rPr>
                <a:t>215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297" name="Straight Connector 296"/>
            <p:cNvCxnSpPr/>
            <p:nvPr/>
          </p:nvCxnSpPr>
          <p:spPr>
            <a:xfrm>
              <a:off x="1877735" y="236498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 userDrawn="1"/>
        </p:nvGrpSpPr>
        <p:grpSpPr>
          <a:xfrm>
            <a:off x="2838782" y="985567"/>
            <a:ext cx="996049" cy="672242"/>
            <a:chOff x="3348837" y="1699008"/>
            <a:chExt cx="996049" cy="672242"/>
          </a:xfrm>
        </p:grpSpPr>
        <p:pic>
          <p:nvPicPr>
            <p:cNvPr id="299" name="Picture 298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8862" y="1699008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00" name="TextBox 299"/>
            <p:cNvSpPr txBox="1"/>
            <p:nvPr/>
          </p:nvSpPr>
          <p:spPr>
            <a:xfrm>
              <a:off x="3378862" y="2201973"/>
              <a:ext cx="9360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Netherlands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1" name="Straight Connector 300"/>
            <p:cNvCxnSpPr/>
            <p:nvPr/>
          </p:nvCxnSpPr>
          <p:spPr>
            <a:xfrm>
              <a:off x="3348837" y="237125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Group 301"/>
          <p:cNvGrpSpPr/>
          <p:nvPr userDrawn="1"/>
        </p:nvGrpSpPr>
        <p:grpSpPr>
          <a:xfrm>
            <a:off x="4108105" y="976042"/>
            <a:ext cx="1032657" cy="675497"/>
            <a:chOff x="4758005" y="1699008"/>
            <a:chExt cx="1032657" cy="675497"/>
          </a:xfrm>
        </p:grpSpPr>
        <p:pic>
          <p:nvPicPr>
            <p:cNvPr id="303" name="Picture 4" descr="\\CABIUK-APPS04\Portfolio\Assets\MarketingImageLibrary\Flags\Flags for Web - GIF\Switzerland - Flag copy.gif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30" y="1699008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4" name="TextBox 303"/>
            <p:cNvSpPr txBox="1"/>
            <p:nvPr/>
          </p:nvSpPr>
          <p:spPr>
            <a:xfrm>
              <a:off x="4788030" y="2187174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Switzerland </a:t>
              </a:r>
              <a:r>
                <a:rPr lang="en-GB" sz="1100" dirty="0" smtClean="0">
                  <a:solidFill>
                    <a:srgbClr val="5C5C5C"/>
                  </a:solidFill>
                </a:rPr>
                <a:t>27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5" name="Straight Connector 304"/>
            <p:cNvCxnSpPr/>
            <p:nvPr/>
          </p:nvCxnSpPr>
          <p:spPr>
            <a:xfrm>
              <a:off x="4758005" y="2374505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305"/>
          <p:cNvGrpSpPr/>
          <p:nvPr userDrawn="1"/>
        </p:nvGrpSpPr>
        <p:grpSpPr>
          <a:xfrm>
            <a:off x="6730371" y="965999"/>
            <a:ext cx="1016639" cy="665924"/>
            <a:chOff x="7696357" y="2752915"/>
            <a:chExt cx="1016639" cy="665924"/>
          </a:xfrm>
        </p:grpSpPr>
        <p:sp>
          <p:nvSpPr>
            <p:cNvPr id="307" name="TextBox 306"/>
            <p:cNvSpPr txBox="1"/>
            <p:nvPr/>
          </p:nvSpPr>
          <p:spPr>
            <a:xfrm>
              <a:off x="7800089" y="3227305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Bulgaria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pic>
          <p:nvPicPr>
            <p:cNvPr id="308" name="Picture 307"/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3057" y="2752915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309" name="Straight Connector 308"/>
            <p:cNvCxnSpPr/>
            <p:nvPr/>
          </p:nvCxnSpPr>
          <p:spPr>
            <a:xfrm>
              <a:off x="7696357" y="3418839"/>
              <a:ext cx="10082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309"/>
          <p:cNvGrpSpPr/>
          <p:nvPr userDrawn="1"/>
        </p:nvGrpSpPr>
        <p:grpSpPr>
          <a:xfrm>
            <a:off x="260173" y="976042"/>
            <a:ext cx="1029365" cy="670949"/>
            <a:chOff x="374195" y="1700760"/>
            <a:chExt cx="1029365" cy="670949"/>
          </a:xfrm>
        </p:grpSpPr>
        <p:pic>
          <p:nvPicPr>
            <p:cNvPr id="311" name="Picture 310"/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928" y="170076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12" name="TextBox 311"/>
            <p:cNvSpPr txBox="1"/>
            <p:nvPr/>
          </p:nvSpPr>
          <p:spPr>
            <a:xfrm>
              <a:off x="400928" y="217957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USA 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3" name="Straight Connector 312"/>
            <p:cNvCxnSpPr/>
            <p:nvPr/>
          </p:nvCxnSpPr>
          <p:spPr>
            <a:xfrm>
              <a:off x="374195" y="2371709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313"/>
          <p:cNvGrpSpPr/>
          <p:nvPr userDrawn="1"/>
        </p:nvGrpSpPr>
        <p:grpSpPr>
          <a:xfrm>
            <a:off x="281602" y="1763309"/>
            <a:ext cx="1446550" cy="706377"/>
            <a:chOff x="367845" y="3789050"/>
            <a:chExt cx="1446550" cy="706377"/>
          </a:xfrm>
        </p:grpSpPr>
        <p:pic>
          <p:nvPicPr>
            <p:cNvPr id="315" name="Picture 10" descr="\\CABIUK-APPS04\Portfolio\Assets\MarketingImageLibrary\Flags\Flags for Web - GIF\Trinidad &amp; Tobago - Flag copy.gif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45" y="3789050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6" name="TextBox 315"/>
            <p:cNvSpPr txBox="1"/>
            <p:nvPr/>
          </p:nvSpPr>
          <p:spPr>
            <a:xfrm>
              <a:off x="374195" y="4297166"/>
              <a:ext cx="14402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Trinidad &amp; Tobago </a:t>
              </a:r>
              <a:r>
                <a:rPr lang="en-GB" sz="1100" dirty="0" smtClean="0">
                  <a:solidFill>
                    <a:srgbClr val="5C5C5C"/>
                  </a:solidFill>
                </a:rPr>
                <a:t>4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7" name="Straight Connector 316"/>
            <p:cNvCxnSpPr/>
            <p:nvPr/>
          </p:nvCxnSpPr>
          <p:spPr>
            <a:xfrm>
              <a:off x="373476" y="4495427"/>
              <a:ext cx="13609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Group 317"/>
          <p:cNvGrpSpPr/>
          <p:nvPr userDrawn="1"/>
        </p:nvGrpSpPr>
        <p:grpSpPr>
          <a:xfrm>
            <a:off x="4949932" y="5200325"/>
            <a:ext cx="1161734" cy="711141"/>
            <a:chOff x="3186703" y="5727274"/>
            <a:chExt cx="1161734" cy="711141"/>
          </a:xfrm>
        </p:grpSpPr>
        <p:pic>
          <p:nvPicPr>
            <p:cNvPr id="319" name="Picture 9" descr="\\CABIUK-APPS04\Portfolio\Assets\MarketingImageLibrary\Flags\Flags for Web - GIF\Kenya - Flag copy.gif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805" y="572727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0" name="TextBox 319"/>
            <p:cNvSpPr txBox="1"/>
            <p:nvPr/>
          </p:nvSpPr>
          <p:spPr>
            <a:xfrm>
              <a:off x="3345805" y="625785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Kenya  </a:t>
              </a:r>
              <a:r>
                <a:rPr lang="en-GB" sz="1100" dirty="0" smtClean="0">
                  <a:solidFill>
                    <a:srgbClr val="5C5C5C"/>
                  </a:solidFill>
                </a:rPr>
                <a:t>40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21" name="Straight Connector 320"/>
            <p:cNvCxnSpPr/>
            <p:nvPr/>
          </p:nvCxnSpPr>
          <p:spPr>
            <a:xfrm>
              <a:off x="3186703" y="6438415"/>
              <a:ext cx="10565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2" name="Straight Connector 321"/>
          <p:cNvCxnSpPr>
            <a:endCxn id="289" idx="1"/>
          </p:cNvCxnSpPr>
          <p:nvPr userDrawn="1"/>
        </p:nvCxnSpPr>
        <p:spPr>
          <a:xfrm>
            <a:off x="2578895" y="1648510"/>
            <a:ext cx="1877778" cy="9440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>
            <a:endCxn id="285" idx="1"/>
          </p:cNvCxnSpPr>
          <p:nvPr userDrawn="1"/>
        </p:nvCxnSpPr>
        <p:spPr>
          <a:xfrm>
            <a:off x="3834831" y="1651539"/>
            <a:ext cx="742318" cy="947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endCxn id="287" idx="0"/>
          </p:cNvCxnSpPr>
          <p:nvPr userDrawn="1"/>
        </p:nvCxnSpPr>
        <p:spPr>
          <a:xfrm flipH="1">
            <a:off x="4665324" y="1651539"/>
            <a:ext cx="438830" cy="1077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>
            <a:endCxn id="290" idx="6"/>
          </p:cNvCxnSpPr>
          <p:nvPr userDrawn="1"/>
        </p:nvCxnSpPr>
        <p:spPr>
          <a:xfrm flipH="1">
            <a:off x="5021942" y="1623955"/>
            <a:ext cx="1708429" cy="12503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>
            <a:endCxn id="339" idx="7"/>
          </p:cNvCxnSpPr>
          <p:nvPr userDrawn="1"/>
        </p:nvCxnSpPr>
        <p:spPr>
          <a:xfrm flipH="1">
            <a:off x="4897518" y="1651539"/>
            <a:ext cx="499205" cy="10843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>
            <a:endCxn id="291" idx="6"/>
          </p:cNvCxnSpPr>
          <p:nvPr userDrawn="1"/>
        </p:nvCxnSpPr>
        <p:spPr>
          <a:xfrm flipH="1">
            <a:off x="6560442" y="3335486"/>
            <a:ext cx="1401978" cy="5303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>
            <a:endCxn id="293" idx="7"/>
          </p:cNvCxnSpPr>
          <p:nvPr userDrawn="1"/>
        </p:nvCxnSpPr>
        <p:spPr>
          <a:xfrm flipH="1">
            <a:off x="7425487" y="4212581"/>
            <a:ext cx="532336" cy="4801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>
            <a:endCxn id="286" idx="5"/>
          </p:cNvCxnSpPr>
          <p:nvPr userDrawn="1"/>
        </p:nvCxnSpPr>
        <p:spPr>
          <a:xfrm flipH="1" flipV="1">
            <a:off x="6093577" y="3523374"/>
            <a:ext cx="1528706" cy="1526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>
            <a:endCxn id="284" idx="5"/>
          </p:cNvCxnSpPr>
          <p:nvPr userDrawn="1"/>
        </p:nvCxnSpPr>
        <p:spPr>
          <a:xfrm flipH="1" flipV="1">
            <a:off x="5835681" y="3312694"/>
            <a:ext cx="2165677" cy="25834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>
            <a:endCxn id="288" idx="4"/>
          </p:cNvCxnSpPr>
          <p:nvPr userDrawn="1"/>
        </p:nvCxnSpPr>
        <p:spPr>
          <a:xfrm flipV="1">
            <a:off x="4949932" y="4020579"/>
            <a:ext cx="281946" cy="18911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 userDrawn="1"/>
        </p:nvCxnSpPr>
        <p:spPr>
          <a:xfrm>
            <a:off x="787581" y="4184133"/>
            <a:ext cx="25887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>
            <a:endCxn id="282" idx="2"/>
          </p:cNvCxnSpPr>
          <p:nvPr userDrawn="1"/>
        </p:nvCxnSpPr>
        <p:spPr>
          <a:xfrm>
            <a:off x="1256222" y="3298054"/>
            <a:ext cx="1536841" cy="4183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>
            <a:endCxn id="280" idx="2"/>
          </p:cNvCxnSpPr>
          <p:nvPr userDrawn="1"/>
        </p:nvCxnSpPr>
        <p:spPr>
          <a:xfrm>
            <a:off x="1648149" y="2469686"/>
            <a:ext cx="1599834" cy="12447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>
            <a:endCxn id="281" idx="2"/>
          </p:cNvCxnSpPr>
          <p:nvPr userDrawn="1"/>
        </p:nvCxnSpPr>
        <p:spPr>
          <a:xfrm>
            <a:off x="1256222" y="1646991"/>
            <a:ext cx="1775730" cy="1226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 userDrawn="1"/>
        </p:nvCxnSpPr>
        <p:spPr>
          <a:xfrm flipH="1">
            <a:off x="3348066" y="3524289"/>
            <a:ext cx="1334958" cy="23883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>
            <a:endCxn id="292" idx="7"/>
          </p:cNvCxnSpPr>
          <p:nvPr userDrawn="1"/>
        </p:nvCxnSpPr>
        <p:spPr>
          <a:xfrm flipH="1">
            <a:off x="6841788" y="2481831"/>
            <a:ext cx="1111106" cy="424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Oval 337"/>
          <p:cNvSpPr/>
          <p:nvPr userDrawn="1"/>
        </p:nvSpPr>
        <p:spPr>
          <a:xfrm>
            <a:off x="6241234" y="33427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39" name="Oval 338"/>
          <p:cNvSpPr/>
          <p:nvPr userDrawn="1"/>
        </p:nvSpPr>
        <p:spPr>
          <a:xfrm>
            <a:off x="4858494" y="272916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40" name="Straight Connector 339"/>
          <p:cNvCxnSpPr/>
          <p:nvPr userDrawn="1"/>
        </p:nvCxnSpPr>
        <p:spPr>
          <a:xfrm flipH="1">
            <a:off x="6277861" y="1617804"/>
            <a:ext cx="1712482" cy="17426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1" name="Group 340"/>
          <p:cNvGrpSpPr/>
          <p:nvPr userDrawn="1"/>
        </p:nvGrpSpPr>
        <p:grpSpPr>
          <a:xfrm>
            <a:off x="5396723" y="976042"/>
            <a:ext cx="996049" cy="670170"/>
            <a:chOff x="6131916" y="1739750"/>
            <a:chExt cx="996049" cy="670170"/>
          </a:xfrm>
        </p:grpSpPr>
        <p:sp>
          <p:nvSpPr>
            <p:cNvPr id="342" name="TextBox 341"/>
            <p:cNvSpPr txBox="1"/>
            <p:nvPr/>
          </p:nvSpPr>
          <p:spPr>
            <a:xfrm>
              <a:off x="6200723" y="2218386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Hungary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43" name="Straight Connector 342"/>
            <p:cNvCxnSpPr/>
            <p:nvPr/>
          </p:nvCxnSpPr>
          <p:spPr>
            <a:xfrm>
              <a:off x="6131916" y="240992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3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176" y="173975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5" name="TextBox 344"/>
          <p:cNvSpPr txBox="1"/>
          <p:nvPr userDrawn="1"/>
        </p:nvSpPr>
        <p:spPr>
          <a:xfrm>
            <a:off x="8034553" y="1416169"/>
            <a:ext cx="10226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Bangladesh 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46" name="Straight Connector 345"/>
          <p:cNvCxnSpPr/>
          <p:nvPr userDrawn="1"/>
        </p:nvCxnSpPr>
        <p:spPr>
          <a:xfrm>
            <a:off x="7985726" y="1616242"/>
            <a:ext cx="964971" cy="15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7" name="Picture 4"/>
          <p:cNvPicPr>
            <a:picLocks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18918" y="965999"/>
            <a:ext cx="864000" cy="4320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8" name="Group 347"/>
          <p:cNvGrpSpPr/>
          <p:nvPr userDrawn="1"/>
        </p:nvGrpSpPr>
        <p:grpSpPr>
          <a:xfrm>
            <a:off x="7622283" y="4357495"/>
            <a:ext cx="1415412" cy="839048"/>
            <a:chOff x="7602377" y="5942099"/>
            <a:chExt cx="1415412" cy="839048"/>
          </a:xfrm>
        </p:grpSpPr>
        <p:cxnSp>
          <p:nvCxnSpPr>
            <p:cNvPr id="349" name="Straight Connector 348"/>
            <p:cNvCxnSpPr/>
            <p:nvPr/>
          </p:nvCxnSpPr>
          <p:spPr>
            <a:xfrm>
              <a:off x="7602377" y="6631810"/>
              <a:ext cx="13411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0" name="Group 349"/>
            <p:cNvGrpSpPr/>
            <p:nvPr/>
          </p:nvGrpSpPr>
          <p:grpSpPr>
            <a:xfrm>
              <a:off x="8008246" y="5942099"/>
              <a:ext cx="1009543" cy="839048"/>
              <a:chOff x="6626619" y="5917569"/>
              <a:chExt cx="1009543" cy="839048"/>
            </a:xfrm>
          </p:grpSpPr>
          <p:sp>
            <p:nvSpPr>
              <p:cNvPr id="351" name="TextBox 350"/>
              <p:cNvSpPr txBox="1"/>
              <p:nvPr/>
            </p:nvSpPr>
            <p:spPr>
              <a:xfrm>
                <a:off x="6633530" y="6418063"/>
                <a:ext cx="1002632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India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23</a:t>
                </a:r>
              </a:p>
              <a:p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pic>
            <p:nvPicPr>
              <p:cNvPr id="352" name="Picture 3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6619" y="5917569"/>
                <a:ext cx="904421" cy="439733"/>
              </a:xfrm>
              <a:prstGeom prst="rect">
                <a:avLst/>
              </a:prstGeom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</p:pic>
          <p:pic>
            <p:nvPicPr>
              <p:cNvPr id="353" name="Picture 352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6589" t="34010" r="28414" b="32995"/>
              <a:stretch/>
            </p:blipFill>
            <p:spPr>
              <a:xfrm>
                <a:off x="6929729" y="6064466"/>
                <a:ext cx="298200" cy="145937"/>
              </a:xfrm>
              <a:prstGeom prst="rect">
                <a:avLst/>
              </a:prstGeom>
            </p:spPr>
          </p:pic>
        </p:grpSp>
      </p:grpSp>
      <p:sp>
        <p:nvSpPr>
          <p:cNvPr id="354" name="Oval 353"/>
          <p:cNvSpPr/>
          <p:nvPr userDrawn="1"/>
        </p:nvSpPr>
        <p:spPr>
          <a:xfrm>
            <a:off x="4450766" y="378645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5" name="Oval 354"/>
          <p:cNvSpPr/>
          <p:nvPr userDrawn="1"/>
        </p:nvSpPr>
        <p:spPr>
          <a:xfrm>
            <a:off x="5107991" y="390646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6" name="Oval 355"/>
          <p:cNvSpPr/>
          <p:nvPr userDrawn="1"/>
        </p:nvSpPr>
        <p:spPr>
          <a:xfrm>
            <a:off x="5276266" y="3725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357" name="Picture 35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43" y="5214352"/>
            <a:ext cx="877751" cy="4327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58" name="TextBox 357"/>
          <p:cNvSpPr txBox="1"/>
          <p:nvPr userDrawn="1"/>
        </p:nvSpPr>
        <p:spPr>
          <a:xfrm>
            <a:off x="292592" y="5723002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Ghana  6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59" name="Straight Connector 358"/>
          <p:cNvCxnSpPr/>
          <p:nvPr userDrawn="1"/>
        </p:nvCxnSpPr>
        <p:spPr>
          <a:xfrm>
            <a:off x="301494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>
            <a:stCxn id="354" idx="3"/>
          </p:cNvCxnSpPr>
          <p:nvPr userDrawn="1"/>
        </p:nvCxnSpPr>
        <p:spPr>
          <a:xfrm flipH="1">
            <a:off x="1194509" y="3825476"/>
            <a:ext cx="3262952" cy="2078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1" name="Group 360"/>
          <p:cNvGrpSpPr/>
          <p:nvPr userDrawn="1"/>
        </p:nvGrpSpPr>
        <p:grpSpPr>
          <a:xfrm>
            <a:off x="3858266" y="5222137"/>
            <a:ext cx="1002802" cy="685664"/>
            <a:chOff x="2200763" y="6031612"/>
            <a:chExt cx="1002802" cy="685664"/>
          </a:xfrm>
        </p:grpSpPr>
        <p:pic>
          <p:nvPicPr>
            <p:cNvPr id="362" name="Picture 361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0288" y="6031612"/>
              <a:ext cx="86556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63" name="TextBox 362"/>
            <p:cNvSpPr txBox="1"/>
            <p:nvPr/>
          </p:nvSpPr>
          <p:spPr>
            <a:xfrm>
              <a:off x="2200933" y="653170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Uganda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4" name="Straight Connector 363"/>
            <p:cNvCxnSpPr/>
            <p:nvPr/>
          </p:nvCxnSpPr>
          <p:spPr>
            <a:xfrm flipV="1">
              <a:off x="2200763" y="6716776"/>
              <a:ext cx="938882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5" name="Straight Connector 364"/>
          <p:cNvCxnSpPr/>
          <p:nvPr userDrawn="1"/>
        </p:nvCxnSpPr>
        <p:spPr>
          <a:xfrm flipH="1">
            <a:off x="4797148" y="3952186"/>
            <a:ext cx="333702" cy="1959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6" name="Group 365"/>
          <p:cNvGrpSpPr/>
          <p:nvPr userDrawn="1"/>
        </p:nvGrpSpPr>
        <p:grpSpPr>
          <a:xfrm>
            <a:off x="6441163" y="5200892"/>
            <a:ext cx="950181" cy="683759"/>
            <a:chOff x="5354624" y="5964870"/>
            <a:chExt cx="950181" cy="683759"/>
          </a:xfrm>
        </p:grpSpPr>
        <p:pic>
          <p:nvPicPr>
            <p:cNvPr id="367" name="Picture 366"/>
            <p:cNvPicPr>
              <a:picLocks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6" t="954" r="272" b="954"/>
            <a:stretch/>
          </p:blipFill>
          <p:spPr>
            <a:xfrm>
              <a:off x="5384301" y="5964870"/>
              <a:ext cx="8784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/>
          </p:spPr>
        </p:pic>
        <p:sp>
          <p:nvSpPr>
            <p:cNvPr id="368" name="TextBox 367"/>
            <p:cNvSpPr txBox="1"/>
            <p:nvPr/>
          </p:nvSpPr>
          <p:spPr>
            <a:xfrm>
              <a:off x="5384300" y="6464392"/>
              <a:ext cx="8955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Ethiopia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9" name="Straight Connector 368"/>
            <p:cNvCxnSpPr/>
            <p:nvPr/>
          </p:nvCxnSpPr>
          <p:spPr>
            <a:xfrm flipV="1">
              <a:off x="5354624" y="6648129"/>
              <a:ext cx="950181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0" name="Straight Connector 369"/>
          <p:cNvCxnSpPr>
            <a:endCxn id="356" idx="5"/>
          </p:cNvCxnSpPr>
          <p:nvPr userDrawn="1"/>
        </p:nvCxnSpPr>
        <p:spPr>
          <a:xfrm flipH="1" flipV="1">
            <a:off x="5315290" y="3764516"/>
            <a:ext cx="1125873" cy="2121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1" name="Group 370"/>
          <p:cNvGrpSpPr/>
          <p:nvPr userDrawn="1"/>
        </p:nvGrpSpPr>
        <p:grpSpPr>
          <a:xfrm>
            <a:off x="7954648" y="3542080"/>
            <a:ext cx="1091870" cy="670501"/>
            <a:chOff x="7910475" y="4286397"/>
            <a:chExt cx="1091870" cy="670501"/>
          </a:xfrm>
        </p:grpSpPr>
        <p:grpSp>
          <p:nvGrpSpPr>
            <p:cNvPr id="372" name="Group 371"/>
            <p:cNvGrpSpPr/>
            <p:nvPr/>
          </p:nvGrpSpPr>
          <p:grpSpPr>
            <a:xfrm>
              <a:off x="7910475" y="4755112"/>
              <a:ext cx="1091870" cy="201786"/>
              <a:chOff x="7755394" y="6264203"/>
              <a:chExt cx="1091870" cy="201786"/>
            </a:xfrm>
          </p:grpSpPr>
          <p:sp>
            <p:nvSpPr>
              <p:cNvPr id="374" name="TextBox 373"/>
              <p:cNvSpPr txBox="1"/>
              <p:nvPr/>
            </p:nvSpPr>
            <p:spPr>
              <a:xfrm>
                <a:off x="7844632" y="6264203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Australia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75" name="Straight Connector 374"/>
              <p:cNvCxnSpPr/>
              <p:nvPr/>
            </p:nvCxnSpPr>
            <p:spPr>
              <a:xfrm>
                <a:off x="7755394" y="6465989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3" name="Picture 372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9713" y="4286397"/>
              <a:ext cx="88373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76" name="Group 375"/>
          <p:cNvGrpSpPr/>
          <p:nvPr userDrawn="1"/>
        </p:nvGrpSpPr>
        <p:grpSpPr>
          <a:xfrm>
            <a:off x="7957823" y="2639136"/>
            <a:ext cx="1104263" cy="696350"/>
            <a:chOff x="7913650" y="3383453"/>
            <a:chExt cx="1104263" cy="696350"/>
          </a:xfrm>
        </p:grpSpPr>
        <p:grpSp>
          <p:nvGrpSpPr>
            <p:cNvPr id="377" name="Group 376"/>
            <p:cNvGrpSpPr/>
            <p:nvPr/>
          </p:nvGrpSpPr>
          <p:grpSpPr>
            <a:xfrm>
              <a:off x="7913650" y="3880826"/>
              <a:ext cx="1104263" cy="198977"/>
              <a:chOff x="7754491" y="5216714"/>
              <a:chExt cx="1104263" cy="198977"/>
            </a:xfrm>
          </p:grpSpPr>
          <p:sp>
            <p:nvSpPr>
              <p:cNvPr id="379" name="TextBox 378"/>
              <p:cNvSpPr txBox="1"/>
              <p:nvPr/>
            </p:nvSpPr>
            <p:spPr>
              <a:xfrm>
                <a:off x="7856122" y="5216714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Malaysia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0" name="Straight Connector 379"/>
              <p:cNvCxnSpPr/>
              <p:nvPr/>
            </p:nvCxnSpPr>
            <p:spPr>
              <a:xfrm>
                <a:off x="7754491" y="5415691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8" name="Picture 377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201" y="3383453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1" name="Group 380"/>
          <p:cNvGrpSpPr/>
          <p:nvPr userDrawn="1"/>
        </p:nvGrpSpPr>
        <p:grpSpPr>
          <a:xfrm>
            <a:off x="7952894" y="1838645"/>
            <a:ext cx="1104996" cy="643186"/>
            <a:chOff x="7908721" y="2582962"/>
            <a:chExt cx="1104996" cy="643186"/>
          </a:xfrm>
        </p:grpSpPr>
        <p:grpSp>
          <p:nvGrpSpPr>
            <p:cNvPr id="382" name="Group 381"/>
            <p:cNvGrpSpPr/>
            <p:nvPr/>
          </p:nvGrpSpPr>
          <p:grpSpPr>
            <a:xfrm>
              <a:off x="7908721" y="3052429"/>
              <a:ext cx="1104996" cy="173719"/>
              <a:chOff x="7737050" y="4258335"/>
              <a:chExt cx="1104996" cy="173719"/>
            </a:xfrm>
          </p:grpSpPr>
          <p:sp>
            <p:nvSpPr>
              <p:cNvPr id="384" name="TextBox 383"/>
              <p:cNvSpPr txBox="1"/>
              <p:nvPr/>
            </p:nvSpPr>
            <p:spPr>
              <a:xfrm>
                <a:off x="7839414" y="4258335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China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8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5" name="Straight Connector 384"/>
              <p:cNvCxnSpPr/>
              <p:nvPr/>
            </p:nvCxnSpPr>
            <p:spPr>
              <a:xfrm>
                <a:off x="7737050" y="443205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668" y="2582962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6" name="Group 385"/>
          <p:cNvGrpSpPr/>
          <p:nvPr userDrawn="1"/>
        </p:nvGrpSpPr>
        <p:grpSpPr>
          <a:xfrm>
            <a:off x="8001358" y="5208199"/>
            <a:ext cx="1040518" cy="687951"/>
            <a:chOff x="7052945" y="5952516"/>
            <a:chExt cx="1040518" cy="687951"/>
          </a:xfrm>
        </p:grpSpPr>
        <p:grpSp>
          <p:nvGrpSpPr>
            <p:cNvPr id="387" name="Group 386"/>
            <p:cNvGrpSpPr/>
            <p:nvPr/>
          </p:nvGrpSpPr>
          <p:grpSpPr>
            <a:xfrm>
              <a:off x="7052945" y="6460810"/>
              <a:ext cx="1040518" cy="179657"/>
              <a:chOff x="7052945" y="6360451"/>
              <a:chExt cx="1040518" cy="179657"/>
            </a:xfrm>
          </p:grpSpPr>
          <p:sp>
            <p:nvSpPr>
              <p:cNvPr id="389" name="TextBox 388"/>
              <p:cNvSpPr txBox="1"/>
              <p:nvPr/>
            </p:nvSpPr>
            <p:spPr>
              <a:xfrm>
                <a:off x="7090831" y="636045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Pakistan  115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0" name="Straight Connector 389"/>
              <p:cNvCxnSpPr/>
              <p:nvPr/>
            </p:nvCxnSpPr>
            <p:spPr>
              <a:xfrm>
                <a:off x="7052945" y="6540108"/>
                <a:ext cx="9110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8" name="Picture 387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3155" y="5952516"/>
              <a:ext cx="87775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1" name="Group 390"/>
          <p:cNvGrpSpPr/>
          <p:nvPr userDrawn="1"/>
        </p:nvGrpSpPr>
        <p:grpSpPr>
          <a:xfrm>
            <a:off x="286265" y="3535661"/>
            <a:ext cx="1002632" cy="647692"/>
            <a:chOff x="242092" y="4279978"/>
            <a:chExt cx="1002632" cy="647692"/>
          </a:xfrm>
        </p:grpSpPr>
        <p:grpSp>
          <p:nvGrpSpPr>
            <p:cNvPr id="392" name="Group 391"/>
            <p:cNvGrpSpPr/>
            <p:nvPr/>
          </p:nvGrpSpPr>
          <p:grpSpPr>
            <a:xfrm>
              <a:off x="242092" y="4751553"/>
              <a:ext cx="1002632" cy="176117"/>
              <a:chOff x="377649" y="5261360"/>
              <a:chExt cx="1002632" cy="176117"/>
            </a:xfrm>
          </p:grpSpPr>
          <p:sp>
            <p:nvSpPr>
              <p:cNvPr id="394" name="TextBox 393"/>
              <p:cNvSpPr txBox="1"/>
              <p:nvPr/>
            </p:nvSpPr>
            <p:spPr>
              <a:xfrm>
                <a:off x="377649" y="5261360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Brazil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4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5" name="Straight Connector 394"/>
              <p:cNvCxnSpPr/>
              <p:nvPr/>
            </p:nvCxnSpPr>
            <p:spPr>
              <a:xfrm>
                <a:off x="380940" y="5437477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3" name="Picture 392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778" y="4279978"/>
              <a:ext cx="878400" cy="4391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6" name="Group 395"/>
          <p:cNvGrpSpPr/>
          <p:nvPr userDrawn="1"/>
        </p:nvGrpSpPr>
        <p:grpSpPr>
          <a:xfrm>
            <a:off x="264012" y="2638211"/>
            <a:ext cx="1003324" cy="662919"/>
            <a:chOff x="219839" y="3382528"/>
            <a:chExt cx="1003324" cy="662919"/>
          </a:xfrm>
        </p:grpSpPr>
        <p:grpSp>
          <p:nvGrpSpPr>
            <p:cNvPr id="397" name="Group 396"/>
            <p:cNvGrpSpPr/>
            <p:nvPr/>
          </p:nvGrpSpPr>
          <p:grpSpPr>
            <a:xfrm>
              <a:off x="219839" y="3860524"/>
              <a:ext cx="1003324" cy="184923"/>
              <a:chOff x="366055" y="3272291"/>
              <a:chExt cx="1003324" cy="184923"/>
            </a:xfrm>
          </p:grpSpPr>
          <p:sp>
            <p:nvSpPr>
              <p:cNvPr id="399" name="TextBox 398"/>
              <p:cNvSpPr txBox="1"/>
              <p:nvPr/>
            </p:nvSpPr>
            <p:spPr>
              <a:xfrm>
                <a:off x="366747" y="327229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Costa Rica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400" name="Straight Connector 399"/>
              <p:cNvCxnSpPr/>
              <p:nvPr/>
            </p:nvCxnSpPr>
            <p:spPr>
              <a:xfrm>
                <a:off x="366055" y="345721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208" y="3382528"/>
              <a:ext cx="882000" cy="4409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401" name="Group 400"/>
          <p:cNvGrpSpPr/>
          <p:nvPr userDrawn="1"/>
        </p:nvGrpSpPr>
        <p:grpSpPr>
          <a:xfrm>
            <a:off x="281602" y="4338880"/>
            <a:ext cx="912907" cy="680427"/>
            <a:chOff x="237429" y="5083197"/>
            <a:chExt cx="912907" cy="680427"/>
          </a:xfrm>
        </p:grpSpPr>
        <p:pic>
          <p:nvPicPr>
            <p:cNvPr id="402" name="Picture 2" descr="\\CABIUK-IMAGE\images\General\Flags of the World\Flags - Uniform Size\Flags - Uniform Size - for Web\Chile.gif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57" y="5083197"/>
              <a:ext cx="886475" cy="443237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3" name="TextBox 402"/>
            <p:cNvSpPr txBox="1"/>
            <p:nvPr/>
          </p:nvSpPr>
          <p:spPr>
            <a:xfrm>
              <a:off x="237429" y="5582307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Chile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404" name="Straight Connector 403"/>
            <p:cNvCxnSpPr/>
            <p:nvPr/>
          </p:nvCxnSpPr>
          <p:spPr>
            <a:xfrm>
              <a:off x="246331" y="5763624"/>
              <a:ext cx="9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5" name="Oval 404"/>
          <p:cNvSpPr/>
          <p:nvPr userDrawn="1"/>
        </p:nvSpPr>
        <p:spPr>
          <a:xfrm>
            <a:off x="3098923" y="453164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406" name="Straight Connector 405"/>
          <p:cNvCxnSpPr>
            <a:endCxn id="405" idx="2"/>
          </p:cNvCxnSpPr>
          <p:nvPr userDrawn="1"/>
        </p:nvCxnSpPr>
        <p:spPr>
          <a:xfrm flipV="1">
            <a:off x="1181602" y="4554501"/>
            <a:ext cx="1917321" cy="4648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Rectangle 406"/>
          <p:cNvSpPr/>
          <p:nvPr userDrawn="1"/>
        </p:nvSpPr>
        <p:spPr>
          <a:xfrm>
            <a:off x="153942" y="332656"/>
            <a:ext cx="8971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5C5C5C"/>
                </a:solidFill>
              </a:rPr>
              <a:t>Global reach </a:t>
            </a:r>
            <a:r>
              <a:rPr lang="en-GB" dirty="0" smtClean="0">
                <a:solidFill>
                  <a:srgbClr val="5C5C5C"/>
                </a:solidFill>
              </a:rPr>
              <a:t>We </a:t>
            </a:r>
            <a:r>
              <a:rPr lang="en-GB" dirty="0">
                <a:solidFill>
                  <a:srgbClr val="5C5C5C"/>
                </a:solidFill>
              </a:rPr>
              <a:t>have </a:t>
            </a:r>
            <a:r>
              <a:rPr lang="en-GB" dirty="0" smtClean="0">
                <a:solidFill>
                  <a:srgbClr val="5C5C5C"/>
                </a:solidFill>
              </a:rPr>
              <a:t>480+ </a:t>
            </a:r>
            <a:r>
              <a:rPr lang="en-GB" dirty="0">
                <a:solidFill>
                  <a:srgbClr val="5C5C5C"/>
                </a:solidFill>
              </a:rPr>
              <a:t>staff across 21 locations worldwide</a:t>
            </a:r>
          </a:p>
        </p:txBody>
      </p:sp>
      <p:cxnSp>
        <p:nvCxnSpPr>
          <p:cNvPr id="409" name="Straight Connector 408"/>
          <p:cNvCxnSpPr/>
          <p:nvPr userDrawn="1"/>
        </p:nvCxnSpPr>
        <p:spPr>
          <a:xfrm>
            <a:off x="2448066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TextBox 409"/>
          <p:cNvSpPr txBox="1"/>
          <p:nvPr userDrawn="1"/>
        </p:nvSpPr>
        <p:spPr>
          <a:xfrm>
            <a:off x="2437804" y="5707457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Niger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pic>
        <p:nvPicPr>
          <p:cNvPr id="411" name="Picture 410"/>
          <p:cNvPicPr>
            <a:picLocks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66" y="5235699"/>
            <a:ext cx="864000" cy="4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2" name="Oval 411"/>
          <p:cNvSpPr/>
          <p:nvPr userDrawn="1"/>
        </p:nvSpPr>
        <p:spPr>
          <a:xfrm>
            <a:off x="4687633" y="351922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85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4C4C4C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28800"/>
            <a:ext cx="8229600" cy="4464496"/>
          </a:xfrm>
        </p:spPr>
        <p:txBody>
          <a:bodyPr/>
          <a:lstStyle>
            <a:lvl1pPr marL="177800" indent="-177800">
              <a:buClr>
                <a:schemeClr val="bg2"/>
              </a:buClr>
              <a:defRPr/>
            </a:lvl1pPr>
            <a:lvl2pPr marL="177800" indent="-177800">
              <a:buClr>
                <a:schemeClr val="bg2"/>
              </a:buClr>
              <a:defRPr/>
            </a:lvl2pPr>
            <a:lvl3pPr marL="177800" indent="-177800">
              <a:buClr>
                <a:schemeClr val="bg2"/>
              </a:buClr>
              <a:defRPr/>
            </a:lvl3pPr>
            <a:lvl4pPr marL="177800" indent="-177800">
              <a:buClr>
                <a:schemeClr val="bg2"/>
              </a:buClr>
              <a:defRPr/>
            </a:lvl4pPr>
            <a:lvl5pPr marL="177800" indent="-177800"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909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C4C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tabLst/>
              <a:defRPr/>
            </a:lvl1pPr>
            <a:lvl2pPr marL="539750" indent="-177800">
              <a:buFont typeface="Arial" panose="020B0604020202020204" pitchFamily="34" charset="0"/>
              <a:buChar char="●"/>
              <a:tabLst/>
              <a:defRPr/>
            </a:lvl2pPr>
            <a:lvl3pPr marL="730250" indent="-177800">
              <a:buFont typeface="Arial" panose="020B0604020202020204" pitchFamily="34" charset="0"/>
              <a:buChar char="●"/>
              <a:tabLst/>
              <a:defRPr/>
            </a:lvl3pPr>
            <a:lvl4pPr marL="901700" indent="-177800">
              <a:buFont typeface="Arial" panose="020B0604020202020204" pitchFamily="34" charset="0"/>
              <a:buChar char="●"/>
              <a:tabLst/>
              <a:defRPr/>
            </a:lvl4pPr>
            <a:lvl5pPr marL="1092200" indent="-177800">
              <a:buFont typeface="Arial" panose="020B0604020202020204" pitchFamily="34" charset="0"/>
              <a:buChar char="●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268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/>
            </a:lvl1pPr>
            <a:lvl2pPr marL="539750" indent="-177800">
              <a:buFont typeface="Arial" panose="020B0604020202020204" pitchFamily="34" charset="0"/>
              <a:buChar char="●"/>
              <a:defRPr/>
            </a:lvl2pPr>
            <a:lvl3pPr marL="730250" indent="-177800">
              <a:buFont typeface="Arial" panose="020B0604020202020204" pitchFamily="34" charset="0"/>
              <a:buChar char="●"/>
              <a:defRPr/>
            </a:lvl3pPr>
            <a:lvl4pPr marL="901700" indent="-177800">
              <a:buFont typeface="Arial" panose="020B0604020202020204" pitchFamily="34" charset="0"/>
              <a:buChar char="●"/>
              <a:defRPr/>
            </a:lvl4pPr>
            <a:lvl5pPr marL="1092200" indent="-177800" defTabSz="895350">
              <a:buFont typeface="Arial" panose="020B0604020202020204" pitchFamily="34" charset="0"/>
              <a:buChar char="●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446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29209"/>
            <a:ext cx="3132138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10884"/>
            <a:ext cx="5473758" cy="4535016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>
                <a:latin typeface="+mn-lt"/>
              </a:defRPr>
            </a:lvl1pPr>
            <a:lvl2pPr marL="539750" indent="-177800">
              <a:buFont typeface="Arial" panose="020B0604020202020204" pitchFamily="34" charset="0"/>
              <a:buChar char="●"/>
              <a:defRPr>
                <a:latin typeface="+mn-lt"/>
              </a:defRPr>
            </a:lvl2pPr>
            <a:lvl3pPr marL="730250" indent="-177800">
              <a:buFont typeface="Arial" panose="020B0604020202020204" pitchFamily="34" charset="0"/>
              <a:buChar char="●"/>
              <a:defRPr>
                <a:latin typeface="+mn-lt"/>
              </a:defRPr>
            </a:lvl3pPr>
            <a:lvl4pPr marL="901700" indent="-177800">
              <a:buFont typeface="Arial" panose="020B0604020202020204" pitchFamily="34" charset="0"/>
              <a:buChar char="●"/>
              <a:defRPr>
                <a:latin typeface="+mn-lt"/>
              </a:defRPr>
            </a:lvl4pPr>
            <a:lvl5pPr marL="1092200" indent="-177800">
              <a:buFont typeface="Arial" panose="020B0604020202020204" pitchFamily="34" charset="0"/>
              <a:buChar char="●"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6581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Pictur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20921"/>
            <a:ext cx="5473758" cy="4500367"/>
          </a:xfrm>
        </p:spPr>
        <p:txBody>
          <a:bodyPr/>
          <a:lstStyle>
            <a:lvl1pPr marL="177800" indent="-177800">
              <a:defRPr/>
            </a:lvl1pPr>
            <a:lvl2pPr marL="539750" indent="-177800">
              <a:defRPr/>
            </a:lvl2pPr>
            <a:lvl3pPr marL="730250" indent="-177800">
              <a:defRPr/>
            </a:lvl3pPr>
            <a:lvl4pPr marL="901700" indent="-177800">
              <a:defRPr/>
            </a:lvl4pPr>
            <a:lvl5pPr marL="1092200" indent="-1778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132138" cy="190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111666"/>
            <a:ext cx="3132138" cy="1908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4221088"/>
            <a:ext cx="3132138" cy="19080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445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57302"/>
            <a:ext cx="9144000" cy="3700698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4173280" y="3267175"/>
            <a:ext cx="355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spc="-150" dirty="0" err="1">
                <a:solidFill>
                  <a:srgbClr val="CAEE9C">
                    <a:lumMod val="75000"/>
                  </a:srgbClr>
                </a:solidFill>
              </a:rPr>
              <a:t>xie-xie</a:t>
            </a:r>
            <a:endParaRPr lang="en-GB" sz="3200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2992114" y="3620454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zikomo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 userDrawn="1"/>
        </p:nvSpPr>
        <p:spPr bwMode="auto">
          <a:xfrm>
            <a:off x="2362551" y="3625471"/>
            <a:ext cx="40625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6600" b="1" spc="-150" dirty="0" smtClean="0">
                <a:solidFill>
                  <a:srgbClr val="CAEE9C">
                    <a:lumMod val="75000"/>
                  </a:srgbClr>
                </a:solidFill>
              </a:rPr>
              <a:t>thank </a:t>
            </a:r>
            <a:r>
              <a:rPr lang="en-GB" sz="6600" b="1" spc="-150" dirty="0">
                <a:solidFill>
                  <a:srgbClr val="CAEE9C">
                    <a:lumMod val="75000"/>
                  </a:srgbClr>
                </a:solidFill>
              </a:rPr>
              <a:t>you 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617280" y="4289023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urakoze</a:t>
            </a:r>
            <a:endParaRPr lang="en-GB" sz="32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 userDrawn="1"/>
        </p:nvSpPr>
        <p:spPr bwMode="auto">
          <a:xfrm>
            <a:off x="2501735" y="4539381"/>
            <a:ext cx="3556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terima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kasih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19" name="Text Box 4"/>
          <p:cNvSpPr txBox="1">
            <a:spLocks noChangeArrowheads="1"/>
          </p:cNvSpPr>
          <p:nvPr userDrawn="1"/>
        </p:nvSpPr>
        <p:spPr bwMode="auto">
          <a:xfrm>
            <a:off x="4315361" y="4184299"/>
            <a:ext cx="355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spc="-150" dirty="0" err="1">
                <a:solidFill>
                  <a:srgbClr val="92D050"/>
                </a:solidFill>
              </a:rPr>
              <a:t>ke</a:t>
            </a:r>
            <a:r>
              <a:rPr lang="en-GB" sz="3200" spc="-150" dirty="0">
                <a:solidFill>
                  <a:srgbClr val="92D050"/>
                </a:solidFill>
              </a:rPr>
              <a:t> </a:t>
            </a:r>
            <a:r>
              <a:rPr lang="en-GB" sz="3200" spc="-150" dirty="0" err="1">
                <a:solidFill>
                  <a:srgbClr val="92D050"/>
                </a:solidFill>
              </a:rPr>
              <a:t>itumetse</a:t>
            </a:r>
            <a:endParaRPr lang="en-GB" sz="3200" spc="-150" dirty="0">
              <a:solidFill>
                <a:srgbClr val="92D05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 userDrawn="1"/>
        </p:nvSpPr>
        <p:spPr bwMode="auto">
          <a:xfrm>
            <a:off x="5120975" y="4545688"/>
            <a:ext cx="355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pc="-150" dirty="0" err="1">
                <a:solidFill>
                  <a:srgbClr val="CAEE9C">
                    <a:lumMod val="75000"/>
                  </a:srgbClr>
                </a:solidFill>
              </a:rPr>
              <a:t>dhanyawaad</a:t>
            </a:r>
            <a:endParaRPr lang="en-GB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 userDrawn="1"/>
        </p:nvSpPr>
        <p:spPr bwMode="auto">
          <a:xfrm>
            <a:off x="1018505" y="3555150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merci</a:t>
            </a:r>
            <a:endParaRPr lang="en-GB" sz="2800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 userDrawn="1"/>
        </p:nvSpPr>
        <p:spPr bwMode="auto">
          <a:xfrm>
            <a:off x="5862004" y="3569338"/>
            <a:ext cx="355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efharistó</a:t>
            </a:r>
            <a:endParaRPr lang="en-GB" sz="28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125396" y="3292006"/>
            <a:ext cx="2752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spc="-150" dirty="0" err="1">
                <a:solidFill>
                  <a:srgbClr val="CAEE9C">
                    <a:lumMod val="75000"/>
                  </a:srgbClr>
                </a:solidFill>
              </a:rPr>
              <a:t>Assalamualikum</a:t>
            </a:r>
            <a:endParaRPr lang="en-GB" b="1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110374" y="418130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tak</a:t>
            </a:r>
            <a:endParaRPr lang="en-GB" sz="20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1416823" y="4158782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00" b="1" spc="-150" dirty="0">
                <a:solidFill>
                  <a:srgbClr val="CAEE9C">
                    <a:lumMod val="75000"/>
                  </a:srgbClr>
                </a:solidFill>
              </a:rPr>
              <a:t>kiitos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3915393" y="3425416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spc="-150" dirty="0">
                <a:solidFill>
                  <a:srgbClr val="CAEE9C">
                    <a:lumMod val="75000"/>
                  </a:srgbClr>
                </a:solidFill>
              </a:rPr>
              <a:t>शुक्रिया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791201" y="380060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pc="-150" dirty="0">
                <a:solidFill>
                  <a:srgbClr val="92D050"/>
                </a:solidFill>
              </a:rPr>
              <a:t>ありがとう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5951280" y="3913287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spc="-150" dirty="0">
                <a:solidFill>
                  <a:srgbClr val="CAEE9C">
                    <a:lumMod val="60000"/>
                    <a:lumOff val="40000"/>
                  </a:srgbClr>
                </a:solidFill>
              </a:rPr>
              <a:t>gracias</a:t>
            </a:r>
          </a:p>
        </p:txBody>
      </p:sp>
      <p:sp>
        <p:nvSpPr>
          <p:cNvPr id="29" name="Text Box 4"/>
          <p:cNvSpPr txBox="1">
            <a:spLocks noChangeArrowheads="1"/>
          </p:cNvSpPr>
          <p:nvPr userDrawn="1"/>
        </p:nvSpPr>
        <p:spPr bwMode="auto">
          <a:xfrm>
            <a:off x="5860025" y="4184299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dirty="0" err="1">
                <a:solidFill>
                  <a:srgbClr val="CAEE9C">
                    <a:lumMod val="75000"/>
                  </a:srgbClr>
                </a:solidFill>
              </a:rPr>
              <a:t>zikomo</a:t>
            </a:r>
            <a:endParaRPr lang="en-GB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237" y="458141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rgbClr val="CAEE9C">
                    <a:lumMod val="75000"/>
                  </a:srgbClr>
                </a:solidFill>
              </a:rPr>
              <a:t>danke</a:t>
            </a:r>
            <a:endParaRPr lang="de-DE" sz="2000" dirty="0">
              <a:solidFill>
                <a:srgbClr val="CAEE9C">
                  <a:lumMod val="75000"/>
                </a:srgb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3" y="5125169"/>
            <a:ext cx="8209431" cy="91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 lang="en-GB" sz="2400" b="1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Name, CABI Centre</a:t>
            </a:r>
            <a:b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</a:b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email@cabi.org</a:t>
            </a:r>
          </a:p>
          <a:p>
            <a:pPr lvl="0"/>
            <a:endParaRPr lang="en-GB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 userDrawn="1"/>
        </p:nvSpPr>
        <p:spPr bwMode="auto">
          <a:xfrm>
            <a:off x="6289206" y="4499787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asante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48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725143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9164" y="4725144"/>
            <a:ext cx="9153164" cy="2157341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504" y="4725144"/>
            <a:ext cx="8928992" cy="749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 here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5474567"/>
            <a:ext cx="8928991" cy="326042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Data collected by (names of contributors and production team)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102922" y="5812508"/>
            <a:ext cx="8928991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Analysis and Compilation by (names of contributors)</a:t>
            </a:r>
            <a:endParaRPr lang="en-GB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6163317"/>
            <a:ext cx="8928990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Presenters name, date, event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>
          <a:xfrm>
            <a:off x="571023" y="3510136"/>
            <a:ext cx="8229600" cy="1143000"/>
          </a:xfrm>
        </p:spPr>
        <p:txBody>
          <a:bodyPr>
            <a:normAutofit/>
          </a:bodyPr>
          <a:lstStyle>
            <a:lvl1pPr>
              <a:defRPr sz="3600" b="1" cap="none" spc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Presentation heading here</a:t>
            </a:r>
            <a:br>
              <a:rPr lang="en-US" dirty="0" smtClean="0"/>
            </a:br>
            <a:r>
              <a:rPr lang="en-US" dirty="0" smtClean="0"/>
              <a:t>2nd line if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800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4162"/>
            <a:ext cx="9144000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baseline="0" dirty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4869160"/>
            <a:ext cx="8229600" cy="1143000"/>
          </a:xfrm>
        </p:spPr>
        <p:txBody>
          <a:bodyPr/>
          <a:lstStyle>
            <a:lvl1pPr algn="l">
              <a:defRPr b="1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586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37960" y="3602501"/>
            <a:ext cx="71542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CABI is a not-for-profit international organization that improves people’s lives by providing information and applying scientific expertise to solve problems in agriculture and the environment</a:t>
            </a: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endParaRPr lang="en-GB" sz="28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494" y="2924944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our mission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02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CAB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80442" y="3580643"/>
            <a:ext cx="6685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</a:t>
            </a:r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altLang="en-US" sz="2800" b="1" dirty="0" smtClean="0">
                <a:solidFill>
                  <a:srgbClr val="FFFFFF"/>
                </a:solidFill>
                <a:latin typeface="Arial"/>
              </a:rPr>
              <a:t>is a not-for-profit science-based development and information organization 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6494" y="2924944"/>
            <a:ext cx="3288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is CABI?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91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does CABI d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9874" y="2684436"/>
            <a:ext cx="9163873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80450" y="3580649"/>
            <a:ext cx="66851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 addresses issues of global concern such as food security, through science, information and communication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6494" y="2924949"/>
            <a:ext cx="4673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does CABI do?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9874" y="-171400"/>
            <a:ext cx="9163874" cy="3328703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49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does CABI d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9874" y="2684435"/>
            <a:ext cx="9163873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80442" y="3580643"/>
            <a:ext cx="66851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 addresses issues of global concern such as food security, through science, information and communication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6494" y="2924944"/>
            <a:ext cx="4673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does CABI do?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9874" y="-171400"/>
            <a:ext cx="9163874" cy="3328702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82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I in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19871" y="1484784"/>
            <a:ext cx="54726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Not-for-profit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intergovernmental organisation established in </a:t>
            </a:r>
            <a:r>
              <a:rPr lang="en-GB" sz="2000" b="1" dirty="0" smtClean="0">
                <a:solidFill>
                  <a:srgbClr val="78BE20"/>
                </a:solidFill>
              </a:rPr>
              <a:t>1910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by a UN treaty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Provides scientific expertise and information about </a:t>
            </a:r>
            <a:r>
              <a:rPr lang="en-GB" sz="2000" b="1" dirty="0" smtClean="0">
                <a:solidFill>
                  <a:srgbClr val="78BE20"/>
                </a:solidFill>
              </a:rPr>
              <a:t>agriculture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and the </a:t>
            </a:r>
            <a:r>
              <a:rPr lang="en-GB" sz="2000" b="1" dirty="0" smtClean="0">
                <a:solidFill>
                  <a:srgbClr val="78BE20"/>
                </a:solidFill>
              </a:rPr>
              <a:t>environment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Expertise in: scientific publishing and international development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Owned by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48 member countries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400 staff worldwide </a:t>
            </a:r>
            <a:r>
              <a:rPr lang="en-GB" sz="2000" dirty="0" smtClean="0">
                <a:solidFill>
                  <a:srgbClr val="000000"/>
                </a:solidFill>
              </a:rPr>
              <a:t>in 21 locations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Annual turn-over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£28m </a:t>
            </a:r>
            <a:r>
              <a:rPr lang="en-GB" sz="2000" dirty="0" smtClean="0">
                <a:solidFill>
                  <a:srgbClr val="000000"/>
                </a:solidFill>
              </a:rPr>
              <a:t>(2013)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Compliant with requirements for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Joint Management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of strategic EC programmes, following successful 4-pillar audit in 2011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419871" y="450850"/>
            <a:ext cx="2400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5C5C5C"/>
                </a:solidFill>
              </a:rPr>
              <a:t>CABI in Brief</a:t>
            </a:r>
            <a:endParaRPr lang="en-GB" sz="2800" b="1" dirty="0">
              <a:solidFill>
                <a:srgbClr val="5C5C5C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-12184"/>
            <a:ext cx="3132138" cy="614205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98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9512" y="5503234"/>
            <a:ext cx="37080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4C4C4C"/>
                </a:solidFill>
              </a:rPr>
              <a:t>our member countries</a:t>
            </a:r>
            <a:endParaRPr lang="en-GB" sz="2600" b="1" dirty="0">
              <a:solidFill>
                <a:srgbClr val="4C4C4C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295262" y="366620"/>
            <a:ext cx="8559106" cy="4999038"/>
            <a:chOff x="341530" y="1583795"/>
            <a:chExt cx="8439487" cy="5000170"/>
          </a:xfrm>
        </p:grpSpPr>
        <p:grpSp>
          <p:nvGrpSpPr>
            <p:cNvPr id="7" name="Group 88"/>
            <p:cNvGrpSpPr>
              <a:grpSpLocks/>
            </p:cNvGrpSpPr>
            <p:nvPr/>
          </p:nvGrpSpPr>
          <p:grpSpPr bwMode="auto">
            <a:xfrm>
              <a:off x="341531" y="1583795"/>
              <a:ext cx="8429306" cy="720781"/>
              <a:chOff x="335436" y="1455048"/>
              <a:chExt cx="8429306" cy="720781"/>
            </a:xfrm>
          </p:grpSpPr>
          <p:sp>
            <p:nvSpPr>
              <p:cNvPr id="58" name="TextBox 138"/>
              <p:cNvSpPr txBox="1">
                <a:spLocks noChangeArrowheads="1"/>
              </p:cNvSpPr>
              <p:nvPr/>
            </p:nvSpPr>
            <p:spPr bwMode="auto">
              <a:xfrm>
                <a:off x="335436" y="1898830"/>
                <a:ext cx="842930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 Anguilla                      Australia               The Bahamas              Bangladesh                Bermuda                   Botswana                British Virgin                   Brunei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Islands                     Darussalam</a:t>
                </a:r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5435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9284" y="1458224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3" y="1455048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8370" y="1458224"/>
                <a:ext cx="87633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1458224"/>
                <a:ext cx="877923" cy="42713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1124" y="1458224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347625" y="4156342"/>
              <a:ext cx="8433392" cy="713519"/>
              <a:chOff x="341530" y="4027595"/>
              <a:chExt cx="8433392" cy="713519"/>
            </a:xfrm>
          </p:grpSpPr>
          <p:sp>
            <p:nvSpPr>
              <p:cNvPr id="49" name="TextBox 120"/>
              <p:cNvSpPr txBox="1">
                <a:spLocks noChangeArrowheads="1"/>
              </p:cNvSpPr>
              <p:nvPr/>
            </p:nvSpPr>
            <p:spPr bwMode="auto">
              <a:xfrm>
                <a:off x="341530" y="4464115"/>
                <a:ext cx="843339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    Malaysia                    Mauritius                  Montserrat                  Myanmar            The Netherlands*              Nigeria                     Pakistan                  Papua New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Guinea</a:t>
                </a:r>
              </a:p>
            </p:txBody>
          </p:sp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027380"/>
                <a:ext cx="88427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7678" y="4027380"/>
                <a:ext cx="87792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027380"/>
                <a:ext cx="88427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8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9" name="Group 91"/>
            <p:cNvGrpSpPr>
              <a:grpSpLocks/>
            </p:cNvGrpSpPr>
            <p:nvPr/>
          </p:nvGrpSpPr>
          <p:grpSpPr bwMode="auto">
            <a:xfrm>
              <a:off x="347625" y="4997907"/>
              <a:ext cx="8420271" cy="720080"/>
              <a:chOff x="341530" y="4869160"/>
              <a:chExt cx="8420271" cy="720080"/>
            </a:xfrm>
          </p:grpSpPr>
          <p:sp>
            <p:nvSpPr>
              <p:cNvPr id="40" name="TextBox 111"/>
              <p:cNvSpPr txBox="1">
                <a:spLocks noChangeArrowheads="1"/>
              </p:cNvSpPr>
              <p:nvPr/>
            </p:nvSpPr>
            <p:spPr bwMode="auto">
              <a:xfrm>
                <a:off x="341531" y="5312241"/>
                <a:ext cx="842027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The Philippines                Rwanda                 Sierra Leone                  Solomon                South Africa                Sri Lanka                   St Helena                 Switzerland 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Islands</a:t>
                </a: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868946"/>
                <a:ext cx="88268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868946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0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79536" y="486894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10" name="Group 92"/>
            <p:cNvGrpSpPr>
              <a:grpSpLocks/>
            </p:cNvGrpSpPr>
            <p:nvPr/>
          </p:nvGrpSpPr>
          <p:grpSpPr bwMode="auto">
            <a:xfrm>
              <a:off x="858932" y="5862153"/>
              <a:ext cx="7418478" cy="721812"/>
              <a:chOff x="852837" y="5733406"/>
              <a:chExt cx="7418478" cy="721812"/>
            </a:xfrm>
          </p:grpSpPr>
          <p:sp>
            <p:nvSpPr>
              <p:cNvPr id="32" name="TextBox 103"/>
              <p:cNvSpPr txBox="1">
                <a:spLocks noChangeArrowheads="1"/>
              </p:cNvSpPr>
              <p:nvPr/>
            </p:nvSpPr>
            <p:spPr bwMode="auto">
              <a:xfrm>
                <a:off x="852837" y="6178219"/>
                <a:ext cx="741847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Tanzania                    Trinidad &amp;                   Uganda                       United                      Vietnam                      Zambia                     Zimbabwe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Tobago                                                       Kingdom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							* Associate Member</a:t>
                </a: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2981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61100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2230" y="5732742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29712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02905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8323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9" name="Picture 2"/>
              <p:cNvPicPr>
                <a:picLocks noChangeArrowheads="1"/>
              </p:cNvPicPr>
              <p:nvPr/>
            </p:nvPicPr>
            <p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8030" y="5732742"/>
                <a:ext cx="863634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93"/>
            <p:cNvGrpSpPr>
              <a:grpSpLocks/>
            </p:cNvGrpSpPr>
            <p:nvPr/>
          </p:nvGrpSpPr>
          <p:grpSpPr bwMode="auto">
            <a:xfrm>
              <a:off x="347626" y="3287717"/>
              <a:ext cx="8428733" cy="727049"/>
              <a:chOff x="341531" y="3158970"/>
              <a:chExt cx="8428733" cy="727049"/>
            </a:xfrm>
          </p:grpSpPr>
          <p:sp>
            <p:nvSpPr>
              <p:cNvPr id="23" name="TextBox 94"/>
              <p:cNvSpPr txBox="1">
                <a:spLocks noChangeArrowheads="1"/>
              </p:cNvSpPr>
              <p:nvPr/>
            </p:nvSpPr>
            <p:spPr bwMode="auto">
              <a:xfrm>
                <a:off x="341532" y="3609020"/>
                <a:ext cx="84287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The Gambia                  Ghana                       Grenada                    Guyana                        India                       Jamaica                      Kenya                        Malawi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316993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3158822"/>
                <a:ext cx="877922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4227" y="3158822"/>
                <a:ext cx="876335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3171525"/>
                <a:ext cx="882685" cy="427134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9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0397" y="3158822"/>
                <a:ext cx="866810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1" name="Picture 3"/>
              <p:cNvPicPr>
                <a:picLocks noChangeArrowheads="1"/>
              </p:cNvPicPr>
              <p:nvPr/>
            </p:nvPicPr>
            <p:blipFill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833" y="3171525"/>
                <a:ext cx="863635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341530" y="2443902"/>
              <a:ext cx="8436791" cy="715769"/>
              <a:chOff x="341530" y="2443902"/>
              <a:chExt cx="8436791" cy="715769"/>
            </a:xfrm>
          </p:grpSpPr>
          <p:grpSp>
            <p:nvGrpSpPr>
              <p:cNvPr id="13" name="Group 89"/>
              <p:cNvGrpSpPr>
                <a:grpSpLocks/>
              </p:cNvGrpSpPr>
              <p:nvPr/>
            </p:nvGrpSpPr>
            <p:grpSpPr bwMode="auto">
              <a:xfrm>
                <a:off x="341530" y="2443902"/>
                <a:ext cx="8436791" cy="715769"/>
                <a:chOff x="335435" y="2315155"/>
                <a:chExt cx="8436791" cy="715769"/>
              </a:xfrm>
            </p:grpSpPr>
            <p:sp>
              <p:nvSpPr>
                <p:cNvPr id="15" name="TextBox 129"/>
                <p:cNvSpPr txBox="1">
                  <a:spLocks noChangeArrowheads="1"/>
                </p:cNvSpPr>
                <p:nvPr/>
              </p:nvSpPr>
              <p:spPr bwMode="auto">
                <a:xfrm>
                  <a:off x="335436" y="2753925"/>
                  <a:ext cx="843679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28800" rIns="0" bIns="0"/>
                <a:lstStyle>
                  <a:lvl1pPr eaLnBrk="0" hangingPunct="0">
                    <a:spcBef>
                      <a:spcPct val="2000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GB" altLang="en-US" sz="900">
                      <a:solidFill>
                        <a:srgbClr val="262626"/>
                      </a:solidFill>
                    </a:rPr>
                    <a:t>        Burundi                     Canada                       Chile                           China                     Colombia                Cote d’Ivoire                  Cyprus                   DPR Korea  </a:t>
                  </a:r>
                </a:p>
              </p:txBody>
            </p: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435" y="2317256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4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7679" y="2315668"/>
                  <a:ext cx="87792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4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9283" y="2315668"/>
                  <a:ext cx="87633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1052" y="2315668"/>
                  <a:ext cx="88268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5195" y="2315668"/>
                  <a:ext cx="88427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47438" y="2315668"/>
                  <a:ext cx="87792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85887" y="2315668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20376" y="2450767"/>
                <a:ext cx="858872" cy="431898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25898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56" y="1427903"/>
            <a:ext cx="7857490" cy="404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0" name="Oval 279"/>
          <p:cNvSpPr/>
          <p:nvPr userDrawn="1"/>
        </p:nvSpPr>
        <p:spPr>
          <a:xfrm>
            <a:off x="3247983" y="369158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1" name="Oval 280"/>
          <p:cNvSpPr/>
          <p:nvPr userDrawn="1"/>
        </p:nvSpPr>
        <p:spPr>
          <a:xfrm>
            <a:off x="3031952" y="285032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2" name="Oval 281"/>
          <p:cNvSpPr/>
          <p:nvPr userDrawn="1"/>
        </p:nvSpPr>
        <p:spPr>
          <a:xfrm>
            <a:off x="2793063" y="369350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3" name="Oval 282"/>
          <p:cNvSpPr/>
          <p:nvPr userDrawn="1"/>
        </p:nvSpPr>
        <p:spPr>
          <a:xfrm>
            <a:off x="3376316" y="4159368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4" name="Oval 283"/>
          <p:cNvSpPr/>
          <p:nvPr userDrawn="1"/>
        </p:nvSpPr>
        <p:spPr>
          <a:xfrm>
            <a:off x="5796657" y="327367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5" name="Oval 284"/>
          <p:cNvSpPr/>
          <p:nvPr userDrawn="1"/>
        </p:nvSpPr>
        <p:spPr>
          <a:xfrm>
            <a:off x="4570454" y="2592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6" name="Oval 285"/>
          <p:cNvSpPr/>
          <p:nvPr userDrawn="1"/>
        </p:nvSpPr>
        <p:spPr>
          <a:xfrm>
            <a:off x="6054553" y="348435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7" name="Oval 286"/>
          <p:cNvSpPr/>
          <p:nvPr userDrawn="1"/>
        </p:nvSpPr>
        <p:spPr>
          <a:xfrm>
            <a:off x="4642464" y="272916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8" name="Oval 287"/>
          <p:cNvSpPr/>
          <p:nvPr userDrawn="1"/>
        </p:nvSpPr>
        <p:spPr>
          <a:xfrm>
            <a:off x="5209018" y="397486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9" name="Oval 288"/>
          <p:cNvSpPr/>
          <p:nvPr userDrawn="1"/>
        </p:nvSpPr>
        <p:spPr>
          <a:xfrm>
            <a:off x="4449292" y="2585141"/>
            <a:ext cx="50400" cy="50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0" name="Oval 289"/>
          <p:cNvSpPr/>
          <p:nvPr userDrawn="1"/>
        </p:nvSpPr>
        <p:spPr>
          <a:xfrm>
            <a:off x="4976223" y="28514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1" name="Oval 290"/>
          <p:cNvSpPr/>
          <p:nvPr userDrawn="1"/>
        </p:nvSpPr>
        <p:spPr>
          <a:xfrm>
            <a:off x="6514723" y="3842985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2" name="Oval 291"/>
          <p:cNvSpPr/>
          <p:nvPr userDrawn="1"/>
        </p:nvSpPr>
        <p:spPr>
          <a:xfrm>
            <a:off x="6802764" y="289947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3" name="Oval 292"/>
          <p:cNvSpPr/>
          <p:nvPr userDrawn="1"/>
        </p:nvSpPr>
        <p:spPr>
          <a:xfrm>
            <a:off x="7386463" y="468600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94" name="Group 293"/>
          <p:cNvGrpSpPr/>
          <p:nvPr userDrawn="1"/>
        </p:nvGrpSpPr>
        <p:grpSpPr>
          <a:xfrm>
            <a:off x="1582846" y="976042"/>
            <a:ext cx="996049" cy="673346"/>
            <a:chOff x="1877735" y="1691634"/>
            <a:chExt cx="996049" cy="673346"/>
          </a:xfrm>
        </p:grpSpPr>
        <p:pic>
          <p:nvPicPr>
            <p:cNvPr id="295" name="Picture 3" descr="\\CABIUK-APPS04\Portfolio\Assets\MarketingImageLibrary\Flags\Flags for Web - GIF\United Kingdom - Flag.gif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60" y="169163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6" name="TextBox 295"/>
            <p:cNvSpPr txBox="1"/>
            <p:nvPr/>
          </p:nvSpPr>
          <p:spPr>
            <a:xfrm>
              <a:off x="1907760" y="2195703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UK  </a:t>
              </a:r>
              <a:r>
                <a:rPr lang="en-GB" sz="1100" dirty="0" smtClean="0">
                  <a:solidFill>
                    <a:srgbClr val="5C5C5C"/>
                  </a:solidFill>
                </a:rPr>
                <a:t>215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297" name="Straight Connector 296"/>
            <p:cNvCxnSpPr/>
            <p:nvPr/>
          </p:nvCxnSpPr>
          <p:spPr>
            <a:xfrm>
              <a:off x="1877735" y="236498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 userDrawn="1"/>
        </p:nvGrpSpPr>
        <p:grpSpPr>
          <a:xfrm>
            <a:off x="2838782" y="985567"/>
            <a:ext cx="996049" cy="672242"/>
            <a:chOff x="3348837" y="1699008"/>
            <a:chExt cx="996049" cy="672242"/>
          </a:xfrm>
        </p:grpSpPr>
        <p:pic>
          <p:nvPicPr>
            <p:cNvPr id="299" name="Picture 298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8862" y="1699008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00" name="TextBox 299"/>
            <p:cNvSpPr txBox="1"/>
            <p:nvPr/>
          </p:nvSpPr>
          <p:spPr>
            <a:xfrm>
              <a:off x="3378862" y="2201973"/>
              <a:ext cx="9360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Netherlands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1" name="Straight Connector 300"/>
            <p:cNvCxnSpPr/>
            <p:nvPr/>
          </p:nvCxnSpPr>
          <p:spPr>
            <a:xfrm>
              <a:off x="3348837" y="237125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Group 301"/>
          <p:cNvGrpSpPr/>
          <p:nvPr userDrawn="1"/>
        </p:nvGrpSpPr>
        <p:grpSpPr>
          <a:xfrm>
            <a:off x="4108105" y="976042"/>
            <a:ext cx="1032657" cy="675497"/>
            <a:chOff x="4758005" y="1699008"/>
            <a:chExt cx="1032657" cy="675497"/>
          </a:xfrm>
        </p:grpSpPr>
        <p:pic>
          <p:nvPicPr>
            <p:cNvPr id="303" name="Picture 4" descr="\\CABIUK-APPS04\Portfolio\Assets\MarketingImageLibrary\Flags\Flags for Web - GIF\Switzerland - Flag copy.gif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30" y="1699008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4" name="TextBox 303"/>
            <p:cNvSpPr txBox="1"/>
            <p:nvPr/>
          </p:nvSpPr>
          <p:spPr>
            <a:xfrm>
              <a:off x="4788030" y="2187174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Switzerland </a:t>
              </a:r>
              <a:r>
                <a:rPr lang="en-GB" sz="1100" dirty="0" smtClean="0">
                  <a:solidFill>
                    <a:srgbClr val="5C5C5C"/>
                  </a:solidFill>
                </a:rPr>
                <a:t>27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5" name="Straight Connector 304"/>
            <p:cNvCxnSpPr/>
            <p:nvPr/>
          </p:nvCxnSpPr>
          <p:spPr>
            <a:xfrm>
              <a:off x="4758005" y="2374505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305"/>
          <p:cNvGrpSpPr/>
          <p:nvPr userDrawn="1"/>
        </p:nvGrpSpPr>
        <p:grpSpPr>
          <a:xfrm>
            <a:off x="6730371" y="965999"/>
            <a:ext cx="1016639" cy="665924"/>
            <a:chOff x="7696357" y="2752915"/>
            <a:chExt cx="1016639" cy="665924"/>
          </a:xfrm>
        </p:grpSpPr>
        <p:sp>
          <p:nvSpPr>
            <p:cNvPr id="307" name="TextBox 306"/>
            <p:cNvSpPr txBox="1"/>
            <p:nvPr/>
          </p:nvSpPr>
          <p:spPr>
            <a:xfrm>
              <a:off x="7800089" y="3227305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Bulgaria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pic>
          <p:nvPicPr>
            <p:cNvPr id="308" name="Picture 307"/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3057" y="2752915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309" name="Straight Connector 308"/>
            <p:cNvCxnSpPr/>
            <p:nvPr/>
          </p:nvCxnSpPr>
          <p:spPr>
            <a:xfrm>
              <a:off x="7696357" y="3418839"/>
              <a:ext cx="10082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309"/>
          <p:cNvGrpSpPr/>
          <p:nvPr userDrawn="1"/>
        </p:nvGrpSpPr>
        <p:grpSpPr>
          <a:xfrm>
            <a:off x="260173" y="976042"/>
            <a:ext cx="1029365" cy="670949"/>
            <a:chOff x="374195" y="1700760"/>
            <a:chExt cx="1029365" cy="670949"/>
          </a:xfrm>
        </p:grpSpPr>
        <p:pic>
          <p:nvPicPr>
            <p:cNvPr id="311" name="Picture 310"/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928" y="170076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12" name="TextBox 311"/>
            <p:cNvSpPr txBox="1"/>
            <p:nvPr/>
          </p:nvSpPr>
          <p:spPr>
            <a:xfrm>
              <a:off x="400928" y="217957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USA 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3" name="Straight Connector 312"/>
            <p:cNvCxnSpPr/>
            <p:nvPr/>
          </p:nvCxnSpPr>
          <p:spPr>
            <a:xfrm>
              <a:off x="374195" y="2371709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313"/>
          <p:cNvGrpSpPr/>
          <p:nvPr userDrawn="1"/>
        </p:nvGrpSpPr>
        <p:grpSpPr>
          <a:xfrm>
            <a:off x="281602" y="1763309"/>
            <a:ext cx="1446550" cy="706377"/>
            <a:chOff x="367845" y="3789050"/>
            <a:chExt cx="1446550" cy="706377"/>
          </a:xfrm>
        </p:grpSpPr>
        <p:pic>
          <p:nvPicPr>
            <p:cNvPr id="315" name="Picture 10" descr="\\CABIUK-APPS04\Portfolio\Assets\MarketingImageLibrary\Flags\Flags for Web - GIF\Trinidad &amp; Tobago - Flag copy.gif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45" y="3789050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6" name="TextBox 315"/>
            <p:cNvSpPr txBox="1"/>
            <p:nvPr/>
          </p:nvSpPr>
          <p:spPr>
            <a:xfrm>
              <a:off x="374195" y="4297166"/>
              <a:ext cx="14402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Trinidad &amp; Tobago </a:t>
              </a:r>
              <a:r>
                <a:rPr lang="en-GB" sz="1100" dirty="0" smtClean="0">
                  <a:solidFill>
                    <a:srgbClr val="5C5C5C"/>
                  </a:solidFill>
                </a:rPr>
                <a:t>4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7" name="Straight Connector 316"/>
            <p:cNvCxnSpPr/>
            <p:nvPr/>
          </p:nvCxnSpPr>
          <p:spPr>
            <a:xfrm>
              <a:off x="373476" y="4495427"/>
              <a:ext cx="13609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Group 317"/>
          <p:cNvGrpSpPr/>
          <p:nvPr userDrawn="1"/>
        </p:nvGrpSpPr>
        <p:grpSpPr>
          <a:xfrm>
            <a:off x="4949932" y="5200325"/>
            <a:ext cx="1161734" cy="711141"/>
            <a:chOff x="3186703" y="5727274"/>
            <a:chExt cx="1161734" cy="711141"/>
          </a:xfrm>
        </p:grpSpPr>
        <p:pic>
          <p:nvPicPr>
            <p:cNvPr id="319" name="Picture 9" descr="\\CABIUK-APPS04\Portfolio\Assets\MarketingImageLibrary\Flags\Flags for Web - GIF\Kenya - Flag copy.gif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805" y="572727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0" name="TextBox 319"/>
            <p:cNvSpPr txBox="1"/>
            <p:nvPr/>
          </p:nvSpPr>
          <p:spPr>
            <a:xfrm>
              <a:off x="3345805" y="625785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Kenya  </a:t>
              </a:r>
              <a:r>
                <a:rPr lang="en-GB" sz="1100" dirty="0" smtClean="0">
                  <a:solidFill>
                    <a:srgbClr val="5C5C5C"/>
                  </a:solidFill>
                </a:rPr>
                <a:t>40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21" name="Straight Connector 320"/>
            <p:cNvCxnSpPr/>
            <p:nvPr/>
          </p:nvCxnSpPr>
          <p:spPr>
            <a:xfrm>
              <a:off x="3186703" y="6438415"/>
              <a:ext cx="10565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2" name="Straight Connector 321"/>
          <p:cNvCxnSpPr>
            <a:endCxn id="289" idx="1"/>
          </p:cNvCxnSpPr>
          <p:nvPr userDrawn="1"/>
        </p:nvCxnSpPr>
        <p:spPr>
          <a:xfrm>
            <a:off x="2578895" y="1648510"/>
            <a:ext cx="1877778" cy="9440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>
            <a:endCxn id="285" idx="1"/>
          </p:cNvCxnSpPr>
          <p:nvPr userDrawn="1"/>
        </p:nvCxnSpPr>
        <p:spPr>
          <a:xfrm>
            <a:off x="3834831" y="1651539"/>
            <a:ext cx="742318" cy="947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endCxn id="287" idx="0"/>
          </p:cNvCxnSpPr>
          <p:nvPr userDrawn="1"/>
        </p:nvCxnSpPr>
        <p:spPr>
          <a:xfrm flipH="1">
            <a:off x="4665324" y="1651539"/>
            <a:ext cx="438830" cy="1077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>
            <a:endCxn id="290" idx="6"/>
          </p:cNvCxnSpPr>
          <p:nvPr userDrawn="1"/>
        </p:nvCxnSpPr>
        <p:spPr>
          <a:xfrm flipH="1">
            <a:off x="5021942" y="1623955"/>
            <a:ext cx="1708429" cy="12503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>
            <a:endCxn id="339" idx="7"/>
          </p:cNvCxnSpPr>
          <p:nvPr userDrawn="1"/>
        </p:nvCxnSpPr>
        <p:spPr>
          <a:xfrm flipH="1">
            <a:off x="4897518" y="1651539"/>
            <a:ext cx="499205" cy="10843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>
            <a:endCxn id="291" idx="6"/>
          </p:cNvCxnSpPr>
          <p:nvPr userDrawn="1"/>
        </p:nvCxnSpPr>
        <p:spPr>
          <a:xfrm flipH="1">
            <a:off x="6560442" y="3335486"/>
            <a:ext cx="1401978" cy="5303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>
            <a:endCxn id="293" idx="7"/>
          </p:cNvCxnSpPr>
          <p:nvPr userDrawn="1"/>
        </p:nvCxnSpPr>
        <p:spPr>
          <a:xfrm flipH="1">
            <a:off x="7425487" y="4212581"/>
            <a:ext cx="532336" cy="4801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>
            <a:endCxn id="286" idx="5"/>
          </p:cNvCxnSpPr>
          <p:nvPr userDrawn="1"/>
        </p:nvCxnSpPr>
        <p:spPr>
          <a:xfrm flipH="1" flipV="1">
            <a:off x="6093577" y="3523374"/>
            <a:ext cx="1528706" cy="1526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>
            <a:endCxn id="284" idx="5"/>
          </p:cNvCxnSpPr>
          <p:nvPr userDrawn="1"/>
        </p:nvCxnSpPr>
        <p:spPr>
          <a:xfrm flipH="1" flipV="1">
            <a:off x="5835681" y="3312694"/>
            <a:ext cx="2165677" cy="25834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>
            <a:endCxn id="288" idx="4"/>
          </p:cNvCxnSpPr>
          <p:nvPr userDrawn="1"/>
        </p:nvCxnSpPr>
        <p:spPr>
          <a:xfrm flipV="1">
            <a:off x="4949932" y="4020579"/>
            <a:ext cx="281946" cy="18911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 userDrawn="1"/>
        </p:nvCxnSpPr>
        <p:spPr>
          <a:xfrm>
            <a:off x="787581" y="4184133"/>
            <a:ext cx="25887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>
            <a:endCxn id="282" idx="2"/>
          </p:cNvCxnSpPr>
          <p:nvPr userDrawn="1"/>
        </p:nvCxnSpPr>
        <p:spPr>
          <a:xfrm>
            <a:off x="1256222" y="3298054"/>
            <a:ext cx="1536841" cy="4183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>
            <a:endCxn id="280" idx="2"/>
          </p:cNvCxnSpPr>
          <p:nvPr userDrawn="1"/>
        </p:nvCxnSpPr>
        <p:spPr>
          <a:xfrm>
            <a:off x="1648149" y="2469686"/>
            <a:ext cx="1599834" cy="12447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>
            <a:endCxn id="281" idx="2"/>
          </p:cNvCxnSpPr>
          <p:nvPr userDrawn="1"/>
        </p:nvCxnSpPr>
        <p:spPr>
          <a:xfrm>
            <a:off x="1256222" y="1646991"/>
            <a:ext cx="1775730" cy="1226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 userDrawn="1"/>
        </p:nvCxnSpPr>
        <p:spPr>
          <a:xfrm flipH="1">
            <a:off x="3348066" y="3524289"/>
            <a:ext cx="1334958" cy="23883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>
            <a:endCxn id="292" idx="7"/>
          </p:cNvCxnSpPr>
          <p:nvPr userDrawn="1"/>
        </p:nvCxnSpPr>
        <p:spPr>
          <a:xfrm flipH="1">
            <a:off x="6841788" y="2481831"/>
            <a:ext cx="1111106" cy="424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Oval 337"/>
          <p:cNvSpPr/>
          <p:nvPr userDrawn="1"/>
        </p:nvSpPr>
        <p:spPr>
          <a:xfrm>
            <a:off x="6241234" y="33427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39" name="Oval 338"/>
          <p:cNvSpPr/>
          <p:nvPr userDrawn="1"/>
        </p:nvSpPr>
        <p:spPr>
          <a:xfrm>
            <a:off x="4858494" y="272916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40" name="Straight Connector 339"/>
          <p:cNvCxnSpPr/>
          <p:nvPr userDrawn="1"/>
        </p:nvCxnSpPr>
        <p:spPr>
          <a:xfrm flipH="1">
            <a:off x="6277861" y="1617804"/>
            <a:ext cx="1712482" cy="17426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1" name="Group 340"/>
          <p:cNvGrpSpPr/>
          <p:nvPr userDrawn="1"/>
        </p:nvGrpSpPr>
        <p:grpSpPr>
          <a:xfrm>
            <a:off x="5396723" y="976042"/>
            <a:ext cx="996049" cy="670170"/>
            <a:chOff x="6131916" y="1739750"/>
            <a:chExt cx="996049" cy="670170"/>
          </a:xfrm>
        </p:grpSpPr>
        <p:sp>
          <p:nvSpPr>
            <p:cNvPr id="342" name="TextBox 341"/>
            <p:cNvSpPr txBox="1"/>
            <p:nvPr/>
          </p:nvSpPr>
          <p:spPr>
            <a:xfrm>
              <a:off x="6200723" y="2218386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Hungary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43" name="Straight Connector 342"/>
            <p:cNvCxnSpPr/>
            <p:nvPr/>
          </p:nvCxnSpPr>
          <p:spPr>
            <a:xfrm>
              <a:off x="6131916" y="240992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3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176" y="173975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5" name="TextBox 344"/>
          <p:cNvSpPr txBox="1"/>
          <p:nvPr userDrawn="1"/>
        </p:nvSpPr>
        <p:spPr>
          <a:xfrm>
            <a:off x="8034553" y="1416169"/>
            <a:ext cx="10226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Bangladesh 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46" name="Straight Connector 345"/>
          <p:cNvCxnSpPr/>
          <p:nvPr userDrawn="1"/>
        </p:nvCxnSpPr>
        <p:spPr>
          <a:xfrm>
            <a:off x="7985726" y="1616242"/>
            <a:ext cx="964971" cy="15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7" name="Picture 4"/>
          <p:cNvPicPr>
            <a:picLocks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18918" y="965999"/>
            <a:ext cx="864000" cy="4320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8" name="Group 347"/>
          <p:cNvGrpSpPr/>
          <p:nvPr userDrawn="1"/>
        </p:nvGrpSpPr>
        <p:grpSpPr>
          <a:xfrm>
            <a:off x="7622283" y="4357495"/>
            <a:ext cx="1415412" cy="839048"/>
            <a:chOff x="7602377" y="5942099"/>
            <a:chExt cx="1415412" cy="839048"/>
          </a:xfrm>
        </p:grpSpPr>
        <p:cxnSp>
          <p:nvCxnSpPr>
            <p:cNvPr id="349" name="Straight Connector 348"/>
            <p:cNvCxnSpPr/>
            <p:nvPr/>
          </p:nvCxnSpPr>
          <p:spPr>
            <a:xfrm>
              <a:off x="7602377" y="6631810"/>
              <a:ext cx="13411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0" name="Group 349"/>
            <p:cNvGrpSpPr/>
            <p:nvPr/>
          </p:nvGrpSpPr>
          <p:grpSpPr>
            <a:xfrm>
              <a:off x="8008246" y="5942099"/>
              <a:ext cx="1009543" cy="839048"/>
              <a:chOff x="6626619" y="5917569"/>
              <a:chExt cx="1009543" cy="839048"/>
            </a:xfrm>
          </p:grpSpPr>
          <p:sp>
            <p:nvSpPr>
              <p:cNvPr id="351" name="TextBox 350"/>
              <p:cNvSpPr txBox="1"/>
              <p:nvPr/>
            </p:nvSpPr>
            <p:spPr>
              <a:xfrm>
                <a:off x="6633530" y="6418063"/>
                <a:ext cx="1002632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India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23</a:t>
                </a:r>
              </a:p>
              <a:p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pic>
            <p:nvPicPr>
              <p:cNvPr id="352" name="Picture 3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6619" y="5917569"/>
                <a:ext cx="904421" cy="439733"/>
              </a:xfrm>
              <a:prstGeom prst="rect">
                <a:avLst/>
              </a:prstGeom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</p:pic>
          <p:pic>
            <p:nvPicPr>
              <p:cNvPr id="353" name="Picture 352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6589" t="34010" r="28414" b="32995"/>
              <a:stretch/>
            </p:blipFill>
            <p:spPr>
              <a:xfrm>
                <a:off x="6929729" y="6064466"/>
                <a:ext cx="298200" cy="145937"/>
              </a:xfrm>
              <a:prstGeom prst="rect">
                <a:avLst/>
              </a:prstGeom>
            </p:spPr>
          </p:pic>
        </p:grpSp>
      </p:grpSp>
      <p:sp>
        <p:nvSpPr>
          <p:cNvPr id="354" name="Oval 353"/>
          <p:cNvSpPr/>
          <p:nvPr userDrawn="1"/>
        </p:nvSpPr>
        <p:spPr>
          <a:xfrm>
            <a:off x="4450766" y="378645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5" name="Oval 354"/>
          <p:cNvSpPr/>
          <p:nvPr userDrawn="1"/>
        </p:nvSpPr>
        <p:spPr>
          <a:xfrm>
            <a:off x="5107991" y="390646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6" name="Oval 355"/>
          <p:cNvSpPr/>
          <p:nvPr userDrawn="1"/>
        </p:nvSpPr>
        <p:spPr>
          <a:xfrm>
            <a:off x="5276266" y="3725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357" name="Picture 35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43" y="5214352"/>
            <a:ext cx="877751" cy="4327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58" name="TextBox 357"/>
          <p:cNvSpPr txBox="1"/>
          <p:nvPr userDrawn="1"/>
        </p:nvSpPr>
        <p:spPr>
          <a:xfrm>
            <a:off x="292592" y="5723002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Ghana  6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59" name="Straight Connector 358"/>
          <p:cNvCxnSpPr/>
          <p:nvPr userDrawn="1"/>
        </p:nvCxnSpPr>
        <p:spPr>
          <a:xfrm>
            <a:off x="301494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>
            <a:stCxn id="354" idx="3"/>
          </p:cNvCxnSpPr>
          <p:nvPr userDrawn="1"/>
        </p:nvCxnSpPr>
        <p:spPr>
          <a:xfrm flipH="1">
            <a:off x="1194509" y="3825476"/>
            <a:ext cx="3262952" cy="2078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1" name="Group 360"/>
          <p:cNvGrpSpPr/>
          <p:nvPr userDrawn="1"/>
        </p:nvGrpSpPr>
        <p:grpSpPr>
          <a:xfrm>
            <a:off x="3858266" y="5222137"/>
            <a:ext cx="1002802" cy="685664"/>
            <a:chOff x="2200763" y="6031612"/>
            <a:chExt cx="1002802" cy="685664"/>
          </a:xfrm>
        </p:grpSpPr>
        <p:pic>
          <p:nvPicPr>
            <p:cNvPr id="362" name="Picture 361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0288" y="6031612"/>
              <a:ext cx="86556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63" name="TextBox 362"/>
            <p:cNvSpPr txBox="1"/>
            <p:nvPr/>
          </p:nvSpPr>
          <p:spPr>
            <a:xfrm>
              <a:off x="2200933" y="653170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Uganda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4" name="Straight Connector 363"/>
            <p:cNvCxnSpPr/>
            <p:nvPr/>
          </p:nvCxnSpPr>
          <p:spPr>
            <a:xfrm flipV="1">
              <a:off x="2200763" y="6716776"/>
              <a:ext cx="938882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5" name="Straight Connector 364"/>
          <p:cNvCxnSpPr/>
          <p:nvPr userDrawn="1"/>
        </p:nvCxnSpPr>
        <p:spPr>
          <a:xfrm flipH="1">
            <a:off x="4797148" y="3952186"/>
            <a:ext cx="333702" cy="1959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6" name="Group 365"/>
          <p:cNvGrpSpPr/>
          <p:nvPr userDrawn="1"/>
        </p:nvGrpSpPr>
        <p:grpSpPr>
          <a:xfrm>
            <a:off x="6441163" y="5200892"/>
            <a:ext cx="950181" cy="683759"/>
            <a:chOff x="5354624" y="5964870"/>
            <a:chExt cx="950181" cy="683759"/>
          </a:xfrm>
        </p:grpSpPr>
        <p:pic>
          <p:nvPicPr>
            <p:cNvPr id="367" name="Picture 366"/>
            <p:cNvPicPr>
              <a:picLocks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6" t="954" r="272" b="954"/>
            <a:stretch/>
          </p:blipFill>
          <p:spPr>
            <a:xfrm>
              <a:off x="5384301" y="5964870"/>
              <a:ext cx="8784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/>
          </p:spPr>
        </p:pic>
        <p:sp>
          <p:nvSpPr>
            <p:cNvPr id="368" name="TextBox 367"/>
            <p:cNvSpPr txBox="1"/>
            <p:nvPr/>
          </p:nvSpPr>
          <p:spPr>
            <a:xfrm>
              <a:off x="5384300" y="6464392"/>
              <a:ext cx="8955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Ethiopia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9" name="Straight Connector 368"/>
            <p:cNvCxnSpPr/>
            <p:nvPr/>
          </p:nvCxnSpPr>
          <p:spPr>
            <a:xfrm flipV="1">
              <a:off x="5354624" y="6648129"/>
              <a:ext cx="950181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0" name="Straight Connector 369"/>
          <p:cNvCxnSpPr>
            <a:endCxn id="356" idx="5"/>
          </p:cNvCxnSpPr>
          <p:nvPr userDrawn="1"/>
        </p:nvCxnSpPr>
        <p:spPr>
          <a:xfrm flipH="1" flipV="1">
            <a:off x="5315290" y="3764516"/>
            <a:ext cx="1125873" cy="2121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1" name="Group 370"/>
          <p:cNvGrpSpPr/>
          <p:nvPr userDrawn="1"/>
        </p:nvGrpSpPr>
        <p:grpSpPr>
          <a:xfrm>
            <a:off x="7954648" y="3542080"/>
            <a:ext cx="1091870" cy="670501"/>
            <a:chOff x="7910475" y="4286397"/>
            <a:chExt cx="1091870" cy="670501"/>
          </a:xfrm>
        </p:grpSpPr>
        <p:grpSp>
          <p:nvGrpSpPr>
            <p:cNvPr id="372" name="Group 371"/>
            <p:cNvGrpSpPr/>
            <p:nvPr/>
          </p:nvGrpSpPr>
          <p:grpSpPr>
            <a:xfrm>
              <a:off x="7910475" y="4755112"/>
              <a:ext cx="1091870" cy="201786"/>
              <a:chOff x="7755394" y="6264203"/>
              <a:chExt cx="1091870" cy="201786"/>
            </a:xfrm>
          </p:grpSpPr>
          <p:sp>
            <p:nvSpPr>
              <p:cNvPr id="374" name="TextBox 373"/>
              <p:cNvSpPr txBox="1"/>
              <p:nvPr/>
            </p:nvSpPr>
            <p:spPr>
              <a:xfrm>
                <a:off x="7844632" y="6264203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Australia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75" name="Straight Connector 374"/>
              <p:cNvCxnSpPr/>
              <p:nvPr/>
            </p:nvCxnSpPr>
            <p:spPr>
              <a:xfrm>
                <a:off x="7755394" y="6465989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3" name="Picture 372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9713" y="4286397"/>
              <a:ext cx="88373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76" name="Group 375"/>
          <p:cNvGrpSpPr/>
          <p:nvPr userDrawn="1"/>
        </p:nvGrpSpPr>
        <p:grpSpPr>
          <a:xfrm>
            <a:off x="7957823" y="2639136"/>
            <a:ext cx="1104263" cy="696350"/>
            <a:chOff x="7913650" y="3383453"/>
            <a:chExt cx="1104263" cy="696350"/>
          </a:xfrm>
        </p:grpSpPr>
        <p:grpSp>
          <p:nvGrpSpPr>
            <p:cNvPr id="377" name="Group 376"/>
            <p:cNvGrpSpPr/>
            <p:nvPr/>
          </p:nvGrpSpPr>
          <p:grpSpPr>
            <a:xfrm>
              <a:off x="7913650" y="3880826"/>
              <a:ext cx="1104263" cy="198977"/>
              <a:chOff x="7754491" y="5216714"/>
              <a:chExt cx="1104263" cy="198977"/>
            </a:xfrm>
          </p:grpSpPr>
          <p:sp>
            <p:nvSpPr>
              <p:cNvPr id="379" name="TextBox 378"/>
              <p:cNvSpPr txBox="1"/>
              <p:nvPr/>
            </p:nvSpPr>
            <p:spPr>
              <a:xfrm>
                <a:off x="7856122" y="5216714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Malaysia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0" name="Straight Connector 379"/>
              <p:cNvCxnSpPr/>
              <p:nvPr/>
            </p:nvCxnSpPr>
            <p:spPr>
              <a:xfrm>
                <a:off x="7754491" y="5415691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8" name="Picture 377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201" y="3383453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1" name="Group 380"/>
          <p:cNvGrpSpPr/>
          <p:nvPr userDrawn="1"/>
        </p:nvGrpSpPr>
        <p:grpSpPr>
          <a:xfrm>
            <a:off x="7952894" y="1838645"/>
            <a:ext cx="1104996" cy="643186"/>
            <a:chOff x="7908721" y="2582962"/>
            <a:chExt cx="1104996" cy="643186"/>
          </a:xfrm>
        </p:grpSpPr>
        <p:grpSp>
          <p:nvGrpSpPr>
            <p:cNvPr id="382" name="Group 381"/>
            <p:cNvGrpSpPr/>
            <p:nvPr/>
          </p:nvGrpSpPr>
          <p:grpSpPr>
            <a:xfrm>
              <a:off x="7908721" y="3052429"/>
              <a:ext cx="1104996" cy="173719"/>
              <a:chOff x="7737050" y="4258335"/>
              <a:chExt cx="1104996" cy="173719"/>
            </a:xfrm>
          </p:grpSpPr>
          <p:sp>
            <p:nvSpPr>
              <p:cNvPr id="384" name="TextBox 383"/>
              <p:cNvSpPr txBox="1"/>
              <p:nvPr/>
            </p:nvSpPr>
            <p:spPr>
              <a:xfrm>
                <a:off x="7839414" y="4258335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China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8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5" name="Straight Connector 384"/>
              <p:cNvCxnSpPr/>
              <p:nvPr/>
            </p:nvCxnSpPr>
            <p:spPr>
              <a:xfrm>
                <a:off x="7737050" y="443205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668" y="2582962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6" name="Group 385"/>
          <p:cNvGrpSpPr/>
          <p:nvPr userDrawn="1"/>
        </p:nvGrpSpPr>
        <p:grpSpPr>
          <a:xfrm>
            <a:off x="8001358" y="5208199"/>
            <a:ext cx="1040518" cy="687951"/>
            <a:chOff x="7052945" y="5952516"/>
            <a:chExt cx="1040518" cy="687951"/>
          </a:xfrm>
        </p:grpSpPr>
        <p:grpSp>
          <p:nvGrpSpPr>
            <p:cNvPr id="387" name="Group 386"/>
            <p:cNvGrpSpPr/>
            <p:nvPr/>
          </p:nvGrpSpPr>
          <p:grpSpPr>
            <a:xfrm>
              <a:off x="7052945" y="6460810"/>
              <a:ext cx="1040518" cy="179657"/>
              <a:chOff x="7052945" y="6360451"/>
              <a:chExt cx="1040518" cy="179657"/>
            </a:xfrm>
          </p:grpSpPr>
          <p:sp>
            <p:nvSpPr>
              <p:cNvPr id="389" name="TextBox 388"/>
              <p:cNvSpPr txBox="1"/>
              <p:nvPr/>
            </p:nvSpPr>
            <p:spPr>
              <a:xfrm>
                <a:off x="7090831" y="636045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Pakistan  115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0" name="Straight Connector 389"/>
              <p:cNvCxnSpPr/>
              <p:nvPr/>
            </p:nvCxnSpPr>
            <p:spPr>
              <a:xfrm>
                <a:off x="7052945" y="6540108"/>
                <a:ext cx="9110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8" name="Picture 387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3155" y="5952516"/>
              <a:ext cx="87775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1" name="Group 390"/>
          <p:cNvGrpSpPr/>
          <p:nvPr userDrawn="1"/>
        </p:nvGrpSpPr>
        <p:grpSpPr>
          <a:xfrm>
            <a:off x="286265" y="3535661"/>
            <a:ext cx="1002632" cy="647692"/>
            <a:chOff x="242092" y="4279978"/>
            <a:chExt cx="1002632" cy="647692"/>
          </a:xfrm>
        </p:grpSpPr>
        <p:grpSp>
          <p:nvGrpSpPr>
            <p:cNvPr id="392" name="Group 391"/>
            <p:cNvGrpSpPr/>
            <p:nvPr/>
          </p:nvGrpSpPr>
          <p:grpSpPr>
            <a:xfrm>
              <a:off x="242092" y="4751553"/>
              <a:ext cx="1002632" cy="176117"/>
              <a:chOff x="377649" y="5261360"/>
              <a:chExt cx="1002632" cy="176117"/>
            </a:xfrm>
          </p:grpSpPr>
          <p:sp>
            <p:nvSpPr>
              <p:cNvPr id="394" name="TextBox 393"/>
              <p:cNvSpPr txBox="1"/>
              <p:nvPr/>
            </p:nvSpPr>
            <p:spPr>
              <a:xfrm>
                <a:off x="377649" y="5261360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Brazil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4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5" name="Straight Connector 394"/>
              <p:cNvCxnSpPr/>
              <p:nvPr/>
            </p:nvCxnSpPr>
            <p:spPr>
              <a:xfrm>
                <a:off x="380940" y="5437477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3" name="Picture 392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778" y="4279978"/>
              <a:ext cx="878400" cy="4391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6" name="Group 395"/>
          <p:cNvGrpSpPr/>
          <p:nvPr userDrawn="1"/>
        </p:nvGrpSpPr>
        <p:grpSpPr>
          <a:xfrm>
            <a:off x="264012" y="2638211"/>
            <a:ext cx="1003324" cy="662919"/>
            <a:chOff x="219839" y="3382528"/>
            <a:chExt cx="1003324" cy="662919"/>
          </a:xfrm>
        </p:grpSpPr>
        <p:grpSp>
          <p:nvGrpSpPr>
            <p:cNvPr id="397" name="Group 396"/>
            <p:cNvGrpSpPr/>
            <p:nvPr/>
          </p:nvGrpSpPr>
          <p:grpSpPr>
            <a:xfrm>
              <a:off x="219839" y="3860524"/>
              <a:ext cx="1003324" cy="184923"/>
              <a:chOff x="366055" y="3272291"/>
              <a:chExt cx="1003324" cy="184923"/>
            </a:xfrm>
          </p:grpSpPr>
          <p:sp>
            <p:nvSpPr>
              <p:cNvPr id="399" name="TextBox 398"/>
              <p:cNvSpPr txBox="1"/>
              <p:nvPr/>
            </p:nvSpPr>
            <p:spPr>
              <a:xfrm>
                <a:off x="366747" y="327229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Costa Rica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400" name="Straight Connector 399"/>
              <p:cNvCxnSpPr/>
              <p:nvPr/>
            </p:nvCxnSpPr>
            <p:spPr>
              <a:xfrm>
                <a:off x="366055" y="345721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208" y="3382528"/>
              <a:ext cx="882000" cy="4409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401" name="Group 400"/>
          <p:cNvGrpSpPr/>
          <p:nvPr userDrawn="1"/>
        </p:nvGrpSpPr>
        <p:grpSpPr>
          <a:xfrm>
            <a:off x="281602" y="4338880"/>
            <a:ext cx="912907" cy="680427"/>
            <a:chOff x="237429" y="5083197"/>
            <a:chExt cx="912907" cy="680427"/>
          </a:xfrm>
        </p:grpSpPr>
        <p:pic>
          <p:nvPicPr>
            <p:cNvPr id="402" name="Picture 2" descr="\\CABIUK-IMAGE\images\General\Flags of the World\Flags - Uniform Size\Flags - Uniform Size - for Web\Chile.gif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57" y="5083197"/>
              <a:ext cx="886475" cy="443237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3" name="TextBox 402"/>
            <p:cNvSpPr txBox="1"/>
            <p:nvPr/>
          </p:nvSpPr>
          <p:spPr>
            <a:xfrm>
              <a:off x="237429" y="5582307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Chile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404" name="Straight Connector 403"/>
            <p:cNvCxnSpPr/>
            <p:nvPr/>
          </p:nvCxnSpPr>
          <p:spPr>
            <a:xfrm>
              <a:off x="246331" y="5763624"/>
              <a:ext cx="9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5" name="Oval 404"/>
          <p:cNvSpPr/>
          <p:nvPr userDrawn="1"/>
        </p:nvSpPr>
        <p:spPr>
          <a:xfrm>
            <a:off x="3098923" y="453164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406" name="Straight Connector 405"/>
          <p:cNvCxnSpPr>
            <a:endCxn id="405" idx="2"/>
          </p:cNvCxnSpPr>
          <p:nvPr userDrawn="1"/>
        </p:nvCxnSpPr>
        <p:spPr>
          <a:xfrm flipV="1">
            <a:off x="1181602" y="4554501"/>
            <a:ext cx="1917321" cy="4648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Rectangle 406"/>
          <p:cNvSpPr/>
          <p:nvPr userDrawn="1"/>
        </p:nvSpPr>
        <p:spPr>
          <a:xfrm>
            <a:off x="153942" y="332656"/>
            <a:ext cx="8971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5C5C5C"/>
                </a:solidFill>
              </a:rPr>
              <a:t>Global reach </a:t>
            </a:r>
            <a:r>
              <a:rPr lang="en-GB" dirty="0" smtClean="0">
                <a:solidFill>
                  <a:srgbClr val="5C5C5C"/>
                </a:solidFill>
              </a:rPr>
              <a:t>We </a:t>
            </a:r>
            <a:r>
              <a:rPr lang="en-GB" dirty="0">
                <a:solidFill>
                  <a:srgbClr val="5C5C5C"/>
                </a:solidFill>
              </a:rPr>
              <a:t>have </a:t>
            </a:r>
            <a:r>
              <a:rPr lang="en-GB" dirty="0" smtClean="0">
                <a:solidFill>
                  <a:srgbClr val="5C5C5C"/>
                </a:solidFill>
              </a:rPr>
              <a:t>480+ </a:t>
            </a:r>
            <a:r>
              <a:rPr lang="en-GB" dirty="0">
                <a:solidFill>
                  <a:srgbClr val="5C5C5C"/>
                </a:solidFill>
              </a:rPr>
              <a:t>staff across 21 locations worldwide</a:t>
            </a:r>
          </a:p>
        </p:txBody>
      </p:sp>
      <p:cxnSp>
        <p:nvCxnSpPr>
          <p:cNvPr id="409" name="Straight Connector 408"/>
          <p:cNvCxnSpPr/>
          <p:nvPr userDrawn="1"/>
        </p:nvCxnSpPr>
        <p:spPr>
          <a:xfrm>
            <a:off x="2448066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TextBox 409"/>
          <p:cNvSpPr txBox="1"/>
          <p:nvPr userDrawn="1"/>
        </p:nvSpPr>
        <p:spPr>
          <a:xfrm>
            <a:off x="2437804" y="5707457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Niger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pic>
        <p:nvPicPr>
          <p:cNvPr id="411" name="Picture 410"/>
          <p:cNvPicPr>
            <a:picLocks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66" y="5235699"/>
            <a:ext cx="864000" cy="4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2" name="Oval 411"/>
          <p:cNvSpPr/>
          <p:nvPr userDrawn="1"/>
        </p:nvSpPr>
        <p:spPr>
          <a:xfrm>
            <a:off x="4687633" y="351922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7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4C4C4C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28800"/>
            <a:ext cx="8229600" cy="4464496"/>
          </a:xfrm>
        </p:spPr>
        <p:txBody>
          <a:bodyPr/>
          <a:lstStyle>
            <a:lvl1pPr marL="177800" indent="-177800">
              <a:buClr>
                <a:schemeClr val="bg2"/>
              </a:buClr>
              <a:defRPr/>
            </a:lvl1pPr>
            <a:lvl2pPr marL="177800" indent="-177800">
              <a:buClr>
                <a:schemeClr val="bg2"/>
              </a:buClr>
              <a:defRPr/>
            </a:lvl2pPr>
            <a:lvl3pPr marL="177800" indent="-177800">
              <a:buClr>
                <a:schemeClr val="bg2"/>
              </a:buClr>
              <a:defRPr/>
            </a:lvl3pPr>
            <a:lvl4pPr marL="177800" indent="-177800">
              <a:buClr>
                <a:schemeClr val="bg2"/>
              </a:buClr>
              <a:defRPr/>
            </a:lvl4pPr>
            <a:lvl5pPr marL="177800" indent="-177800"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255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C4C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tabLst/>
              <a:defRPr/>
            </a:lvl1pPr>
            <a:lvl2pPr marL="539750" indent="-177800">
              <a:buFont typeface="Arial" panose="020B0604020202020204" pitchFamily="34" charset="0"/>
              <a:buChar char="●"/>
              <a:tabLst/>
              <a:defRPr/>
            </a:lvl2pPr>
            <a:lvl3pPr marL="730250" indent="-177800">
              <a:buFont typeface="Arial" panose="020B0604020202020204" pitchFamily="34" charset="0"/>
              <a:buChar char="●"/>
              <a:tabLst/>
              <a:defRPr/>
            </a:lvl3pPr>
            <a:lvl4pPr marL="901700" indent="-177800">
              <a:buFont typeface="Arial" panose="020B0604020202020204" pitchFamily="34" charset="0"/>
              <a:buChar char="●"/>
              <a:tabLst/>
              <a:defRPr/>
            </a:lvl4pPr>
            <a:lvl5pPr marL="1092200" indent="-177800">
              <a:buFont typeface="Arial" panose="020B0604020202020204" pitchFamily="34" charset="0"/>
              <a:buChar char="●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268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/>
            </a:lvl1pPr>
            <a:lvl2pPr marL="539750" indent="-177800">
              <a:buFont typeface="Arial" panose="020B0604020202020204" pitchFamily="34" charset="0"/>
              <a:buChar char="●"/>
              <a:defRPr/>
            </a:lvl2pPr>
            <a:lvl3pPr marL="730250" indent="-177800">
              <a:buFont typeface="Arial" panose="020B0604020202020204" pitchFamily="34" charset="0"/>
              <a:buChar char="●"/>
              <a:defRPr/>
            </a:lvl3pPr>
            <a:lvl4pPr marL="901700" indent="-177800">
              <a:buFont typeface="Arial" panose="020B0604020202020204" pitchFamily="34" charset="0"/>
              <a:buChar char="●"/>
              <a:defRPr/>
            </a:lvl4pPr>
            <a:lvl5pPr marL="1092200" indent="-177800" defTabSz="895350">
              <a:buFont typeface="Arial" panose="020B0604020202020204" pitchFamily="34" charset="0"/>
              <a:buChar char="●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739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29209"/>
            <a:ext cx="3132138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10884"/>
            <a:ext cx="5473758" cy="4535016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>
                <a:latin typeface="+mn-lt"/>
              </a:defRPr>
            </a:lvl1pPr>
            <a:lvl2pPr marL="539750" indent="-177800">
              <a:buFont typeface="Arial" panose="020B0604020202020204" pitchFamily="34" charset="0"/>
              <a:buChar char="●"/>
              <a:defRPr>
                <a:latin typeface="+mn-lt"/>
              </a:defRPr>
            </a:lvl2pPr>
            <a:lvl3pPr marL="730250" indent="-177800">
              <a:buFont typeface="Arial" panose="020B0604020202020204" pitchFamily="34" charset="0"/>
              <a:buChar char="●"/>
              <a:defRPr>
                <a:latin typeface="+mn-lt"/>
              </a:defRPr>
            </a:lvl3pPr>
            <a:lvl4pPr marL="901700" indent="-177800">
              <a:buFont typeface="Arial" panose="020B0604020202020204" pitchFamily="34" charset="0"/>
              <a:buChar char="●"/>
              <a:defRPr>
                <a:latin typeface="+mn-lt"/>
              </a:defRPr>
            </a:lvl4pPr>
            <a:lvl5pPr marL="1092200" indent="-177800">
              <a:buFont typeface="Arial" panose="020B0604020202020204" pitchFamily="34" charset="0"/>
              <a:buChar char="●"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46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Pictur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20921"/>
            <a:ext cx="5473758" cy="4500367"/>
          </a:xfrm>
        </p:spPr>
        <p:txBody>
          <a:bodyPr/>
          <a:lstStyle>
            <a:lvl1pPr marL="177800" indent="-177800">
              <a:defRPr/>
            </a:lvl1pPr>
            <a:lvl2pPr marL="539750" indent="-177800">
              <a:defRPr/>
            </a:lvl2pPr>
            <a:lvl3pPr marL="730250" indent="-177800">
              <a:defRPr/>
            </a:lvl3pPr>
            <a:lvl4pPr marL="901700" indent="-177800">
              <a:defRPr/>
            </a:lvl4pPr>
            <a:lvl5pPr marL="1092200" indent="-1778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132138" cy="190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111666"/>
            <a:ext cx="3132138" cy="1908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4221088"/>
            <a:ext cx="3132138" cy="19080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22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57302"/>
            <a:ext cx="9144000" cy="3700698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4173280" y="3267175"/>
            <a:ext cx="355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spc="-150" dirty="0" err="1">
                <a:solidFill>
                  <a:srgbClr val="CAEE9C">
                    <a:lumMod val="75000"/>
                  </a:srgbClr>
                </a:solidFill>
              </a:rPr>
              <a:t>xie-xie</a:t>
            </a:r>
            <a:endParaRPr lang="en-GB" sz="3200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2992114" y="3620454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zikomo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 userDrawn="1"/>
        </p:nvSpPr>
        <p:spPr bwMode="auto">
          <a:xfrm>
            <a:off x="2362551" y="3625471"/>
            <a:ext cx="40625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6600" b="1" spc="-150" dirty="0" smtClean="0">
                <a:solidFill>
                  <a:srgbClr val="CAEE9C">
                    <a:lumMod val="75000"/>
                  </a:srgbClr>
                </a:solidFill>
              </a:rPr>
              <a:t>thank </a:t>
            </a:r>
            <a:r>
              <a:rPr lang="en-GB" sz="6600" b="1" spc="-150" dirty="0">
                <a:solidFill>
                  <a:srgbClr val="CAEE9C">
                    <a:lumMod val="75000"/>
                  </a:srgbClr>
                </a:solidFill>
              </a:rPr>
              <a:t>you 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617280" y="4289023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urakoze</a:t>
            </a:r>
            <a:endParaRPr lang="en-GB" sz="32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 userDrawn="1"/>
        </p:nvSpPr>
        <p:spPr bwMode="auto">
          <a:xfrm>
            <a:off x="2501735" y="4539381"/>
            <a:ext cx="3556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terima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kasih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19" name="Text Box 4"/>
          <p:cNvSpPr txBox="1">
            <a:spLocks noChangeArrowheads="1"/>
          </p:cNvSpPr>
          <p:nvPr userDrawn="1"/>
        </p:nvSpPr>
        <p:spPr bwMode="auto">
          <a:xfrm>
            <a:off x="4315361" y="4184299"/>
            <a:ext cx="355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spc="-150" dirty="0" err="1">
                <a:solidFill>
                  <a:srgbClr val="92D050"/>
                </a:solidFill>
              </a:rPr>
              <a:t>ke</a:t>
            </a:r>
            <a:r>
              <a:rPr lang="en-GB" sz="3200" spc="-150" dirty="0">
                <a:solidFill>
                  <a:srgbClr val="92D050"/>
                </a:solidFill>
              </a:rPr>
              <a:t> </a:t>
            </a:r>
            <a:r>
              <a:rPr lang="en-GB" sz="3200" spc="-150" dirty="0" err="1">
                <a:solidFill>
                  <a:srgbClr val="92D050"/>
                </a:solidFill>
              </a:rPr>
              <a:t>itumetse</a:t>
            </a:r>
            <a:endParaRPr lang="en-GB" sz="3200" spc="-150" dirty="0">
              <a:solidFill>
                <a:srgbClr val="92D05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 userDrawn="1"/>
        </p:nvSpPr>
        <p:spPr bwMode="auto">
          <a:xfrm>
            <a:off x="5120975" y="4545688"/>
            <a:ext cx="355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pc="-150" dirty="0" err="1">
                <a:solidFill>
                  <a:srgbClr val="CAEE9C">
                    <a:lumMod val="75000"/>
                  </a:srgbClr>
                </a:solidFill>
              </a:rPr>
              <a:t>dhanyawaad</a:t>
            </a:r>
            <a:endParaRPr lang="en-GB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 userDrawn="1"/>
        </p:nvSpPr>
        <p:spPr bwMode="auto">
          <a:xfrm>
            <a:off x="1018505" y="3555150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merci</a:t>
            </a:r>
            <a:endParaRPr lang="en-GB" sz="2800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 userDrawn="1"/>
        </p:nvSpPr>
        <p:spPr bwMode="auto">
          <a:xfrm>
            <a:off x="5862004" y="3569338"/>
            <a:ext cx="355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efharistó</a:t>
            </a:r>
            <a:endParaRPr lang="en-GB" sz="28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125396" y="3292006"/>
            <a:ext cx="2752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spc="-150" dirty="0" err="1">
                <a:solidFill>
                  <a:srgbClr val="CAEE9C">
                    <a:lumMod val="75000"/>
                  </a:srgbClr>
                </a:solidFill>
              </a:rPr>
              <a:t>Assalamualikum</a:t>
            </a:r>
            <a:endParaRPr lang="en-GB" b="1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110374" y="418130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tak</a:t>
            </a:r>
            <a:endParaRPr lang="en-GB" sz="20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1416823" y="4158782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00" b="1" spc="-150" dirty="0">
                <a:solidFill>
                  <a:srgbClr val="CAEE9C">
                    <a:lumMod val="75000"/>
                  </a:srgbClr>
                </a:solidFill>
              </a:rPr>
              <a:t>kiitos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3915393" y="3425416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spc="-150" dirty="0">
                <a:solidFill>
                  <a:srgbClr val="CAEE9C">
                    <a:lumMod val="75000"/>
                  </a:srgbClr>
                </a:solidFill>
              </a:rPr>
              <a:t>शुक्रिया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791201" y="380060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pc="-150" dirty="0">
                <a:solidFill>
                  <a:srgbClr val="92D050"/>
                </a:solidFill>
              </a:rPr>
              <a:t>ありがとう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5951280" y="3913287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spc="-150" dirty="0">
                <a:solidFill>
                  <a:srgbClr val="CAEE9C">
                    <a:lumMod val="60000"/>
                    <a:lumOff val="40000"/>
                  </a:srgbClr>
                </a:solidFill>
              </a:rPr>
              <a:t>gracias</a:t>
            </a:r>
          </a:p>
        </p:txBody>
      </p:sp>
      <p:sp>
        <p:nvSpPr>
          <p:cNvPr id="29" name="Text Box 4"/>
          <p:cNvSpPr txBox="1">
            <a:spLocks noChangeArrowheads="1"/>
          </p:cNvSpPr>
          <p:nvPr userDrawn="1"/>
        </p:nvSpPr>
        <p:spPr bwMode="auto">
          <a:xfrm>
            <a:off x="5860025" y="4184299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dirty="0" err="1">
                <a:solidFill>
                  <a:srgbClr val="CAEE9C">
                    <a:lumMod val="75000"/>
                  </a:srgbClr>
                </a:solidFill>
              </a:rPr>
              <a:t>zikomo</a:t>
            </a:r>
            <a:endParaRPr lang="en-GB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237" y="458141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rgbClr val="CAEE9C">
                    <a:lumMod val="75000"/>
                  </a:srgbClr>
                </a:solidFill>
              </a:rPr>
              <a:t>danke</a:t>
            </a:r>
            <a:endParaRPr lang="de-DE" sz="2000" dirty="0">
              <a:solidFill>
                <a:srgbClr val="CAEE9C">
                  <a:lumMod val="75000"/>
                </a:srgb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3" y="5125169"/>
            <a:ext cx="8209431" cy="91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 lang="en-GB" sz="2400" b="1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Name, CABI Centre</a:t>
            </a:r>
            <a:b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</a:b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email@cabi.org</a:t>
            </a:r>
          </a:p>
          <a:p>
            <a:pPr lvl="0"/>
            <a:endParaRPr lang="en-GB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 userDrawn="1"/>
        </p:nvSpPr>
        <p:spPr bwMode="auto">
          <a:xfrm>
            <a:off x="6289206" y="4499787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asante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47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725143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9164" y="4725144"/>
            <a:ext cx="9153164" cy="2157341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504" y="4725144"/>
            <a:ext cx="8928992" cy="749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 here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5474567"/>
            <a:ext cx="8928991" cy="326042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Data collected by (names of contributors and production team)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102922" y="5812508"/>
            <a:ext cx="8928991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Analysis and Compilation by (names of contributors)</a:t>
            </a:r>
            <a:endParaRPr lang="en-GB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6163317"/>
            <a:ext cx="8928990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Presenters name, date, event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>
          <a:xfrm>
            <a:off x="571023" y="3510136"/>
            <a:ext cx="8229600" cy="1143000"/>
          </a:xfrm>
        </p:spPr>
        <p:txBody>
          <a:bodyPr>
            <a:normAutofit/>
          </a:bodyPr>
          <a:lstStyle>
            <a:lvl1pPr>
              <a:defRPr sz="3600" b="1" cap="none" spc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Presentation heading here</a:t>
            </a:r>
            <a:br>
              <a:rPr lang="en-US" dirty="0" smtClean="0"/>
            </a:br>
            <a:r>
              <a:rPr lang="en-US" dirty="0" smtClean="0"/>
              <a:t>2nd line if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3962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I in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19876" y="1484789"/>
            <a:ext cx="54726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Not-for-profit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intergovernmental organisation established in </a:t>
            </a:r>
            <a:r>
              <a:rPr lang="en-GB" sz="2000" b="1" dirty="0" smtClean="0">
                <a:solidFill>
                  <a:srgbClr val="78BE20"/>
                </a:solidFill>
              </a:rPr>
              <a:t>1910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by a UN treaty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Provides scientific expertise and information about </a:t>
            </a:r>
            <a:r>
              <a:rPr lang="en-GB" sz="2000" b="1" dirty="0" smtClean="0">
                <a:solidFill>
                  <a:srgbClr val="78BE20"/>
                </a:solidFill>
              </a:rPr>
              <a:t>agriculture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and the </a:t>
            </a:r>
            <a:r>
              <a:rPr lang="en-GB" sz="2000" b="1" dirty="0" smtClean="0">
                <a:solidFill>
                  <a:srgbClr val="78BE20"/>
                </a:solidFill>
              </a:rPr>
              <a:t>environment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Expertise in: scientific publishing and international development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Owned by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48 member countries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400 staff worldwide </a:t>
            </a:r>
            <a:r>
              <a:rPr lang="en-GB" sz="2000" dirty="0" smtClean="0">
                <a:solidFill>
                  <a:srgbClr val="000000"/>
                </a:solidFill>
              </a:rPr>
              <a:t>in 21 locations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Annual turn-over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£28m </a:t>
            </a:r>
            <a:r>
              <a:rPr lang="en-GB" sz="2000" dirty="0" smtClean="0">
                <a:solidFill>
                  <a:srgbClr val="000000"/>
                </a:solidFill>
              </a:rPr>
              <a:t>(2013)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Compliant with requirements for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Joint Management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of strategic EC programmes, following successful 4-pillar audit in 2011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419871" y="450851"/>
            <a:ext cx="2400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5C5C5C"/>
                </a:solidFill>
              </a:rPr>
              <a:t>CABI in Brief</a:t>
            </a:r>
            <a:endParaRPr lang="en-GB" sz="2800" b="1" dirty="0">
              <a:solidFill>
                <a:srgbClr val="5C5C5C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-12184"/>
            <a:ext cx="3132138" cy="614205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7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4162"/>
            <a:ext cx="9144000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baseline="0" dirty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4869160"/>
            <a:ext cx="8229600" cy="1143000"/>
          </a:xfrm>
        </p:spPr>
        <p:txBody>
          <a:bodyPr/>
          <a:lstStyle>
            <a:lvl1pPr algn="l">
              <a:defRPr b="1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85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37960" y="3602501"/>
            <a:ext cx="71542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CABI is a not-for-profit international organization that improves people’s lives by providing information and applying scientific expertise to solve problems in agriculture and the environment</a:t>
            </a: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endParaRPr lang="en-GB" sz="28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494" y="2924944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our mission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613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CAB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80442" y="3580643"/>
            <a:ext cx="6685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</a:t>
            </a:r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altLang="en-US" sz="2800" b="1" dirty="0" smtClean="0">
                <a:solidFill>
                  <a:srgbClr val="FFFFFF"/>
                </a:solidFill>
                <a:latin typeface="Arial"/>
              </a:rPr>
              <a:t>is a not-for-profit science-based development and information organization 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6494" y="2924944"/>
            <a:ext cx="3288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is CABI?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38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does CABI d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9874" y="2684435"/>
            <a:ext cx="9163873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80442" y="3580643"/>
            <a:ext cx="66851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 addresses issues of global concern such as food security, through science, information and communication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6494" y="2924944"/>
            <a:ext cx="4673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does CABI do?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9874" y="-171400"/>
            <a:ext cx="9163874" cy="3328702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643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I in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19871" y="1484784"/>
            <a:ext cx="54726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Not-for-profit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intergovernmental organisation established in </a:t>
            </a:r>
            <a:r>
              <a:rPr lang="en-GB" sz="2000" b="1" dirty="0" smtClean="0">
                <a:solidFill>
                  <a:srgbClr val="78BE20"/>
                </a:solidFill>
              </a:rPr>
              <a:t>1910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by a UN treaty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Provides scientific expertise and information about </a:t>
            </a:r>
            <a:r>
              <a:rPr lang="en-GB" sz="2000" b="1" dirty="0" smtClean="0">
                <a:solidFill>
                  <a:srgbClr val="78BE20"/>
                </a:solidFill>
              </a:rPr>
              <a:t>agriculture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and the </a:t>
            </a:r>
            <a:r>
              <a:rPr lang="en-GB" sz="2000" b="1" dirty="0" smtClean="0">
                <a:solidFill>
                  <a:srgbClr val="78BE20"/>
                </a:solidFill>
              </a:rPr>
              <a:t>environment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Expertise in: scientific publishing and international development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Owned by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48 member countries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400 staff worldwide </a:t>
            </a:r>
            <a:r>
              <a:rPr lang="en-GB" sz="2000" dirty="0" smtClean="0">
                <a:solidFill>
                  <a:srgbClr val="000000"/>
                </a:solidFill>
              </a:rPr>
              <a:t>in 21 locations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Annual turn-over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£28m </a:t>
            </a:r>
            <a:r>
              <a:rPr lang="en-GB" sz="2000" dirty="0" smtClean="0">
                <a:solidFill>
                  <a:srgbClr val="000000"/>
                </a:solidFill>
              </a:rPr>
              <a:t>(2013)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Compliant with requirements for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Joint Management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of strategic EC programmes, following successful 4-pillar audit in 2011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419871" y="450850"/>
            <a:ext cx="2400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5C5C5C"/>
                </a:solidFill>
              </a:rPr>
              <a:t>CABI in Brief</a:t>
            </a:r>
            <a:endParaRPr lang="en-GB" sz="2800" b="1" dirty="0">
              <a:solidFill>
                <a:srgbClr val="5C5C5C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-12184"/>
            <a:ext cx="3132138" cy="614205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95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9512" y="5503234"/>
            <a:ext cx="37080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4C4C4C"/>
                </a:solidFill>
              </a:rPr>
              <a:t>our member countries</a:t>
            </a:r>
            <a:endParaRPr lang="en-GB" sz="2600" b="1" dirty="0">
              <a:solidFill>
                <a:srgbClr val="4C4C4C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295262" y="366620"/>
            <a:ext cx="8559106" cy="4999038"/>
            <a:chOff x="341530" y="1583795"/>
            <a:chExt cx="8439487" cy="5000170"/>
          </a:xfrm>
        </p:grpSpPr>
        <p:grpSp>
          <p:nvGrpSpPr>
            <p:cNvPr id="7" name="Group 88"/>
            <p:cNvGrpSpPr>
              <a:grpSpLocks/>
            </p:cNvGrpSpPr>
            <p:nvPr/>
          </p:nvGrpSpPr>
          <p:grpSpPr bwMode="auto">
            <a:xfrm>
              <a:off x="341531" y="1583795"/>
              <a:ext cx="8429306" cy="720781"/>
              <a:chOff x="335436" y="1455048"/>
              <a:chExt cx="8429306" cy="720781"/>
            </a:xfrm>
          </p:grpSpPr>
          <p:sp>
            <p:nvSpPr>
              <p:cNvPr id="58" name="TextBox 138"/>
              <p:cNvSpPr txBox="1">
                <a:spLocks noChangeArrowheads="1"/>
              </p:cNvSpPr>
              <p:nvPr/>
            </p:nvSpPr>
            <p:spPr bwMode="auto">
              <a:xfrm>
                <a:off x="335436" y="1898830"/>
                <a:ext cx="842930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 Anguilla                      Australia               The Bahamas              Bangladesh                Bermuda                   Botswana                British Virgin                   Brunei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Islands                     Darussalam</a:t>
                </a:r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5435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9284" y="1458224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3" y="1455048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8370" y="1458224"/>
                <a:ext cx="87633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1458224"/>
                <a:ext cx="877923" cy="42713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1124" y="1458224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347625" y="4156342"/>
              <a:ext cx="8433392" cy="713519"/>
              <a:chOff x="341530" y="4027595"/>
              <a:chExt cx="8433392" cy="713519"/>
            </a:xfrm>
          </p:grpSpPr>
          <p:sp>
            <p:nvSpPr>
              <p:cNvPr id="49" name="TextBox 120"/>
              <p:cNvSpPr txBox="1">
                <a:spLocks noChangeArrowheads="1"/>
              </p:cNvSpPr>
              <p:nvPr/>
            </p:nvSpPr>
            <p:spPr bwMode="auto">
              <a:xfrm>
                <a:off x="341530" y="4464115"/>
                <a:ext cx="843339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    Malaysia                    Mauritius                  Montserrat                  Myanmar            The Netherlands*              Nigeria                     Pakistan                  Papua New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Guinea</a:t>
                </a:r>
              </a:p>
            </p:txBody>
          </p:sp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027380"/>
                <a:ext cx="88427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7678" y="4027380"/>
                <a:ext cx="87792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027380"/>
                <a:ext cx="88427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8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9" name="Group 91"/>
            <p:cNvGrpSpPr>
              <a:grpSpLocks/>
            </p:cNvGrpSpPr>
            <p:nvPr/>
          </p:nvGrpSpPr>
          <p:grpSpPr bwMode="auto">
            <a:xfrm>
              <a:off x="347625" y="4997907"/>
              <a:ext cx="8420271" cy="720080"/>
              <a:chOff x="341530" y="4869160"/>
              <a:chExt cx="8420271" cy="720080"/>
            </a:xfrm>
          </p:grpSpPr>
          <p:sp>
            <p:nvSpPr>
              <p:cNvPr id="40" name="TextBox 111"/>
              <p:cNvSpPr txBox="1">
                <a:spLocks noChangeArrowheads="1"/>
              </p:cNvSpPr>
              <p:nvPr/>
            </p:nvSpPr>
            <p:spPr bwMode="auto">
              <a:xfrm>
                <a:off x="341531" y="5312241"/>
                <a:ext cx="842027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The Philippines                Rwanda                 Sierra Leone                  Solomon                South Africa                Sri Lanka                   St Helena                 Switzerland 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Islands</a:t>
                </a: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868946"/>
                <a:ext cx="88268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868946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0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79536" y="486894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10" name="Group 92"/>
            <p:cNvGrpSpPr>
              <a:grpSpLocks/>
            </p:cNvGrpSpPr>
            <p:nvPr/>
          </p:nvGrpSpPr>
          <p:grpSpPr bwMode="auto">
            <a:xfrm>
              <a:off x="858932" y="5862153"/>
              <a:ext cx="7418478" cy="721812"/>
              <a:chOff x="852837" y="5733406"/>
              <a:chExt cx="7418478" cy="721812"/>
            </a:xfrm>
          </p:grpSpPr>
          <p:sp>
            <p:nvSpPr>
              <p:cNvPr id="32" name="TextBox 103"/>
              <p:cNvSpPr txBox="1">
                <a:spLocks noChangeArrowheads="1"/>
              </p:cNvSpPr>
              <p:nvPr/>
            </p:nvSpPr>
            <p:spPr bwMode="auto">
              <a:xfrm>
                <a:off x="852837" y="6178219"/>
                <a:ext cx="741847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Tanzania                    Trinidad &amp;                   Uganda                       United                      Vietnam                      Zambia                     Zimbabwe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Tobago                                                       Kingdom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							* Associate Member</a:t>
                </a: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2981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61100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2230" y="5732742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29712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02905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8323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9" name="Picture 2"/>
              <p:cNvPicPr>
                <a:picLocks noChangeArrowheads="1"/>
              </p:cNvPicPr>
              <p:nvPr/>
            </p:nvPicPr>
            <p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8030" y="5732742"/>
                <a:ext cx="863634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93"/>
            <p:cNvGrpSpPr>
              <a:grpSpLocks/>
            </p:cNvGrpSpPr>
            <p:nvPr/>
          </p:nvGrpSpPr>
          <p:grpSpPr bwMode="auto">
            <a:xfrm>
              <a:off x="347626" y="3287717"/>
              <a:ext cx="8428733" cy="727049"/>
              <a:chOff x="341531" y="3158970"/>
              <a:chExt cx="8428733" cy="727049"/>
            </a:xfrm>
          </p:grpSpPr>
          <p:sp>
            <p:nvSpPr>
              <p:cNvPr id="23" name="TextBox 94"/>
              <p:cNvSpPr txBox="1">
                <a:spLocks noChangeArrowheads="1"/>
              </p:cNvSpPr>
              <p:nvPr/>
            </p:nvSpPr>
            <p:spPr bwMode="auto">
              <a:xfrm>
                <a:off x="341532" y="3609020"/>
                <a:ext cx="84287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The Gambia                  Ghana                       Grenada                    Guyana                        India                       Jamaica                      Kenya                        Malawi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316993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3158822"/>
                <a:ext cx="877922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4227" y="3158822"/>
                <a:ext cx="876335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3171525"/>
                <a:ext cx="882685" cy="427134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9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0397" y="3158822"/>
                <a:ext cx="866810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1" name="Picture 3"/>
              <p:cNvPicPr>
                <a:picLocks noChangeArrowheads="1"/>
              </p:cNvPicPr>
              <p:nvPr/>
            </p:nvPicPr>
            <p:blipFill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833" y="3171525"/>
                <a:ext cx="863635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341530" y="2443902"/>
              <a:ext cx="8436791" cy="715769"/>
              <a:chOff x="341530" y="2443902"/>
              <a:chExt cx="8436791" cy="715769"/>
            </a:xfrm>
          </p:grpSpPr>
          <p:grpSp>
            <p:nvGrpSpPr>
              <p:cNvPr id="13" name="Group 89"/>
              <p:cNvGrpSpPr>
                <a:grpSpLocks/>
              </p:cNvGrpSpPr>
              <p:nvPr/>
            </p:nvGrpSpPr>
            <p:grpSpPr bwMode="auto">
              <a:xfrm>
                <a:off x="341530" y="2443902"/>
                <a:ext cx="8436791" cy="715769"/>
                <a:chOff x="335435" y="2315155"/>
                <a:chExt cx="8436791" cy="715769"/>
              </a:xfrm>
            </p:grpSpPr>
            <p:sp>
              <p:nvSpPr>
                <p:cNvPr id="15" name="TextBox 129"/>
                <p:cNvSpPr txBox="1">
                  <a:spLocks noChangeArrowheads="1"/>
                </p:cNvSpPr>
                <p:nvPr/>
              </p:nvSpPr>
              <p:spPr bwMode="auto">
                <a:xfrm>
                  <a:off x="335436" y="2753925"/>
                  <a:ext cx="843679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28800" rIns="0" bIns="0"/>
                <a:lstStyle>
                  <a:lvl1pPr eaLnBrk="0" hangingPunct="0">
                    <a:spcBef>
                      <a:spcPct val="2000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GB" altLang="en-US" sz="900">
                      <a:solidFill>
                        <a:srgbClr val="262626"/>
                      </a:solidFill>
                    </a:rPr>
                    <a:t>        Burundi                     Canada                       Chile                           China                     Colombia                Cote d’Ivoire                  Cyprus                   DPR Korea  </a:t>
                  </a:r>
                </a:p>
              </p:txBody>
            </p: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435" y="2317256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4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7679" y="2315668"/>
                  <a:ext cx="87792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4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9283" y="2315668"/>
                  <a:ext cx="87633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1052" y="2315668"/>
                  <a:ext cx="88268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5195" y="2315668"/>
                  <a:ext cx="88427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47438" y="2315668"/>
                  <a:ext cx="87792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85887" y="2315668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20376" y="2450767"/>
                <a:ext cx="858872" cy="431898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24348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56" y="1427903"/>
            <a:ext cx="7857490" cy="404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0" name="Oval 279"/>
          <p:cNvSpPr/>
          <p:nvPr userDrawn="1"/>
        </p:nvSpPr>
        <p:spPr>
          <a:xfrm>
            <a:off x="3247983" y="369158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1" name="Oval 280"/>
          <p:cNvSpPr/>
          <p:nvPr userDrawn="1"/>
        </p:nvSpPr>
        <p:spPr>
          <a:xfrm>
            <a:off x="3031952" y="285032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2" name="Oval 281"/>
          <p:cNvSpPr/>
          <p:nvPr userDrawn="1"/>
        </p:nvSpPr>
        <p:spPr>
          <a:xfrm>
            <a:off x="2793063" y="369350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3" name="Oval 282"/>
          <p:cNvSpPr/>
          <p:nvPr userDrawn="1"/>
        </p:nvSpPr>
        <p:spPr>
          <a:xfrm>
            <a:off x="3376316" y="4159368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4" name="Oval 283"/>
          <p:cNvSpPr/>
          <p:nvPr userDrawn="1"/>
        </p:nvSpPr>
        <p:spPr>
          <a:xfrm>
            <a:off x="5796657" y="327367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5" name="Oval 284"/>
          <p:cNvSpPr/>
          <p:nvPr userDrawn="1"/>
        </p:nvSpPr>
        <p:spPr>
          <a:xfrm>
            <a:off x="4570454" y="2592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6" name="Oval 285"/>
          <p:cNvSpPr/>
          <p:nvPr userDrawn="1"/>
        </p:nvSpPr>
        <p:spPr>
          <a:xfrm>
            <a:off x="6054553" y="348435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7" name="Oval 286"/>
          <p:cNvSpPr/>
          <p:nvPr userDrawn="1"/>
        </p:nvSpPr>
        <p:spPr>
          <a:xfrm>
            <a:off x="4642464" y="272916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8" name="Oval 287"/>
          <p:cNvSpPr/>
          <p:nvPr userDrawn="1"/>
        </p:nvSpPr>
        <p:spPr>
          <a:xfrm>
            <a:off x="5209018" y="397486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9" name="Oval 288"/>
          <p:cNvSpPr/>
          <p:nvPr userDrawn="1"/>
        </p:nvSpPr>
        <p:spPr>
          <a:xfrm>
            <a:off x="4449292" y="2585141"/>
            <a:ext cx="50400" cy="50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0" name="Oval 289"/>
          <p:cNvSpPr/>
          <p:nvPr userDrawn="1"/>
        </p:nvSpPr>
        <p:spPr>
          <a:xfrm>
            <a:off x="4976223" y="28514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1" name="Oval 290"/>
          <p:cNvSpPr/>
          <p:nvPr userDrawn="1"/>
        </p:nvSpPr>
        <p:spPr>
          <a:xfrm>
            <a:off x="6514723" y="3842985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2" name="Oval 291"/>
          <p:cNvSpPr/>
          <p:nvPr userDrawn="1"/>
        </p:nvSpPr>
        <p:spPr>
          <a:xfrm>
            <a:off x="6802764" y="289947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3" name="Oval 292"/>
          <p:cNvSpPr/>
          <p:nvPr userDrawn="1"/>
        </p:nvSpPr>
        <p:spPr>
          <a:xfrm>
            <a:off x="7386463" y="468600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94" name="Group 293"/>
          <p:cNvGrpSpPr/>
          <p:nvPr userDrawn="1"/>
        </p:nvGrpSpPr>
        <p:grpSpPr>
          <a:xfrm>
            <a:off x="1582846" y="976042"/>
            <a:ext cx="996049" cy="673346"/>
            <a:chOff x="1877735" y="1691634"/>
            <a:chExt cx="996049" cy="673346"/>
          </a:xfrm>
        </p:grpSpPr>
        <p:pic>
          <p:nvPicPr>
            <p:cNvPr id="295" name="Picture 3" descr="\\CABIUK-APPS04\Portfolio\Assets\MarketingImageLibrary\Flags\Flags for Web - GIF\United Kingdom - Flag.gif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60" y="169163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6" name="TextBox 295"/>
            <p:cNvSpPr txBox="1"/>
            <p:nvPr/>
          </p:nvSpPr>
          <p:spPr>
            <a:xfrm>
              <a:off x="1907760" y="2195703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UK  </a:t>
              </a:r>
              <a:r>
                <a:rPr lang="en-GB" sz="1100" dirty="0" smtClean="0">
                  <a:solidFill>
                    <a:srgbClr val="5C5C5C"/>
                  </a:solidFill>
                </a:rPr>
                <a:t>215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297" name="Straight Connector 296"/>
            <p:cNvCxnSpPr/>
            <p:nvPr/>
          </p:nvCxnSpPr>
          <p:spPr>
            <a:xfrm>
              <a:off x="1877735" y="236498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 userDrawn="1"/>
        </p:nvGrpSpPr>
        <p:grpSpPr>
          <a:xfrm>
            <a:off x="2838782" y="985567"/>
            <a:ext cx="996049" cy="672242"/>
            <a:chOff x="3348837" y="1699008"/>
            <a:chExt cx="996049" cy="672242"/>
          </a:xfrm>
        </p:grpSpPr>
        <p:pic>
          <p:nvPicPr>
            <p:cNvPr id="299" name="Picture 298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8862" y="1699008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00" name="TextBox 299"/>
            <p:cNvSpPr txBox="1"/>
            <p:nvPr/>
          </p:nvSpPr>
          <p:spPr>
            <a:xfrm>
              <a:off x="3378862" y="2201973"/>
              <a:ext cx="9360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Netherlands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1" name="Straight Connector 300"/>
            <p:cNvCxnSpPr/>
            <p:nvPr/>
          </p:nvCxnSpPr>
          <p:spPr>
            <a:xfrm>
              <a:off x="3348837" y="237125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Group 301"/>
          <p:cNvGrpSpPr/>
          <p:nvPr userDrawn="1"/>
        </p:nvGrpSpPr>
        <p:grpSpPr>
          <a:xfrm>
            <a:off x="4108105" y="976042"/>
            <a:ext cx="1032657" cy="675497"/>
            <a:chOff x="4758005" y="1699008"/>
            <a:chExt cx="1032657" cy="675497"/>
          </a:xfrm>
        </p:grpSpPr>
        <p:pic>
          <p:nvPicPr>
            <p:cNvPr id="303" name="Picture 4" descr="\\CABIUK-APPS04\Portfolio\Assets\MarketingImageLibrary\Flags\Flags for Web - GIF\Switzerland - Flag copy.gif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30" y="1699008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4" name="TextBox 303"/>
            <p:cNvSpPr txBox="1"/>
            <p:nvPr/>
          </p:nvSpPr>
          <p:spPr>
            <a:xfrm>
              <a:off x="4788030" y="2187174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Switzerland </a:t>
              </a:r>
              <a:r>
                <a:rPr lang="en-GB" sz="1100" dirty="0" smtClean="0">
                  <a:solidFill>
                    <a:srgbClr val="5C5C5C"/>
                  </a:solidFill>
                </a:rPr>
                <a:t>27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5" name="Straight Connector 304"/>
            <p:cNvCxnSpPr/>
            <p:nvPr/>
          </p:nvCxnSpPr>
          <p:spPr>
            <a:xfrm>
              <a:off x="4758005" y="2374505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305"/>
          <p:cNvGrpSpPr/>
          <p:nvPr userDrawn="1"/>
        </p:nvGrpSpPr>
        <p:grpSpPr>
          <a:xfrm>
            <a:off x="6730371" y="965999"/>
            <a:ext cx="1016639" cy="665924"/>
            <a:chOff x="7696357" y="2752915"/>
            <a:chExt cx="1016639" cy="665924"/>
          </a:xfrm>
        </p:grpSpPr>
        <p:sp>
          <p:nvSpPr>
            <p:cNvPr id="307" name="TextBox 306"/>
            <p:cNvSpPr txBox="1"/>
            <p:nvPr/>
          </p:nvSpPr>
          <p:spPr>
            <a:xfrm>
              <a:off x="7800089" y="3227305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Bulgaria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pic>
          <p:nvPicPr>
            <p:cNvPr id="308" name="Picture 307"/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3057" y="2752915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309" name="Straight Connector 308"/>
            <p:cNvCxnSpPr/>
            <p:nvPr/>
          </p:nvCxnSpPr>
          <p:spPr>
            <a:xfrm>
              <a:off x="7696357" y="3418839"/>
              <a:ext cx="10082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309"/>
          <p:cNvGrpSpPr/>
          <p:nvPr userDrawn="1"/>
        </p:nvGrpSpPr>
        <p:grpSpPr>
          <a:xfrm>
            <a:off x="260173" y="976042"/>
            <a:ext cx="1029365" cy="670949"/>
            <a:chOff x="374195" y="1700760"/>
            <a:chExt cx="1029365" cy="670949"/>
          </a:xfrm>
        </p:grpSpPr>
        <p:pic>
          <p:nvPicPr>
            <p:cNvPr id="311" name="Picture 310"/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928" y="170076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12" name="TextBox 311"/>
            <p:cNvSpPr txBox="1"/>
            <p:nvPr/>
          </p:nvSpPr>
          <p:spPr>
            <a:xfrm>
              <a:off x="400928" y="217957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USA 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3" name="Straight Connector 312"/>
            <p:cNvCxnSpPr/>
            <p:nvPr/>
          </p:nvCxnSpPr>
          <p:spPr>
            <a:xfrm>
              <a:off x="374195" y="2371709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313"/>
          <p:cNvGrpSpPr/>
          <p:nvPr userDrawn="1"/>
        </p:nvGrpSpPr>
        <p:grpSpPr>
          <a:xfrm>
            <a:off x="281602" y="1763309"/>
            <a:ext cx="1446550" cy="706377"/>
            <a:chOff x="367845" y="3789050"/>
            <a:chExt cx="1446550" cy="706377"/>
          </a:xfrm>
        </p:grpSpPr>
        <p:pic>
          <p:nvPicPr>
            <p:cNvPr id="315" name="Picture 10" descr="\\CABIUK-APPS04\Portfolio\Assets\MarketingImageLibrary\Flags\Flags for Web - GIF\Trinidad &amp; Tobago - Flag copy.gif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45" y="3789050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6" name="TextBox 315"/>
            <p:cNvSpPr txBox="1"/>
            <p:nvPr/>
          </p:nvSpPr>
          <p:spPr>
            <a:xfrm>
              <a:off x="374195" y="4297166"/>
              <a:ext cx="14402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Trinidad &amp; Tobago </a:t>
              </a:r>
              <a:r>
                <a:rPr lang="en-GB" sz="1100" dirty="0" smtClean="0">
                  <a:solidFill>
                    <a:srgbClr val="5C5C5C"/>
                  </a:solidFill>
                </a:rPr>
                <a:t>4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7" name="Straight Connector 316"/>
            <p:cNvCxnSpPr/>
            <p:nvPr/>
          </p:nvCxnSpPr>
          <p:spPr>
            <a:xfrm>
              <a:off x="373476" y="4495427"/>
              <a:ext cx="13609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Group 317"/>
          <p:cNvGrpSpPr/>
          <p:nvPr userDrawn="1"/>
        </p:nvGrpSpPr>
        <p:grpSpPr>
          <a:xfrm>
            <a:off x="4949932" y="5200325"/>
            <a:ext cx="1161734" cy="711141"/>
            <a:chOff x="3186703" y="5727274"/>
            <a:chExt cx="1161734" cy="711141"/>
          </a:xfrm>
        </p:grpSpPr>
        <p:pic>
          <p:nvPicPr>
            <p:cNvPr id="319" name="Picture 9" descr="\\CABIUK-APPS04\Portfolio\Assets\MarketingImageLibrary\Flags\Flags for Web - GIF\Kenya - Flag copy.gif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805" y="572727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0" name="TextBox 319"/>
            <p:cNvSpPr txBox="1"/>
            <p:nvPr/>
          </p:nvSpPr>
          <p:spPr>
            <a:xfrm>
              <a:off x="3345805" y="625785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Kenya  </a:t>
              </a:r>
              <a:r>
                <a:rPr lang="en-GB" sz="1100" dirty="0" smtClean="0">
                  <a:solidFill>
                    <a:srgbClr val="5C5C5C"/>
                  </a:solidFill>
                </a:rPr>
                <a:t>40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21" name="Straight Connector 320"/>
            <p:cNvCxnSpPr/>
            <p:nvPr/>
          </p:nvCxnSpPr>
          <p:spPr>
            <a:xfrm>
              <a:off x="3186703" y="6438415"/>
              <a:ext cx="10565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2" name="Straight Connector 321"/>
          <p:cNvCxnSpPr>
            <a:endCxn id="289" idx="1"/>
          </p:cNvCxnSpPr>
          <p:nvPr userDrawn="1"/>
        </p:nvCxnSpPr>
        <p:spPr>
          <a:xfrm>
            <a:off x="2578895" y="1648510"/>
            <a:ext cx="1877778" cy="9440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>
            <a:endCxn id="285" idx="1"/>
          </p:cNvCxnSpPr>
          <p:nvPr userDrawn="1"/>
        </p:nvCxnSpPr>
        <p:spPr>
          <a:xfrm>
            <a:off x="3834831" y="1651539"/>
            <a:ext cx="742318" cy="947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endCxn id="287" idx="0"/>
          </p:cNvCxnSpPr>
          <p:nvPr userDrawn="1"/>
        </p:nvCxnSpPr>
        <p:spPr>
          <a:xfrm flipH="1">
            <a:off x="4665324" y="1651539"/>
            <a:ext cx="438830" cy="1077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>
            <a:endCxn id="290" idx="6"/>
          </p:cNvCxnSpPr>
          <p:nvPr userDrawn="1"/>
        </p:nvCxnSpPr>
        <p:spPr>
          <a:xfrm flipH="1">
            <a:off x="5021942" y="1623955"/>
            <a:ext cx="1708429" cy="12503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>
            <a:endCxn id="339" idx="7"/>
          </p:cNvCxnSpPr>
          <p:nvPr userDrawn="1"/>
        </p:nvCxnSpPr>
        <p:spPr>
          <a:xfrm flipH="1">
            <a:off x="4897518" y="1651539"/>
            <a:ext cx="499205" cy="10843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>
            <a:endCxn id="291" idx="6"/>
          </p:cNvCxnSpPr>
          <p:nvPr userDrawn="1"/>
        </p:nvCxnSpPr>
        <p:spPr>
          <a:xfrm flipH="1">
            <a:off x="6560442" y="3335486"/>
            <a:ext cx="1401978" cy="5303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>
            <a:endCxn id="293" idx="7"/>
          </p:cNvCxnSpPr>
          <p:nvPr userDrawn="1"/>
        </p:nvCxnSpPr>
        <p:spPr>
          <a:xfrm flipH="1">
            <a:off x="7425487" y="4212581"/>
            <a:ext cx="532336" cy="4801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>
            <a:endCxn id="286" idx="5"/>
          </p:cNvCxnSpPr>
          <p:nvPr userDrawn="1"/>
        </p:nvCxnSpPr>
        <p:spPr>
          <a:xfrm flipH="1" flipV="1">
            <a:off x="6093577" y="3523374"/>
            <a:ext cx="1528706" cy="1526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>
            <a:endCxn id="284" idx="5"/>
          </p:cNvCxnSpPr>
          <p:nvPr userDrawn="1"/>
        </p:nvCxnSpPr>
        <p:spPr>
          <a:xfrm flipH="1" flipV="1">
            <a:off x="5835681" y="3312694"/>
            <a:ext cx="2165677" cy="25834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>
            <a:endCxn id="288" idx="4"/>
          </p:cNvCxnSpPr>
          <p:nvPr userDrawn="1"/>
        </p:nvCxnSpPr>
        <p:spPr>
          <a:xfrm flipV="1">
            <a:off x="4949932" y="4020579"/>
            <a:ext cx="281946" cy="18911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 userDrawn="1"/>
        </p:nvCxnSpPr>
        <p:spPr>
          <a:xfrm>
            <a:off x="787581" y="4184133"/>
            <a:ext cx="25887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>
            <a:endCxn id="282" idx="2"/>
          </p:cNvCxnSpPr>
          <p:nvPr userDrawn="1"/>
        </p:nvCxnSpPr>
        <p:spPr>
          <a:xfrm>
            <a:off x="1256222" y="3298054"/>
            <a:ext cx="1536841" cy="4183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>
            <a:endCxn id="280" idx="2"/>
          </p:cNvCxnSpPr>
          <p:nvPr userDrawn="1"/>
        </p:nvCxnSpPr>
        <p:spPr>
          <a:xfrm>
            <a:off x="1648149" y="2469686"/>
            <a:ext cx="1599834" cy="12447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>
            <a:endCxn id="281" idx="2"/>
          </p:cNvCxnSpPr>
          <p:nvPr userDrawn="1"/>
        </p:nvCxnSpPr>
        <p:spPr>
          <a:xfrm>
            <a:off x="1256222" y="1646991"/>
            <a:ext cx="1775730" cy="1226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 userDrawn="1"/>
        </p:nvCxnSpPr>
        <p:spPr>
          <a:xfrm flipH="1">
            <a:off x="3348066" y="3524289"/>
            <a:ext cx="1334958" cy="23883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>
            <a:endCxn id="292" idx="7"/>
          </p:cNvCxnSpPr>
          <p:nvPr userDrawn="1"/>
        </p:nvCxnSpPr>
        <p:spPr>
          <a:xfrm flipH="1">
            <a:off x="6841788" y="2481831"/>
            <a:ext cx="1111106" cy="424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Oval 337"/>
          <p:cNvSpPr/>
          <p:nvPr userDrawn="1"/>
        </p:nvSpPr>
        <p:spPr>
          <a:xfrm>
            <a:off x="6241234" y="33427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39" name="Oval 338"/>
          <p:cNvSpPr/>
          <p:nvPr userDrawn="1"/>
        </p:nvSpPr>
        <p:spPr>
          <a:xfrm>
            <a:off x="4858494" y="272916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40" name="Straight Connector 339"/>
          <p:cNvCxnSpPr/>
          <p:nvPr userDrawn="1"/>
        </p:nvCxnSpPr>
        <p:spPr>
          <a:xfrm flipH="1">
            <a:off x="6277861" y="1617804"/>
            <a:ext cx="1712482" cy="17426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1" name="Group 340"/>
          <p:cNvGrpSpPr/>
          <p:nvPr userDrawn="1"/>
        </p:nvGrpSpPr>
        <p:grpSpPr>
          <a:xfrm>
            <a:off x="5396723" y="976042"/>
            <a:ext cx="996049" cy="670170"/>
            <a:chOff x="6131916" y="1739750"/>
            <a:chExt cx="996049" cy="670170"/>
          </a:xfrm>
        </p:grpSpPr>
        <p:sp>
          <p:nvSpPr>
            <p:cNvPr id="342" name="TextBox 341"/>
            <p:cNvSpPr txBox="1"/>
            <p:nvPr/>
          </p:nvSpPr>
          <p:spPr>
            <a:xfrm>
              <a:off x="6200723" y="2218386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Hungary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43" name="Straight Connector 342"/>
            <p:cNvCxnSpPr/>
            <p:nvPr/>
          </p:nvCxnSpPr>
          <p:spPr>
            <a:xfrm>
              <a:off x="6131916" y="240992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3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176" y="173975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5" name="TextBox 344"/>
          <p:cNvSpPr txBox="1"/>
          <p:nvPr userDrawn="1"/>
        </p:nvSpPr>
        <p:spPr>
          <a:xfrm>
            <a:off x="8034553" y="1416169"/>
            <a:ext cx="10226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Bangladesh 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46" name="Straight Connector 345"/>
          <p:cNvCxnSpPr/>
          <p:nvPr userDrawn="1"/>
        </p:nvCxnSpPr>
        <p:spPr>
          <a:xfrm>
            <a:off x="7985726" y="1616242"/>
            <a:ext cx="964971" cy="15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7" name="Picture 4"/>
          <p:cNvPicPr>
            <a:picLocks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18918" y="965999"/>
            <a:ext cx="864000" cy="4320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8" name="Group 347"/>
          <p:cNvGrpSpPr/>
          <p:nvPr userDrawn="1"/>
        </p:nvGrpSpPr>
        <p:grpSpPr>
          <a:xfrm>
            <a:off x="7622283" y="4357495"/>
            <a:ext cx="1415412" cy="839048"/>
            <a:chOff x="7602377" y="5942099"/>
            <a:chExt cx="1415412" cy="839048"/>
          </a:xfrm>
        </p:grpSpPr>
        <p:cxnSp>
          <p:nvCxnSpPr>
            <p:cNvPr id="349" name="Straight Connector 348"/>
            <p:cNvCxnSpPr/>
            <p:nvPr/>
          </p:nvCxnSpPr>
          <p:spPr>
            <a:xfrm>
              <a:off x="7602377" y="6631810"/>
              <a:ext cx="13411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0" name="Group 349"/>
            <p:cNvGrpSpPr/>
            <p:nvPr/>
          </p:nvGrpSpPr>
          <p:grpSpPr>
            <a:xfrm>
              <a:off x="8008246" y="5942099"/>
              <a:ext cx="1009543" cy="839048"/>
              <a:chOff x="6626619" y="5917569"/>
              <a:chExt cx="1009543" cy="839048"/>
            </a:xfrm>
          </p:grpSpPr>
          <p:sp>
            <p:nvSpPr>
              <p:cNvPr id="351" name="TextBox 350"/>
              <p:cNvSpPr txBox="1"/>
              <p:nvPr/>
            </p:nvSpPr>
            <p:spPr>
              <a:xfrm>
                <a:off x="6633530" y="6418063"/>
                <a:ext cx="1002632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India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23</a:t>
                </a:r>
              </a:p>
              <a:p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pic>
            <p:nvPicPr>
              <p:cNvPr id="352" name="Picture 3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6619" y="5917569"/>
                <a:ext cx="904421" cy="439733"/>
              </a:xfrm>
              <a:prstGeom prst="rect">
                <a:avLst/>
              </a:prstGeom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</p:pic>
          <p:pic>
            <p:nvPicPr>
              <p:cNvPr id="353" name="Picture 352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6589" t="34010" r="28414" b="32995"/>
              <a:stretch/>
            </p:blipFill>
            <p:spPr>
              <a:xfrm>
                <a:off x="6929729" y="6064466"/>
                <a:ext cx="298200" cy="145937"/>
              </a:xfrm>
              <a:prstGeom prst="rect">
                <a:avLst/>
              </a:prstGeom>
            </p:spPr>
          </p:pic>
        </p:grpSp>
      </p:grpSp>
      <p:sp>
        <p:nvSpPr>
          <p:cNvPr id="354" name="Oval 353"/>
          <p:cNvSpPr/>
          <p:nvPr userDrawn="1"/>
        </p:nvSpPr>
        <p:spPr>
          <a:xfrm>
            <a:off x="4450766" y="378645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5" name="Oval 354"/>
          <p:cNvSpPr/>
          <p:nvPr userDrawn="1"/>
        </p:nvSpPr>
        <p:spPr>
          <a:xfrm>
            <a:off x="5107991" y="390646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6" name="Oval 355"/>
          <p:cNvSpPr/>
          <p:nvPr userDrawn="1"/>
        </p:nvSpPr>
        <p:spPr>
          <a:xfrm>
            <a:off x="5276266" y="3725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357" name="Picture 35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43" y="5214352"/>
            <a:ext cx="877751" cy="4327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58" name="TextBox 357"/>
          <p:cNvSpPr txBox="1"/>
          <p:nvPr userDrawn="1"/>
        </p:nvSpPr>
        <p:spPr>
          <a:xfrm>
            <a:off x="292592" y="5723002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Ghana  6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59" name="Straight Connector 358"/>
          <p:cNvCxnSpPr/>
          <p:nvPr userDrawn="1"/>
        </p:nvCxnSpPr>
        <p:spPr>
          <a:xfrm>
            <a:off x="301494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>
            <a:stCxn id="354" idx="3"/>
          </p:cNvCxnSpPr>
          <p:nvPr userDrawn="1"/>
        </p:nvCxnSpPr>
        <p:spPr>
          <a:xfrm flipH="1">
            <a:off x="1194509" y="3825476"/>
            <a:ext cx="3262952" cy="2078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1" name="Group 360"/>
          <p:cNvGrpSpPr/>
          <p:nvPr userDrawn="1"/>
        </p:nvGrpSpPr>
        <p:grpSpPr>
          <a:xfrm>
            <a:off x="3858266" y="5222137"/>
            <a:ext cx="1002802" cy="685664"/>
            <a:chOff x="2200763" y="6031612"/>
            <a:chExt cx="1002802" cy="685664"/>
          </a:xfrm>
        </p:grpSpPr>
        <p:pic>
          <p:nvPicPr>
            <p:cNvPr id="362" name="Picture 361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0288" y="6031612"/>
              <a:ext cx="86556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63" name="TextBox 362"/>
            <p:cNvSpPr txBox="1"/>
            <p:nvPr/>
          </p:nvSpPr>
          <p:spPr>
            <a:xfrm>
              <a:off x="2200933" y="653170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Uganda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4" name="Straight Connector 363"/>
            <p:cNvCxnSpPr/>
            <p:nvPr/>
          </p:nvCxnSpPr>
          <p:spPr>
            <a:xfrm flipV="1">
              <a:off x="2200763" y="6716776"/>
              <a:ext cx="938882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5" name="Straight Connector 364"/>
          <p:cNvCxnSpPr/>
          <p:nvPr userDrawn="1"/>
        </p:nvCxnSpPr>
        <p:spPr>
          <a:xfrm flipH="1">
            <a:off x="4797148" y="3952186"/>
            <a:ext cx="333702" cy="1959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6" name="Group 365"/>
          <p:cNvGrpSpPr/>
          <p:nvPr userDrawn="1"/>
        </p:nvGrpSpPr>
        <p:grpSpPr>
          <a:xfrm>
            <a:off x="6441163" y="5200892"/>
            <a:ext cx="950181" cy="683759"/>
            <a:chOff x="5354624" y="5964870"/>
            <a:chExt cx="950181" cy="683759"/>
          </a:xfrm>
        </p:grpSpPr>
        <p:pic>
          <p:nvPicPr>
            <p:cNvPr id="367" name="Picture 366"/>
            <p:cNvPicPr>
              <a:picLocks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6" t="954" r="272" b="954"/>
            <a:stretch/>
          </p:blipFill>
          <p:spPr>
            <a:xfrm>
              <a:off x="5384301" y="5964870"/>
              <a:ext cx="8784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/>
          </p:spPr>
        </p:pic>
        <p:sp>
          <p:nvSpPr>
            <p:cNvPr id="368" name="TextBox 367"/>
            <p:cNvSpPr txBox="1"/>
            <p:nvPr/>
          </p:nvSpPr>
          <p:spPr>
            <a:xfrm>
              <a:off x="5384300" y="6464392"/>
              <a:ext cx="8955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Ethiopia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9" name="Straight Connector 368"/>
            <p:cNvCxnSpPr/>
            <p:nvPr/>
          </p:nvCxnSpPr>
          <p:spPr>
            <a:xfrm flipV="1">
              <a:off x="5354624" y="6648129"/>
              <a:ext cx="950181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0" name="Straight Connector 369"/>
          <p:cNvCxnSpPr>
            <a:endCxn id="356" idx="5"/>
          </p:cNvCxnSpPr>
          <p:nvPr userDrawn="1"/>
        </p:nvCxnSpPr>
        <p:spPr>
          <a:xfrm flipH="1" flipV="1">
            <a:off x="5315290" y="3764516"/>
            <a:ext cx="1125873" cy="2121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1" name="Group 370"/>
          <p:cNvGrpSpPr/>
          <p:nvPr userDrawn="1"/>
        </p:nvGrpSpPr>
        <p:grpSpPr>
          <a:xfrm>
            <a:off x="7954648" y="3542080"/>
            <a:ext cx="1091870" cy="670501"/>
            <a:chOff x="7910475" y="4286397"/>
            <a:chExt cx="1091870" cy="670501"/>
          </a:xfrm>
        </p:grpSpPr>
        <p:grpSp>
          <p:nvGrpSpPr>
            <p:cNvPr id="372" name="Group 371"/>
            <p:cNvGrpSpPr/>
            <p:nvPr/>
          </p:nvGrpSpPr>
          <p:grpSpPr>
            <a:xfrm>
              <a:off x="7910475" y="4755112"/>
              <a:ext cx="1091870" cy="201786"/>
              <a:chOff x="7755394" y="6264203"/>
              <a:chExt cx="1091870" cy="201786"/>
            </a:xfrm>
          </p:grpSpPr>
          <p:sp>
            <p:nvSpPr>
              <p:cNvPr id="374" name="TextBox 373"/>
              <p:cNvSpPr txBox="1"/>
              <p:nvPr/>
            </p:nvSpPr>
            <p:spPr>
              <a:xfrm>
                <a:off x="7844632" y="6264203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Australia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75" name="Straight Connector 374"/>
              <p:cNvCxnSpPr/>
              <p:nvPr/>
            </p:nvCxnSpPr>
            <p:spPr>
              <a:xfrm>
                <a:off x="7755394" y="6465989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3" name="Picture 372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9713" y="4286397"/>
              <a:ext cx="88373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76" name="Group 375"/>
          <p:cNvGrpSpPr/>
          <p:nvPr userDrawn="1"/>
        </p:nvGrpSpPr>
        <p:grpSpPr>
          <a:xfrm>
            <a:off x="7957823" y="2639136"/>
            <a:ext cx="1104263" cy="696350"/>
            <a:chOff x="7913650" y="3383453"/>
            <a:chExt cx="1104263" cy="696350"/>
          </a:xfrm>
        </p:grpSpPr>
        <p:grpSp>
          <p:nvGrpSpPr>
            <p:cNvPr id="377" name="Group 376"/>
            <p:cNvGrpSpPr/>
            <p:nvPr/>
          </p:nvGrpSpPr>
          <p:grpSpPr>
            <a:xfrm>
              <a:off x="7913650" y="3880826"/>
              <a:ext cx="1104263" cy="198977"/>
              <a:chOff x="7754491" y="5216714"/>
              <a:chExt cx="1104263" cy="198977"/>
            </a:xfrm>
          </p:grpSpPr>
          <p:sp>
            <p:nvSpPr>
              <p:cNvPr id="379" name="TextBox 378"/>
              <p:cNvSpPr txBox="1"/>
              <p:nvPr/>
            </p:nvSpPr>
            <p:spPr>
              <a:xfrm>
                <a:off x="7856122" y="5216714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Malaysia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0" name="Straight Connector 379"/>
              <p:cNvCxnSpPr/>
              <p:nvPr/>
            </p:nvCxnSpPr>
            <p:spPr>
              <a:xfrm>
                <a:off x="7754491" y="5415691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8" name="Picture 377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201" y="3383453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1" name="Group 380"/>
          <p:cNvGrpSpPr/>
          <p:nvPr userDrawn="1"/>
        </p:nvGrpSpPr>
        <p:grpSpPr>
          <a:xfrm>
            <a:off x="7952894" y="1838645"/>
            <a:ext cx="1104996" cy="643186"/>
            <a:chOff x="7908721" y="2582962"/>
            <a:chExt cx="1104996" cy="643186"/>
          </a:xfrm>
        </p:grpSpPr>
        <p:grpSp>
          <p:nvGrpSpPr>
            <p:cNvPr id="382" name="Group 381"/>
            <p:cNvGrpSpPr/>
            <p:nvPr/>
          </p:nvGrpSpPr>
          <p:grpSpPr>
            <a:xfrm>
              <a:off x="7908721" y="3052429"/>
              <a:ext cx="1104996" cy="173719"/>
              <a:chOff x="7737050" y="4258335"/>
              <a:chExt cx="1104996" cy="173719"/>
            </a:xfrm>
          </p:grpSpPr>
          <p:sp>
            <p:nvSpPr>
              <p:cNvPr id="384" name="TextBox 383"/>
              <p:cNvSpPr txBox="1"/>
              <p:nvPr/>
            </p:nvSpPr>
            <p:spPr>
              <a:xfrm>
                <a:off x="7839414" y="4258335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China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8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5" name="Straight Connector 384"/>
              <p:cNvCxnSpPr/>
              <p:nvPr/>
            </p:nvCxnSpPr>
            <p:spPr>
              <a:xfrm>
                <a:off x="7737050" y="443205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668" y="2582962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6" name="Group 385"/>
          <p:cNvGrpSpPr/>
          <p:nvPr userDrawn="1"/>
        </p:nvGrpSpPr>
        <p:grpSpPr>
          <a:xfrm>
            <a:off x="8001358" y="5208199"/>
            <a:ext cx="1040518" cy="687951"/>
            <a:chOff x="7052945" y="5952516"/>
            <a:chExt cx="1040518" cy="687951"/>
          </a:xfrm>
        </p:grpSpPr>
        <p:grpSp>
          <p:nvGrpSpPr>
            <p:cNvPr id="387" name="Group 386"/>
            <p:cNvGrpSpPr/>
            <p:nvPr/>
          </p:nvGrpSpPr>
          <p:grpSpPr>
            <a:xfrm>
              <a:off x="7052945" y="6460810"/>
              <a:ext cx="1040518" cy="179657"/>
              <a:chOff x="7052945" y="6360451"/>
              <a:chExt cx="1040518" cy="179657"/>
            </a:xfrm>
          </p:grpSpPr>
          <p:sp>
            <p:nvSpPr>
              <p:cNvPr id="389" name="TextBox 388"/>
              <p:cNvSpPr txBox="1"/>
              <p:nvPr/>
            </p:nvSpPr>
            <p:spPr>
              <a:xfrm>
                <a:off x="7090831" y="636045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Pakistan  115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0" name="Straight Connector 389"/>
              <p:cNvCxnSpPr/>
              <p:nvPr/>
            </p:nvCxnSpPr>
            <p:spPr>
              <a:xfrm>
                <a:off x="7052945" y="6540108"/>
                <a:ext cx="9110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8" name="Picture 387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3155" y="5952516"/>
              <a:ext cx="87775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1" name="Group 390"/>
          <p:cNvGrpSpPr/>
          <p:nvPr userDrawn="1"/>
        </p:nvGrpSpPr>
        <p:grpSpPr>
          <a:xfrm>
            <a:off x="286265" y="3535661"/>
            <a:ext cx="1002632" cy="647692"/>
            <a:chOff x="242092" y="4279978"/>
            <a:chExt cx="1002632" cy="647692"/>
          </a:xfrm>
        </p:grpSpPr>
        <p:grpSp>
          <p:nvGrpSpPr>
            <p:cNvPr id="392" name="Group 391"/>
            <p:cNvGrpSpPr/>
            <p:nvPr/>
          </p:nvGrpSpPr>
          <p:grpSpPr>
            <a:xfrm>
              <a:off x="242092" y="4751553"/>
              <a:ext cx="1002632" cy="176117"/>
              <a:chOff x="377649" y="5261360"/>
              <a:chExt cx="1002632" cy="176117"/>
            </a:xfrm>
          </p:grpSpPr>
          <p:sp>
            <p:nvSpPr>
              <p:cNvPr id="394" name="TextBox 393"/>
              <p:cNvSpPr txBox="1"/>
              <p:nvPr/>
            </p:nvSpPr>
            <p:spPr>
              <a:xfrm>
                <a:off x="377649" y="5261360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Brazil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4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5" name="Straight Connector 394"/>
              <p:cNvCxnSpPr/>
              <p:nvPr/>
            </p:nvCxnSpPr>
            <p:spPr>
              <a:xfrm>
                <a:off x="380940" y="5437477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3" name="Picture 392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778" y="4279978"/>
              <a:ext cx="878400" cy="4391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6" name="Group 395"/>
          <p:cNvGrpSpPr/>
          <p:nvPr userDrawn="1"/>
        </p:nvGrpSpPr>
        <p:grpSpPr>
          <a:xfrm>
            <a:off x="264012" y="2638211"/>
            <a:ext cx="1003324" cy="662919"/>
            <a:chOff x="219839" y="3382528"/>
            <a:chExt cx="1003324" cy="662919"/>
          </a:xfrm>
        </p:grpSpPr>
        <p:grpSp>
          <p:nvGrpSpPr>
            <p:cNvPr id="397" name="Group 396"/>
            <p:cNvGrpSpPr/>
            <p:nvPr/>
          </p:nvGrpSpPr>
          <p:grpSpPr>
            <a:xfrm>
              <a:off x="219839" y="3860524"/>
              <a:ext cx="1003324" cy="184923"/>
              <a:chOff x="366055" y="3272291"/>
              <a:chExt cx="1003324" cy="184923"/>
            </a:xfrm>
          </p:grpSpPr>
          <p:sp>
            <p:nvSpPr>
              <p:cNvPr id="399" name="TextBox 398"/>
              <p:cNvSpPr txBox="1"/>
              <p:nvPr/>
            </p:nvSpPr>
            <p:spPr>
              <a:xfrm>
                <a:off x="366747" y="327229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Costa Rica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400" name="Straight Connector 399"/>
              <p:cNvCxnSpPr/>
              <p:nvPr/>
            </p:nvCxnSpPr>
            <p:spPr>
              <a:xfrm>
                <a:off x="366055" y="345721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208" y="3382528"/>
              <a:ext cx="882000" cy="4409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401" name="Group 400"/>
          <p:cNvGrpSpPr/>
          <p:nvPr userDrawn="1"/>
        </p:nvGrpSpPr>
        <p:grpSpPr>
          <a:xfrm>
            <a:off x="281602" y="4338880"/>
            <a:ext cx="912907" cy="680427"/>
            <a:chOff x="237429" y="5083197"/>
            <a:chExt cx="912907" cy="680427"/>
          </a:xfrm>
        </p:grpSpPr>
        <p:pic>
          <p:nvPicPr>
            <p:cNvPr id="402" name="Picture 2" descr="\\CABIUK-IMAGE\images\General\Flags of the World\Flags - Uniform Size\Flags - Uniform Size - for Web\Chile.gif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57" y="5083197"/>
              <a:ext cx="886475" cy="443237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3" name="TextBox 402"/>
            <p:cNvSpPr txBox="1"/>
            <p:nvPr/>
          </p:nvSpPr>
          <p:spPr>
            <a:xfrm>
              <a:off x="237429" y="5582307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Chile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404" name="Straight Connector 403"/>
            <p:cNvCxnSpPr/>
            <p:nvPr/>
          </p:nvCxnSpPr>
          <p:spPr>
            <a:xfrm>
              <a:off x="246331" y="5763624"/>
              <a:ext cx="9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5" name="Oval 404"/>
          <p:cNvSpPr/>
          <p:nvPr userDrawn="1"/>
        </p:nvSpPr>
        <p:spPr>
          <a:xfrm>
            <a:off x="3098923" y="453164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406" name="Straight Connector 405"/>
          <p:cNvCxnSpPr>
            <a:endCxn id="405" idx="2"/>
          </p:cNvCxnSpPr>
          <p:nvPr userDrawn="1"/>
        </p:nvCxnSpPr>
        <p:spPr>
          <a:xfrm flipV="1">
            <a:off x="1181602" y="4554501"/>
            <a:ext cx="1917321" cy="4648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Rectangle 406"/>
          <p:cNvSpPr/>
          <p:nvPr userDrawn="1"/>
        </p:nvSpPr>
        <p:spPr>
          <a:xfrm>
            <a:off x="153942" y="332656"/>
            <a:ext cx="8971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5C5C5C"/>
                </a:solidFill>
              </a:rPr>
              <a:t>Global reach </a:t>
            </a:r>
            <a:r>
              <a:rPr lang="en-GB" dirty="0" smtClean="0">
                <a:solidFill>
                  <a:srgbClr val="5C5C5C"/>
                </a:solidFill>
              </a:rPr>
              <a:t>We </a:t>
            </a:r>
            <a:r>
              <a:rPr lang="en-GB" dirty="0">
                <a:solidFill>
                  <a:srgbClr val="5C5C5C"/>
                </a:solidFill>
              </a:rPr>
              <a:t>have </a:t>
            </a:r>
            <a:r>
              <a:rPr lang="en-GB" dirty="0" smtClean="0">
                <a:solidFill>
                  <a:srgbClr val="5C5C5C"/>
                </a:solidFill>
              </a:rPr>
              <a:t>480+ </a:t>
            </a:r>
            <a:r>
              <a:rPr lang="en-GB" dirty="0">
                <a:solidFill>
                  <a:srgbClr val="5C5C5C"/>
                </a:solidFill>
              </a:rPr>
              <a:t>staff across 21 locations worldwide</a:t>
            </a:r>
          </a:p>
        </p:txBody>
      </p:sp>
      <p:cxnSp>
        <p:nvCxnSpPr>
          <p:cNvPr id="409" name="Straight Connector 408"/>
          <p:cNvCxnSpPr/>
          <p:nvPr userDrawn="1"/>
        </p:nvCxnSpPr>
        <p:spPr>
          <a:xfrm>
            <a:off x="2448066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TextBox 409"/>
          <p:cNvSpPr txBox="1"/>
          <p:nvPr userDrawn="1"/>
        </p:nvSpPr>
        <p:spPr>
          <a:xfrm>
            <a:off x="2437804" y="5707457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Niger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pic>
        <p:nvPicPr>
          <p:cNvPr id="411" name="Picture 410"/>
          <p:cNvPicPr>
            <a:picLocks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66" y="5235699"/>
            <a:ext cx="864000" cy="4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2" name="Oval 411"/>
          <p:cNvSpPr/>
          <p:nvPr userDrawn="1"/>
        </p:nvSpPr>
        <p:spPr>
          <a:xfrm>
            <a:off x="4687633" y="351922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9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4C4C4C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28800"/>
            <a:ext cx="8229600" cy="4464496"/>
          </a:xfrm>
        </p:spPr>
        <p:txBody>
          <a:bodyPr/>
          <a:lstStyle>
            <a:lvl1pPr marL="177800" indent="-177800">
              <a:buClr>
                <a:schemeClr val="bg2"/>
              </a:buClr>
              <a:defRPr/>
            </a:lvl1pPr>
            <a:lvl2pPr marL="177800" indent="-177800">
              <a:buClr>
                <a:schemeClr val="bg2"/>
              </a:buClr>
              <a:defRPr/>
            </a:lvl2pPr>
            <a:lvl3pPr marL="177800" indent="-177800">
              <a:buClr>
                <a:schemeClr val="bg2"/>
              </a:buClr>
              <a:defRPr/>
            </a:lvl3pPr>
            <a:lvl4pPr marL="177800" indent="-177800">
              <a:buClr>
                <a:schemeClr val="bg2"/>
              </a:buClr>
              <a:defRPr/>
            </a:lvl4pPr>
            <a:lvl5pPr marL="177800" indent="-177800"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9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C4C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tabLst/>
              <a:defRPr/>
            </a:lvl1pPr>
            <a:lvl2pPr marL="539750" indent="-177800">
              <a:buFont typeface="Arial" panose="020B0604020202020204" pitchFamily="34" charset="0"/>
              <a:buChar char="●"/>
              <a:tabLst/>
              <a:defRPr/>
            </a:lvl2pPr>
            <a:lvl3pPr marL="730250" indent="-177800">
              <a:buFont typeface="Arial" panose="020B0604020202020204" pitchFamily="34" charset="0"/>
              <a:buChar char="●"/>
              <a:tabLst/>
              <a:defRPr/>
            </a:lvl3pPr>
            <a:lvl4pPr marL="901700" indent="-177800">
              <a:buFont typeface="Arial" panose="020B0604020202020204" pitchFamily="34" charset="0"/>
              <a:buChar char="●"/>
              <a:tabLst/>
              <a:defRPr/>
            </a:lvl4pPr>
            <a:lvl5pPr marL="1092200" indent="-177800">
              <a:buFont typeface="Arial" panose="020B0604020202020204" pitchFamily="34" charset="0"/>
              <a:buChar char="●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268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/>
            </a:lvl1pPr>
            <a:lvl2pPr marL="539750" indent="-177800">
              <a:buFont typeface="Arial" panose="020B0604020202020204" pitchFamily="34" charset="0"/>
              <a:buChar char="●"/>
              <a:defRPr/>
            </a:lvl2pPr>
            <a:lvl3pPr marL="730250" indent="-177800">
              <a:buFont typeface="Arial" panose="020B0604020202020204" pitchFamily="34" charset="0"/>
              <a:buChar char="●"/>
              <a:defRPr/>
            </a:lvl3pPr>
            <a:lvl4pPr marL="901700" indent="-177800">
              <a:buFont typeface="Arial" panose="020B0604020202020204" pitchFamily="34" charset="0"/>
              <a:buChar char="●"/>
              <a:defRPr/>
            </a:lvl4pPr>
            <a:lvl5pPr marL="1092200" indent="-177800" defTabSz="895350">
              <a:buFont typeface="Arial" panose="020B0604020202020204" pitchFamily="34" charset="0"/>
              <a:buChar char="●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2786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29209"/>
            <a:ext cx="3132138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10884"/>
            <a:ext cx="5473758" cy="4535016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>
                <a:latin typeface="+mn-lt"/>
              </a:defRPr>
            </a:lvl1pPr>
            <a:lvl2pPr marL="539750" indent="-177800">
              <a:buFont typeface="Arial" panose="020B0604020202020204" pitchFamily="34" charset="0"/>
              <a:buChar char="●"/>
              <a:defRPr>
                <a:latin typeface="+mn-lt"/>
              </a:defRPr>
            </a:lvl2pPr>
            <a:lvl3pPr marL="730250" indent="-177800">
              <a:buFont typeface="Arial" panose="020B0604020202020204" pitchFamily="34" charset="0"/>
              <a:buChar char="●"/>
              <a:defRPr>
                <a:latin typeface="+mn-lt"/>
              </a:defRPr>
            </a:lvl3pPr>
            <a:lvl4pPr marL="901700" indent="-177800">
              <a:buFont typeface="Arial" panose="020B0604020202020204" pitchFamily="34" charset="0"/>
              <a:buChar char="●"/>
              <a:defRPr>
                <a:latin typeface="+mn-lt"/>
              </a:defRPr>
            </a:lvl4pPr>
            <a:lvl5pPr marL="1092200" indent="-177800">
              <a:buFont typeface="Arial" panose="020B0604020202020204" pitchFamily="34" charset="0"/>
              <a:buChar char="●"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998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4163"/>
            <a:ext cx="9144000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baseline="0" dirty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4869160"/>
            <a:ext cx="8229600" cy="1143000"/>
          </a:xfrm>
        </p:spPr>
        <p:txBody>
          <a:bodyPr/>
          <a:lstStyle>
            <a:lvl1pPr algn="l">
              <a:defRPr b="1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0660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9512" y="5503239"/>
            <a:ext cx="37080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4C4C4C"/>
                </a:solidFill>
              </a:rPr>
              <a:t>our member countries</a:t>
            </a:r>
            <a:endParaRPr lang="en-GB" sz="2600" b="1" dirty="0">
              <a:solidFill>
                <a:srgbClr val="4C4C4C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295262" y="366625"/>
            <a:ext cx="8559106" cy="4999039"/>
            <a:chOff x="341530" y="1583795"/>
            <a:chExt cx="8439487" cy="5000170"/>
          </a:xfrm>
        </p:grpSpPr>
        <p:grpSp>
          <p:nvGrpSpPr>
            <p:cNvPr id="7" name="Group 88"/>
            <p:cNvGrpSpPr>
              <a:grpSpLocks/>
            </p:cNvGrpSpPr>
            <p:nvPr/>
          </p:nvGrpSpPr>
          <p:grpSpPr bwMode="auto">
            <a:xfrm>
              <a:off x="341531" y="1583795"/>
              <a:ext cx="8429306" cy="720781"/>
              <a:chOff x="335436" y="1455048"/>
              <a:chExt cx="8429306" cy="720781"/>
            </a:xfrm>
          </p:grpSpPr>
          <p:sp>
            <p:nvSpPr>
              <p:cNvPr id="58" name="TextBox 138"/>
              <p:cNvSpPr txBox="1">
                <a:spLocks noChangeArrowheads="1"/>
              </p:cNvSpPr>
              <p:nvPr/>
            </p:nvSpPr>
            <p:spPr bwMode="auto">
              <a:xfrm>
                <a:off x="335436" y="1898830"/>
                <a:ext cx="842930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 Anguilla                      Australia               The Bahamas              Bangladesh                Bermuda                   Botswana                British Virgin                   Brunei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Islands                     Darussalam</a:t>
                </a:r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5435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9284" y="1458224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3" y="1455048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8370" y="1458224"/>
                <a:ext cx="87633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1458224"/>
                <a:ext cx="877923" cy="42713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1124" y="1458224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347625" y="4156342"/>
              <a:ext cx="8433392" cy="713519"/>
              <a:chOff x="341530" y="4027595"/>
              <a:chExt cx="8433392" cy="713519"/>
            </a:xfrm>
          </p:grpSpPr>
          <p:sp>
            <p:nvSpPr>
              <p:cNvPr id="49" name="TextBox 120"/>
              <p:cNvSpPr txBox="1">
                <a:spLocks noChangeArrowheads="1"/>
              </p:cNvSpPr>
              <p:nvPr/>
            </p:nvSpPr>
            <p:spPr bwMode="auto">
              <a:xfrm>
                <a:off x="341530" y="4464115"/>
                <a:ext cx="843339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    Malaysia                    Mauritius                  Montserrat                  Myanmar            The Netherlands*              Nigeria                     Pakistan                  Papua New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Guinea</a:t>
                </a:r>
              </a:p>
            </p:txBody>
          </p:sp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027380"/>
                <a:ext cx="88427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7678" y="4027380"/>
                <a:ext cx="87792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027380"/>
                <a:ext cx="88427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8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9" name="Group 91"/>
            <p:cNvGrpSpPr>
              <a:grpSpLocks/>
            </p:cNvGrpSpPr>
            <p:nvPr/>
          </p:nvGrpSpPr>
          <p:grpSpPr bwMode="auto">
            <a:xfrm>
              <a:off x="347625" y="4997907"/>
              <a:ext cx="8420271" cy="720080"/>
              <a:chOff x="341530" y="4869160"/>
              <a:chExt cx="8420271" cy="720080"/>
            </a:xfrm>
          </p:grpSpPr>
          <p:sp>
            <p:nvSpPr>
              <p:cNvPr id="40" name="TextBox 111"/>
              <p:cNvSpPr txBox="1">
                <a:spLocks noChangeArrowheads="1"/>
              </p:cNvSpPr>
              <p:nvPr/>
            </p:nvSpPr>
            <p:spPr bwMode="auto">
              <a:xfrm>
                <a:off x="341531" y="5312241"/>
                <a:ext cx="842027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The Philippines                Rwanda                 Sierra Leone                  Solomon                South Africa                Sri Lanka                   St Helena                 Switzerland 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Islands</a:t>
                </a: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868946"/>
                <a:ext cx="88268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868946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0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79536" y="486894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10" name="Group 92"/>
            <p:cNvGrpSpPr>
              <a:grpSpLocks/>
            </p:cNvGrpSpPr>
            <p:nvPr/>
          </p:nvGrpSpPr>
          <p:grpSpPr bwMode="auto">
            <a:xfrm>
              <a:off x="858932" y="5862153"/>
              <a:ext cx="7418478" cy="721812"/>
              <a:chOff x="852837" y="5733406"/>
              <a:chExt cx="7418478" cy="721812"/>
            </a:xfrm>
          </p:grpSpPr>
          <p:sp>
            <p:nvSpPr>
              <p:cNvPr id="32" name="TextBox 103"/>
              <p:cNvSpPr txBox="1">
                <a:spLocks noChangeArrowheads="1"/>
              </p:cNvSpPr>
              <p:nvPr/>
            </p:nvSpPr>
            <p:spPr bwMode="auto">
              <a:xfrm>
                <a:off x="852837" y="6178219"/>
                <a:ext cx="741847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Tanzania                    Trinidad &amp;                   Uganda                       United                      Vietnam                      Zambia                     Zimbabwe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Tobago                                                       Kingdom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							* Associate Member</a:t>
                </a: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2981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61100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2230" y="5732742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29712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02905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8323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9" name="Picture 2"/>
              <p:cNvPicPr>
                <a:picLocks noChangeArrowheads="1"/>
              </p:cNvPicPr>
              <p:nvPr/>
            </p:nvPicPr>
            <p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8030" y="5732742"/>
                <a:ext cx="863634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93"/>
            <p:cNvGrpSpPr>
              <a:grpSpLocks/>
            </p:cNvGrpSpPr>
            <p:nvPr/>
          </p:nvGrpSpPr>
          <p:grpSpPr bwMode="auto">
            <a:xfrm>
              <a:off x="347626" y="3287717"/>
              <a:ext cx="8428733" cy="727049"/>
              <a:chOff x="341531" y="3158970"/>
              <a:chExt cx="8428733" cy="727049"/>
            </a:xfrm>
          </p:grpSpPr>
          <p:sp>
            <p:nvSpPr>
              <p:cNvPr id="23" name="TextBox 94"/>
              <p:cNvSpPr txBox="1">
                <a:spLocks noChangeArrowheads="1"/>
              </p:cNvSpPr>
              <p:nvPr/>
            </p:nvSpPr>
            <p:spPr bwMode="auto">
              <a:xfrm>
                <a:off x="341532" y="3609020"/>
                <a:ext cx="84287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The Gambia                  Ghana                       Grenada                    Guyana                        India                       Jamaica                      Kenya                        Malawi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316993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3158822"/>
                <a:ext cx="877922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4227" y="3158822"/>
                <a:ext cx="876335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3171525"/>
                <a:ext cx="882685" cy="427134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9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0397" y="3158822"/>
                <a:ext cx="866810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1" name="Picture 3"/>
              <p:cNvPicPr>
                <a:picLocks noChangeArrowheads="1"/>
              </p:cNvPicPr>
              <p:nvPr/>
            </p:nvPicPr>
            <p:blipFill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833" y="3171525"/>
                <a:ext cx="863635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341530" y="2443902"/>
              <a:ext cx="8436791" cy="715769"/>
              <a:chOff x="341530" y="2443902"/>
              <a:chExt cx="8436791" cy="715769"/>
            </a:xfrm>
          </p:grpSpPr>
          <p:grpSp>
            <p:nvGrpSpPr>
              <p:cNvPr id="13" name="Group 89"/>
              <p:cNvGrpSpPr>
                <a:grpSpLocks/>
              </p:cNvGrpSpPr>
              <p:nvPr/>
            </p:nvGrpSpPr>
            <p:grpSpPr bwMode="auto">
              <a:xfrm>
                <a:off x="341530" y="2443902"/>
                <a:ext cx="8436791" cy="715769"/>
                <a:chOff x="335435" y="2315155"/>
                <a:chExt cx="8436791" cy="715769"/>
              </a:xfrm>
            </p:grpSpPr>
            <p:sp>
              <p:nvSpPr>
                <p:cNvPr id="15" name="TextBox 129"/>
                <p:cNvSpPr txBox="1">
                  <a:spLocks noChangeArrowheads="1"/>
                </p:cNvSpPr>
                <p:nvPr/>
              </p:nvSpPr>
              <p:spPr bwMode="auto">
                <a:xfrm>
                  <a:off x="335436" y="2753925"/>
                  <a:ext cx="843679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28800" rIns="0" bIns="0"/>
                <a:lstStyle>
                  <a:lvl1pPr eaLnBrk="0" hangingPunct="0">
                    <a:spcBef>
                      <a:spcPct val="2000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GB" altLang="en-US" sz="900">
                      <a:solidFill>
                        <a:srgbClr val="262626"/>
                      </a:solidFill>
                    </a:rPr>
                    <a:t>        Burundi                     Canada                       Chile                           China                     Colombia                Cote d’Ivoire                  Cyprus                   DPR Korea  </a:t>
                  </a:r>
                </a:p>
              </p:txBody>
            </p: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435" y="2317256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4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7679" y="2315668"/>
                  <a:ext cx="87792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4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9283" y="2315668"/>
                  <a:ext cx="87633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1052" y="2315668"/>
                  <a:ext cx="88268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5195" y="2315668"/>
                  <a:ext cx="88427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47438" y="2315668"/>
                  <a:ext cx="87792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85887" y="2315668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20376" y="2450767"/>
                <a:ext cx="858872" cy="431898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43323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Pictur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20921"/>
            <a:ext cx="5473758" cy="4500367"/>
          </a:xfrm>
        </p:spPr>
        <p:txBody>
          <a:bodyPr/>
          <a:lstStyle>
            <a:lvl1pPr marL="177800" indent="-177800">
              <a:defRPr/>
            </a:lvl1pPr>
            <a:lvl2pPr marL="539750" indent="-177800">
              <a:defRPr/>
            </a:lvl2pPr>
            <a:lvl3pPr marL="730250" indent="-177800">
              <a:defRPr/>
            </a:lvl3pPr>
            <a:lvl4pPr marL="901700" indent="-177800">
              <a:defRPr/>
            </a:lvl4pPr>
            <a:lvl5pPr marL="1092200" indent="-1778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132138" cy="190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111666"/>
            <a:ext cx="3132138" cy="1908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4221088"/>
            <a:ext cx="3132138" cy="19080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812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57302"/>
            <a:ext cx="9144000" cy="3700698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4173280" y="3267175"/>
            <a:ext cx="355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spc="-150" dirty="0" err="1">
                <a:solidFill>
                  <a:srgbClr val="CAEE9C">
                    <a:lumMod val="75000"/>
                  </a:srgbClr>
                </a:solidFill>
              </a:rPr>
              <a:t>xie-xie</a:t>
            </a:r>
            <a:endParaRPr lang="en-GB" sz="3200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2992114" y="3620454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zikomo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 userDrawn="1"/>
        </p:nvSpPr>
        <p:spPr bwMode="auto">
          <a:xfrm>
            <a:off x="2362551" y="3625471"/>
            <a:ext cx="40625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6600" b="1" spc="-150" dirty="0" smtClean="0">
                <a:solidFill>
                  <a:srgbClr val="CAEE9C">
                    <a:lumMod val="75000"/>
                  </a:srgbClr>
                </a:solidFill>
              </a:rPr>
              <a:t>thank </a:t>
            </a:r>
            <a:r>
              <a:rPr lang="en-GB" sz="6600" b="1" spc="-150" dirty="0">
                <a:solidFill>
                  <a:srgbClr val="CAEE9C">
                    <a:lumMod val="75000"/>
                  </a:srgbClr>
                </a:solidFill>
              </a:rPr>
              <a:t>you 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617280" y="4289023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urakoze</a:t>
            </a:r>
            <a:endParaRPr lang="en-GB" sz="32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 userDrawn="1"/>
        </p:nvSpPr>
        <p:spPr bwMode="auto">
          <a:xfrm>
            <a:off x="2501735" y="4539381"/>
            <a:ext cx="3556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terima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kasih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19" name="Text Box 4"/>
          <p:cNvSpPr txBox="1">
            <a:spLocks noChangeArrowheads="1"/>
          </p:cNvSpPr>
          <p:nvPr userDrawn="1"/>
        </p:nvSpPr>
        <p:spPr bwMode="auto">
          <a:xfrm>
            <a:off x="4315361" y="4184299"/>
            <a:ext cx="355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spc="-150" dirty="0" err="1">
                <a:solidFill>
                  <a:srgbClr val="92D050"/>
                </a:solidFill>
              </a:rPr>
              <a:t>ke</a:t>
            </a:r>
            <a:r>
              <a:rPr lang="en-GB" sz="3200" spc="-150" dirty="0">
                <a:solidFill>
                  <a:srgbClr val="92D050"/>
                </a:solidFill>
              </a:rPr>
              <a:t> </a:t>
            </a:r>
            <a:r>
              <a:rPr lang="en-GB" sz="3200" spc="-150" dirty="0" err="1">
                <a:solidFill>
                  <a:srgbClr val="92D050"/>
                </a:solidFill>
              </a:rPr>
              <a:t>itumetse</a:t>
            </a:r>
            <a:endParaRPr lang="en-GB" sz="3200" spc="-150" dirty="0">
              <a:solidFill>
                <a:srgbClr val="92D05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 userDrawn="1"/>
        </p:nvSpPr>
        <p:spPr bwMode="auto">
          <a:xfrm>
            <a:off x="5120975" y="4545688"/>
            <a:ext cx="355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pc="-150" dirty="0" err="1">
                <a:solidFill>
                  <a:srgbClr val="CAEE9C">
                    <a:lumMod val="75000"/>
                  </a:srgbClr>
                </a:solidFill>
              </a:rPr>
              <a:t>dhanyawaad</a:t>
            </a:r>
            <a:endParaRPr lang="en-GB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 userDrawn="1"/>
        </p:nvSpPr>
        <p:spPr bwMode="auto">
          <a:xfrm>
            <a:off x="1018505" y="3555150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merci</a:t>
            </a:r>
            <a:endParaRPr lang="en-GB" sz="2800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 userDrawn="1"/>
        </p:nvSpPr>
        <p:spPr bwMode="auto">
          <a:xfrm>
            <a:off x="5862004" y="3569338"/>
            <a:ext cx="355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efharistó</a:t>
            </a:r>
            <a:endParaRPr lang="en-GB" sz="28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125396" y="3292006"/>
            <a:ext cx="2752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spc="-150" dirty="0" err="1">
                <a:solidFill>
                  <a:srgbClr val="CAEE9C">
                    <a:lumMod val="75000"/>
                  </a:srgbClr>
                </a:solidFill>
              </a:rPr>
              <a:t>Assalamualikum</a:t>
            </a:r>
            <a:endParaRPr lang="en-GB" b="1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110374" y="418130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tak</a:t>
            </a:r>
            <a:endParaRPr lang="en-GB" sz="20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1416823" y="4158782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00" b="1" spc="-150" dirty="0">
                <a:solidFill>
                  <a:srgbClr val="CAEE9C">
                    <a:lumMod val="75000"/>
                  </a:srgbClr>
                </a:solidFill>
              </a:rPr>
              <a:t>kiitos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3915393" y="3425416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spc="-150" dirty="0">
                <a:solidFill>
                  <a:srgbClr val="CAEE9C">
                    <a:lumMod val="75000"/>
                  </a:srgbClr>
                </a:solidFill>
              </a:rPr>
              <a:t>शुक्रिया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791201" y="380060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pc="-150" dirty="0">
                <a:solidFill>
                  <a:srgbClr val="92D050"/>
                </a:solidFill>
              </a:rPr>
              <a:t>ありがとう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5951280" y="3913287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spc="-150" dirty="0">
                <a:solidFill>
                  <a:srgbClr val="CAEE9C">
                    <a:lumMod val="60000"/>
                    <a:lumOff val="40000"/>
                  </a:srgbClr>
                </a:solidFill>
              </a:rPr>
              <a:t>gracias</a:t>
            </a:r>
          </a:p>
        </p:txBody>
      </p:sp>
      <p:sp>
        <p:nvSpPr>
          <p:cNvPr id="29" name="Text Box 4"/>
          <p:cNvSpPr txBox="1">
            <a:spLocks noChangeArrowheads="1"/>
          </p:cNvSpPr>
          <p:nvPr userDrawn="1"/>
        </p:nvSpPr>
        <p:spPr bwMode="auto">
          <a:xfrm>
            <a:off x="5860025" y="4184299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dirty="0" err="1">
                <a:solidFill>
                  <a:srgbClr val="CAEE9C">
                    <a:lumMod val="75000"/>
                  </a:srgbClr>
                </a:solidFill>
              </a:rPr>
              <a:t>zikomo</a:t>
            </a:r>
            <a:endParaRPr lang="en-GB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237" y="458141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rgbClr val="CAEE9C">
                    <a:lumMod val="75000"/>
                  </a:srgbClr>
                </a:solidFill>
              </a:rPr>
              <a:t>danke</a:t>
            </a:r>
            <a:endParaRPr lang="de-DE" sz="2000" dirty="0">
              <a:solidFill>
                <a:srgbClr val="CAEE9C">
                  <a:lumMod val="75000"/>
                </a:srgb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3" y="5125169"/>
            <a:ext cx="8209431" cy="91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 lang="en-GB" sz="2400" b="1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Name, CABI Centre</a:t>
            </a:r>
            <a:b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</a:b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email@cabi.org</a:t>
            </a:r>
          </a:p>
          <a:p>
            <a:pPr lvl="0"/>
            <a:endParaRPr lang="en-GB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 userDrawn="1"/>
        </p:nvSpPr>
        <p:spPr bwMode="auto">
          <a:xfrm>
            <a:off x="6289206" y="4499787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asante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07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12470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725143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9164" y="4725144"/>
            <a:ext cx="9153164" cy="2157341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504" y="4725144"/>
            <a:ext cx="8928992" cy="749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 here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5474567"/>
            <a:ext cx="8928991" cy="326042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Data collected by (names of contributors and production team)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102922" y="5812508"/>
            <a:ext cx="8928991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Analysis and Compilation by (names of contributors)</a:t>
            </a:r>
            <a:endParaRPr lang="en-GB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6163317"/>
            <a:ext cx="8928990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Presenters name, date, event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>
          <a:xfrm>
            <a:off x="571023" y="3510136"/>
            <a:ext cx="8229600" cy="1143000"/>
          </a:xfrm>
        </p:spPr>
        <p:txBody>
          <a:bodyPr>
            <a:normAutofit/>
          </a:bodyPr>
          <a:lstStyle>
            <a:lvl1pPr>
              <a:defRPr sz="3600" b="1" cap="none" spc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Presentation heading here</a:t>
            </a:r>
            <a:br>
              <a:rPr lang="en-US" dirty="0" smtClean="0"/>
            </a:br>
            <a:r>
              <a:rPr lang="en-US" dirty="0" smtClean="0"/>
              <a:t>2nd line if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147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4162"/>
            <a:ext cx="9144000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baseline="0" dirty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4869160"/>
            <a:ext cx="8229600" cy="1143000"/>
          </a:xfrm>
        </p:spPr>
        <p:txBody>
          <a:bodyPr/>
          <a:lstStyle>
            <a:lvl1pPr algn="l">
              <a:defRPr b="1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90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37960" y="3602501"/>
            <a:ext cx="71542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CABI is a not-for-profit international organization that improves people’s lives by providing information and applying scientific expertise to solve problems in agriculture and the environment</a:t>
            </a: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endParaRPr lang="en-GB" sz="28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494" y="2924944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our mission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72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CAB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80442" y="3580643"/>
            <a:ext cx="6685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</a:t>
            </a:r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altLang="en-US" sz="2800" b="1" dirty="0" smtClean="0">
                <a:solidFill>
                  <a:srgbClr val="FFFFFF"/>
                </a:solidFill>
                <a:latin typeface="Arial"/>
              </a:rPr>
              <a:t>is a not-for-profit science-based development and information organization 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6494" y="2924944"/>
            <a:ext cx="3288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is CABI?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2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does CABI d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9874" y="2684435"/>
            <a:ext cx="9163873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80442" y="3580643"/>
            <a:ext cx="66851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 addresses issues of global concern such as food security, through science, information and communication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6494" y="2924944"/>
            <a:ext cx="4673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does CABI do?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9874" y="-171400"/>
            <a:ext cx="9163874" cy="3328702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6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I in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19871" y="1484784"/>
            <a:ext cx="54726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Not-for-profit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intergovernmental organisation established in </a:t>
            </a:r>
            <a:r>
              <a:rPr lang="en-GB" sz="2000" b="1" dirty="0" smtClean="0">
                <a:solidFill>
                  <a:srgbClr val="78BE20"/>
                </a:solidFill>
              </a:rPr>
              <a:t>1910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by a UN treaty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Provides scientific expertise and information about </a:t>
            </a:r>
            <a:r>
              <a:rPr lang="en-GB" sz="2000" b="1" dirty="0" smtClean="0">
                <a:solidFill>
                  <a:srgbClr val="78BE20"/>
                </a:solidFill>
              </a:rPr>
              <a:t>agriculture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and the </a:t>
            </a:r>
            <a:r>
              <a:rPr lang="en-GB" sz="2000" b="1" dirty="0" smtClean="0">
                <a:solidFill>
                  <a:srgbClr val="78BE20"/>
                </a:solidFill>
              </a:rPr>
              <a:t>environment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Expertise in: scientific publishing and international development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Owned by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48 member countries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400 staff worldwide </a:t>
            </a:r>
            <a:r>
              <a:rPr lang="en-GB" sz="2000" dirty="0" smtClean="0">
                <a:solidFill>
                  <a:srgbClr val="000000"/>
                </a:solidFill>
              </a:rPr>
              <a:t>in 21 locations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Annual turn-over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£28m </a:t>
            </a:r>
            <a:r>
              <a:rPr lang="en-GB" sz="2000" dirty="0" smtClean="0">
                <a:solidFill>
                  <a:srgbClr val="000000"/>
                </a:solidFill>
              </a:rPr>
              <a:t>(2013)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Compliant with requirements for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Joint Management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of strategic EC programmes, following successful 4-pillar audit in 2011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419871" y="450850"/>
            <a:ext cx="2400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5C5C5C"/>
                </a:solidFill>
              </a:rPr>
              <a:t>CABI in Brief</a:t>
            </a:r>
            <a:endParaRPr lang="en-GB" sz="2800" b="1" dirty="0">
              <a:solidFill>
                <a:srgbClr val="5C5C5C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-12184"/>
            <a:ext cx="3132138" cy="614205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6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9512" y="5503234"/>
            <a:ext cx="37080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4C4C4C"/>
                </a:solidFill>
              </a:rPr>
              <a:t>our member countries</a:t>
            </a:r>
            <a:endParaRPr lang="en-GB" sz="2600" b="1" dirty="0">
              <a:solidFill>
                <a:srgbClr val="4C4C4C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295262" y="366620"/>
            <a:ext cx="8559106" cy="4999038"/>
            <a:chOff x="341530" y="1583795"/>
            <a:chExt cx="8439487" cy="5000170"/>
          </a:xfrm>
        </p:grpSpPr>
        <p:grpSp>
          <p:nvGrpSpPr>
            <p:cNvPr id="7" name="Group 88"/>
            <p:cNvGrpSpPr>
              <a:grpSpLocks/>
            </p:cNvGrpSpPr>
            <p:nvPr/>
          </p:nvGrpSpPr>
          <p:grpSpPr bwMode="auto">
            <a:xfrm>
              <a:off x="341531" y="1583795"/>
              <a:ext cx="8429306" cy="720781"/>
              <a:chOff x="335436" y="1455048"/>
              <a:chExt cx="8429306" cy="720781"/>
            </a:xfrm>
          </p:grpSpPr>
          <p:sp>
            <p:nvSpPr>
              <p:cNvPr id="58" name="TextBox 138"/>
              <p:cNvSpPr txBox="1">
                <a:spLocks noChangeArrowheads="1"/>
              </p:cNvSpPr>
              <p:nvPr/>
            </p:nvSpPr>
            <p:spPr bwMode="auto">
              <a:xfrm>
                <a:off x="335436" y="1898830"/>
                <a:ext cx="842930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 Anguilla                      Australia               The Bahamas              Bangladesh                Bermuda                   Botswana                British Virgin                   Brunei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Islands                     Darussalam</a:t>
                </a:r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5435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9284" y="1458224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3" y="1455048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8370" y="1458224"/>
                <a:ext cx="87633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1458224"/>
                <a:ext cx="877923" cy="42713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1124" y="1458224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347625" y="4156342"/>
              <a:ext cx="8433392" cy="713519"/>
              <a:chOff x="341530" y="4027595"/>
              <a:chExt cx="8433392" cy="713519"/>
            </a:xfrm>
          </p:grpSpPr>
          <p:sp>
            <p:nvSpPr>
              <p:cNvPr id="49" name="TextBox 120"/>
              <p:cNvSpPr txBox="1">
                <a:spLocks noChangeArrowheads="1"/>
              </p:cNvSpPr>
              <p:nvPr/>
            </p:nvSpPr>
            <p:spPr bwMode="auto">
              <a:xfrm>
                <a:off x="341530" y="4464115"/>
                <a:ext cx="843339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    Malaysia                    Mauritius                  Montserrat                  Myanmar            The Netherlands*              Nigeria                     Pakistan                  Papua New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Guinea</a:t>
                </a:r>
              </a:p>
            </p:txBody>
          </p:sp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027380"/>
                <a:ext cx="88427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7678" y="4027380"/>
                <a:ext cx="87792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027380"/>
                <a:ext cx="88427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8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9" name="Group 91"/>
            <p:cNvGrpSpPr>
              <a:grpSpLocks/>
            </p:cNvGrpSpPr>
            <p:nvPr/>
          </p:nvGrpSpPr>
          <p:grpSpPr bwMode="auto">
            <a:xfrm>
              <a:off x="347625" y="4997907"/>
              <a:ext cx="8420271" cy="720080"/>
              <a:chOff x="341530" y="4869160"/>
              <a:chExt cx="8420271" cy="720080"/>
            </a:xfrm>
          </p:grpSpPr>
          <p:sp>
            <p:nvSpPr>
              <p:cNvPr id="40" name="TextBox 111"/>
              <p:cNvSpPr txBox="1">
                <a:spLocks noChangeArrowheads="1"/>
              </p:cNvSpPr>
              <p:nvPr/>
            </p:nvSpPr>
            <p:spPr bwMode="auto">
              <a:xfrm>
                <a:off x="341531" y="5312241"/>
                <a:ext cx="842027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The Philippines                Rwanda                 Sierra Leone                  Solomon                South Africa                Sri Lanka                   St Helena                 Switzerland 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Islands</a:t>
                </a: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868946"/>
                <a:ext cx="88268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868946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0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79536" y="486894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10" name="Group 92"/>
            <p:cNvGrpSpPr>
              <a:grpSpLocks/>
            </p:cNvGrpSpPr>
            <p:nvPr/>
          </p:nvGrpSpPr>
          <p:grpSpPr bwMode="auto">
            <a:xfrm>
              <a:off x="858932" y="5862153"/>
              <a:ext cx="7418478" cy="721812"/>
              <a:chOff x="852837" y="5733406"/>
              <a:chExt cx="7418478" cy="721812"/>
            </a:xfrm>
          </p:grpSpPr>
          <p:sp>
            <p:nvSpPr>
              <p:cNvPr id="32" name="TextBox 103"/>
              <p:cNvSpPr txBox="1">
                <a:spLocks noChangeArrowheads="1"/>
              </p:cNvSpPr>
              <p:nvPr/>
            </p:nvSpPr>
            <p:spPr bwMode="auto">
              <a:xfrm>
                <a:off x="852837" y="6178219"/>
                <a:ext cx="741847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Tanzania                    Trinidad &amp;                   Uganda                       United                      Vietnam                      Zambia                     Zimbabwe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Tobago                                                       Kingdom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							* Associate Member</a:t>
                </a: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2981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61100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2230" y="5732742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29712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02905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8323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9" name="Picture 2"/>
              <p:cNvPicPr>
                <a:picLocks noChangeArrowheads="1"/>
              </p:cNvPicPr>
              <p:nvPr/>
            </p:nvPicPr>
            <p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8030" y="5732742"/>
                <a:ext cx="863634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93"/>
            <p:cNvGrpSpPr>
              <a:grpSpLocks/>
            </p:cNvGrpSpPr>
            <p:nvPr/>
          </p:nvGrpSpPr>
          <p:grpSpPr bwMode="auto">
            <a:xfrm>
              <a:off x="347626" y="3287717"/>
              <a:ext cx="8428733" cy="727049"/>
              <a:chOff x="341531" y="3158970"/>
              <a:chExt cx="8428733" cy="727049"/>
            </a:xfrm>
          </p:grpSpPr>
          <p:sp>
            <p:nvSpPr>
              <p:cNvPr id="23" name="TextBox 94"/>
              <p:cNvSpPr txBox="1">
                <a:spLocks noChangeArrowheads="1"/>
              </p:cNvSpPr>
              <p:nvPr/>
            </p:nvSpPr>
            <p:spPr bwMode="auto">
              <a:xfrm>
                <a:off x="341532" y="3609020"/>
                <a:ext cx="84287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The Gambia                  Ghana                       Grenada                    Guyana                        India                       Jamaica                      Kenya                        Malawi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316993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3158822"/>
                <a:ext cx="877922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4227" y="3158822"/>
                <a:ext cx="876335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3171525"/>
                <a:ext cx="882685" cy="427134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9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0397" y="3158822"/>
                <a:ext cx="866810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1" name="Picture 3"/>
              <p:cNvPicPr>
                <a:picLocks noChangeArrowheads="1"/>
              </p:cNvPicPr>
              <p:nvPr/>
            </p:nvPicPr>
            <p:blipFill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833" y="3171525"/>
                <a:ext cx="863635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341530" y="2443902"/>
              <a:ext cx="8436791" cy="715769"/>
              <a:chOff x="341530" y="2443902"/>
              <a:chExt cx="8436791" cy="715769"/>
            </a:xfrm>
          </p:grpSpPr>
          <p:grpSp>
            <p:nvGrpSpPr>
              <p:cNvPr id="13" name="Group 89"/>
              <p:cNvGrpSpPr>
                <a:grpSpLocks/>
              </p:cNvGrpSpPr>
              <p:nvPr/>
            </p:nvGrpSpPr>
            <p:grpSpPr bwMode="auto">
              <a:xfrm>
                <a:off x="341530" y="2443902"/>
                <a:ext cx="8436791" cy="715769"/>
                <a:chOff x="335435" y="2315155"/>
                <a:chExt cx="8436791" cy="715769"/>
              </a:xfrm>
            </p:grpSpPr>
            <p:sp>
              <p:nvSpPr>
                <p:cNvPr id="15" name="TextBox 129"/>
                <p:cNvSpPr txBox="1">
                  <a:spLocks noChangeArrowheads="1"/>
                </p:cNvSpPr>
                <p:nvPr/>
              </p:nvSpPr>
              <p:spPr bwMode="auto">
                <a:xfrm>
                  <a:off x="335436" y="2753925"/>
                  <a:ext cx="843679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28800" rIns="0" bIns="0"/>
                <a:lstStyle>
                  <a:lvl1pPr eaLnBrk="0" hangingPunct="0">
                    <a:spcBef>
                      <a:spcPct val="2000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GB" altLang="en-US" sz="900">
                      <a:solidFill>
                        <a:srgbClr val="262626"/>
                      </a:solidFill>
                    </a:rPr>
                    <a:t>        Burundi                     Canada                       Chile                           China                     Colombia                Cote d’Ivoire                  Cyprus                   DPR Korea  </a:t>
                  </a:r>
                </a:p>
              </p:txBody>
            </p: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435" y="2317256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4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7679" y="2315668"/>
                  <a:ext cx="87792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4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9283" y="2315668"/>
                  <a:ext cx="87633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1052" y="2315668"/>
                  <a:ext cx="88268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5195" y="2315668"/>
                  <a:ext cx="88427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47438" y="2315668"/>
                  <a:ext cx="87792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85887" y="2315668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20376" y="2450767"/>
                <a:ext cx="858872" cy="431898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2337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56" y="1427907"/>
            <a:ext cx="7857490" cy="404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0" name="Oval 279"/>
          <p:cNvSpPr/>
          <p:nvPr userDrawn="1"/>
        </p:nvSpPr>
        <p:spPr>
          <a:xfrm>
            <a:off x="3247991" y="3691589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1" name="Oval 280"/>
          <p:cNvSpPr/>
          <p:nvPr userDrawn="1"/>
        </p:nvSpPr>
        <p:spPr>
          <a:xfrm>
            <a:off x="3031960" y="285032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2" name="Oval 281"/>
          <p:cNvSpPr/>
          <p:nvPr userDrawn="1"/>
        </p:nvSpPr>
        <p:spPr>
          <a:xfrm>
            <a:off x="2793071" y="369351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3" name="Oval 282"/>
          <p:cNvSpPr/>
          <p:nvPr userDrawn="1"/>
        </p:nvSpPr>
        <p:spPr>
          <a:xfrm>
            <a:off x="3376323" y="415937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4" name="Oval 283"/>
          <p:cNvSpPr/>
          <p:nvPr userDrawn="1"/>
        </p:nvSpPr>
        <p:spPr>
          <a:xfrm>
            <a:off x="5796665" y="3273675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5" name="Oval 284"/>
          <p:cNvSpPr/>
          <p:nvPr userDrawn="1"/>
        </p:nvSpPr>
        <p:spPr>
          <a:xfrm>
            <a:off x="4570462" y="259249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6" name="Oval 285"/>
          <p:cNvSpPr/>
          <p:nvPr userDrawn="1"/>
        </p:nvSpPr>
        <p:spPr>
          <a:xfrm>
            <a:off x="6054561" y="3484355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7" name="Oval 286"/>
          <p:cNvSpPr/>
          <p:nvPr userDrawn="1"/>
        </p:nvSpPr>
        <p:spPr>
          <a:xfrm>
            <a:off x="4642472" y="2729167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8" name="Oval 287"/>
          <p:cNvSpPr/>
          <p:nvPr userDrawn="1"/>
        </p:nvSpPr>
        <p:spPr>
          <a:xfrm>
            <a:off x="5209026" y="3974866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9" name="Oval 288"/>
          <p:cNvSpPr/>
          <p:nvPr userDrawn="1"/>
        </p:nvSpPr>
        <p:spPr>
          <a:xfrm>
            <a:off x="4449292" y="2585141"/>
            <a:ext cx="50400" cy="50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0" name="Oval 289"/>
          <p:cNvSpPr/>
          <p:nvPr userDrawn="1"/>
        </p:nvSpPr>
        <p:spPr>
          <a:xfrm>
            <a:off x="4976223" y="2851495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1" name="Oval 290"/>
          <p:cNvSpPr/>
          <p:nvPr userDrawn="1"/>
        </p:nvSpPr>
        <p:spPr>
          <a:xfrm>
            <a:off x="6514731" y="384299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2" name="Oval 291"/>
          <p:cNvSpPr/>
          <p:nvPr userDrawn="1"/>
        </p:nvSpPr>
        <p:spPr>
          <a:xfrm>
            <a:off x="6802768" y="2899478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3" name="Oval 292"/>
          <p:cNvSpPr/>
          <p:nvPr userDrawn="1"/>
        </p:nvSpPr>
        <p:spPr>
          <a:xfrm>
            <a:off x="7386471" y="4686013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94" name="Group 293"/>
          <p:cNvGrpSpPr/>
          <p:nvPr userDrawn="1"/>
        </p:nvGrpSpPr>
        <p:grpSpPr>
          <a:xfrm>
            <a:off x="1582854" y="976046"/>
            <a:ext cx="996049" cy="673347"/>
            <a:chOff x="1877735" y="1691634"/>
            <a:chExt cx="996049" cy="673346"/>
          </a:xfrm>
        </p:grpSpPr>
        <p:pic>
          <p:nvPicPr>
            <p:cNvPr id="295" name="Picture 3" descr="\\CABIUK-APPS04\Portfolio\Assets\MarketingImageLibrary\Flags\Flags for Web - GIF\United Kingdom - Flag.gif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60" y="169163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6" name="TextBox 295"/>
            <p:cNvSpPr txBox="1"/>
            <p:nvPr/>
          </p:nvSpPr>
          <p:spPr>
            <a:xfrm>
              <a:off x="1907760" y="2195703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UK  </a:t>
              </a:r>
              <a:r>
                <a:rPr lang="en-GB" sz="1100" dirty="0" smtClean="0">
                  <a:solidFill>
                    <a:srgbClr val="5C5C5C"/>
                  </a:solidFill>
                </a:rPr>
                <a:t>215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297" name="Straight Connector 296"/>
            <p:cNvCxnSpPr/>
            <p:nvPr/>
          </p:nvCxnSpPr>
          <p:spPr>
            <a:xfrm>
              <a:off x="1877735" y="236498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 userDrawn="1"/>
        </p:nvGrpSpPr>
        <p:grpSpPr>
          <a:xfrm>
            <a:off x="2838790" y="985571"/>
            <a:ext cx="996049" cy="672243"/>
            <a:chOff x="3348837" y="1699008"/>
            <a:chExt cx="996049" cy="672242"/>
          </a:xfrm>
        </p:grpSpPr>
        <p:pic>
          <p:nvPicPr>
            <p:cNvPr id="299" name="Picture 298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8862" y="1699008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00" name="TextBox 299"/>
            <p:cNvSpPr txBox="1"/>
            <p:nvPr/>
          </p:nvSpPr>
          <p:spPr>
            <a:xfrm>
              <a:off x="3378862" y="2201973"/>
              <a:ext cx="9360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Netherlands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1" name="Straight Connector 300"/>
            <p:cNvCxnSpPr/>
            <p:nvPr/>
          </p:nvCxnSpPr>
          <p:spPr>
            <a:xfrm>
              <a:off x="3348837" y="237125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Group 301"/>
          <p:cNvGrpSpPr/>
          <p:nvPr userDrawn="1"/>
        </p:nvGrpSpPr>
        <p:grpSpPr>
          <a:xfrm>
            <a:off x="4108113" y="976044"/>
            <a:ext cx="1032657" cy="675497"/>
            <a:chOff x="4758005" y="1699008"/>
            <a:chExt cx="1032657" cy="675497"/>
          </a:xfrm>
        </p:grpSpPr>
        <p:pic>
          <p:nvPicPr>
            <p:cNvPr id="303" name="Picture 4" descr="\\CABIUK-APPS04\Portfolio\Assets\MarketingImageLibrary\Flags\Flags for Web - GIF\Switzerland - Flag copy.gif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30" y="1699008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4" name="TextBox 303"/>
            <p:cNvSpPr txBox="1"/>
            <p:nvPr/>
          </p:nvSpPr>
          <p:spPr>
            <a:xfrm>
              <a:off x="4788030" y="2187174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Switzerland </a:t>
              </a:r>
              <a:r>
                <a:rPr lang="en-GB" sz="1100" dirty="0" smtClean="0">
                  <a:solidFill>
                    <a:srgbClr val="5C5C5C"/>
                  </a:solidFill>
                </a:rPr>
                <a:t>27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5" name="Straight Connector 304"/>
            <p:cNvCxnSpPr/>
            <p:nvPr/>
          </p:nvCxnSpPr>
          <p:spPr>
            <a:xfrm>
              <a:off x="4758005" y="2374505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305"/>
          <p:cNvGrpSpPr/>
          <p:nvPr userDrawn="1"/>
        </p:nvGrpSpPr>
        <p:grpSpPr>
          <a:xfrm>
            <a:off x="6730379" y="966012"/>
            <a:ext cx="1016639" cy="665927"/>
            <a:chOff x="7696357" y="2752915"/>
            <a:chExt cx="1016639" cy="665924"/>
          </a:xfrm>
        </p:grpSpPr>
        <p:sp>
          <p:nvSpPr>
            <p:cNvPr id="307" name="TextBox 306"/>
            <p:cNvSpPr txBox="1"/>
            <p:nvPr/>
          </p:nvSpPr>
          <p:spPr>
            <a:xfrm>
              <a:off x="7800089" y="3227306"/>
              <a:ext cx="912907" cy="1692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Bulgaria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pic>
          <p:nvPicPr>
            <p:cNvPr id="308" name="Picture 307"/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3057" y="2752915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309" name="Straight Connector 308"/>
            <p:cNvCxnSpPr/>
            <p:nvPr/>
          </p:nvCxnSpPr>
          <p:spPr>
            <a:xfrm>
              <a:off x="7696357" y="3418839"/>
              <a:ext cx="10082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309"/>
          <p:cNvGrpSpPr/>
          <p:nvPr userDrawn="1"/>
        </p:nvGrpSpPr>
        <p:grpSpPr>
          <a:xfrm>
            <a:off x="260179" y="976042"/>
            <a:ext cx="1029365" cy="670949"/>
            <a:chOff x="374195" y="1700760"/>
            <a:chExt cx="1029365" cy="670949"/>
          </a:xfrm>
        </p:grpSpPr>
        <p:pic>
          <p:nvPicPr>
            <p:cNvPr id="311" name="Picture 310"/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928" y="170076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12" name="TextBox 311"/>
            <p:cNvSpPr txBox="1"/>
            <p:nvPr/>
          </p:nvSpPr>
          <p:spPr>
            <a:xfrm>
              <a:off x="400928" y="217957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USA 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3" name="Straight Connector 312"/>
            <p:cNvCxnSpPr/>
            <p:nvPr/>
          </p:nvCxnSpPr>
          <p:spPr>
            <a:xfrm>
              <a:off x="374195" y="2371709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313"/>
          <p:cNvGrpSpPr/>
          <p:nvPr userDrawn="1"/>
        </p:nvGrpSpPr>
        <p:grpSpPr>
          <a:xfrm>
            <a:off x="281602" y="1763321"/>
            <a:ext cx="1446550" cy="706379"/>
            <a:chOff x="367845" y="3789050"/>
            <a:chExt cx="1446550" cy="706377"/>
          </a:xfrm>
        </p:grpSpPr>
        <p:pic>
          <p:nvPicPr>
            <p:cNvPr id="315" name="Picture 10" descr="\\CABIUK-APPS04\Portfolio\Assets\MarketingImageLibrary\Flags\Flags for Web - GIF\Trinidad &amp; Tobago - Flag copy.gif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45" y="3789050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6" name="TextBox 315"/>
            <p:cNvSpPr txBox="1"/>
            <p:nvPr/>
          </p:nvSpPr>
          <p:spPr>
            <a:xfrm>
              <a:off x="374195" y="4297166"/>
              <a:ext cx="14402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Trinidad &amp; Tobago </a:t>
              </a:r>
              <a:r>
                <a:rPr lang="en-GB" sz="1100" dirty="0" smtClean="0">
                  <a:solidFill>
                    <a:srgbClr val="5C5C5C"/>
                  </a:solidFill>
                </a:rPr>
                <a:t>4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7" name="Straight Connector 316"/>
            <p:cNvCxnSpPr/>
            <p:nvPr/>
          </p:nvCxnSpPr>
          <p:spPr>
            <a:xfrm>
              <a:off x="373476" y="4495427"/>
              <a:ext cx="13609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Group 317"/>
          <p:cNvGrpSpPr/>
          <p:nvPr userDrawn="1"/>
        </p:nvGrpSpPr>
        <p:grpSpPr>
          <a:xfrm>
            <a:off x="4949932" y="5200330"/>
            <a:ext cx="1161734" cy="711141"/>
            <a:chOff x="3186703" y="5727274"/>
            <a:chExt cx="1161734" cy="711141"/>
          </a:xfrm>
        </p:grpSpPr>
        <p:pic>
          <p:nvPicPr>
            <p:cNvPr id="319" name="Picture 9" descr="\\CABIUK-APPS04\Portfolio\Assets\MarketingImageLibrary\Flags\Flags for Web - GIF\Kenya - Flag copy.gif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805" y="572727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0" name="TextBox 319"/>
            <p:cNvSpPr txBox="1"/>
            <p:nvPr/>
          </p:nvSpPr>
          <p:spPr>
            <a:xfrm>
              <a:off x="3345805" y="6257852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Kenya  </a:t>
              </a:r>
              <a:r>
                <a:rPr lang="en-GB" sz="1100" dirty="0" smtClean="0">
                  <a:solidFill>
                    <a:srgbClr val="5C5C5C"/>
                  </a:solidFill>
                </a:rPr>
                <a:t>40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21" name="Straight Connector 320"/>
            <p:cNvCxnSpPr/>
            <p:nvPr/>
          </p:nvCxnSpPr>
          <p:spPr>
            <a:xfrm>
              <a:off x="3186703" y="6438415"/>
              <a:ext cx="10565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2" name="Straight Connector 321"/>
          <p:cNvCxnSpPr>
            <a:endCxn id="289" idx="1"/>
          </p:cNvCxnSpPr>
          <p:nvPr userDrawn="1"/>
        </p:nvCxnSpPr>
        <p:spPr>
          <a:xfrm>
            <a:off x="2578895" y="1648511"/>
            <a:ext cx="1877778" cy="9440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>
            <a:endCxn id="285" idx="1"/>
          </p:cNvCxnSpPr>
          <p:nvPr userDrawn="1"/>
        </p:nvCxnSpPr>
        <p:spPr>
          <a:xfrm>
            <a:off x="3834831" y="1651539"/>
            <a:ext cx="742318" cy="947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endCxn id="287" idx="0"/>
          </p:cNvCxnSpPr>
          <p:nvPr userDrawn="1"/>
        </p:nvCxnSpPr>
        <p:spPr>
          <a:xfrm flipH="1">
            <a:off x="4665324" y="1651545"/>
            <a:ext cx="438830" cy="1077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>
            <a:endCxn id="290" idx="6"/>
          </p:cNvCxnSpPr>
          <p:nvPr userDrawn="1"/>
        </p:nvCxnSpPr>
        <p:spPr>
          <a:xfrm flipH="1">
            <a:off x="5021950" y="1623957"/>
            <a:ext cx="1708429" cy="12503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>
            <a:endCxn id="339" idx="7"/>
          </p:cNvCxnSpPr>
          <p:nvPr userDrawn="1"/>
        </p:nvCxnSpPr>
        <p:spPr>
          <a:xfrm flipH="1">
            <a:off x="4897526" y="1651540"/>
            <a:ext cx="499205" cy="10843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>
            <a:endCxn id="291" idx="6"/>
          </p:cNvCxnSpPr>
          <p:nvPr userDrawn="1"/>
        </p:nvCxnSpPr>
        <p:spPr>
          <a:xfrm flipH="1">
            <a:off x="6560442" y="3335491"/>
            <a:ext cx="1401978" cy="5303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>
            <a:endCxn id="293" idx="7"/>
          </p:cNvCxnSpPr>
          <p:nvPr userDrawn="1"/>
        </p:nvCxnSpPr>
        <p:spPr>
          <a:xfrm flipH="1">
            <a:off x="7425487" y="4212581"/>
            <a:ext cx="532336" cy="480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>
            <a:endCxn id="286" idx="5"/>
          </p:cNvCxnSpPr>
          <p:nvPr userDrawn="1"/>
        </p:nvCxnSpPr>
        <p:spPr>
          <a:xfrm flipH="1" flipV="1">
            <a:off x="6093577" y="3523376"/>
            <a:ext cx="1528706" cy="1526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>
            <a:endCxn id="284" idx="5"/>
          </p:cNvCxnSpPr>
          <p:nvPr userDrawn="1"/>
        </p:nvCxnSpPr>
        <p:spPr>
          <a:xfrm flipH="1" flipV="1">
            <a:off x="5835689" y="3312693"/>
            <a:ext cx="2165677" cy="25834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>
            <a:endCxn id="288" idx="4"/>
          </p:cNvCxnSpPr>
          <p:nvPr userDrawn="1"/>
        </p:nvCxnSpPr>
        <p:spPr>
          <a:xfrm flipV="1">
            <a:off x="4949932" y="4020585"/>
            <a:ext cx="281946" cy="18911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 userDrawn="1"/>
        </p:nvCxnSpPr>
        <p:spPr>
          <a:xfrm>
            <a:off x="787589" y="4184133"/>
            <a:ext cx="25887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>
            <a:endCxn id="282" idx="2"/>
          </p:cNvCxnSpPr>
          <p:nvPr userDrawn="1"/>
        </p:nvCxnSpPr>
        <p:spPr>
          <a:xfrm>
            <a:off x="1256229" y="3298055"/>
            <a:ext cx="1536841" cy="4183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>
            <a:endCxn id="280" idx="2"/>
          </p:cNvCxnSpPr>
          <p:nvPr userDrawn="1"/>
        </p:nvCxnSpPr>
        <p:spPr>
          <a:xfrm>
            <a:off x="1648149" y="2469688"/>
            <a:ext cx="1599834" cy="12447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>
            <a:endCxn id="281" idx="2"/>
          </p:cNvCxnSpPr>
          <p:nvPr userDrawn="1"/>
        </p:nvCxnSpPr>
        <p:spPr>
          <a:xfrm>
            <a:off x="1256222" y="1646997"/>
            <a:ext cx="1775730" cy="1226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 userDrawn="1"/>
        </p:nvCxnSpPr>
        <p:spPr>
          <a:xfrm flipH="1">
            <a:off x="3348066" y="3524291"/>
            <a:ext cx="1334958" cy="23883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>
            <a:endCxn id="292" idx="7"/>
          </p:cNvCxnSpPr>
          <p:nvPr userDrawn="1"/>
        </p:nvCxnSpPr>
        <p:spPr>
          <a:xfrm flipH="1">
            <a:off x="6841788" y="2481837"/>
            <a:ext cx="1111106" cy="424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Oval 337"/>
          <p:cNvSpPr/>
          <p:nvPr userDrawn="1"/>
        </p:nvSpPr>
        <p:spPr>
          <a:xfrm>
            <a:off x="6241242" y="3342795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39" name="Oval 338"/>
          <p:cNvSpPr/>
          <p:nvPr userDrawn="1"/>
        </p:nvSpPr>
        <p:spPr>
          <a:xfrm>
            <a:off x="4858498" y="272916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40" name="Straight Connector 339"/>
          <p:cNvCxnSpPr/>
          <p:nvPr userDrawn="1"/>
        </p:nvCxnSpPr>
        <p:spPr>
          <a:xfrm flipH="1">
            <a:off x="6277861" y="1617804"/>
            <a:ext cx="1712482" cy="17426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1" name="Group 340"/>
          <p:cNvGrpSpPr/>
          <p:nvPr userDrawn="1"/>
        </p:nvGrpSpPr>
        <p:grpSpPr>
          <a:xfrm>
            <a:off x="5396731" y="976041"/>
            <a:ext cx="996049" cy="670171"/>
            <a:chOff x="6131916" y="1739750"/>
            <a:chExt cx="996049" cy="670170"/>
          </a:xfrm>
        </p:grpSpPr>
        <p:sp>
          <p:nvSpPr>
            <p:cNvPr id="342" name="TextBox 341"/>
            <p:cNvSpPr txBox="1"/>
            <p:nvPr/>
          </p:nvSpPr>
          <p:spPr>
            <a:xfrm>
              <a:off x="6200723" y="2218386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Hungary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43" name="Straight Connector 342"/>
            <p:cNvCxnSpPr/>
            <p:nvPr/>
          </p:nvCxnSpPr>
          <p:spPr>
            <a:xfrm>
              <a:off x="6131916" y="240992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3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176" y="173975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5" name="TextBox 344"/>
          <p:cNvSpPr txBox="1"/>
          <p:nvPr userDrawn="1"/>
        </p:nvSpPr>
        <p:spPr>
          <a:xfrm>
            <a:off x="8034561" y="1416174"/>
            <a:ext cx="10226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Bangladesh 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46" name="Straight Connector 345"/>
          <p:cNvCxnSpPr/>
          <p:nvPr userDrawn="1"/>
        </p:nvCxnSpPr>
        <p:spPr>
          <a:xfrm>
            <a:off x="7985734" y="1616241"/>
            <a:ext cx="964971" cy="15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7" name="Picture 4"/>
          <p:cNvPicPr>
            <a:picLocks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18918" y="965999"/>
            <a:ext cx="864000" cy="4320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8" name="Group 347"/>
          <p:cNvGrpSpPr/>
          <p:nvPr userDrawn="1"/>
        </p:nvGrpSpPr>
        <p:grpSpPr>
          <a:xfrm>
            <a:off x="7622283" y="4357502"/>
            <a:ext cx="1415412" cy="839049"/>
            <a:chOff x="7602377" y="5942099"/>
            <a:chExt cx="1415412" cy="839048"/>
          </a:xfrm>
        </p:grpSpPr>
        <p:cxnSp>
          <p:nvCxnSpPr>
            <p:cNvPr id="349" name="Straight Connector 348"/>
            <p:cNvCxnSpPr/>
            <p:nvPr/>
          </p:nvCxnSpPr>
          <p:spPr>
            <a:xfrm>
              <a:off x="7602377" y="6631810"/>
              <a:ext cx="13411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0" name="Group 349"/>
            <p:cNvGrpSpPr/>
            <p:nvPr/>
          </p:nvGrpSpPr>
          <p:grpSpPr>
            <a:xfrm>
              <a:off x="8008246" y="5942099"/>
              <a:ext cx="1009543" cy="839048"/>
              <a:chOff x="6626619" y="5917569"/>
              <a:chExt cx="1009543" cy="839048"/>
            </a:xfrm>
          </p:grpSpPr>
          <p:sp>
            <p:nvSpPr>
              <p:cNvPr id="351" name="TextBox 350"/>
              <p:cNvSpPr txBox="1"/>
              <p:nvPr/>
            </p:nvSpPr>
            <p:spPr>
              <a:xfrm>
                <a:off x="6633530" y="6418063"/>
                <a:ext cx="1002632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India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23</a:t>
                </a:r>
              </a:p>
              <a:p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pic>
            <p:nvPicPr>
              <p:cNvPr id="352" name="Picture 3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6619" y="5917569"/>
                <a:ext cx="904421" cy="439733"/>
              </a:xfrm>
              <a:prstGeom prst="rect">
                <a:avLst/>
              </a:prstGeom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</p:pic>
          <p:pic>
            <p:nvPicPr>
              <p:cNvPr id="353" name="Picture 352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6589" t="34010" r="28414" b="32995"/>
              <a:stretch/>
            </p:blipFill>
            <p:spPr>
              <a:xfrm>
                <a:off x="6929729" y="6064466"/>
                <a:ext cx="298200" cy="145937"/>
              </a:xfrm>
              <a:prstGeom prst="rect">
                <a:avLst/>
              </a:prstGeom>
            </p:spPr>
          </p:pic>
        </p:grpSp>
      </p:grpSp>
      <p:sp>
        <p:nvSpPr>
          <p:cNvPr id="354" name="Oval 353"/>
          <p:cNvSpPr/>
          <p:nvPr userDrawn="1"/>
        </p:nvSpPr>
        <p:spPr>
          <a:xfrm>
            <a:off x="4450774" y="3786458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5" name="Oval 354"/>
          <p:cNvSpPr/>
          <p:nvPr userDrawn="1"/>
        </p:nvSpPr>
        <p:spPr>
          <a:xfrm>
            <a:off x="5107993" y="3906473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6" name="Oval 355"/>
          <p:cNvSpPr/>
          <p:nvPr userDrawn="1"/>
        </p:nvSpPr>
        <p:spPr>
          <a:xfrm>
            <a:off x="5276273" y="372549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357" name="Picture 35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51" y="5214355"/>
            <a:ext cx="877751" cy="4327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58" name="TextBox 357"/>
          <p:cNvSpPr txBox="1"/>
          <p:nvPr userDrawn="1"/>
        </p:nvSpPr>
        <p:spPr>
          <a:xfrm>
            <a:off x="292600" y="5723007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Ghana  6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59" name="Straight Connector 358"/>
          <p:cNvCxnSpPr/>
          <p:nvPr userDrawn="1"/>
        </p:nvCxnSpPr>
        <p:spPr>
          <a:xfrm>
            <a:off x="301494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>
            <a:stCxn id="354" idx="3"/>
          </p:cNvCxnSpPr>
          <p:nvPr userDrawn="1"/>
        </p:nvCxnSpPr>
        <p:spPr>
          <a:xfrm flipH="1">
            <a:off x="1194509" y="3825477"/>
            <a:ext cx="3262952" cy="2078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1" name="Group 360"/>
          <p:cNvGrpSpPr/>
          <p:nvPr userDrawn="1"/>
        </p:nvGrpSpPr>
        <p:grpSpPr>
          <a:xfrm>
            <a:off x="3858266" y="5222152"/>
            <a:ext cx="1002802" cy="685667"/>
            <a:chOff x="2200763" y="6031612"/>
            <a:chExt cx="1002802" cy="685664"/>
          </a:xfrm>
        </p:grpSpPr>
        <p:pic>
          <p:nvPicPr>
            <p:cNvPr id="362" name="Picture 361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0288" y="6031612"/>
              <a:ext cx="86556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63" name="TextBox 362"/>
            <p:cNvSpPr txBox="1"/>
            <p:nvPr/>
          </p:nvSpPr>
          <p:spPr>
            <a:xfrm>
              <a:off x="2200933" y="6531703"/>
              <a:ext cx="1002632" cy="1692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Uganda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4" name="Straight Connector 363"/>
            <p:cNvCxnSpPr/>
            <p:nvPr/>
          </p:nvCxnSpPr>
          <p:spPr>
            <a:xfrm flipV="1">
              <a:off x="2200763" y="6716776"/>
              <a:ext cx="938882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5" name="Straight Connector 364"/>
          <p:cNvCxnSpPr/>
          <p:nvPr userDrawn="1"/>
        </p:nvCxnSpPr>
        <p:spPr>
          <a:xfrm flipH="1">
            <a:off x="4797148" y="3952185"/>
            <a:ext cx="333702" cy="19595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6" name="Group 365"/>
          <p:cNvGrpSpPr/>
          <p:nvPr userDrawn="1"/>
        </p:nvGrpSpPr>
        <p:grpSpPr>
          <a:xfrm>
            <a:off x="6441171" y="5200872"/>
            <a:ext cx="950181" cy="683758"/>
            <a:chOff x="5354624" y="5964870"/>
            <a:chExt cx="950181" cy="683759"/>
          </a:xfrm>
        </p:grpSpPr>
        <p:pic>
          <p:nvPicPr>
            <p:cNvPr id="367" name="Picture 366"/>
            <p:cNvPicPr>
              <a:picLocks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6" t="954" r="272" b="954"/>
            <a:stretch/>
          </p:blipFill>
          <p:spPr>
            <a:xfrm>
              <a:off x="5384301" y="5964870"/>
              <a:ext cx="8784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/>
          </p:spPr>
        </p:pic>
        <p:sp>
          <p:nvSpPr>
            <p:cNvPr id="368" name="TextBox 367"/>
            <p:cNvSpPr txBox="1"/>
            <p:nvPr/>
          </p:nvSpPr>
          <p:spPr>
            <a:xfrm>
              <a:off x="5384300" y="6464392"/>
              <a:ext cx="8955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Ethiopia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9" name="Straight Connector 368"/>
            <p:cNvCxnSpPr/>
            <p:nvPr/>
          </p:nvCxnSpPr>
          <p:spPr>
            <a:xfrm flipV="1">
              <a:off x="5354624" y="6648129"/>
              <a:ext cx="950181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0" name="Straight Connector 369"/>
          <p:cNvCxnSpPr>
            <a:endCxn id="356" idx="5"/>
          </p:cNvCxnSpPr>
          <p:nvPr userDrawn="1"/>
        </p:nvCxnSpPr>
        <p:spPr>
          <a:xfrm flipH="1" flipV="1">
            <a:off x="5315292" y="3764521"/>
            <a:ext cx="1125873" cy="21212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1" name="Group 370"/>
          <p:cNvGrpSpPr/>
          <p:nvPr userDrawn="1"/>
        </p:nvGrpSpPr>
        <p:grpSpPr>
          <a:xfrm>
            <a:off x="7954648" y="3542085"/>
            <a:ext cx="1091870" cy="670501"/>
            <a:chOff x="7910475" y="4286397"/>
            <a:chExt cx="1091870" cy="670501"/>
          </a:xfrm>
        </p:grpSpPr>
        <p:grpSp>
          <p:nvGrpSpPr>
            <p:cNvPr id="372" name="Group 371"/>
            <p:cNvGrpSpPr/>
            <p:nvPr/>
          </p:nvGrpSpPr>
          <p:grpSpPr>
            <a:xfrm>
              <a:off x="7910475" y="4755112"/>
              <a:ext cx="1091870" cy="201786"/>
              <a:chOff x="7755394" y="6264203"/>
              <a:chExt cx="1091870" cy="201786"/>
            </a:xfrm>
          </p:grpSpPr>
          <p:sp>
            <p:nvSpPr>
              <p:cNvPr id="374" name="TextBox 373"/>
              <p:cNvSpPr txBox="1"/>
              <p:nvPr/>
            </p:nvSpPr>
            <p:spPr>
              <a:xfrm>
                <a:off x="7844632" y="6264203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Australia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75" name="Straight Connector 374"/>
              <p:cNvCxnSpPr/>
              <p:nvPr/>
            </p:nvCxnSpPr>
            <p:spPr>
              <a:xfrm>
                <a:off x="7755394" y="6465989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3" name="Picture 372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9713" y="4286397"/>
              <a:ext cx="88373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76" name="Group 375"/>
          <p:cNvGrpSpPr/>
          <p:nvPr userDrawn="1"/>
        </p:nvGrpSpPr>
        <p:grpSpPr>
          <a:xfrm>
            <a:off x="7957831" y="2639146"/>
            <a:ext cx="1104263" cy="696351"/>
            <a:chOff x="7913650" y="3383453"/>
            <a:chExt cx="1104263" cy="696350"/>
          </a:xfrm>
        </p:grpSpPr>
        <p:grpSp>
          <p:nvGrpSpPr>
            <p:cNvPr id="377" name="Group 376"/>
            <p:cNvGrpSpPr/>
            <p:nvPr/>
          </p:nvGrpSpPr>
          <p:grpSpPr>
            <a:xfrm>
              <a:off x="7913650" y="3880826"/>
              <a:ext cx="1104263" cy="198977"/>
              <a:chOff x="7754491" y="5216714"/>
              <a:chExt cx="1104263" cy="198977"/>
            </a:xfrm>
          </p:grpSpPr>
          <p:sp>
            <p:nvSpPr>
              <p:cNvPr id="379" name="TextBox 378"/>
              <p:cNvSpPr txBox="1"/>
              <p:nvPr/>
            </p:nvSpPr>
            <p:spPr>
              <a:xfrm>
                <a:off x="7856122" y="5216714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Malaysia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0" name="Straight Connector 379"/>
              <p:cNvCxnSpPr/>
              <p:nvPr/>
            </p:nvCxnSpPr>
            <p:spPr>
              <a:xfrm>
                <a:off x="7754491" y="5415691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8" name="Picture 377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201" y="3383453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1" name="Group 380"/>
          <p:cNvGrpSpPr/>
          <p:nvPr userDrawn="1"/>
        </p:nvGrpSpPr>
        <p:grpSpPr>
          <a:xfrm>
            <a:off x="7952894" y="1838644"/>
            <a:ext cx="1104996" cy="643187"/>
            <a:chOff x="7908721" y="2582962"/>
            <a:chExt cx="1104996" cy="643186"/>
          </a:xfrm>
        </p:grpSpPr>
        <p:grpSp>
          <p:nvGrpSpPr>
            <p:cNvPr id="382" name="Group 381"/>
            <p:cNvGrpSpPr/>
            <p:nvPr/>
          </p:nvGrpSpPr>
          <p:grpSpPr>
            <a:xfrm>
              <a:off x="7908721" y="3052429"/>
              <a:ext cx="1104996" cy="173719"/>
              <a:chOff x="7737050" y="4258335"/>
              <a:chExt cx="1104996" cy="173719"/>
            </a:xfrm>
          </p:grpSpPr>
          <p:sp>
            <p:nvSpPr>
              <p:cNvPr id="384" name="TextBox 383"/>
              <p:cNvSpPr txBox="1"/>
              <p:nvPr/>
            </p:nvSpPr>
            <p:spPr>
              <a:xfrm>
                <a:off x="7839414" y="4258335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China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8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5" name="Straight Connector 384"/>
              <p:cNvCxnSpPr/>
              <p:nvPr/>
            </p:nvCxnSpPr>
            <p:spPr>
              <a:xfrm>
                <a:off x="7737050" y="443205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668" y="2582962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6" name="Group 385"/>
          <p:cNvGrpSpPr/>
          <p:nvPr userDrawn="1"/>
        </p:nvGrpSpPr>
        <p:grpSpPr>
          <a:xfrm>
            <a:off x="8001358" y="5208215"/>
            <a:ext cx="1040518" cy="687951"/>
            <a:chOff x="7052945" y="5952516"/>
            <a:chExt cx="1040518" cy="687951"/>
          </a:xfrm>
        </p:grpSpPr>
        <p:grpSp>
          <p:nvGrpSpPr>
            <p:cNvPr id="387" name="Group 386"/>
            <p:cNvGrpSpPr/>
            <p:nvPr/>
          </p:nvGrpSpPr>
          <p:grpSpPr>
            <a:xfrm>
              <a:off x="7052945" y="6460810"/>
              <a:ext cx="1040518" cy="179657"/>
              <a:chOff x="7052945" y="6360451"/>
              <a:chExt cx="1040518" cy="179657"/>
            </a:xfrm>
          </p:grpSpPr>
          <p:sp>
            <p:nvSpPr>
              <p:cNvPr id="389" name="TextBox 388"/>
              <p:cNvSpPr txBox="1"/>
              <p:nvPr/>
            </p:nvSpPr>
            <p:spPr>
              <a:xfrm>
                <a:off x="7090831" y="636045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Pakistan  115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0" name="Straight Connector 389"/>
              <p:cNvCxnSpPr/>
              <p:nvPr/>
            </p:nvCxnSpPr>
            <p:spPr>
              <a:xfrm>
                <a:off x="7052945" y="6540108"/>
                <a:ext cx="9110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8" name="Picture 387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3155" y="5952516"/>
              <a:ext cx="87775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1" name="Group 390"/>
          <p:cNvGrpSpPr/>
          <p:nvPr userDrawn="1"/>
        </p:nvGrpSpPr>
        <p:grpSpPr>
          <a:xfrm>
            <a:off x="286265" y="3535674"/>
            <a:ext cx="1002632" cy="647692"/>
            <a:chOff x="242092" y="4279978"/>
            <a:chExt cx="1002632" cy="647692"/>
          </a:xfrm>
        </p:grpSpPr>
        <p:grpSp>
          <p:nvGrpSpPr>
            <p:cNvPr id="392" name="Group 391"/>
            <p:cNvGrpSpPr/>
            <p:nvPr/>
          </p:nvGrpSpPr>
          <p:grpSpPr>
            <a:xfrm>
              <a:off x="242092" y="4751553"/>
              <a:ext cx="1002632" cy="176117"/>
              <a:chOff x="377649" y="5261360"/>
              <a:chExt cx="1002632" cy="176117"/>
            </a:xfrm>
          </p:grpSpPr>
          <p:sp>
            <p:nvSpPr>
              <p:cNvPr id="394" name="TextBox 393"/>
              <p:cNvSpPr txBox="1"/>
              <p:nvPr/>
            </p:nvSpPr>
            <p:spPr>
              <a:xfrm>
                <a:off x="377649" y="5261360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Brazil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4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5" name="Straight Connector 394"/>
              <p:cNvCxnSpPr/>
              <p:nvPr/>
            </p:nvCxnSpPr>
            <p:spPr>
              <a:xfrm>
                <a:off x="380940" y="5437477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3" name="Picture 392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778" y="4279978"/>
              <a:ext cx="878400" cy="4391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6" name="Group 395"/>
          <p:cNvGrpSpPr/>
          <p:nvPr userDrawn="1"/>
        </p:nvGrpSpPr>
        <p:grpSpPr>
          <a:xfrm>
            <a:off x="264012" y="2638213"/>
            <a:ext cx="1003324" cy="662919"/>
            <a:chOff x="219839" y="3382528"/>
            <a:chExt cx="1003324" cy="662919"/>
          </a:xfrm>
        </p:grpSpPr>
        <p:grpSp>
          <p:nvGrpSpPr>
            <p:cNvPr id="397" name="Group 396"/>
            <p:cNvGrpSpPr/>
            <p:nvPr/>
          </p:nvGrpSpPr>
          <p:grpSpPr>
            <a:xfrm>
              <a:off x="219839" y="3860524"/>
              <a:ext cx="1003324" cy="184923"/>
              <a:chOff x="366055" y="3272291"/>
              <a:chExt cx="1003324" cy="184923"/>
            </a:xfrm>
          </p:grpSpPr>
          <p:sp>
            <p:nvSpPr>
              <p:cNvPr id="399" name="TextBox 398"/>
              <p:cNvSpPr txBox="1"/>
              <p:nvPr/>
            </p:nvSpPr>
            <p:spPr>
              <a:xfrm>
                <a:off x="366747" y="327229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Costa Rica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400" name="Straight Connector 399"/>
              <p:cNvCxnSpPr/>
              <p:nvPr/>
            </p:nvCxnSpPr>
            <p:spPr>
              <a:xfrm>
                <a:off x="366055" y="345721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208" y="3382528"/>
              <a:ext cx="882000" cy="4409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401" name="Group 400"/>
          <p:cNvGrpSpPr/>
          <p:nvPr userDrawn="1"/>
        </p:nvGrpSpPr>
        <p:grpSpPr>
          <a:xfrm>
            <a:off x="281602" y="4338866"/>
            <a:ext cx="912907" cy="680426"/>
            <a:chOff x="237429" y="5083197"/>
            <a:chExt cx="912907" cy="680427"/>
          </a:xfrm>
        </p:grpSpPr>
        <p:pic>
          <p:nvPicPr>
            <p:cNvPr id="402" name="Picture 2" descr="\\CABIUK-IMAGE\images\General\Flags of the World\Flags - Uniform Size\Flags - Uniform Size - for Web\Chile.gif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57" y="5083197"/>
              <a:ext cx="886475" cy="443237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3" name="TextBox 402"/>
            <p:cNvSpPr txBox="1"/>
            <p:nvPr/>
          </p:nvSpPr>
          <p:spPr>
            <a:xfrm>
              <a:off x="237429" y="5582307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Chile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404" name="Straight Connector 403"/>
            <p:cNvCxnSpPr/>
            <p:nvPr/>
          </p:nvCxnSpPr>
          <p:spPr>
            <a:xfrm>
              <a:off x="246331" y="5763624"/>
              <a:ext cx="9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5" name="Oval 404"/>
          <p:cNvSpPr/>
          <p:nvPr userDrawn="1"/>
        </p:nvSpPr>
        <p:spPr>
          <a:xfrm>
            <a:off x="3098930" y="453164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406" name="Straight Connector 405"/>
          <p:cNvCxnSpPr>
            <a:endCxn id="405" idx="2"/>
          </p:cNvCxnSpPr>
          <p:nvPr userDrawn="1"/>
        </p:nvCxnSpPr>
        <p:spPr>
          <a:xfrm flipV="1">
            <a:off x="1181610" y="4554505"/>
            <a:ext cx="1917321" cy="4648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Rectangle 406"/>
          <p:cNvSpPr/>
          <p:nvPr userDrawn="1"/>
        </p:nvSpPr>
        <p:spPr>
          <a:xfrm>
            <a:off x="153948" y="332661"/>
            <a:ext cx="8971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5C5C5C"/>
                </a:solidFill>
              </a:rPr>
              <a:t>Global reach </a:t>
            </a:r>
            <a:r>
              <a:rPr lang="en-GB" dirty="0" smtClean="0">
                <a:solidFill>
                  <a:srgbClr val="5C5C5C"/>
                </a:solidFill>
              </a:rPr>
              <a:t>We </a:t>
            </a:r>
            <a:r>
              <a:rPr lang="en-GB" dirty="0">
                <a:solidFill>
                  <a:srgbClr val="5C5C5C"/>
                </a:solidFill>
              </a:rPr>
              <a:t>have </a:t>
            </a:r>
            <a:r>
              <a:rPr lang="en-GB" dirty="0" smtClean="0">
                <a:solidFill>
                  <a:srgbClr val="5C5C5C"/>
                </a:solidFill>
              </a:rPr>
              <a:t>480+ </a:t>
            </a:r>
            <a:r>
              <a:rPr lang="en-GB" dirty="0">
                <a:solidFill>
                  <a:srgbClr val="5C5C5C"/>
                </a:solidFill>
              </a:rPr>
              <a:t>staff across 21 locations worldwide</a:t>
            </a:r>
          </a:p>
        </p:txBody>
      </p:sp>
      <p:cxnSp>
        <p:nvCxnSpPr>
          <p:cNvPr id="409" name="Straight Connector 408"/>
          <p:cNvCxnSpPr/>
          <p:nvPr userDrawn="1"/>
        </p:nvCxnSpPr>
        <p:spPr>
          <a:xfrm>
            <a:off x="2448066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TextBox 409"/>
          <p:cNvSpPr txBox="1"/>
          <p:nvPr userDrawn="1"/>
        </p:nvSpPr>
        <p:spPr>
          <a:xfrm>
            <a:off x="2437812" y="5707462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Niger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pic>
        <p:nvPicPr>
          <p:cNvPr id="411" name="Picture 410"/>
          <p:cNvPicPr>
            <a:picLocks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66" y="5235699"/>
            <a:ext cx="864000" cy="4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2" name="Oval 411"/>
          <p:cNvSpPr/>
          <p:nvPr userDrawn="1"/>
        </p:nvSpPr>
        <p:spPr>
          <a:xfrm>
            <a:off x="4687641" y="3519226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0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56" y="1427903"/>
            <a:ext cx="7857490" cy="404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0" name="Oval 279"/>
          <p:cNvSpPr/>
          <p:nvPr userDrawn="1"/>
        </p:nvSpPr>
        <p:spPr>
          <a:xfrm>
            <a:off x="3247983" y="369158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1" name="Oval 280"/>
          <p:cNvSpPr/>
          <p:nvPr userDrawn="1"/>
        </p:nvSpPr>
        <p:spPr>
          <a:xfrm>
            <a:off x="3031952" y="285032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2" name="Oval 281"/>
          <p:cNvSpPr/>
          <p:nvPr userDrawn="1"/>
        </p:nvSpPr>
        <p:spPr>
          <a:xfrm>
            <a:off x="2793063" y="369350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3" name="Oval 282"/>
          <p:cNvSpPr/>
          <p:nvPr userDrawn="1"/>
        </p:nvSpPr>
        <p:spPr>
          <a:xfrm>
            <a:off x="3376316" y="4159368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4" name="Oval 283"/>
          <p:cNvSpPr/>
          <p:nvPr userDrawn="1"/>
        </p:nvSpPr>
        <p:spPr>
          <a:xfrm>
            <a:off x="5796657" y="327367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5" name="Oval 284"/>
          <p:cNvSpPr/>
          <p:nvPr userDrawn="1"/>
        </p:nvSpPr>
        <p:spPr>
          <a:xfrm>
            <a:off x="4570454" y="2592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6" name="Oval 285"/>
          <p:cNvSpPr/>
          <p:nvPr userDrawn="1"/>
        </p:nvSpPr>
        <p:spPr>
          <a:xfrm>
            <a:off x="6054553" y="348435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7" name="Oval 286"/>
          <p:cNvSpPr/>
          <p:nvPr userDrawn="1"/>
        </p:nvSpPr>
        <p:spPr>
          <a:xfrm>
            <a:off x="4642464" y="272916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8" name="Oval 287"/>
          <p:cNvSpPr/>
          <p:nvPr userDrawn="1"/>
        </p:nvSpPr>
        <p:spPr>
          <a:xfrm>
            <a:off x="5209018" y="397486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9" name="Oval 288"/>
          <p:cNvSpPr/>
          <p:nvPr userDrawn="1"/>
        </p:nvSpPr>
        <p:spPr>
          <a:xfrm>
            <a:off x="4449292" y="2585141"/>
            <a:ext cx="50400" cy="50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0" name="Oval 289"/>
          <p:cNvSpPr/>
          <p:nvPr userDrawn="1"/>
        </p:nvSpPr>
        <p:spPr>
          <a:xfrm>
            <a:off x="4976223" y="28514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1" name="Oval 290"/>
          <p:cNvSpPr/>
          <p:nvPr userDrawn="1"/>
        </p:nvSpPr>
        <p:spPr>
          <a:xfrm>
            <a:off x="6514723" y="3842985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2" name="Oval 291"/>
          <p:cNvSpPr/>
          <p:nvPr userDrawn="1"/>
        </p:nvSpPr>
        <p:spPr>
          <a:xfrm>
            <a:off x="6802764" y="289947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3" name="Oval 292"/>
          <p:cNvSpPr/>
          <p:nvPr userDrawn="1"/>
        </p:nvSpPr>
        <p:spPr>
          <a:xfrm>
            <a:off x="7386463" y="468600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94" name="Group 293"/>
          <p:cNvGrpSpPr/>
          <p:nvPr userDrawn="1"/>
        </p:nvGrpSpPr>
        <p:grpSpPr>
          <a:xfrm>
            <a:off x="1582846" y="976042"/>
            <a:ext cx="996049" cy="673346"/>
            <a:chOff x="1877735" y="1691634"/>
            <a:chExt cx="996049" cy="673346"/>
          </a:xfrm>
        </p:grpSpPr>
        <p:pic>
          <p:nvPicPr>
            <p:cNvPr id="295" name="Picture 3" descr="\\CABIUK-APPS04\Portfolio\Assets\MarketingImageLibrary\Flags\Flags for Web - GIF\United Kingdom - Flag.gif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60" y="169163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6" name="TextBox 295"/>
            <p:cNvSpPr txBox="1"/>
            <p:nvPr/>
          </p:nvSpPr>
          <p:spPr>
            <a:xfrm>
              <a:off x="1907760" y="2195703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UK  </a:t>
              </a:r>
              <a:r>
                <a:rPr lang="en-GB" sz="1100" dirty="0" smtClean="0">
                  <a:solidFill>
                    <a:srgbClr val="5C5C5C"/>
                  </a:solidFill>
                </a:rPr>
                <a:t>215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297" name="Straight Connector 296"/>
            <p:cNvCxnSpPr/>
            <p:nvPr/>
          </p:nvCxnSpPr>
          <p:spPr>
            <a:xfrm>
              <a:off x="1877735" y="236498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 userDrawn="1"/>
        </p:nvGrpSpPr>
        <p:grpSpPr>
          <a:xfrm>
            <a:off x="2838782" y="985567"/>
            <a:ext cx="996049" cy="672242"/>
            <a:chOff x="3348837" y="1699008"/>
            <a:chExt cx="996049" cy="672242"/>
          </a:xfrm>
        </p:grpSpPr>
        <p:pic>
          <p:nvPicPr>
            <p:cNvPr id="299" name="Picture 298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8862" y="1699008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00" name="TextBox 299"/>
            <p:cNvSpPr txBox="1"/>
            <p:nvPr/>
          </p:nvSpPr>
          <p:spPr>
            <a:xfrm>
              <a:off x="3378862" y="2201973"/>
              <a:ext cx="9360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Netherlands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1" name="Straight Connector 300"/>
            <p:cNvCxnSpPr/>
            <p:nvPr/>
          </p:nvCxnSpPr>
          <p:spPr>
            <a:xfrm>
              <a:off x="3348837" y="237125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Group 301"/>
          <p:cNvGrpSpPr/>
          <p:nvPr userDrawn="1"/>
        </p:nvGrpSpPr>
        <p:grpSpPr>
          <a:xfrm>
            <a:off x="4108105" y="976042"/>
            <a:ext cx="1032657" cy="675497"/>
            <a:chOff x="4758005" y="1699008"/>
            <a:chExt cx="1032657" cy="675497"/>
          </a:xfrm>
        </p:grpSpPr>
        <p:pic>
          <p:nvPicPr>
            <p:cNvPr id="303" name="Picture 4" descr="\\CABIUK-APPS04\Portfolio\Assets\MarketingImageLibrary\Flags\Flags for Web - GIF\Switzerland - Flag copy.gif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30" y="1699008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4" name="TextBox 303"/>
            <p:cNvSpPr txBox="1"/>
            <p:nvPr/>
          </p:nvSpPr>
          <p:spPr>
            <a:xfrm>
              <a:off x="4788030" y="2187174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Switzerland </a:t>
              </a:r>
              <a:r>
                <a:rPr lang="en-GB" sz="1100" dirty="0" smtClean="0">
                  <a:solidFill>
                    <a:srgbClr val="5C5C5C"/>
                  </a:solidFill>
                </a:rPr>
                <a:t>27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5" name="Straight Connector 304"/>
            <p:cNvCxnSpPr/>
            <p:nvPr/>
          </p:nvCxnSpPr>
          <p:spPr>
            <a:xfrm>
              <a:off x="4758005" y="2374505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305"/>
          <p:cNvGrpSpPr/>
          <p:nvPr userDrawn="1"/>
        </p:nvGrpSpPr>
        <p:grpSpPr>
          <a:xfrm>
            <a:off x="6730371" y="965999"/>
            <a:ext cx="1016639" cy="665924"/>
            <a:chOff x="7696357" y="2752915"/>
            <a:chExt cx="1016639" cy="665924"/>
          </a:xfrm>
        </p:grpSpPr>
        <p:sp>
          <p:nvSpPr>
            <p:cNvPr id="307" name="TextBox 306"/>
            <p:cNvSpPr txBox="1"/>
            <p:nvPr/>
          </p:nvSpPr>
          <p:spPr>
            <a:xfrm>
              <a:off x="7800089" y="3227305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Bulgaria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pic>
          <p:nvPicPr>
            <p:cNvPr id="308" name="Picture 307"/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3057" y="2752915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309" name="Straight Connector 308"/>
            <p:cNvCxnSpPr/>
            <p:nvPr/>
          </p:nvCxnSpPr>
          <p:spPr>
            <a:xfrm>
              <a:off x="7696357" y="3418839"/>
              <a:ext cx="10082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309"/>
          <p:cNvGrpSpPr/>
          <p:nvPr userDrawn="1"/>
        </p:nvGrpSpPr>
        <p:grpSpPr>
          <a:xfrm>
            <a:off x="260173" y="976042"/>
            <a:ext cx="1029365" cy="670949"/>
            <a:chOff x="374195" y="1700760"/>
            <a:chExt cx="1029365" cy="670949"/>
          </a:xfrm>
        </p:grpSpPr>
        <p:pic>
          <p:nvPicPr>
            <p:cNvPr id="311" name="Picture 310"/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928" y="170076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12" name="TextBox 311"/>
            <p:cNvSpPr txBox="1"/>
            <p:nvPr/>
          </p:nvSpPr>
          <p:spPr>
            <a:xfrm>
              <a:off x="400928" y="217957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USA 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3" name="Straight Connector 312"/>
            <p:cNvCxnSpPr/>
            <p:nvPr/>
          </p:nvCxnSpPr>
          <p:spPr>
            <a:xfrm>
              <a:off x="374195" y="2371709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313"/>
          <p:cNvGrpSpPr/>
          <p:nvPr userDrawn="1"/>
        </p:nvGrpSpPr>
        <p:grpSpPr>
          <a:xfrm>
            <a:off x="281602" y="1763309"/>
            <a:ext cx="1446550" cy="706377"/>
            <a:chOff x="367845" y="3789050"/>
            <a:chExt cx="1446550" cy="706377"/>
          </a:xfrm>
        </p:grpSpPr>
        <p:pic>
          <p:nvPicPr>
            <p:cNvPr id="315" name="Picture 10" descr="\\CABIUK-APPS04\Portfolio\Assets\MarketingImageLibrary\Flags\Flags for Web - GIF\Trinidad &amp; Tobago - Flag copy.gif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45" y="3789050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6" name="TextBox 315"/>
            <p:cNvSpPr txBox="1"/>
            <p:nvPr/>
          </p:nvSpPr>
          <p:spPr>
            <a:xfrm>
              <a:off x="374195" y="4297166"/>
              <a:ext cx="14402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Trinidad &amp; Tobago </a:t>
              </a:r>
              <a:r>
                <a:rPr lang="en-GB" sz="1100" dirty="0" smtClean="0">
                  <a:solidFill>
                    <a:srgbClr val="5C5C5C"/>
                  </a:solidFill>
                </a:rPr>
                <a:t>4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7" name="Straight Connector 316"/>
            <p:cNvCxnSpPr/>
            <p:nvPr/>
          </p:nvCxnSpPr>
          <p:spPr>
            <a:xfrm>
              <a:off x="373476" y="4495427"/>
              <a:ext cx="13609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Group 317"/>
          <p:cNvGrpSpPr/>
          <p:nvPr userDrawn="1"/>
        </p:nvGrpSpPr>
        <p:grpSpPr>
          <a:xfrm>
            <a:off x="4949932" y="5200325"/>
            <a:ext cx="1161734" cy="711141"/>
            <a:chOff x="3186703" y="5727274"/>
            <a:chExt cx="1161734" cy="711141"/>
          </a:xfrm>
        </p:grpSpPr>
        <p:pic>
          <p:nvPicPr>
            <p:cNvPr id="319" name="Picture 9" descr="\\CABIUK-APPS04\Portfolio\Assets\MarketingImageLibrary\Flags\Flags for Web - GIF\Kenya - Flag copy.gif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805" y="572727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0" name="TextBox 319"/>
            <p:cNvSpPr txBox="1"/>
            <p:nvPr/>
          </p:nvSpPr>
          <p:spPr>
            <a:xfrm>
              <a:off x="3345805" y="625785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Kenya  </a:t>
              </a:r>
              <a:r>
                <a:rPr lang="en-GB" sz="1100" dirty="0" smtClean="0">
                  <a:solidFill>
                    <a:srgbClr val="5C5C5C"/>
                  </a:solidFill>
                </a:rPr>
                <a:t>40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21" name="Straight Connector 320"/>
            <p:cNvCxnSpPr/>
            <p:nvPr/>
          </p:nvCxnSpPr>
          <p:spPr>
            <a:xfrm>
              <a:off x="3186703" y="6438415"/>
              <a:ext cx="10565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2" name="Straight Connector 321"/>
          <p:cNvCxnSpPr>
            <a:endCxn id="289" idx="1"/>
          </p:cNvCxnSpPr>
          <p:nvPr userDrawn="1"/>
        </p:nvCxnSpPr>
        <p:spPr>
          <a:xfrm>
            <a:off x="2578895" y="1648510"/>
            <a:ext cx="1877778" cy="9440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>
            <a:endCxn id="285" idx="1"/>
          </p:cNvCxnSpPr>
          <p:nvPr userDrawn="1"/>
        </p:nvCxnSpPr>
        <p:spPr>
          <a:xfrm>
            <a:off x="3834831" y="1651539"/>
            <a:ext cx="742318" cy="947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endCxn id="287" idx="0"/>
          </p:cNvCxnSpPr>
          <p:nvPr userDrawn="1"/>
        </p:nvCxnSpPr>
        <p:spPr>
          <a:xfrm flipH="1">
            <a:off x="4665324" y="1651539"/>
            <a:ext cx="438830" cy="1077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>
            <a:endCxn id="290" idx="6"/>
          </p:cNvCxnSpPr>
          <p:nvPr userDrawn="1"/>
        </p:nvCxnSpPr>
        <p:spPr>
          <a:xfrm flipH="1">
            <a:off x="5021942" y="1623955"/>
            <a:ext cx="1708429" cy="12503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>
            <a:endCxn id="339" idx="7"/>
          </p:cNvCxnSpPr>
          <p:nvPr userDrawn="1"/>
        </p:nvCxnSpPr>
        <p:spPr>
          <a:xfrm flipH="1">
            <a:off x="4897518" y="1651539"/>
            <a:ext cx="499205" cy="10843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>
            <a:endCxn id="291" idx="6"/>
          </p:cNvCxnSpPr>
          <p:nvPr userDrawn="1"/>
        </p:nvCxnSpPr>
        <p:spPr>
          <a:xfrm flipH="1">
            <a:off x="6560442" y="3335486"/>
            <a:ext cx="1401978" cy="5303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>
            <a:endCxn id="293" idx="7"/>
          </p:cNvCxnSpPr>
          <p:nvPr userDrawn="1"/>
        </p:nvCxnSpPr>
        <p:spPr>
          <a:xfrm flipH="1">
            <a:off x="7425487" y="4212581"/>
            <a:ext cx="532336" cy="4801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>
            <a:endCxn id="286" idx="5"/>
          </p:cNvCxnSpPr>
          <p:nvPr userDrawn="1"/>
        </p:nvCxnSpPr>
        <p:spPr>
          <a:xfrm flipH="1" flipV="1">
            <a:off x="6093577" y="3523374"/>
            <a:ext cx="1528706" cy="1526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>
            <a:endCxn id="284" idx="5"/>
          </p:cNvCxnSpPr>
          <p:nvPr userDrawn="1"/>
        </p:nvCxnSpPr>
        <p:spPr>
          <a:xfrm flipH="1" flipV="1">
            <a:off x="5835681" y="3312694"/>
            <a:ext cx="2165677" cy="25834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>
            <a:endCxn id="288" idx="4"/>
          </p:cNvCxnSpPr>
          <p:nvPr userDrawn="1"/>
        </p:nvCxnSpPr>
        <p:spPr>
          <a:xfrm flipV="1">
            <a:off x="4949932" y="4020579"/>
            <a:ext cx="281946" cy="18911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 userDrawn="1"/>
        </p:nvCxnSpPr>
        <p:spPr>
          <a:xfrm>
            <a:off x="787581" y="4184133"/>
            <a:ext cx="25887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>
            <a:endCxn id="282" idx="2"/>
          </p:cNvCxnSpPr>
          <p:nvPr userDrawn="1"/>
        </p:nvCxnSpPr>
        <p:spPr>
          <a:xfrm>
            <a:off x="1256222" y="3298054"/>
            <a:ext cx="1536841" cy="4183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>
            <a:endCxn id="280" idx="2"/>
          </p:cNvCxnSpPr>
          <p:nvPr userDrawn="1"/>
        </p:nvCxnSpPr>
        <p:spPr>
          <a:xfrm>
            <a:off x="1648149" y="2469686"/>
            <a:ext cx="1599834" cy="12447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>
            <a:endCxn id="281" idx="2"/>
          </p:cNvCxnSpPr>
          <p:nvPr userDrawn="1"/>
        </p:nvCxnSpPr>
        <p:spPr>
          <a:xfrm>
            <a:off x="1256222" y="1646991"/>
            <a:ext cx="1775730" cy="1226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 userDrawn="1"/>
        </p:nvCxnSpPr>
        <p:spPr>
          <a:xfrm flipH="1">
            <a:off x="3348066" y="3524289"/>
            <a:ext cx="1334958" cy="23883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>
            <a:endCxn id="292" idx="7"/>
          </p:cNvCxnSpPr>
          <p:nvPr userDrawn="1"/>
        </p:nvCxnSpPr>
        <p:spPr>
          <a:xfrm flipH="1">
            <a:off x="6841788" y="2481831"/>
            <a:ext cx="1111106" cy="424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Oval 337"/>
          <p:cNvSpPr/>
          <p:nvPr userDrawn="1"/>
        </p:nvSpPr>
        <p:spPr>
          <a:xfrm>
            <a:off x="6241234" y="33427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39" name="Oval 338"/>
          <p:cNvSpPr/>
          <p:nvPr userDrawn="1"/>
        </p:nvSpPr>
        <p:spPr>
          <a:xfrm>
            <a:off x="4858494" y="272916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40" name="Straight Connector 339"/>
          <p:cNvCxnSpPr/>
          <p:nvPr userDrawn="1"/>
        </p:nvCxnSpPr>
        <p:spPr>
          <a:xfrm flipH="1">
            <a:off x="6277861" y="1617804"/>
            <a:ext cx="1712482" cy="17426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1" name="Group 340"/>
          <p:cNvGrpSpPr/>
          <p:nvPr userDrawn="1"/>
        </p:nvGrpSpPr>
        <p:grpSpPr>
          <a:xfrm>
            <a:off x="5396723" y="976042"/>
            <a:ext cx="996049" cy="670170"/>
            <a:chOff x="6131916" y="1739750"/>
            <a:chExt cx="996049" cy="670170"/>
          </a:xfrm>
        </p:grpSpPr>
        <p:sp>
          <p:nvSpPr>
            <p:cNvPr id="342" name="TextBox 341"/>
            <p:cNvSpPr txBox="1"/>
            <p:nvPr/>
          </p:nvSpPr>
          <p:spPr>
            <a:xfrm>
              <a:off x="6200723" y="2218386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Hungary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43" name="Straight Connector 342"/>
            <p:cNvCxnSpPr/>
            <p:nvPr/>
          </p:nvCxnSpPr>
          <p:spPr>
            <a:xfrm>
              <a:off x="6131916" y="240992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3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176" y="173975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5" name="TextBox 344"/>
          <p:cNvSpPr txBox="1"/>
          <p:nvPr userDrawn="1"/>
        </p:nvSpPr>
        <p:spPr>
          <a:xfrm>
            <a:off x="8034553" y="1416169"/>
            <a:ext cx="10226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Bangladesh 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46" name="Straight Connector 345"/>
          <p:cNvCxnSpPr/>
          <p:nvPr userDrawn="1"/>
        </p:nvCxnSpPr>
        <p:spPr>
          <a:xfrm>
            <a:off x="7985726" y="1616242"/>
            <a:ext cx="964971" cy="15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7" name="Picture 4"/>
          <p:cNvPicPr>
            <a:picLocks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18918" y="965999"/>
            <a:ext cx="864000" cy="4320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8" name="Group 347"/>
          <p:cNvGrpSpPr/>
          <p:nvPr userDrawn="1"/>
        </p:nvGrpSpPr>
        <p:grpSpPr>
          <a:xfrm>
            <a:off x="7622283" y="4357495"/>
            <a:ext cx="1415412" cy="839048"/>
            <a:chOff x="7602377" y="5942099"/>
            <a:chExt cx="1415412" cy="839048"/>
          </a:xfrm>
        </p:grpSpPr>
        <p:cxnSp>
          <p:nvCxnSpPr>
            <p:cNvPr id="349" name="Straight Connector 348"/>
            <p:cNvCxnSpPr/>
            <p:nvPr/>
          </p:nvCxnSpPr>
          <p:spPr>
            <a:xfrm>
              <a:off x="7602377" y="6631810"/>
              <a:ext cx="13411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0" name="Group 349"/>
            <p:cNvGrpSpPr/>
            <p:nvPr/>
          </p:nvGrpSpPr>
          <p:grpSpPr>
            <a:xfrm>
              <a:off x="8008246" y="5942099"/>
              <a:ext cx="1009543" cy="839048"/>
              <a:chOff x="6626619" y="5917569"/>
              <a:chExt cx="1009543" cy="839048"/>
            </a:xfrm>
          </p:grpSpPr>
          <p:sp>
            <p:nvSpPr>
              <p:cNvPr id="351" name="TextBox 350"/>
              <p:cNvSpPr txBox="1"/>
              <p:nvPr/>
            </p:nvSpPr>
            <p:spPr>
              <a:xfrm>
                <a:off x="6633530" y="6418063"/>
                <a:ext cx="1002632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India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23</a:t>
                </a:r>
              </a:p>
              <a:p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pic>
            <p:nvPicPr>
              <p:cNvPr id="352" name="Picture 3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6619" y="5917569"/>
                <a:ext cx="904421" cy="439733"/>
              </a:xfrm>
              <a:prstGeom prst="rect">
                <a:avLst/>
              </a:prstGeom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</p:pic>
          <p:pic>
            <p:nvPicPr>
              <p:cNvPr id="353" name="Picture 352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6589" t="34010" r="28414" b="32995"/>
              <a:stretch/>
            </p:blipFill>
            <p:spPr>
              <a:xfrm>
                <a:off x="6929729" y="6064466"/>
                <a:ext cx="298200" cy="145937"/>
              </a:xfrm>
              <a:prstGeom prst="rect">
                <a:avLst/>
              </a:prstGeom>
            </p:spPr>
          </p:pic>
        </p:grpSp>
      </p:grpSp>
      <p:sp>
        <p:nvSpPr>
          <p:cNvPr id="354" name="Oval 353"/>
          <p:cNvSpPr/>
          <p:nvPr userDrawn="1"/>
        </p:nvSpPr>
        <p:spPr>
          <a:xfrm>
            <a:off x="4450766" y="378645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5" name="Oval 354"/>
          <p:cNvSpPr/>
          <p:nvPr userDrawn="1"/>
        </p:nvSpPr>
        <p:spPr>
          <a:xfrm>
            <a:off x="5107991" y="390646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6" name="Oval 355"/>
          <p:cNvSpPr/>
          <p:nvPr userDrawn="1"/>
        </p:nvSpPr>
        <p:spPr>
          <a:xfrm>
            <a:off x="5276266" y="3725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357" name="Picture 35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43" y="5214352"/>
            <a:ext cx="877751" cy="4327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58" name="TextBox 357"/>
          <p:cNvSpPr txBox="1"/>
          <p:nvPr userDrawn="1"/>
        </p:nvSpPr>
        <p:spPr>
          <a:xfrm>
            <a:off x="292592" y="5723002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Ghana  6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59" name="Straight Connector 358"/>
          <p:cNvCxnSpPr/>
          <p:nvPr userDrawn="1"/>
        </p:nvCxnSpPr>
        <p:spPr>
          <a:xfrm>
            <a:off x="301494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>
            <a:stCxn id="354" idx="3"/>
          </p:cNvCxnSpPr>
          <p:nvPr userDrawn="1"/>
        </p:nvCxnSpPr>
        <p:spPr>
          <a:xfrm flipH="1">
            <a:off x="1194509" y="3825476"/>
            <a:ext cx="3262952" cy="2078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1" name="Group 360"/>
          <p:cNvGrpSpPr/>
          <p:nvPr userDrawn="1"/>
        </p:nvGrpSpPr>
        <p:grpSpPr>
          <a:xfrm>
            <a:off x="3858266" y="5222137"/>
            <a:ext cx="1002802" cy="685664"/>
            <a:chOff x="2200763" y="6031612"/>
            <a:chExt cx="1002802" cy="685664"/>
          </a:xfrm>
        </p:grpSpPr>
        <p:pic>
          <p:nvPicPr>
            <p:cNvPr id="362" name="Picture 361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0288" y="6031612"/>
              <a:ext cx="86556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63" name="TextBox 362"/>
            <p:cNvSpPr txBox="1"/>
            <p:nvPr/>
          </p:nvSpPr>
          <p:spPr>
            <a:xfrm>
              <a:off x="2200933" y="653170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Uganda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4" name="Straight Connector 363"/>
            <p:cNvCxnSpPr/>
            <p:nvPr/>
          </p:nvCxnSpPr>
          <p:spPr>
            <a:xfrm flipV="1">
              <a:off x="2200763" y="6716776"/>
              <a:ext cx="938882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5" name="Straight Connector 364"/>
          <p:cNvCxnSpPr/>
          <p:nvPr userDrawn="1"/>
        </p:nvCxnSpPr>
        <p:spPr>
          <a:xfrm flipH="1">
            <a:off x="4797148" y="3952186"/>
            <a:ext cx="333702" cy="1959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6" name="Group 365"/>
          <p:cNvGrpSpPr/>
          <p:nvPr userDrawn="1"/>
        </p:nvGrpSpPr>
        <p:grpSpPr>
          <a:xfrm>
            <a:off x="6441163" y="5200892"/>
            <a:ext cx="950181" cy="683759"/>
            <a:chOff x="5354624" y="5964870"/>
            <a:chExt cx="950181" cy="683759"/>
          </a:xfrm>
        </p:grpSpPr>
        <p:pic>
          <p:nvPicPr>
            <p:cNvPr id="367" name="Picture 366"/>
            <p:cNvPicPr>
              <a:picLocks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6" t="954" r="272" b="954"/>
            <a:stretch/>
          </p:blipFill>
          <p:spPr>
            <a:xfrm>
              <a:off x="5384301" y="5964870"/>
              <a:ext cx="8784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/>
          </p:spPr>
        </p:pic>
        <p:sp>
          <p:nvSpPr>
            <p:cNvPr id="368" name="TextBox 367"/>
            <p:cNvSpPr txBox="1"/>
            <p:nvPr/>
          </p:nvSpPr>
          <p:spPr>
            <a:xfrm>
              <a:off x="5384300" y="6464392"/>
              <a:ext cx="8955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Ethiopia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9" name="Straight Connector 368"/>
            <p:cNvCxnSpPr/>
            <p:nvPr/>
          </p:nvCxnSpPr>
          <p:spPr>
            <a:xfrm flipV="1">
              <a:off x="5354624" y="6648129"/>
              <a:ext cx="950181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0" name="Straight Connector 369"/>
          <p:cNvCxnSpPr>
            <a:endCxn id="356" idx="5"/>
          </p:cNvCxnSpPr>
          <p:nvPr userDrawn="1"/>
        </p:nvCxnSpPr>
        <p:spPr>
          <a:xfrm flipH="1" flipV="1">
            <a:off x="5315290" y="3764516"/>
            <a:ext cx="1125873" cy="2121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1" name="Group 370"/>
          <p:cNvGrpSpPr/>
          <p:nvPr userDrawn="1"/>
        </p:nvGrpSpPr>
        <p:grpSpPr>
          <a:xfrm>
            <a:off x="7954648" y="3542080"/>
            <a:ext cx="1091870" cy="670501"/>
            <a:chOff x="7910475" y="4286397"/>
            <a:chExt cx="1091870" cy="670501"/>
          </a:xfrm>
        </p:grpSpPr>
        <p:grpSp>
          <p:nvGrpSpPr>
            <p:cNvPr id="372" name="Group 371"/>
            <p:cNvGrpSpPr/>
            <p:nvPr/>
          </p:nvGrpSpPr>
          <p:grpSpPr>
            <a:xfrm>
              <a:off x="7910475" y="4755112"/>
              <a:ext cx="1091870" cy="201786"/>
              <a:chOff x="7755394" y="6264203"/>
              <a:chExt cx="1091870" cy="201786"/>
            </a:xfrm>
          </p:grpSpPr>
          <p:sp>
            <p:nvSpPr>
              <p:cNvPr id="374" name="TextBox 373"/>
              <p:cNvSpPr txBox="1"/>
              <p:nvPr/>
            </p:nvSpPr>
            <p:spPr>
              <a:xfrm>
                <a:off x="7844632" y="6264203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Australia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75" name="Straight Connector 374"/>
              <p:cNvCxnSpPr/>
              <p:nvPr/>
            </p:nvCxnSpPr>
            <p:spPr>
              <a:xfrm>
                <a:off x="7755394" y="6465989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3" name="Picture 372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9713" y="4286397"/>
              <a:ext cx="88373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76" name="Group 375"/>
          <p:cNvGrpSpPr/>
          <p:nvPr userDrawn="1"/>
        </p:nvGrpSpPr>
        <p:grpSpPr>
          <a:xfrm>
            <a:off x="7957823" y="2639136"/>
            <a:ext cx="1104263" cy="696350"/>
            <a:chOff x="7913650" y="3383453"/>
            <a:chExt cx="1104263" cy="696350"/>
          </a:xfrm>
        </p:grpSpPr>
        <p:grpSp>
          <p:nvGrpSpPr>
            <p:cNvPr id="377" name="Group 376"/>
            <p:cNvGrpSpPr/>
            <p:nvPr/>
          </p:nvGrpSpPr>
          <p:grpSpPr>
            <a:xfrm>
              <a:off x="7913650" y="3880826"/>
              <a:ext cx="1104263" cy="198977"/>
              <a:chOff x="7754491" y="5216714"/>
              <a:chExt cx="1104263" cy="198977"/>
            </a:xfrm>
          </p:grpSpPr>
          <p:sp>
            <p:nvSpPr>
              <p:cNvPr id="379" name="TextBox 378"/>
              <p:cNvSpPr txBox="1"/>
              <p:nvPr/>
            </p:nvSpPr>
            <p:spPr>
              <a:xfrm>
                <a:off x="7856122" y="5216714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Malaysia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0" name="Straight Connector 379"/>
              <p:cNvCxnSpPr/>
              <p:nvPr/>
            </p:nvCxnSpPr>
            <p:spPr>
              <a:xfrm>
                <a:off x="7754491" y="5415691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8" name="Picture 377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201" y="3383453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1" name="Group 380"/>
          <p:cNvGrpSpPr/>
          <p:nvPr userDrawn="1"/>
        </p:nvGrpSpPr>
        <p:grpSpPr>
          <a:xfrm>
            <a:off x="7952894" y="1838645"/>
            <a:ext cx="1104996" cy="643186"/>
            <a:chOff x="7908721" y="2582962"/>
            <a:chExt cx="1104996" cy="643186"/>
          </a:xfrm>
        </p:grpSpPr>
        <p:grpSp>
          <p:nvGrpSpPr>
            <p:cNvPr id="382" name="Group 381"/>
            <p:cNvGrpSpPr/>
            <p:nvPr/>
          </p:nvGrpSpPr>
          <p:grpSpPr>
            <a:xfrm>
              <a:off x="7908721" y="3052429"/>
              <a:ext cx="1104996" cy="173719"/>
              <a:chOff x="7737050" y="4258335"/>
              <a:chExt cx="1104996" cy="173719"/>
            </a:xfrm>
          </p:grpSpPr>
          <p:sp>
            <p:nvSpPr>
              <p:cNvPr id="384" name="TextBox 383"/>
              <p:cNvSpPr txBox="1"/>
              <p:nvPr/>
            </p:nvSpPr>
            <p:spPr>
              <a:xfrm>
                <a:off x="7839414" y="4258335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China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8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5" name="Straight Connector 384"/>
              <p:cNvCxnSpPr/>
              <p:nvPr/>
            </p:nvCxnSpPr>
            <p:spPr>
              <a:xfrm>
                <a:off x="7737050" y="443205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668" y="2582962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6" name="Group 385"/>
          <p:cNvGrpSpPr/>
          <p:nvPr userDrawn="1"/>
        </p:nvGrpSpPr>
        <p:grpSpPr>
          <a:xfrm>
            <a:off x="8001358" y="5208199"/>
            <a:ext cx="1040518" cy="687951"/>
            <a:chOff x="7052945" y="5952516"/>
            <a:chExt cx="1040518" cy="687951"/>
          </a:xfrm>
        </p:grpSpPr>
        <p:grpSp>
          <p:nvGrpSpPr>
            <p:cNvPr id="387" name="Group 386"/>
            <p:cNvGrpSpPr/>
            <p:nvPr/>
          </p:nvGrpSpPr>
          <p:grpSpPr>
            <a:xfrm>
              <a:off x="7052945" y="6460810"/>
              <a:ext cx="1040518" cy="179657"/>
              <a:chOff x="7052945" y="6360451"/>
              <a:chExt cx="1040518" cy="179657"/>
            </a:xfrm>
          </p:grpSpPr>
          <p:sp>
            <p:nvSpPr>
              <p:cNvPr id="389" name="TextBox 388"/>
              <p:cNvSpPr txBox="1"/>
              <p:nvPr/>
            </p:nvSpPr>
            <p:spPr>
              <a:xfrm>
                <a:off x="7090831" y="636045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Pakistan  115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0" name="Straight Connector 389"/>
              <p:cNvCxnSpPr/>
              <p:nvPr/>
            </p:nvCxnSpPr>
            <p:spPr>
              <a:xfrm>
                <a:off x="7052945" y="6540108"/>
                <a:ext cx="9110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8" name="Picture 387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3155" y="5952516"/>
              <a:ext cx="87775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1" name="Group 390"/>
          <p:cNvGrpSpPr/>
          <p:nvPr userDrawn="1"/>
        </p:nvGrpSpPr>
        <p:grpSpPr>
          <a:xfrm>
            <a:off x="286265" y="3535661"/>
            <a:ext cx="1002632" cy="647692"/>
            <a:chOff x="242092" y="4279978"/>
            <a:chExt cx="1002632" cy="647692"/>
          </a:xfrm>
        </p:grpSpPr>
        <p:grpSp>
          <p:nvGrpSpPr>
            <p:cNvPr id="392" name="Group 391"/>
            <p:cNvGrpSpPr/>
            <p:nvPr/>
          </p:nvGrpSpPr>
          <p:grpSpPr>
            <a:xfrm>
              <a:off x="242092" y="4751553"/>
              <a:ext cx="1002632" cy="176117"/>
              <a:chOff x="377649" y="5261360"/>
              <a:chExt cx="1002632" cy="176117"/>
            </a:xfrm>
          </p:grpSpPr>
          <p:sp>
            <p:nvSpPr>
              <p:cNvPr id="394" name="TextBox 393"/>
              <p:cNvSpPr txBox="1"/>
              <p:nvPr/>
            </p:nvSpPr>
            <p:spPr>
              <a:xfrm>
                <a:off x="377649" y="5261360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Brazil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4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5" name="Straight Connector 394"/>
              <p:cNvCxnSpPr/>
              <p:nvPr/>
            </p:nvCxnSpPr>
            <p:spPr>
              <a:xfrm>
                <a:off x="380940" y="5437477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3" name="Picture 392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778" y="4279978"/>
              <a:ext cx="878400" cy="4391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6" name="Group 395"/>
          <p:cNvGrpSpPr/>
          <p:nvPr userDrawn="1"/>
        </p:nvGrpSpPr>
        <p:grpSpPr>
          <a:xfrm>
            <a:off x="264012" y="2638211"/>
            <a:ext cx="1003324" cy="662919"/>
            <a:chOff x="219839" y="3382528"/>
            <a:chExt cx="1003324" cy="662919"/>
          </a:xfrm>
        </p:grpSpPr>
        <p:grpSp>
          <p:nvGrpSpPr>
            <p:cNvPr id="397" name="Group 396"/>
            <p:cNvGrpSpPr/>
            <p:nvPr/>
          </p:nvGrpSpPr>
          <p:grpSpPr>
            <a:xfrm>
              <a:off x="219839" y="3860524"/>
              <a:ext cx="1003324" cy="184923"/>
              <a:chOff x="366055" y="3272291"/>
              <a:chExt cx="1003324" cy="184923"/>
            </a:xfrm>
          </p:grpSpPr>
          <p:sp>
            <p:nvSpPr>
              <p:cNvPr id="399" name="TextBox 398"/>
              <p:cNvSpPr txBox="1"/>
              <p:nvPr/>
            </p:nvSpPr>
            <p:spPr>
              <a:xfrm>
                <a:off x="366747" y="327229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Costa Rica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400" name="Straight Connector 399"/>
              <p:cNvCxnSpPr/>
              <p:nvPr/>
            </p:nvCxnSpPr>
            <p:spPr>
              <a:xfrm>
                <a:off x="366055" y="345721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208" y="3382528"/>
              <a:ext cx="882000" cy="4409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401" name="Group 400"/>
          <p:cNvGrpSpPr/>
          <p:nvPr userDrawn="1"/>
        </p:nvGrpSpPr>
        <p:grpSpPr>
          <a:xfrm>
            <a:off x="281602" y="4338880"/>
            <a:ext cx="912907" cy="680427"/>
            <a:chOff x="237429" y="5083197"/>
            <a:chExt cx="912907" cy="680427"/>
          </a:xfrm>
        </p:grpSpPr>
        <p:pic>
          <p:nvPicPr>
            <p:cNvPr id="402" name="Picture 2" descr="\\CABIUK-IMAGE\images\General\Flags of the World\Flags - Uniform Size\Flags - Uniform Size - for Web\Chile.gif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57" y="5083197"/>
              <a:ext cx="886475" cy="443237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3" name="TextBox 402"/>
            <p:cNvSpPr txBox="1"/>
            <p:nvPr/>
          </p:nvSpPr>
          <p:spPr>
            <a:xfrm>
              <a:off x="237429" y="5582307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Chile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404" name="Straight Connector 403"/>
            <p:cNvCxnSpPr/>
            <p:nvPr/>
          </p:nvCxnSpPr>
          <p:spPr>
            <a:xfrm>
              <a:off x="246331" y="5763624"/>
              <a:ext cx="9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5" name="Oval 404"/>
          <p:cNvSpPr/>
          <p:nvPr userDrawn="1"/>
        </p:nvSpPr>
        <p:spPr>
          <a:xfrm>
            <a:off x="3098923" y="453164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406" name="Straight Connector 405"/>
          <p:cNvCxnSpPr>
            <a:endCxn id="405" idx="2"/>
          </p:cNvCxnSpPr>
          <p:nvPr userDrawn="1"/>
        </p:nvCxnSpPr>
        <p:spPr>
          <a:xfrm flipV="1">
            <a:off x="1181602" y="4554501"/>
            <a:ext cx="1917321" cy="4648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Rectangle 406"/>
          <p:cNvSpPr/>
          <p:nvPr userDrawn="1"/>
        </p:nvSpPr>
        <p:spPr>
          <a:xfrm>
            <a:off x="153942" y="332656"/>
            <a:ext cx="8971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5C5C5C"/>
                </a:solidFill>
              </a:rPr>
              <a:t>Global reach </a:t>
            </a:r>
            <a:r>
              <a:rPr lang="en-GB" dirty="0" smtClean="0">
                <a:solidFill>
                  <a:srgbClr val="5C5C5C"/>
                </a:solidFill>
              </a:rPr>
              <a:t>We </a:t>
            </a:r>
            <a:r>
              <a:rPr lang="en-GB" dirty="0">
                <a:solidFill>
                  <a:srgbClr val="5C5C5C"/>
                </a:solidFill>
              </a:rPr>
              <a:t>have </a:t>
            </a:r>
            <a:r>
              <a:rPr lang="en-GB" dirty="0" smtClean="0">
                <a:solidFill>
                  <a:srgbClr val="5C5C5C"/>
                </a:solidFill>
              </a:rPr>
              <a:t>480+ </a:t>
            </a:r>
            <a:r>
              <a:rPr lang="en-GB" dirty="0">
                <a:solidFill>
                  <a:srgbClr val="5C5C5C"/>
                </a:solidFill>
              </a:rPr>
              <a:t>staff across 21 locations worldwide</a:t>
            </a:r>
          </a:p>
        </p:txBody>
      </p:sp>
      <p:cxnSp>
        <p:nvCxnSpPr>
          <p:cNvPr id="409" name="Straight Connector 408"/>
          <p:cNvCxnSpPr/>
          <p:nvPr userDrawn="1"/>
        </p:nvCxnSpPr>
        <p:spPr>
          <a:xfrm>
            <a:off x="2448066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TextBox 409"/>
          <p:cNvSpPr txBox="1"/>
          <p:nvPr userDrawn="1"/>
        </p:nvSpPr>
        <p:spPr>
          <a:xfrm>
            <a:off x="2437804" y="5707457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Niger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pic>
        <p:nvPicPr>
          <p:cNvPr id="411" name="Picture 410"/>
          <p:cNvPicPr>
            <a:picLocks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66" y="5235699"/>
            <a:ext cx="864000" cy="4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2" name="Oval 411"/>
          <p:cNvSpPr/>
          <p:nvPr userDrawn="1"/>
        </p:nvSpPr>
        <p:spPr>
          <a:xfrm>
            <a:off x="4687633" y="351922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35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4C4C4C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28800"/>
            <a:ext cx="8229600" cy="4464496"/>
          </a:xfrm>
        </p:spPr>
        <p:txBody>
          <a:bodyPr/>
          <a:lstStyle>
            <a:lvl1pPr marL="177800" indent="-177800">
              <a:buClr>
                <a:schemeClr val="bg2"/>
              </a:buClr>
              <a:defRPr/>
            </a:lvl1pPr>
            <a:lvl2pPr marL="177800" indent="-177800">
              <a:buClr>
                <a:schemeClr val="bg2"/>
              </a:buClr>
              <a:defRPr/>
            </a:lvl2pPr>
            <a:lvl3pPr marL="177800" indent="-177800">
              <a:buClr>
                <a:schemeClr val="bg2"/>
              </a:buClr>
              <a:defRPr/>
            </a:lvl3pPr>
            <a:lvl4pPr marL="177800" indent="-177800">
              <a:buClr>
                <a:schemeClr val="bg2"/>
              </a:buClr>
              <a:defRPr/>
            </a:lvl4pPr>
            <a:lvl5pPr marL="177800" indent="-177800"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20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C4C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tabLst/>
              <a:defRPr/>
            </a:lvl1pPr>
            <a:lvl2pPr marL="539750" indent="-177800">
              <a:buFont typeface="Arial" panose="020B0604020202020204" pitchFamily="34" charset="0"/>
              <a:buChar char="●"/>
              <a:tabLst/>
              <a:defRPr/>
            </a:lvl2pPr>
            <a:lvl3pPr marL="730250" indent="-177800">
              <a:buFont typeface="Arial" panose="020B0604020202020204" pitchFamily="34" charset="0"/>
              <a:buChar char="●"/>
              <a:tabLst/>
              <a:defRPr/>
            </a:lvl3pPr>
            <a:lvl4pPr marL="901700" indent="-177800">
              <a:buFont typeface="Arial" panose="020B0604020202020204" pitchFamily="34" charset="0"/>
              <a:buChar char="●"/>
              <a:tabLst/>
              <a:defRPr/>
            </a:lvl4pPr>
            <a:lvl5pPr marL="1092200" indent="-177800">
              <a:buFont typeface="Arial" panose="020B0604020202020204" pitchFamily="34" charset="0"/>
              <a:buChar char="●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268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/>
            </a:lvl1pPr>
            <a:lvl2pPr marL="539750" indent="-177800">
              <a:buFont typeface="Arial" panose="020B0604020202020204" pitchFamily="34" charset="0"/>
              <a:buChar char="●"/>
              <a:defRPr/>
            </a:lvl2pPr>
            <a:lvl3pPr marL="730250" indent="-177800">
              <a:buFont typeface="Arial" panose="020B0604020202020204" pitchFamily="34" charset="0"/>
              <a:buChar char="●"/>
              <a:defRPr/>
            </a:lvl3pPr>
            <a:lvl4pPr marL="901700" indent="-177800">
              <a:buFont typeface="Arial" panose="020B0604020202020204" pitchFamily="34" charset="0"/>
              <a:buChar char="●"/>
              <a:defRPr/>
            </a:lvl4pPr>
            <a:lvl5pPr marL="1092200" indent="-177800" defTabSz="895350">
              <a:buFont typeface="Arial" panose="020B0604020202020204" pitchFamily="34" charset="0"/>
              <a:buChar char="●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017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29209"/>
            <a:ext cx="3132138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10884"/>
            <a:ext cx="5473758" cy="4535016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>
                <a:latin typeface="+mn-lt"/>
              </a:defRPr>
            </a:lvl1pPr>
            <a:lvl2pPr marL="539750" indent="-177800">
              <a:buFont typeface="Arial" panose="020B0604020202020204" pitchFamily="34" charset="0"/>
              <a:buChar char="●"/>
              <a:defRPr>
                <a:latin typeface="+mn-lt"/>
              </a:defRPr>
            </a:lvl2pPr>
            <a:lvl3pPr marL="730250" indent="-177800">
              <a:buFont typeface="Arial" panose="020B0604020202020204" pitchFamily="34" charset="0"/>
              <a:buChar char="●"/>
              <a:defRPr>
                <a:latin typeface="+mn-lt"/>
              </a:defRPr>
            </a:lvl3pPr>
            <a:lvl4pPr marL="901700" indent="-177800">
              <a:buFont typeface="Arial" panose="020B0604020202020204" pitchFamily="34" charset="0"/>
              <a:buChar char="●"/>
              <a:defRPr>
                <a:latin typeface="+mn-lt"/>
              </a:defRPr>
            </a:lvl4pPr>
            <a:lvl5pPr marL="1092200" indent="-177800">
              <a:buFont typeface="Arial" panose="020B0604020202020204" pitchFamily="34" charset="0"/>
              <a:buChar char="●"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9006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Pictur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20921"/>
            <a:ext cx="5473758" cy="4500367"/>
          </a:xfrm>
        </p:spPr>
        <p:txBody>
          <a:bodyPr/>
          <a:lstStyle>
            <a:lvl1pPr marL="177800" indent="-177800">
              <a:defRPr/>
            </a:lvl1pPr>
            <a:lvl2pPr marL="539750" indent="-177800">
              <a:defRPr/>
            </a:lvl2pPr>
            <a:lvl3pPr marL="730250" indent="-177800">
              <a:defRPr/>
            </a:lvl3pPr>
            <a:lvl4pPr marL="901700" indent="-177800">
              <a:defRPr/>
            </a:lvl4pPr>
            <a:lvl5pPr marL="1092200" indent="-1778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132138" cy="190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111666"/>
            <a:ext cx="3132138" cy="1908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4221088"/>
            <a:ext cx="3132138" cy="19080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77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57302"/>
            <a:ext cx="9144000" cy="3700698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4173280" y="3267175"/>
            <a:ext cx="355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spc="-150" dirty="0" err="1">
                <a:solidFill>
                  <a:srgbClr val="CAEE9C">
                    <a:lumMod val="75000"/>
                  </a:srgbClr>
                </a:solidFill>
              </a:rPr>
              <a:t>xie-xie</a:t>
            </a:r>
            <a:endParaRPr lang="en-GB" sz="3200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2992114" y="3620454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zikomo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 userDrawn="1"/>
        </p:nvSpPr>
        <p:spPr bwMode="auto">
          <a:xfrm>
            <a:off x="2362551" y="3625471"/>
            <a:ext cx="40625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6600" b="1" spc="-150" dirty="0" smtClean="0">
                <a:solidFill>
                  <a:srgbClr val="CAEE9C">
                    <a:lumMod val="75000"/>
                  </a:srgbClr>
                </a:solidFill>
              </a:rPr>
              <a:t>thank </a:t>
            </a:r>
            <a:r>
              <a:rPr lang="en-GB" sz="6600" b="1" spc="-150" dirty="0">
                <a:solidFill>
                  <a:srgbClr val="CAEE9C">
                    <a:lumMod val="75000"/>
                  </a:srgbClr>
                </a:solidFill>
              </a:rPr>
              <a:t>you 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617280" y="4644425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urakoze</a:t>
            </a:r>
            <a:endParaRPr lang="en-GB" sz="32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 userDrawn="1"/>
        </p:nvSpPr>
        <p:spPr bwMode="auto">
          <a:xfrm>
            <a:off x="2501735" y="4539381"/>
            <a:ext cx="3556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terima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kasih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19" name="Text Box 4"/>
          <p:cNvSpPr txBox="1">
            <a:spLocks noChangeArrowheads="1"/>
          </p:cNvSpPr>
          <p:nvPr userDrawn="1"/>
        </p:nvSpPr>
        <p:spPr bwMode="auto">
          <a:xfrm>
            <a:off x="4315361" y="4184299"/>
            <a:ext cx="355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spc="-150" dirty="0" err="1">
                <a:solidFill>
                  <a:srgbClr val="92D050"/>
                </a:solidFill>
              </a:rPr>
              <a:t>ke</a:t>
            </a:r>
            <a:r>
              <a:rPr lang="en-GB" sz="3200" spc="-150" dirty="0">
                <a:solidFill>
                  <a:srgbClr val="92D050"/>
                </a:solidFill>
              </a:rPr>
              <a:t> </a:t>
            </a:r>
            <a:r>
              <a:rPr lang="en-GB" sz="3200" spc="-150" dirty="0" err="1">
                <a:solidFill>
                  <a:srgbClr val="92D050"/>
                </a:solidFill>
              </a:rPr>
              <a:t>itumetse</a:t>
            </a:r>
            <a:endParaRPr lang="en-GB" sz="3200" spc="-150" dirty="0">
              <a:solidFill>
                <a:srgbClr val="92D05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 userDrawn="1"/>
        </p:nvSpPr>
        <p:spPr bwMode="auto">
          <a:xfrm>
            <a:off x="5120975" y="4545688"/>
            <a:ext cx="355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pc="-150" dirty="0" err="1">
                <a:solidFill>
                  <a:srgbClr val="CAEE9C">
                    <a:lumMod val="75000"/>
                  </a:srgbClr>
                </a:solidFill>
              </a:rPr>
              <a:t>dhanyawaad</a:t>
            </a:r>
            <a:endParaRPr lang="en-GB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 userDrawn="1"/>
        </p:nvSpPr>
        <p:spPr bwMode="auto">
          <a:xfrm>
            <a:off x="1018505" y="3555150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merci</a:t>
            </a:r>
            <a:endParaRPr lang="en-GB" sz="2800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 userDrawn="1"/>
        </p:nvSpPr>
        <p:spPr bwMode="auto">
          <a:xfrm>
            <a:off x="5862004" y="3569338"/>
            <a:ext cx="355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efharistó</a:t>
            </a:r>
            <a:endParaRPr lang="en-GB" sz="28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125396" y="3292006"/>
            <a:ext cx="2752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spc="-150" dirty="0" err="1">
                <a:solidFill>
                  <a:srgbClr val="CAEE9C">
                    <a:lumMod val="75000"/>
                  </a:srgbClr>
                </a:solidFill>
              </a:rPr>
              <a:t>Assalamualikum</a:t>
            </a:r>
            <a:endParaRPr lang="en-GB" b="1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110374" y="418130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tak</a:t>
            </a:r>
            <a:endParaRPr lang="en-GB" sz="20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6660232" y="3292006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00" b="1" spc="-150" dirty="0">
                <a:solidFill>
                  <a:srgbClr val="CAEE9C">
                    <a:lumMod val="75000"/>
                  </a:srgbClr>
                </a:solidFill>
              </a:rPr>
              <a:t>kiitos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3915393" y="3425416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000" spc="-150" dirty="0">
                <a:solidFill>
                  <a:srgbClr val="CAEE9C">
                    <a:lumMod val="75000"/>
                  </a:srgbClr>
                </a:solidFill>
              </a:rPr>
              <a:t>शुक्रिया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791201" y="380060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pc="-150" dirty="0">
                <a:solidFill>
                  <a:srgbClr val="92D050"/>
                </a:solidFill>
              </a:rPr>
              <a:t>ありがとう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5951280" y="3913287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spc="-150" dirty="0">
                <a:solidFill>
                  <a:srgbClr val="CAEE9C">
                    <a:lumMod val="60000"/>
                    <a:lumOff val="40000"/>
                  </a:srgbClr>
                </a:solidFill>
              </a:rPr>
              <a:t>gracias</a:t>
            </a:r>
          </a:p>
        </p:txBody>
      </p:sp>
      <p:sp>
        <p:nvSpPr>
          <p:cNvPr id="29" name="Text Box 4"/>
          <p:cNvSpPr txBox="1">
            <a:spLocks noChangeArrowheads="1"/>
          </p:cNvSpPr>
          <p:nvPr userDrawn="1"/>
        </p:nvSpPr>
        <p:spPr bwMode="auto">
          <a:xfrm>
            <a:off x="5860025" y="4184299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dirty="0" err="1">
                <a:solidFill>
                  <a:srgbClr val="CAEE9C">
                    <a:lumMod val="75000"/>
                  </a:srgbClr>
                </a:solidFill>
              </a:rPr>
              <a:t>zikomo</a:t>
            </a:r>
            <a:endParaRPr lang="en-GB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237" y="458141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rgbClr val="CAEE9C">
                    <a:lumMod val="75000"/>
                  </a:srgbClr>
                </a:solidFill>
              </a:rPr>
              <a:t>danke</a:t>
            </a:r>
            <a:endParaRPr lang="de-DE" sz="2000" dirty="0">
              <a:solidFill>
                <a:srgbClr val="CAEE9C">
                  <a:lumMod val="75000"/>
                </a:srgb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3" y="5125169"/>
            <a:ext cx="8209431" cy="91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 lang="en-GB" sz="2400" b="1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Name, CABI Centre</a:t>
            </a:r>
            <a:b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</a:b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email@cabi.org</a:t>
            </a:r>
          </a:p>
          <a:p>
            <a:pPr lvl="0"/>
            <a:endParaRPr lang="en-GB" dirty="0"/>
          </a:p>
        </p:txBody>
      </p:sp>
      <p:sp>
        <p:nvSpPr>
          <p:cNvPr id="35" name="Text Box 4"/>
          <p:cNvSpPr txBox="1">
            <a:spLocks noChangeArrowheads="1"/>
          </p:cNvSpPr>
          <p:nvPr userDrawn="1"/>
        </p:nvSpPr>
        <p:spPr bwMode="auto">
          <a:xfrm>
            <a:off x="-302156" y="4058189"/>
            <a:ext cx="355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asante</a:t>
            </a:r>
            <a:r>
              <a:rPr lang="en-GB" sz="3600" spc="-150" dirty="0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 </a:t>
            </a:r>
            <a:r>
              <a:rPr lang="en-GB" sz="36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sana</a:t>
            </a:r>
            <a:endParaRPr lang="en-GB" sz="3600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5" name="Picture 4" descr="Cabi_FCR_ 104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1" b="29086"/>
          <a:stretch/>
        </p:blipFill>
        <p:spPr>
          <a:xfrm>
            <a:off x="2505" y="-18324"/>
            <a:ext cx="9144000" cy="317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68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725143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9164" y="4725144"/>
            <a:ext cx="9153164" cy="2157341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504" y="4725144"/>
            <a:ext cx="8928992" cy="749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 here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5474567"/>
            <a:ext cx="8928991" cy="326042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Data collected by (names of contributors and production team)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102922" y="5812508"/>
            <a:ext cx="8928991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Analysis and Compilation by (names of contributors)</a:t>
            </a:r>
            <a:endParaRPr lang="en-GB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6163317"/>
            <a:ext cx="8928990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Presenters name, date, event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>
          <a:xfrm>
            <a:off x="571023" y="3510136"/>
            <a:ext cx="8229600" cy="1143000"/>
          </a:xfrm>
        </p:spPr>
        <p:txBody>
          <a:bodyPr>
            <a:normAutofit/>
          </a:bodyPr>
          <a:lstStyle>
            <a:lvl1pPr>
              <a:defRPr sz="3600" b="1" cap="none" spc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Presentation heading here</a:t>
            </a:r>
            <a:br>
              <a:rPr lang="en-US" dirty="0" smtClean="0"/>
            </a:br>
            <a:r>
              <a:rPr lang="en-US" dirty="0" smtClean="0"/>
              <a:t>2nd line if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93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4162"/>
            <a:ext cx="9144000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baseline="0" dirty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4869160"/>
            <a:ext cx="8229600" cy="1143000"/>
          </a:xfrm>
        </p:spPr>
        <p:txBody>
          <a:bodyPr/>
          <a:lstStyle>
            <a:lvl1pPr algn="l">
              <a:defRPr b="1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77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37960" y="3602501"/>
            <a:ext cx="71542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CABI is a not-for-profit international organization that improves people’s lives by providing information and applying scientific expertise to solve problems in agriculture and the environment</a:t>
            </a: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endParaRPr lang="en-GB" sz="28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494" y="2924944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our mission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94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CAB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80442" y="3580643"/>
            <a:ext cx="6685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</a:t>
            </a:r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altLang="en-US" sz="2800" b="1" dirty="0" smtClean="0">
                <a:solidFill>
                  <a:srgbClr val="FFFFFF"/>
                </a:solidFill>
                <a:latin typeface="Arial"/>
              </a:rPr>
              <a:t>is a not-for-profit science-based development and information organization 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6494" y="2924944"/>
            <a:ext cx="3288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is CABI?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60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4C4C4C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28800"/>
            <a:ext cx="8229600" cy="4464496"/>
          </a:xfrm>
        </p:spPr>
        <p:txBody>
          <a:bodyPr/>
          <a:lstStyle>
            <a:lvl1pPr marL="177800" indent="-177800">
              <a:buClr>
                <a:schemeClr val="bg2"/>
              </a:buClr>
              <a:defRPr/>
            </a:lvl1pPr>
            <a:lvl2pPr marL="177800" indent="-177800">
              <a:buClr>
                <a:schemeClr val="bg2"/>
              </a:buClr>
              <a:defRPr/>
            </a:lvl2pPr>
            <a:lvl3pPr marL="177800" indent="-177800">
              <a:buClr>
                <a:schemeClr val="bg2"/>
              </a:buClr>
              <a:defRPr/>
            </a:lvl3pPr>
            <a:lvl4pPr marL="177800" indent="-177800">
              <a:buClr>
                <a:schemeClr val="bg2"/>
              </a:buClr>
              <a:defRPr/>
            </a:lvl4pPr>
            <a:lvl5pPr marL="177800" indent="-177800"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942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does CABI d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9874" y="2684435"/>
            <a:ext cx="9163873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80442" y="3580643"/>
            <a:ext cx="66851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 addresses issues of global concern such as food security, through science, information and communication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6494" y="2924944"/>
            <a:ext cx="4673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does CABI do?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9874" y="-171400"/>
            <a:ext cx="9163874" cy="3328702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15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I in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19871" y="1484784"/>
            <a:ext cx="54726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Not-for-profit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intergovernmental organisation established in </a:t>
            </a:r>
            <a:r>
              <a:rPr lang="en-GB" sz="2000" b="1" dirty="0" smtClean="0">
                <a:solidFill>
                  <a:srgbClr val="78BE20"/>
                </a:solidFill>
              </a:rPr>
              <a:t>1910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by a UN treaty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Provides scientific expertise and information about </a:t>
            </a:r>
            <a:r>
              <a:rPr lang="en-GB" sz="2000" b="1" dirty="0" smtClean="0">
                <a:solidFill>
                  <a:srgbClr val="78BE20"/>
                </a:solidFill>
              </a:rPr>
              <a:t>agriculture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and the </a:t>
            </a:r>
            <a:r>
              <a:rPr lang="en-GB" sz="2000" b="1" dirty="0" smtClean="0">
                <a:solidFill>
                  <a:srgbClr val="78BE20"/>
                </a:solidFill>
              </a:rPr>
              <a:t>environment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Expertise in: scientific publishing and international development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Owned by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48 member countries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400 staff worldwide </a:t>
            </a:r>
            <a:r>
              <a:rPr lang="en-GB" sz="2000" dirty="0" smtClean="0">
                <a:solidFill>
                  <a:srgbClr val="000000"/>
                </a:solidFill>
              </a:rPr>
              <a:t>in 21 locations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Annual turn-over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£28m </a:t>
            </a:r>
            <a:r>
              <a:rPr lang="en-GB" sz="2000" dirty="0" smtClean="0">
                <a:solidFill>
                  <a:srgbClr val="000000"/>
                </a:solidFill>
              </a:rPr>
              <a:t>(2013)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Compliant with requirements for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Joint Management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of strategic EC programmes, following successful 4-pillar audit in 2011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419871" y="450850"/>
            <a:ext cx="2400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5C5C5C"/>
                </a:solidFill>
              </a:rPr>
              <a:t>CABI in Brief</a:t>
            </a:r>
            <a:endParaRPr lang="en-GB" sz="2800" b="1" dirty="0">
              <a:solidFill>
                <a:srgbClr val="5C5C5C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-12184"/>
            <a:ext cx="3132138" cy="614205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639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9512" y="5503234"/>
            <a:ext cx="37080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4C4C4C"/>
                </a:solidFill>
              </a:rPr>
              <a:t>our member countries</a:t>
            </a:r>
            <a:endParaRPr lang="en-GB" sz="2600" b="1" dirty="0">
              <a:solidFill>
                <a:srgbClr val="4C4C4C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295262" y="366620"/>
            <a:ext cx="8559106" cy="4999038"/>
            <a:chOff x="341530" y="1583795"/>
            <a:chExt cx="8439487" cy="5000170"/>
          </a:xfrm>
        </p:grpSpPr>
        <p:grpSp>
          <p:nvGrpSpPr>
            <p:cNvPr id="7" name="Group 88"/>
            <p:cNvGrpSpPr>
              <a:grpSpLocks/>
            </p:cNvGrpSpPr>
            <p:nvPr/>
          </p:nvGrpSpPr>
          <p:grpSpPr bwMode="auto">
            <a:xfrm>
              <a:off x="341531" y="1583795"/>
              <a:ext cx="8429306" cy="720781"/>
              <a:chOff x="335436" y="1455048"/>
              <a:chExt cx="8429306" cy="720781"/>
            </a:xfrm>
          </p:grpSpPr>
          <p:sp>
            <p:nvSpPr>
              <p:cNvPr id="58" name="TextBox 138"/>
              <p:cNvSpPr txBox="1">
                <a:spLocks noChangeArrowheads="1"/>
              </p:cNvSpPr>
              <p:nvPr/>
            </p:nvSpPr>
            <p:spPr bwMode="auto">
              <a:xfrm>
                <a:off x="335436" y="1898830"/>
                <a:ext cx="842930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 Anguilla                      Australia               The Bahamas              Bangladesh                Bermuda                   Botswana                British Virgin                   Brunei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Islands                     Darussalam</a:t>
                </a:r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5435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9284" y="1458224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3" y="1455048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8370" y="1458224"/>
                <a:ext cx="87633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1458224"/>
                <a:ext cx="877923" cy="42713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1124" y="1458224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347625" y="4156342"/>
              <a:ext cx="8433392" cy="713519"/>
              <a:chOff x="341530" y="4027595"/>
              <a:chExt cx="8433392" cy="713519"/>
            </a:xfrm>
          </p:grpSpPr>
          <p:sp>
            <p:nvSpPr>
              <p:cNvPr id="49" name="TextBox 120"/>
              <p:cNvSpPr txBox="1">
                <a:spLocks noChangeArrowheads="1"/>
              </p:cNvSpPr>
              <p:nvPr/>
            </p:nvSpPr>
            <p:spPr bwMode="auto">
              <a:xfrm>
                <a:off x="341530" y="4464115"/>
                <a:ext cx="843339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    Malaysia                    Mauritius                  Montserrat                  Myanmar            The Netherlands*              Nigeria                     Pakistan                  Papua New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Guinea</a:t>
                </a:r>
              </a:p>
            </p:txBody>
          </p:sp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027380"/>
                <a:ext cx="88427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7678" y="4027380"/>
                <a:ext cx="87792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027380"/>
                <a:ext cx="88427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8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9" name="Group 91"/>
            <p:cNvGrpSpPr>
              <a:grpSpLocks/>
            </p:cNvGrpSpPr>
            <p:nvPr/>
          </p:nvGrpSpPr>
          <p:grpSpPr bwMode="auto">
            <a:xfrm>
              <a:off x="347625" y="4997907"/>
              <a:ext cx="8420271" cy="720080"/>
              <a:chOff x="341530" y="4869160"/>
              <a:chExt cx="8420271" cy="720080"/>
            </a:xfrm>
          </p:grpSpPr>
          <p:sp>
            <p:nvSpPr>
              <p:cNvPr id="40" name="TextBox 111"/>
              <p:cNvSpPr txBox="1">
                <a:spLocks noChangeArrowheads="1"/>
              </p:cNvSpPr>
              <p:nvPr/>
            </p:nvSpPr>
            <p:spPr bwMode="auto">
              <a:xfrm>
                <a:off x="341531" y="5312241"/>
                <a:ext cx="842027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The Philippines                Rwanda                 Sierra Leone                  Solomon                South Africa                Sri Lanka                   St Helena                 Switzerland 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Islands</a:t>
                </a: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868946"/>
                <a:ext cx="88268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868946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0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79536" y="486894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10" name="Group 92"/>
            <p:cNvGrpSpPr>
              <a:grpSpLocks/>
            </p:cNvGrpSpPr>
            <p:nvPr/>
          </p:nvGrpSpPr>
          <p:grpSpPr bwMode="auto">
            <a:xfrm>
              <a:off x="858932" y="5862153"/>
              <a:ext cx="7418478" cy="721812"/>
              <a:chOff x="852837" y="5733406"/>
              <a:chExt cx="7418478" cy="721812"/>
            </a:xfrm>
          </p:grpSpPr>
          <p:sp>
            <p:nvSpPr>
              <p:cNvPr id="32" name="TextBox 103"/>
              <p:cNvSpPr txBox="1">
                <a:spLocks noChangeArrowheads="1"/>
              </p:cNvSpPr>
              <p:nvPr/>
            </p:nvSpPr>
            <p:spPr bwMode="auto">
              <a:xfrm>
                <a:off x="852837" y="6178219"/>
                <a:ext cx="741847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Tanzania                    Trinidad &amp;                   Uganda                       United                      Vietnam                      Zambia                     Zimbabwe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Tobago                                                       Kingdom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							* Associate Member</a:t>
                </a: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2981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61100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2230" y="5732742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29712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02905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8323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9" name="Picture 2"/>
              <p:cNvPicPr>
                <a:picLocks noChangeArrowheads="1"/>
              </p:cNvPicPr>
              <p:nvPr/>
            </p:nvPicPr>
            <p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8030" y="5732742"/>
                <a:ext cx="863634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93"/>
            <p:cNvGrpSpPr>
              <a:grpSpLocks/>
            </p:cNvGrpSpPr>
            <p:nvPr/>
          </p:nvGrpSpPr>
          <p:grpSpPr bwMode="auto">
            <a:xfrm>
              <a:off x="347626" y="3287717"/>
              <a:ext cx="8428733" cy="727049"/>
              <a:chOff x="341531" y="3158970"/>
              <a:chExt cx="8428733" cy="727049"/>
            </a:xfrm>
          </p:grpSpPr>
          <p:sp>
            <p:nvSpPr>
              <p:cNvPr id="23" name="TextBox 94"/>
              <p:cNvSpPr txBox="1">
                <a:spLocks noChangeArrowheads="1"/>
              </p:cNvSpPr>
              <p:nvPr/>
            </p:nvSpPr>
            <p:spPr bwMode="auto">
              <a:xfrm>
                <a:off x="341532" y="3609020"/>
                <a:ext cx="84287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The Gambia                  Ghana                       Grenada                    Guyana                        India                       Jamaica                      Kenya                        Malawi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316993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3158822"/>
                <a:ext cx="877922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4227" y="3158822"/>
                <a:ext cx="876335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3171525"/>
                <a:ext cx="882685" cy="427134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9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0397" y="3158822"/>
                <a:ext cx="866810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1" name="Picture 3"/>
              <p:cNvPicPr>
                <a:picLocks noChangeArrowheads="1"/>
              </p:cNvPicPr>
              <p:nvPr/>
            </p:nvPicPr>
            <p:blipFill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833" y="3171525"/>
                <a:ext cx="863635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341530" y="2443902"/>
              <a:ext cx="8436791" cy="715769"/>
              <a:chOff x="341530" y="2443902"/>
              <a:chExt cx="8436791" cy="715769"/>
            </a:xfrm>
          </p:grpSpPr>
          <p:grpSp>
            <p:nvGrpSpPr>
              <p:cNvPr id="13" name="Group 89"/>
              <p:cNvGrpSpPr>
                <a:grpSpLocks/>
              </p:cNvGrpSpPr>
              <p:nvPr/>
            </p:nvGrpSpPr>
            <p:grpSpPr bwMode="auto">
              <a:xfrm>
                <a:off x="341530" y="2443902"/>
                <a:ext cx="8436791" cy="715769"/>
                <a:chOff x="335435" y="2315155"/>
                <a:chExt cx="8436791" cy="715769"/>
              </a:xfrm>
            </p:grpSpPr>
            <p:sp>
              <p:nvSpPr>
                <p:cNvPr id="15" name="TextBox 129"/>
                <p:cNvSpPr txBox="1">
                  <a:spLocks noChangeArrowheads="1"/>
                </p:cNvSpPr>
                <p:nvPr/>
              </p:nvSpPr>
              <p:spPr bwMode="auto">
                <a:xfrm>
                  <a:off x="335436" y="2753925"/>
                  <a:ext cx="843679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28800" rIns="0" bIns="0"/>
                <a:lstStyle>
                  <a:lvl1pPr eaLnBrk="0" hangingPunct="0">
                    <a:spcBef>
                      <a:spcPct val="2000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GB" altLang="en-US" sz="900">
                      <a:solidFill>
                        <a:srgbClr val="262626"/>
                      </a:solidFill>
                    </a:rPr>
                    <a:t>        Burundi                     Canada                       Chile                           China                     Colombia                Cote d’Ivoire                  Cyprus                   DPR Korea  </a:t>
                  </a:r>
                </a:p>
              </p:txBody>
            </p: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435" y="2317256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4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7679" y="2315668"/>
                  <a:ext cx="87792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4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9283" y="2315668"/>
                  <a:ext cx="87633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1052" y="2315668"/>
                  <a:ext cx="88268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5195" y="2315668"/>
                  <a:ext cx="88427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47438" y="2315668"/>
                  <a:ext cx="87792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85887" y="2315668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20376" y="2450767"/>
                <a:ext cx="858872" cy="431898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94054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56" y="1427903"/>
            <a:ext cx="7857490" cy="404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0" name="Oval 279"/>
          <p:cNvSpPr/>
          <p:nvPr userDrawn="1"/>
        </p:nvSpPr>
        <p:spPr>
          <a:xfrm>
            <a:off x="3247983" y="369158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1" name="Oval 280"/>
          <p:cNvSpPr/>
          <p:nvPr userDrawn="1"/>
        </p:nvSpPr>
        <p:spPr>
          <a:xfrm>
            <a:off x="3031952" y="285032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2" name="Oval 281"/>
          <p:cNvSpPr/>
          <p:nvPr userDrawn="1"/>
        </p:nvSpPr>
        <p:spPr>
          <a:xfrm>
            <a:off x="2793063" y="369350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3" name="Oval 282"/>
          <p:cNvSpPr/>
          <p:nvPr userDrawn="1"/>
        </p:nvSpPr>
        <p:spPr>
          <a:xfrm>
            <a:off x="3376316" y="4159368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4" name="Oval 283"/>
          <p:cNvSpPr/>
          <p:nvPr userDrawn="1"/>
        </p:nvSpPr>
        <p:spPr>
          <a:xfrm>
            <a:off x="5796657" y="327367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5" name="Oval 284"/>
          <p:cNvSpPr/>
          <p:nvPr userDrawn="1"/>
        </p:nvSpPr>
        <p:spPr>
          <a:xfrm>
            <a:off x="4570454" y="2592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6" name="Oval 285"/>
          <p:cNvSpPr/>
          <p:nvPr userDrawn="1"/>
        </p:nvSpPr>
        <p:spPr>
          <a:xfrm>
            <a:off x="6054553" y="348435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7" name="Oval 286"/>
          <p:cNvSpPr/>
          <p:nvPr userDrawn="1"/>
        </p:nvSpPr>
        <p:spPr>
          <a:xfrm>
            <a:off x="4642464" y="272916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8" name="Oval 287"/>
          <p:cNvSpPr/>
          <p:nvPr userDrawn="1"/>
        </p:nvSpPr>
        <p:spPr>
          <a:xfrm>
            <a:off x="5209018" y="397486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9" name="Oval 288"/>
          <p:cNvSpPr/>
          <p:nvPr userDrawn="1"/>
        </p:nvSpPr>
        <p:spPr>
          <a:xfrm>
            <a:off x="4449292" y="2585141"/>
            <a:ext cx="50400" cy="50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0" name="Oval 289"/>
          <p:cNvSpPr/>
          <p:nvPr userDrawn="1"/>
        </p:nvSpPr>
        <p:spPr>
          <a:xfrm>
            <a:off x="4976223" y="28514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1" name="Oval 290"/>
          <p:cNvSpPr/>
          <p:nvPr userDrawn="1"/>
        </p:nvSpPr>
        <p:spPr>
          <a:xfrm>
            <a:off x="6514723" y="3842985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2" name="Oval 291"/>
          <p:cNvSpPr/>
          <p:nvPr userDrawn="1"/>
        </p:nvSpPr>
        <p:spPr>
          <a:xfrm>
            <a:off x="6802764" y="289947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3" name="Oval 292"/>
          <p:cNvSpPr/>
          <p:nvPr userDrawn="1"/>
        </p:nvSpPr>
        <p:spPr>
          <a:xfrm>
            <a:off x="7386463" y="468600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94" name="Group 293"/>
          <p:cNvGrpSpPr/>
          <p:nvPr userDrawn="1"/>
        </p:nvGrpSpPr>
        <p:grpSpPr>
          <a:xfrm>
            <a:off x="1582846" y="976042"/>
            <a:ext cx="996049" cy="673346"/>
            <a:chOff x="1877735" y="1691634"/>
            <a:chExt cx="996049" cy="673346"/>
          </a:xfrm>
        </p:grpSpPr>
        <p:pic>
          <p:nvPicPr>
            <p:cNvPr id="295" name="Picture 3" descr="\\CABIUK-APPS04\Portfolio\Assets\MarketingImageLibrary\Flags\Flags for Web - GIF\United Kingdom - Flag.gif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60" y="169163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6" name="TextBox 295"/>
            <p:cNvSpPr txBox="1"/>
            <p:nvPr/>
          </p:nvSpPr>
          <p:spPr>
            <a:xfrm>
              <a:off x="1907760" y="2195703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UK  </a:t>
              </a:r>
              <a:r>
                <a:rPr lang="en-GB" sz="1100" dirty="0" smtClean="0">
                  <a:solidFill>
                    <a:srgbClr val="5C5C5C"/>
                  </a:solidFill>
                </a:rPr>
                <a:t>215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297" name="Straight Connector 296"/>
            <p:cNvCxnSpPr/>
            <p:nvPr/>
          </p:nvCxnSpPr>
          <p:spPr>
            <a:xfrm>
              <a:off x="1877735" y="236498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 userDrawn="1"/>
        </p:nvGrpSpPr>
        <p:grpSpPr>
          <a:xfrm>
            <a:off x="2838782" y="985567"/>
            <a:ext cx="996049" cy="672242"/>
            <a:chOff x="3348837" y="1699008"/>
            <a:chExt cx="996049" cy="672242"/>
          </a:xfrm>
        </p:grpSpPr>
        <p:pic>
          <p:nvPicPr>
            <p:cNvPr id="299" name="Picture 298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8862" y="1699008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00" name="TextBox 299"/>
            <p:cNvSpPr txBox="1"/>
            <p:nvPr/>
          </p:nvSpPr>
          <p:spPr>
            <a:xfrm>
              <a:off x="3378862" y="2201973"/>
              <a:ext cx="9360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Netherlands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1" name="Straight Connector 300"/>
            <p:cNvCxnSpPr/>
            <p:nvPr/>
          </p:nvCxnSpPr>
          <p:spPr>
            <a:xfrm>
              <a:off x="3348837" y="237125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Group 301"/>
          <p:cNvGrpSpPr/>
          <p:nvPr userDrawn="1"/>
        </p:nvGrpSpPr>
        <p:grpSpPr>
          <a:xfrm>
            <a:off x="4108105" y="976042"/>
            <a:ext cx="1032657" cy="675497"/>
            <a:chOff x="4758005" y="1699008"/>
            <a:chExt cx="1032657" cy="675497"/>
          </a:xfrm>
        </p:grpSpPr>
        <p:pic>
          <p:nvPicPr>
            <p:cNvPr id="303" name="Picture 4" descr="\\CABIUK-APPS04\Portfolio\Assets\MarketingImageLibrary\Flags\Flags for Web - GIF\Switzerland - Flag copy.gif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30" y="1699008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4" name="TextBox 303"/>
            <p:cNvSpPr txBox="1"/>
            <p:nvPr/>
          </p:nvSpPr>
          <p:spPr>
            <a:xfrm>
              <a:off x="4788030" y="2187174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Switzerland </a:t>
              </a:r>
              <a:r>
                <a:rPr lang="en-GB" sz="1100" dirty="0" smtClean="0">
                  <a:solidFill>
                    <a:srgbClr val="5C5C5C"/>
                  </a:solidFill>
                </a:rPr>
                <a:t>27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5" name="Straight Connector 304"/>
            <p:cNvCxnSpPr/>
            <p:nvPr/>
          </p:nvCxnSpPr>
          <p:spPr>
            <a:xfrm>
              <a:off x="4758005" y="2374505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305"/>
          <p:cNvGrpSpPr/>
          <p:nvPr userDrawn="1"/>
        </p:nvGrpSpPr>
        <p:grpSpPr>
          <a:xfrm>
            <a:off x="6730371" y="965999"/>
            <a:ext cx="1016639" cy="665924"/>
            <a:chOff x="7696357" y="2752915"/>
            <a:chExt cx="1016639" cy="665924"/>
          </a:xfrm>
        </p:grpSpPr>
        <p:sp>
          <p:nvSpPr>
            <p:cNvPr id="307" name="TextBox 306"/>
            <p:cNvSpPr txBox="1"/>
            <p:nvPr/>
          </p:nvSpPr>
          <p:spPr>
            <a:xfrm>
              <a:off x="7800089" y="3227305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Bulgaria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pic>
          <p:nvPicPr>
            <p:cNvPr id="308" name="Picture 307"/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3057" y="2752915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309" name="Straight Connector 308"/>
            <p:cNvCxnSpPr/>
            <p:nvPr/>
          </p:nvCxnSpPr>
          <p:spPr>
            <a:xfrm>
              <a:off x="7696357" y="3418839"/>
              <a:ext cx="10082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309"/>
          <p:cNvGrpSpPr/>
          <p:nvPr userDrawn="1"/>
        </p:nvGrpSpPr>
        <p:grpSpPr>
          <a:xfrm>
            <a:off x="260173" y="976042"/>
            <a:ext cx="1029365" cy="670949"/>
            <a:chOff x="374195" y="1700760"/>
            <a:chExt cx="1029365" cy="670949"/>
          </a:xfrm>
        </p:grpSpPr>
        <p:pic>
          <p:nvPicPr>
            <p:cNvPr id="311" name="Picture 310"/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928" y="170076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12" name="TextBox 311"/>
            <p:cNvSpPr txBox="1"/>
            <p:nvPr/>
          </p:nvSpPr>
          <p:spPr>
            <a:xfrm>
              <a:off x="400928" y="217957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USA 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3" name="Straight Connector 312"/>
            <p:cNvCxnSpPr/>
            <p:nvPr/>
          </p:nvCxnSpPr>
          <p:spPr>
            <a:xfrm>
              <a:off x="374195" y="2371709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313"/>
          <p:cNvGrpSpPr/>
          <p:nvPr userDrawn="1"/>
        </p:nvGrpSpPr>
        <p:grpSpPr>
          <a:xfrm>
            <a:off x="281602" y="1763309"/>
            <a:ext cx="1446550" cy="706377"/>
            <a:chOff x="367845" y="3789050"/>
            <a:chExt cx="1446550" cy="706377"/>
          </a:xfrm>
        </p:grpSpPr>
        <p:pic>
          <p:nvPicPr>
            <p:cNvPr id="315" name="Picture 10" descr="\\CABIUK-APPS04\Portfolio\Assets\MarketingImageLibrary\Flags\Flags for Web - GIF\Trinidad &amp; Tobago - Flag copy.gif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45" y="3789050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6" name="TextBox 315"/>
            <p:cNvSpPr txBox="1"/>
            <p:nvPr/>
          </p:nvSpPr>
          <p:spPr>
            <a:xfrm>
              <a:off x="374195" y="4297166"/>
              <a:ext cx="14402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Trinidad &amp; Tobago </a:t>
              </a:r>
              <a:r>
                <a:rPr lang="en-GB" sz="1100" dirty="0" smtClean="0">
                  <a:solidFill>
                    <a:srgbClr val="5C5C5C"/>
                  </a:solidFill>
                </a:rPr>
                <a:t>4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7" name="Straight Connector 316"/>
            <p:cNvCxnSpPr/>
            <p:nvPr/>
          </p:nvCxnSpPr>
          <p:spPr>
            <a:xfrm>
              <a:off x="373476" y="4495427"/>
              <a:ext cx="13609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Group 317"/>
          <p:cNvGrpSpPr/>
          <p:nvPr userDrawn="1"/>
        </p:nvGrpSpPr>
        <p:grpSpPr>
          <a:xfrm>
            <a:off x="4949932" y="5200325"/>
            <a:ext cx="1161734" cy="711141"/>
            <a:chOff x="3186703" y="5727274"/>
            <a:chExt cx="1161734" cy="711141"/>
          </a:xfrm>
        </p:grpSpPr>
        <p:pic>
          <p:nvPicPr>
            <p:cNvPr id="319" name="Picture 9" descr="\\CABIUK-APPS04\Portfolio\Assets\MarketingImageLibrary\Flags\Flags for Web - GIF\Kenya - Flag copy.gif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805" y="572727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0" name="TextBox 319"/>
            <p:cNvSpPr txBox="1"/>
            <p:nvPr/>
          </p:nvSpPr>
          <p:spPr>
            <a:xfrm>
              <a:off x="3345805" y="625785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Kenya  </a:t>
              </a:r>
              <a:r>
                <a:rPr lang="en-GB" sz="1100" dirty="0" smtClean="0">
                  <a:solidFill>
                    <a:srgbClr val="5C5C5C"/>
                  </a:solidFill>
                </a:rPr>
                <a:t>40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21" name="Straight Connector 320"/>
            <p:cNvCxnSpPr/>
            <p:nvPr/>
          </p:nvCxnSpPr>
          <p:spPr>
            <a:xfrm>
              <a:off x="3186703" y="6438415"/>
              <a:ext cx="10565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2" name="Straight Connector 321"/>
          <p:cNvCxnSpPr>
            <a:endCxn id="289" idx="1"/>
          </p:cNvCxnSpPr>
          <p:nvPr userDrawn="1"/>
        </p:nvCxnSpPr>
        <p:spPr>
          <a:xfrm>
            <a:off x="2578895" y="1648510"/>
            <a:ext cx="1877778" cy="9440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>
            <a:endCxn id="285" idx="1"/>
          </p:cNvCxnSpPr>
          <p:nvPr userDrawn="1"/>
        </p:nvCxnSpPr>
        <p:spPr>
          <a:xfrm>
            <a:off x="3834831" y="1651539"/>
            <a:ext cx="742318" cy="947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endCxn id="287" idx="0"/>
          </p:cNvCxnSpPr>
          <p:nvPr userDrawn="1"/>
        </p:nvCxnSpPr>
        <p:spPr>
          <a:xfrm flipH="1">
            <a:off x="4665324" y="1651539"/>
            <a:ext cx="438830" cy="1077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>
            <a:endCxn id="290" idx="6"/>
          </p:cNvCxnSpPr>
          <p:nvPr userDrawn="1"/>
        </p:nvCxnSpPr>
        <p:spPr>
          <a:xfrm flipH="1">
            <a:off x="5021942" y="1623955"/>
            <a:ext cx="1708429" cy="12503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>
            <a:endCxn id="339" idx="7"/>
          </p:cNvCxnSpPr>
          <p:nvPr userDrawn="1"/>
        </p:nvCxnSpPr>
        <p:spPr>
          <a:xfrm flipH="1">
            <a:off x="4897518" y="1651539"/>
            <a:ext cx="499205" cy="10843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>
            <a:endCxn id="291" idx="6"/>
          </p:cNvCxnSpPr>
          <p:nvPr userDrawn="1"/>
        </p:nvCxnSpPr>
        <p:spPr>
          <a:xfrm flipH="1">
            <a:off x="6560442" y="3335486"/>
            <a:ext cx="1401978" cy="5303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>
            <a:endCxn id="293" idx="7"/>
          </p:cNvCxnSpPr>
          <p:nvPr userDrawn="1"/>
        </p:nvCxnSpPr>
        <p:spPr>
          <a:xfrm flipH="1">
            <a:off x="7425487" y="4212581"/>
            <a:ext cx="532336" cy="4801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>
            <a:endCxn id="286" idx="5"/>
          </p:cNvCxnSpPr>
          <p:nvPr userDrawn="1"/>
        </p:nvCxnSpPr>
        <p:spPr>
          <a:xfrm flipH="1" flipV="1">
            <a:off x="6093577" y="3523374"/>
            <a:ext cx="1528706" cy="1526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>
            <a:endCxn id="284" idx="5"/>
          </p:cNvCxnSpPr>
          <p:nvPr userDrawn="1"/>
        </p:nvCxnSpPr>
        <p:spPr>
          <a:xfrm flipH="1" flipV="1">
            <a:off x="5835681" y="3312694"/>
            <a:ext cx="2165677" cy="25834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>
            <a:endCxn id="288" idx="4"/>
          </p:cNvCxnSpPr>
          <p:nvPr userDrawn="1"/>
        </p:nvCxnSpPr>
        <p:spPr>
          <a:xfrm flipV="1">
            <a:off x="4949932" y="4020579"/>
            <a:ext cx="281946" cy="18911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 userDrawn="1"/>
        </p:nvCxnSpPr>
        <p:spPr>
          <a:xfrm>
            <a:off x="787581" y="4184133"/>
            <a:ext cx="25887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>
            <a:endCxn id="282" idx="2"/>
          </p:cNvCxnSpPr>
          <p:nvPr userDrawn="1"/>
        </p:nvCxnSpPr>
        <p:spPr>
          <a:xfrm>
            <a:off x="1256222" y="3298054"/>
            <a:ext cx="1536841" cy="4183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>
            <a:endCxn id="280" idx="2"/>
          </p:cNvCxnSpPr>
          <p:nvPr userDrawn="1"/>
        </p:nvCxnSpPr>
        <p:spPr>
          <a:xfrm>
            <a:off x="1648149" y="2469686"/>
            <a:ext cx="1599834" cy="12447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>
            <a:endCxn id="281" idx="2"/>
          </p:cNvCxnSpPr>
          <p:nvPr userDrawn="1"/>
        </p:nvCxnSpPr>
        <p:spPr>
          <a:xfrm>
            <a:off x="1256222" y="1646991"/>
            <a:ext cx="1775730" cy="1226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 userDrawn="1"/>
        </p:nvCxnSpPr>
        <p:spPr>
          <a:xfrm flipH="1">
            <a:off x="3348066" y="3524289"/>
            <a:ext cx="1334958" cy="23883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>
            <a:endCxn id="292" idx="7"/>
          </p:cNvCxnSpPr>
          <p:nvPr userDrawn="1"/>
        </p:nvCxnSpPr>
        <p:spPr>
          <a:xfrm flipH="1">
            <a:off x="6841788" y="2481831"/>
            <a:ext cx="1111106" cy="424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Oval 337"/>
          <p:cNvSpPr/>
          <p:nvPr userDrawn="1"/>
        </p:nvSpPr>
        <p:spPr>
          <a:xfrm>
            <a:off x="6241234" y="33427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39" name="Oval 338"/>
          <p:cNvSpPr/>
          <p:nvPr userDrawn="1"/>
        </p:nvSpPr>
        <p:spPr>
          <a:xfrm>
            <a:off x="4858494" y="272916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40" name="Straight Connector 339"/>
          <p:cNvCxnSpPr/>
          <p:nvPr userDrawn="1"/>
        </p:nvCxnSpPr>
        <p:spPr>
          <a:xfrm flipH="1">
            <a:off x="6277861" y="1617804"/>
            <a:ext cx="1712482" cy="17426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1" name="Group 340"/>
          <p:cNvGrpSpPr/>
          <p:nvPr userDrawn="1"/>
        </p:nvGrpSpPr>
        <p:grpSpPr>
          <a:xfrm>
            <a:off x="5396723" y="976042"/>
            <a:ext cx="996049" cy="670170"/>
            <a:chOff x="6131916" y="1739750"/>
            <a:chExt cx="996049" cy="670170"/>
          </a:xfrm>
        </p:grpSpPr>
        <p:sp>
          <p:nvSpPr>
            <p:cNvPr id="342" name="TextBox 341"/>
            <p:cNvSpPr txBox="1"/>
            <p:nvPr/>
          </p:nvSpPr>
          <p:spPr>
            <a:xfrm>
              <a:off x="6200723" y="2218386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Hungary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43" name="Straight Connector 342"/>
            <p:cNvCxnSpPr/>
            <p:nvPr/>
          </p:nvCxnSpPr>
          <p:spPr>
            <a:xfrm>
              <a:off x="6131916" y="240992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3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176" y="173975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5" name="TextBox 344"/>
          <p:cNvSpPr txBox="1"/>
          <p:nvPr userDrawn="1"/>
        </p:nvSpPr>
        <p:spPr>
          <a:xfrm>
            <a:off x="8034553" y="1416169"/>
            <a:ext cx="10226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Bangladesh 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46" name="Straight Connector 345"/>
          <p:cNvCxnSpPr/>
          <p:nvPr userDrawn="1"/>
        </p:nvCxnSpPr>
        <p:spPr>
          <a:xfrm>
            <a:off x="7985726" y="1616242"/>
            <a:ext cx="964971" cy="15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7" name="Picture 4"/>
          <p:cNvPicPr>
            <a:picLocks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18918" y="965999"/>
            <a:ext cx="864000" cy="4320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8" name="Group 347"/>
          <p:cNvGrpSpPr/>
          <p:nvPr userDrawn="1"/>
        </p:nvGrpSpPr>
        <p:grpSpPr>
          <a:xfrm>
            <a:off x="7622283" y="4357495"/>
            <a:ext cx="1415412" cy="839048"/>
            <a:chOff x="7602377" y="5942099"/>
            <a:chExt cx="1415412" cy="839048"/>
          </a:xfrm>
        </p:grpSpPr>
        <p:cxnSp>
          <p:nvCxnSpPr>
            <p:cNvPr id="349" name="Straight Connector 348"/>
            <p:cNvCxnSpPr/>
            <p:nvPr/>
          </p:nvCxnSpPr>
          <p:spPr>
            <a:xfrm>
              <a:off x="7602377" y="6631810"/>
              <a:ext cx="13411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0" name="Group 349"/>
            <p:cNvGrpSpPr/>
            <p:nvPr/>
          </p:nvGrpSpPr>
          <p:grpSpPr>
            <a:xfrm>
              <a:off x="8008246" y="5942099"/>
              <a:ext cx="1009543" cy="839048"/>
              <a:chOff x="6626619" y="5917569"/>
              <a:chExt cx="1009543" cy="839048"/>
            </a:xfrm>
          </p:grpSpPr>
          <p:sp>
            <p:nvSpPr>
              <p:cNvPr id="351" name="TextBox 350"/>
              <p:cNvSpPr txBox="1"/>
              <p:nvPr/>
            </p:nvSpPr>
            <p:spPr>
              <a:xfrm>
                <a:off x="6633530" y="6418063"/>
                <a:ext cx="1002632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India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23</a:t>
                </a:r>
              </a:p>
              <a:p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pic>
            <p:nvPicPr>
              <p:cNvPr id="352" name="Picture 3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6619" y="5917569"/>
                <a:ext cx="904421" cy="439733"/>
              </a:xfrm>
              <a:prstGeom prst="rect">
                <a:avLst/>
              </a:prstGeom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</p:pic>
          <p:pic>
            <p:nvPicPr>
              <p:cNvPr id="353" name="Picture 352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6589" t="34010" r="28414" b="32995"/>
              <a:stretch/>
            </p:blipFill>
            <p:spPr>
              <a:xfrm>
                <a:off x="6929729" y="6064466"/>
                <a:ext cx="298200" cy="145937"/>
              </a:xfrm>
              <a:prstGeom prst="rect">
                <a:avLst/>
              </a:prstGeom>
            </p:spPr>
          </p:pic>
        </p:grpSp>
      </p:grpSp>
      <p:sp>
        <p:nvSpPr>
          <p:cNvPr id="354" name="Oval 353"/>
          <p:cNvSpPr/>
          <p:nvPr userDrawn="1"/>
        </p:nvSpPr>
        <p:spPr>
          <a:xfrm>
            <a:off x="4450766" y="378645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5" name="Oval 354"/>
          <p:cNvSpPr/>
          <p:nvPr userDrawn="1"/>
        </p:nvSpPr>
        <p:spPr>
          <a:xfrm>
            <a:off x="5107991" y="390646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6" name="Oval 355"/>
          <p:cNvSpPr/>
          <p:nvPr userDrawn="1"/>
        </p:nvSpPr>
        <p:spPr>
          <a:xfrm>
            <a:off x="5276266" y="3725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357" name="Picture 35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43" y="5214352"/>
            <a:ext cx="877751" cy="4327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58" name="TextBox 357"/>
          <p:cNvSpPr txBox="1"/>
          <p:nvPr userDrawn="1"/>
        </p:nvSpPr>
        <p:spPr>
          <a:xfrm>
            <a:off x="292592" y="5723002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Ghana  6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59" name="Straight Connector 358"/>
          <p:cNvCxnSpPr/>
          <p:nvPr userDrawn="1"/>
        </p:nvCxnSpPr>
        <p:spPr>
          <a:xfrm>
            <a:off x="301494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>
            <a:stCxn id="354" idx="3"/>
          </p:cNvCxnSpPr>
          <p:nvPr userDrawn="1"/>
        </p:nvCxnSpPr>
        <p:spPr>
          <a:xfrm flipH="1">
            <a:off x="1194509" y="3825476"/>
            <a:ext cx="3262952" cy="2078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1" name="Group 360"/>
          <p:cNvGrpSpPr/>
          <p:nvPr userDrawn="1"/>
        </p:nvGrpSpPr>
        <p:grpSpPr>
          <a:xfrm>
            <a:off x="3858266" y="5222137"/>
            <a:ext cx="1002802" cy="685664"/>
            <a:chOff x="2200763" y="6031612"/>
            <a:chExt cx="1002802" cy="685664"/>
          </a:xfrm>
        </p:grpSpPr>
        <p:pic>
          <p:nvPicPr>
            <p:cNvPr id="362" name="Picture 361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0288" y="6031612"/>
              <a:ext cx="86556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63" name="TextBox 362"/>
            <p:cNvSpPr txBox="1"/>
            <p:nvPr/>
          </p:nvSpPr>
          <p:spPr>
            <a:xfrm>
              <a:off x="2200933" y="653170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Uganda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4" name="Straight Connector 363"/>
            <p:cNvCxnSpPr/>
            <p:nvPr/>
          </p:nvCxnSpPr>
          <p:spPr>
            <a:xfrm flipV="1">
              <a:off x="2200763" y="6716776"/>
              <a:ext cx="938882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5" name="Straight Connector 364"/>
          <p:cNvCxnSpPr/>
          <p:nvPr userDrawn="1"/>
        </p:nvCxnSpPr>
        <p:spPr>
          <a:xfrm flipH="1">
            <a:off x="4797148" y="3952186"/>
            <a:ext cx="333702" cy="1959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6" name="Group 365"/>
          <p:cNvGrpSpPr/>
          <p:nvPr userDrawn="1"/>
        </p:nvGrpSpPr>
        <p:grpSpPr>
          <a:xfrm>
            <a:off x="6441163" y="5200892"/>
            <a:ext cx="950181" cy="683759"/>
            <a:chOff x="5354624" y="5964870"/>
            <a:chExt cx="950181" cy="683759"/>
          </a:xfrm>
        </p:grpSpPr>
        <p:pic>
          <p:nvPicPr>
            <p:cNvPr id="367" name="Picture 366"/>
            <p:cNvPicPr>
              <a:picLocks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6" t="954" r="272" b="954"/>
            <a:stretch/>
          </p:blipFill>
          <p:spPr>
            <a:xfrm>
              <a:off x="5384301" y="5964870"/>
              <a:ext cx="8784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/>
          </p:spPr>
        </p:pic>
        <p:sp>
          <p:nvSpPr>
            <p:cNvPr id="368" name="TextBox 367"/>
            <p:cNvSpPr txBox="1"/>
            <p:nvPr/>
          </p:nvSpPr>
          <p:spPr>
            <a:xfrm>
              <a:off x="5384300" y="6464392"/>
              <a:ext cx="8955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Ethiopia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9" name="Straight Connector 368"/>
            <p:cNvCxnSpPr/>
            <p:nvPr/>
          </p:nvCxnSpPr>
          <p:spPr>
            <a:xfrm flipV="1">
              <a:off x="5354624" y="6648129"/>
              <a:ext cx="950181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0" name="Straight Connector 369"/>
          <p:cNvCxnSpPr>
            <a:endCxn id="356" idx="5"/>
          </p:cNvCxnSpPr>
          <p:nvPr userDrawn="1"/>
        </p:nvCxnSpPr>
        <p:spPr>
          <a:xfrm flipH="1" flipV="1">
            <a:off x="5315290" y="3764516"/>
            <a:ext cx="1125873" cy="2121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1" name="Group 370"/>
          <p:cNvGrpSpPr/>
          <p:nvPr userDrawn="1"/>
        </p:nvGrpSpPr>
        <p:grpSpPr>
          <a:xfrm>
            <a:off x="7954648" y="3542080"/>
            <a:ext cx="1091870" cy="670501"/>
            <a:chOff x="7910475" y="4286397"/>
            <a:chExt cx="1091870" cy="670501"/>
          </a:xfrm>
        </p:grpSpPr>
        <p:grpSp>
          <p:nvGrpSpPr>
            <p:cNvPr id="372" name="Group 371"/>
            <p:cNvGrpSpPr/>
            <p:nvPr/>
          </p:nvGrpSpPr>
          <p:grpSpPr>
            <a:xfrm>
              <a:off x="7910475" y="4755112"/>
              <a:ext cx="1091870" cy="201786"/>
              <a:chOff x="7755394" y="6264203"/>
              <a:chExt cx="1091870" cy="201786"/>
            </a:xfrm>
          </p:grpSpPr>
          <p:sp>
            <p:nvSpPr>
              <p:cNvPr id="374" name="TextBox 373"/>
              <p:cNvSpPr txBox="1"/>
              <p:nvPr/>
            </p:nvSpPr>
            <p:spPr>
              <a:xfrm>
                <a:off x="7844632" y="6264203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Australia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75" name="Straight Connector 374"/>
              <p:cNvCxnSpPr/>
              <p:nvPr/>
            </p:nvCxnSpPr>
            <p:spPr>
              <a:xfrm>
                <a:off x="7755394" y="6465989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3" name="Picture 372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9713" y="4286397"/>
              <a:ext cx="88373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76" name="Group 375"/>
          <p:cNvGrpSpPr/>
          <p:nvPr userDrawn="1"/>
        </p:nvGrpSpPr>
        <p:grpSpPr>
          <a:xfrm>
            <a:off x="7957823" y="2639136"/>
            <a:ext cx="1104263" cy="696350"/>
            <a:chOff x="7913650" y="3383453"/>
            <a:chExt cx="1104263" cy="696350"/>
          </a:xfrm>
        </p:grpSpPr>
        <p:grpSp>
          <p:nvGrpSpPr>
            <p:cNvPr id="377" name="Group 376"/>
            <p:cNvGrpSpPr/>
            <p:nvPr/>
          </p:nvGrpSpPr>
          <p:grpSpPr>
            <a:xfrm>
              <a:off x="7913650" y="3880826"/>
              <a:ext cx="1104263" cy="198977"/>
              <a:chOff x="7754491" y="5216714"/>
              <a:chExt cx="1104263" cy="198977"/>
            </a:xfrm>
          </p:grpSpPr>
          <p:sp>
            <p:nvSpPr>
              <p:cNvPr id="379" name="TextBox 378"/>
              <p:cNvSpPr txBox="1"/>
              <p:nvPr/>
            </p:nvSpPr>
            <p:spPr>
              <a:xfrm>
                <a:off x="7856122" y="5216714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Malaysia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0" name="Straight Connector 379"/>
              <p:cNvCxnSpPr/>
              <p:nvPr/>
            </p:nvCxnSpPr>
            <p:spPr>
              <a:xfrm>
                <a:off x="7754491" y="5415691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8" name="Picture 377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201" y="3383453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1" name="Group 380"/>
          <p:cNvGrpSpPr/>
          <p:nvPr userDrawn="1"/>
        </p:nvGrpSpPr>
        <p:grpSpPr>
          <a:xfrm>
            <a:off x="7952894" y="1838645"/>
            <a:ext cx="1104996" cy="643186"/>
            <a:chOff x="7908721" y="2582962"/>
            <a:chExt cx="1104996" cy="643186"/>
          </a:xfrm>
        </p:grpSpPr>
        <p:grpSp>
          <p:nvGrpSpPr>
            <p:cNvPr id="382" name="Group 381"/>
            <p:cNvGrpSpPr/>
            <p:nvPr/>
          </p:nvGrpSpPr>
          <p:grpSpPr>
            <a:xfrm>
              <a:off x="7908721" y="3052429"/>
              <a:ext cx="1104996" cy="173719"/>
              <a:chOff x="7737050" y="4258335"/>
              <a:chExt cx="1104996" cy="173719"/>
            </a:xfrm>
          </p:grpSpPr>
          <p:sp>
            <p:nvSpPr>
              <p:cNvPr id="384" name="TextBox 383"/>
              <p:cNvSpPr txBox="1"/>
              <p:nvPr/>
            </p:nvSpPr>
            <p:spPr>
              <a:xfrm>
                <a:off x="7839414" y="4258335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China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8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5" name="Straight Connector 384"/>
              <p:cNvCxnSpPr/>
              <p:nvPr/>
            </p:nvCxnSpPr>
            <p:spPr>
              <a:xfrm>
                <a:off x="7737050" y="443205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668" y="2582962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6" name="Group 385"/>
          <p:cNvGrpSpPr/>
          <p:nvPr userDrawn="1"/>
        </p:nvGrpSpPr>
        <p:grpSpPr>
          <a:xfrm>
            <a:off x="8001358" y="5208199"/>
            <a:ext cx="1040518" cy="687951"/>
            <a:chOff x="7052945" y="5952516"/>
            <a:chExt cx="1040518" cy="687951"/>
          </a:xfrm>
        </p:grpSpPr>
        <p:grpSp>
          <p:nvGrpSpPr>
            <p:cNvPr id="387" name="Group 386"/>
            <p:cNvGrpSpPr/>
            <p:nvPr/>
          </p:nvGrpSpPr>
          <p:grpSpPr>
            <a:xfrm>
              <a:off x="7052945" y="6460810"/>
              <a:ext cx="1040518" cy="179657"/>
              <a:chOff x="7052945" y="6360451"/>
              <a:chExt cx="1040518" cy="179657"/>
            </a:xfrm>
          </p:grpSpPr>
          <p:sp>
            <p:nvSpPr>
              <p:cNvPr id="389" name="TextBox 388"/>
              <p:cNvSpPr txBox="1"/>
              <p:nvPr/>
            </p:nvSpPr>
            <p:spPr>
              <a:xfrm>
                <a:off x="7090831" y="636045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Pakistan  115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0" name="Straight Connector 389"/>
              <p:cNvCxnSpPr/>
              <p:nvPr/>
            </p:nvCxnSpPr>
            <p:spPr>
              <a:xfrm>
                <a:off x="7052945" y="6540108"/>
                <a:ext cx="9110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8" name="Picture 387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3155" y="5952516"/>
              <a:ext cx="87775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1" name="Group 390"/>
          <p:cNvGrpSpPr/>
          <p:nvPr userDrawn="1"/>
        </p:nvGrpSpPr>
        <p:grpSpPr>
          <a:xfrm>
            <a:off x="286265" y="3535661"/>
            <a:ext cx="1002632" cy="647692"/>
            <a:chOff x="242092" y="4279978"/>
            <a:chExt cx="1002632" cy="647692"/>
          </a:xfrm>
        </p:grpSpPr>
        <p:grpSp>
          <p:nvGrpSpPr>
            <p:cNvPr id="392" name="Group 391"/>
            <p:cNvGrpSpPr/>
            <p:nvPr/>
          </p:nvGrpSpPr>
          <p:grpSpPr>
            <a:xfrm>
              <a:off x="242092" y="4751553"/>
              <a:ext cx="1002632" cy="176117"/>
              <a:chOff x="377649" y="5261360"/>
              <a:chExt cx="1002632" cy="176117"/>
            </a:xfrm>
          </p:grpSpPr>
          <p:sp>
            <p:nvSpPr>
              <p:cNvPr id="394" name="TextBox 393"/>
              <p:cNvSpPr txBox="1"/>
              <p:nvPr/>
            </p:nvSpPr>
            <p:spPr>
              <a:xfrm>
                <a:off x="377649" y="5261360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Brazil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4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5" name="Straight Connector 394"/>
              <p:cNvCxnSpPr/>
              <p:nvPr/>
            </p:nvCxnSpPr>
            <p:spPr>
              <a:xfrm>
                <a:off x="380940" y="5437477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3" name="Picture 392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778" y="4279978"/>
              <a:ext cx="878400" cy="4391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6" name="Group 395"/>
          <p:cNvGrpSpPr/>
          <p:nvPr userDrawn="1"/>
        </p:nvGrpSpPr>
        <p:grpSpPr>
          <a:xfrm>
            <a:off x="264012" y="2638211"/>
            <a:ext cx="1003324" cy="662919"/>
            <a:chOff x="219839" y="3382528"/>
            <a:chExt cx="1003324" cy="662919"/>
          </a:xfrm>
        </p:grpSpPr>
        <p:grpSp>
          <p:nvGrpSpPr>
            <p:cNvPr id="397" name="Group 396"/>
            <p:cNvGrpSpPr/>
            <p:nvPr/>
          </p:nvGrpSpPr>
          <p:grpSpPr>
            <a:xfrm>
              <a:off x="219839" y="3860524"/>
              <a:ext cx="1003324" cy="184923"/>
              <a:chOff x="366055" y="3272291"/>
              <a:chExt cx="1003324" cy="184923"/>
            </a:xfrm>
          </p:grpSpPr>
          <p:sp>
            <p:nvSpPr>
              <p:cNvPr id="399" name="TextBox 398"/>
              <p:cNvSpPr txBox="1"/>
              <p:nvPr/>
            </p:nvSpPr>
            <p:spPr>
              <a:xfrm>
                <a:off x="366747" y="327229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Costa Rica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400" name="Straight Connector 399"/>
              <p:cNvCxnSpPr/>
              <p:nvPr/>
            </p:nvCxnSpPr>
            <p:spPr>
              <a:xfrm>
                <a:off x="366055" y="345721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208" y="3382528"/>
              <a:ext cx="882000" cy="4409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401" name="Group 400"/>
          <p:cNvGrpSpPr/>
          <p:nvPr userDrawn="1"/>
        </p:nvGrpSpPr>
        <p:grpSpPr>
          <a:xfrm>
            <a:off x="281602" y="4338880"/>
            <a:ext cx="912907" cy="680427"/>
            <a:chOff x="237429" y="5083197"/>
            <a:chExt cx="912907" cy="680427"/>
          </a:xfrm>
        </p:grpSpPr>
        <p:pic>
          <p:nvPicPr>
            <p:cNvPr id="402" name="Picture 2" descr="\\CABIUK-IMAGE\images\General\Flags of the World\Flags - Uniform Size\Flags - Uniform Size - for Web\Chile.gif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57" y="5083197"/>
              <a:ext cx="886475" cy="443237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3" name="TextBox 402"/>
            <p:cNvSpPr txBox="1"/>
            <p:nvPr/>
          </p:nvSpPr>
          <p:spPr>
            <a:xfrm>
              <a:off x="237429" y="5582307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Chile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404" name="Straight Connector 403"/>
            <p:cNvCxnSpPr/>
            <p:nvPr/>
          </p:nvCxnSpPr>
          <p:spPr>
            <a:xfrm>
              <a:off x="246331" y="5763624"/>
              <a:ext cx="9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5" name="Oval 404"/>
          <p:cNvSpPr/>
          <p:nvPr userDrawn="1"/>
        </p:nvSpPr>
        <p:spPr>
          <a:xfrm>
            <a:off x="3098923" y="453164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406" name="Straight Connector 405"/>
          <p:cNvCxnSpPr>
            <a:endCxn id="405" idx="2"/>
          </p:cNvCxnSpPr>
          <p:nvPr userDrawn="1"/>
        </p:nvCxnSpPr>
        <p:spPr>
          <a:xfrm flipV="1">
            <a:off x="1181602" y="4554501"/>
            <a:ext cx="1917321" cy="4648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Rectangle 406"/>
          <p:cNvSpPr/>
          <p:nvPr userDrawn="1"/>
        </p:nvSpPr>
        <p:spPr>
          <a:xfrm>
            <a:off x="153942" y="332656"/>
            <a:ext cx="8971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5C5C5C"/>
                </a:solidFill>
              </a:rPr>
              <a:t>Global reach </a:t>
            </a:r>
            <a:r>
              <a:rPr lang="en-GB" dirty="0" smtClean="0">
                <a:solidFill>
                  <a:srgbClr val="5C5C5C"/>
                </a:solidFill>
              </a:rPr>
              <a:t>We </a:t>
            </a:r>
            <a:r>
              <a:rPr lang="en-GB" dirty="0">
                <a:solidFill>
                  <a:srgbClr val="5C5C5C"/>
                </a:solidFill>
              </a:rPr>
              <a:t>have </a:t>
            </a:r>
            <a:r>
              <a:rPr lang="en-GB" dirty="0" smtClean="0">
                <a:solidFill>
                  <a:srgbClr val="5C5C5C"/>
                </a:solidFill>
              </a:rPr>
              <a:t>480+ </a:t>
            </a:r>
            <a:r>
              <a:rPr lang="en-GB" dirty="0">
                <a:solidFill>
                  <a:srgbClr val="5C5C5C"/>
                </a:solidFill>
              </a:rPr>
              <a:t>staff across 21 locations worldwide</a:t>
            </a:r>
          </a:p>
        </p:txBody>
      </p:sp>
      <p:cxnSp>
        <p:nvCxnSpPr>
          <p:cNvPr id="409" name="Straight Connector 408"/>
          <p:cNvCxnSpPr/>
          <p:nvPr userDrawn="1"/>
        </p:nvCxnSpPr>
        <p:spPr>
          <a:xfrm>
            <a:off x="2448066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TextBox 409"/>
          <p:cNvSpPr txBox="1"/>
          <p:nvPr userDrawn="1"/>
        </p:nvSpPr>
        <p:spPr>
          <a:xfrm>
            <a:off x="2437804" y="5707457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Niger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pic>
        <p:nvPicPr>
          <p:cNvPr id="411" name="Picture 410"/>
          <p:cNvPicPr>
            <a:picLocks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66" y="5235699"/>
            <a:ext cx="864000" cy="4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2" name="Oval 411"/>
          <p:cNvSpPr/>
          <p:nvPr userDrawn="1"/>
        </p:nvSpPr>
        <p:spPr>
          <a:xfrm>
            <a:off x="4687633" y="351922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67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4C4C4C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28800"/>
            <a:ext cx="8229600" cy="4464496"/>
          </a:xfrm>
        </p:spPr>
        <p:txBody>
          <a:bodyPr/>
          <a:lstStyle>
            <a:lvl1pPr marL="177800" indent="-177800">
              <a:buClr>
                <a:schemeClr val="bg2"/>
              </a:buClr>
              <a:defRPr/>
            </a:lvl1pPr>
            <a:lvl2pPr marL="177800" indent="-177800">
              <a:buClr>
                <a:schemeClr val="bg2"/>
              </a:buClr>
              <a:defRPr/>
            </a:lvl2pPr>
            <a:lvl3pPr marL="177800" indent="-177800">
              <a:buClr>
                <a:schemeClr val="bg2"/>
              </a:buClr>
              <a:defRPr/>
            </a:lvl3pPr>
            <a:lvl4pPr marL="177800" indent="-177800">
              <a:buClr>
                <a:schemeClr val="bg2"/>
              </a:buClr>
              <a:defRPr/>
            </a:lvl4pPr>
            <a:lvl5pPr marL="177800" indent="-177800"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77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C4C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tabLst/>
              <a:defRPr/>
            </a:lvl1pPr>
            <a:lvl2pPr marL="539750" indent="-177800">
              <a:buFont typeface="Arial" panose="020B0604020202020204" pitchFamily="34" charset="0"/>
              <a:buChar char="●"/>
              <a:tabLst/>
              <a:defRPr/>
            </a:lvl2pPr>
            <a:lvl3pPr marL="730250" indent="-177800">
              <a:buFont typeface="Arial" panose="020B0604020202020204" pitchFamily="34" charset="0"/>
              <a:buChar char="●"/>
              <a:tabLst/>
              <a:defRPr/>
            </a:lvl3pPr>
            <a:lvl4pPr marL="901700" indent="-177800">
              <a:buFont typeface="Arial" panose="020B0604020202020204" pitchFamily="34" charset="0"/>
              <a:buChar char="●"/>
              <a:tabLst/>
              <a:defRPr/>
            </a:lvl4pPr>
            <a:lvl5pPr marL="1092200" indent="-177800">
              <a:buFont typeface="Arial" panose="020B0604020202020204" pitchFamily="34" charset="0"/>
              <a:buChar char="●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268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/>
            </a:lvl1pPr>
            <a:lvl2pPr marL="539750" indent="-177800">
              <a:buFont typeface="Arial" panose="020B0604020202020204" pitchFamily="34" charset="0"/>
              <a:buChar char="●"/>
              <a:defRPr/>
            </a:lvl2pPr>
            <a:lvl3pPr marL="730250" indent="-177800">
              <a:buFont typeface="Arial" panose="020B0604020202020204" pitchFamily="34" charset="0"/>
              <a:buChar char="●"/>
              <a:defRPr/>
            </a:lvl3pPr>
            <a:lvl4pPr marL="901700" indent="-177800">
              <a:buFont typeface="Arial" panose="020B0604020202020204" pitchFamily="34" charset="0"/>
              <a:buChar char="●"/>
              <a:defRPr/>
            </a:lvl4pPr>
            <a:lvl5pPr marL="1092200" indent="-177800" defTabSz="895350">
              <a:buFont typeface="Arial" panose="020B0604020202020204" pitchFamily="34" charset="0"/>
              <a:buChar char="●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099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29209"/>
            <a:ext cx="3132138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10884"/>
            <a:ext cx="5473758" cy="4535016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>
                <a:latin typeface="+mn-lt"/>
              </a:defRPr>
            </a:lvl1pPr>
            <a:lvl2pPr marL="539750" indent="-177800">
              <a:buFont typeface="Arial" panose="020B0604020202020204" pitchFamily="34" charset="0"/>
              <a:buChar char="●"/>
              <a:defRPr>
                <a:latin typeface="+mn-lt"/>
              </a:defRPr>
            </a:lvl2pPr>
            <a:lvl3pPr marL="730250" indent="-177800">
              <a:buFont typeface="Arial" panose="020B0604020202020204" pitchFamily="34" charset="0"/>
              <a:buChar char="●"/>
              <a:defRPr>
                <a:latin typeface="+mn-lt"/>
              </a:defRPr>
            </a:lvl3pPr>
            <a:lvl4pPr marL="901700" indent="-177800">
              <a:buFont typeface="Arial" panose="020B0604020202020204" pitchFamily="34" charset="0"/>
              <a:buChar char="●"/>
              <a:defRPr>
                <a:latin typeface="+mn-lt"/>
              </a:defRPr>
            </a:lvl4pPr>
            <a:lvl5pPr marL="1092200" indent="-177800">
              <a:buFont typeface="Arial" panose="020B0604020202020204" pitchFamily="34" charset="0"/>
              <a:buChar char="●"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427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Pictur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20921"/>
            <a:ext cx="5473758" cy="4500367"/>
          </a:xfrm>
        </p:spPr>
        <p:txBody>
          <a:bodyPr/>
          <a:lstStyle>
            <a:lvl1pPr marL="177800" indent="-177800">
              <a:defRPr/>
            </a:lvl1pPr>
            <a:lvl2pPr marL="539750" indent="-177800">
              <a:defRPr/>
            </a:lvl2pPr>
            <a:lvl3pPr marL="730250" indent="-177800">
              <a:defRPr/>
            </a:lvl3pPr>
            <a:lvl4pPr marL="901700" indent="-177800">
              <a:defRPr/>
            </a:lvl4pPr>
            <a:lvl5pPr marL="1092200" indent="-1778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132138" cy="190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111666"/>
            <a:ext cx="3132138" cy="1908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4221088"/>
            <a:ext cx="3132138" cy="19080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538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57302"/>
            <a:ext cx="9144000" cy="3700698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4173280" y="3267175"/>
            <a:ext cx="355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spc="-150" dirty="0" err="1">
                <a:solidFill>
                  <a:srgbClr val="CAEE9C">
                    <a:lumMod val="75000"/>
                  </a:srgbClr>
                </a:solidFill>
              </a:rPr>
              <a:t>xie-xie</a:t>
            </a:r>
            <a:endParaRPr lang="en-GB" sz="3200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2992114" y="3620454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zikomo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 userDrawn="1"/>
        </p:nvSpPr>
        <p:spPr bwMode="auto">
          <a:xfrm>
            <a:off x="2362551" y="3625471"/>
            <a:ext cx="40625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6600" b="1" spc="-150" dirty="0" smtClean="0">
                <a:solidFill>
                  <a:srgbClr val="CAEE9C">
                    <a:lumMod val="75000"/>
                  </a:srgbClr>
                </a:solidFill>
              </a:rPr>
              <a:t>thank </a:t>
            </a:r>
            <a:r>
              <a:rPr lang="en-GB" sz="6600" b="1" spc="-150" dirty="0">
                <a:solidFill>
                  <a:srgbClr val="CAEE9C">
                    <a:lumMod val="75000"/>
                  </a:srgbClr>
                </a:solidFill>
              </a:rPr>
              <a:t>you 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617280" y="4289023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urakoze</a:t>
            </a:r>
            <a:endParaRPr lang="en-GB" sz="32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 userDrawn="1"/>
        </p:nvSpPr>
        <p:spPr bwMode="auto">
          <a:xfrm>
            <a:off x="2501735" y="4539381"/>
            <a:ext cx="3556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terima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kasih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19" name="Text Box 4"/>
          <p:cNvSpPr txBox="1">
            <a:spLocks noChangeArrowheads="1"/>
          </p:cNvSpPr>
          <p:nvPr userDrawn="1"/>
        </p:nvSpPr>
        <p:spPr bwMode="auto">
          <a:xfrm>
            <a:off x="4315361" y="4184299"/>
            <a:ext cx="355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spc="-150" dirty="0" err="1">
                <a:solidFill>
                  <a:srgbClr val="92D050"/>
                </a:solidFill>
              </a:rPr>
              <a:t>ke</a:t>
            </a:r>
            <a:r>
              <a:rPr lang="en-GB" sz="3200" spc="-150" dirty="0">
                <a:solidFill>
                  <a:srgbClr val="92D050"/>
                </a:solidFill>
              </a:rPr>
              <a:t> </a:t>
            </a:r>
            <a:r>
              <a:rPr lang="en-GB" sz="3200" spc="-150" dirty="0" err="1">
                <a:solidFill>
                  <a:srgbClr val="92D050"/>
                </a:solidFill>
              </a:rPr>
              <a:t>itumetse</a:t>
            </a:r>
            <a:endParaRPr lang="en-GB" sz="3200" spc="-150" dirty="0">
              <a:solidFill>
                <a:srgbClr val="92D05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 userDrawn="1"/>
        </p:nvSpPr>
        <p:spPr bwMode="auto">
          <a:xfrm>
            <a:off x="5120975" y="4545688"/>
            <a:ext cx="355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pc="-150" dirty="0" err="1">
                <a:solidFill>
                  <a:srgbClr val="CAEE9C">
                    <a:lumMod val="75000"/>
                  </a:srgbClr>
                </a:solidFill>
              </a:rPr>
              <a:t>dhanyawaad</a:t>
            </a:r>
            <a:endParaRPr lang="en-GB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 userDrawn="1"/>
        </p:nvSpPr>
        <p:spPr bwMode="auto">
          <a:xfrm>
            <a:off x="1018505" y="3555150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merci</a:t>
            </a:r>
            <a:endParaRPr lang="en-GB" sz="2800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 userDrawn="1"/>
        </p:nvSpPr>
        <p:spPr bwMode="auto">
          <a:xfrm>
            <a:off x="5862004" y="3569338"/>
            <a:ext cx="355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efharistó</a:t>
            </a:r>
            <a:endParaRPr lang="en-GB" sz="28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125396" y="3292006"/>
            <a:ext cx="2752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spc="-150" dirty="0" err="1">
                <a:solidFill>
                  <a:srgbClr val="CAEE9C">
                    <a:lumMod val="75000"/>
                  </a:srgbClr>
                </a:solidFill>
              </a:rPr>
              <a:t>Assalamualikum</a:t>
            </a:r>
            <a:endParaRPr lang="en-GB" b="1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110374" y="418130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tak</a:t>
            </a:r>
            <a:endParaRPr lang="en-GB" sz="20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1416823" y="4158782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00" b="1" spc="-150" dirty="0">
                <a:solidFill>
                  <a:srgbClr val="CAEE9C">
                    <a:lumMod val="75000"/>
                  </a:srgbClr>
                </a:solidFill>
              </a:rPr>
              <a:t>kiitos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3915393" y="3425416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spc="-150" dirty="0">
                <a:solidFill>
                  <a:srgbClr val="CAEE9C">
                    <a:lumMod val="75000"/>
                  </a:srgbClr>
                </a:solidFill>
              </a:rPr>
              <a:t>शुक्रिया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791201" y="380060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pc="-150" dirty="0">
                <a:solidFill>
                  <a:srgbClr val="92D050"/>
                </a:solidFill>
              </a:rPr>
              <a:t>ありがとう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5951280" y="3913287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spc="-150" dirty="0">
                <a:solidFill>
                  <a:srgbClr val="CAEE9C">
                    <a:lumMod val="60000"/>
                    <a:lumOff val="40000"/>
                  </a:srgbClr>
                </a:solidFill>
              </a:rPr>
              <a:t>gracias</a:t>
            </a:r>
          </a:p>
        </p:txBody>
      </p:sp>
      <p:sp>
        <p:nvSpPr>
          <p:cNvPr id="29" name="Text Box 4"/>
          <p:cNvSpPr txBox="1">
            <a:spLocks noChangeArrowheads="1"/>
          </p:cNvSpPr>
          <p:nvPr userDrawn="1"/>
        </p:nvSpPr>
        <p:spPr bwMode="auto">
          <a:xfrm>
            <a:off x="5860025" y="4184299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dirty="0" err="1">
                <a:solidFill>
                  <a:srgbClr val="CAEE9C">
                    <a:lumMod val="75000"/>
                  </a:srgbClr>
                </a:solidFill>
              </a:rPr>
              <a:t>zikomo</a:t>
            </a:r>
            <a:endParaRPr lang="en-GB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237" y="458141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rgbClr val="CAEE9C">
                    <a:lumMod val="75000"/>
                  </a:srgbClr>
                </a:solidFill>
              </a:rPr>
              <a:t>danke</a:t>
            </a:r>
            <a:endParaRPr lang="de-DE" sz="2000" dirty="0">
              <a:solidFill>
                <a:srgbClr val="CAEE9C">
                  <a:lumMod val="75000"/>
                </a:srgb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3" y="5125169"/>
            <a:ext cx="8209431" cy="91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 lang="en-GB" sz="2400" b="1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Name, CABI Centre</a:t>
            </a:r>
            <a:b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</a:b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email@cabi.org</a:t>
            </a:r>
          </a:p>
          <a:p>
            <a:pPr lvl="0"/>
            <a:endParaRPr lang="en-GB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 userDrawn="1"/>
        </p:nvSpPr>
        <p:spPr bwMode="auto">
          <a:xfrm>
            <a:off x="6289206" y="4499787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asante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9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C4C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tabLst/>
              <a:defRPr/>
            </a:lvl1pPr>
            <a:lvl2pPr marL="539750" indent="-177800">
              <a:buFont typeface="Arial" panose="020B0604020202020204" pitchFamily="34" charset="0"/>
              <a:buChar char="●"/>
              <a:tabLst/>
              <a:defRPr/>
            </a:lvl2pPr>
            <a:lvl3pPr marL="730250" indent="-177800">
              <a:buFont typeface="Arial" panose="020B0604020202020204" pitchFamily="34" charset="0"/>
              <a:buChar char="●"/>
              <a:tabLst/>
              <a:defRPr/>
            </a:lvl3pPr>
            <a:lvl4pPr marL="901700" indent="-177800">
              <a:buFont typeface="Arial" panose="020B0604020202020204" pitchFamily="34" charset="0"/>
              <a:buChar char="●"/>
              <a:tabLst/>
              <a:defRPr/>
            </a:lvl4pPr>
            <a:lvl5pPr marL="1092200" indent="-177800">
              <a:buFont typeface="Arial" panose="020B0604020202020204" pitchFamily="34" charset="0"/>
              <a:buChar char="●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268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/>
            </a:lvl1pPr>
            <a:lvl2pPr marL="539750" indent="-177800">
              <a:buFont typeface="Arial" panose="020B0604020202020204" pitchFamily="34" charset="0"/>
              <a:buChar char="●"/>
              <a:defRPr/>
            </a:lvl2pPr>
            <a:lvl3pPr marL="730250" indent="-177800">
              <a:buFont typeface="Arial" panose="020B0604020202020204" pitchFamily="34" charset="0"/>
              <a:buChar char="●"/>
              <a:defRPr/>
            </a:lvl3pPr>
            <a:lvl4pPr marL="901700" indent="-177800">
              <a:buFont typeface="Arial" panose="020B0604020202020204" pitchFamily="34" charset="0"/>
              <a:buChar char="●"/>
              <a:defRPr/>
            </a:lvl4pPr>
            <a:lvl5pPr marL="1092200" indent="-177800" defTabSz="895350">
              <a:buFont typeface="Arial" panose="020B0604020202020204" pitchFamily="34" charset="0"/>
              <a:buChar char="●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43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29209"/>
            <a:ext cx="3132138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10884"/>
            <a:ext cx="5473758" cy="4535016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>
                <a:latin typeface="+mn-lt"/>
              </a:defRPr>
            </a:lvl1pPr>
            <a:lvl2pPr marL="539750" indent="-177800">
              <a:buFont typeface="Arial" panose="020B0604020202020204" pitchFamily="34" charset="0"/>
              <a:buChar char="●"/>
              <a:defRPr>
                <a:latin typeface="+mn-lt"/>
              </a:defRPr>
            </a:lvl2pPr>
            <a:lvl3pPr marL="730250" indent="-177800">
              <a:buFont typeface="Arial" panose="020B0604020202020204" pitchFamily="34" charset="0"/>
              <a:buChar char="●"/>
              <a:defRPr>
                <a:latin typeface="+mn-lt"/>
              </a:defRPr>
            </a:lvl3pPr>
            <a:lvl4pPr marL="901700" indent="-177800">
              <a:buFont typeface="Arial" panose="020B0604020202020204" pitchFamily="34" charset="0"/>
              <a:buChar char="●"/>
              <a:defRPr>
                <a:latin typeface="+mn-lt"/>
              </a:defRPr>
            </a:lvl4pPr>
            <a:lvl5pPr marL="1092200" indent="-177800">
              <a:buFont typeface="Arial" panose="020B0604020202020204" pitchFamily="34" charset="0"/>
              <a:buChar char="●"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6" y="450851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0815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Pictur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20926"/>
            <a:ext cx="5473758" cy="4500367"/>
          </a:xfrm>
        </p:spPr>
        <p:txBody>
          <a:bodyPr/>
          <a:lstStyle>
            <a:lvl1pPr marL="177800" indent="-177800">
              <a:defRPr/>
            </a:lvl1pPr>
            <a:lvl2pPr marL="539750" indent="-177800">
              <a:defRPr/>
            </a:lvl2pPr>
            <a:lvl3pPr marL="730250" indent="-177800">
              <a:defRPr/>
            </a:lvl3pPr>
            <a:lvl4pPr marL="901700" indent="-177800">
              <a:defRPr/>
            </a:lvl4pPr>
            <a:lvl5pPr marL="1092200" indent="-1778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6" y="450851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132138" cy="190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111667"/>
            <a:ext cx="3132138" cy="1908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4221088"/>
            <a:ext cx="3132138" cy="19080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940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57301"/>
            <a:ext cx="9144000" cy="3700699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4173280" y="3267179"/>
            <a:ext cx="355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spc="-150" dirty="0" err="1">
                <a:solidFill>
                  <a:srgbClr val="CAEE9C">
                    <a:lumMod val="75000"/>
                  </a:srgbClr>
                </a:solidFill>
              </a:rPr>
              <a:t>xie-xie</a:t>
            </a:r>
            <a:endParaRPr lang="en-GB" sz="3200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2992114" y="3620455"/>
            <a:ext cx="355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zikomo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 userDrawn="1"/>
        </p:nvSpPr>
        <p:spPr bwMode="auto">
          <a:xfrm>
            <a:off x="2362551" y="3625471"/>
            <a:ext cx="40625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6600" b="1" spc="-150" dirty="0" smtClean="0">
                <a:solidFill>
                  <a:srgbClr val="CAEE9C">
                    <a:lumMod val="75000"/>
                  </a:srgbClr>
                </a:solidFill>
              </a:rPr>
              <a:t>thank </a:t>
            </a:r>
            <a:r>
              <a:rPr lang="en-GB" sz="6600" b="1" spc="-150" dirty="0">
                <a:solidFill>
                  <a:srgbClr val="CAEE9C">
                    <a:lumMod val="75000"/>
                  </a:srgbClr>
                </a:solidFill>
              </a:rPr>
              <a:t>you 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617280" y="4289029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urakoze</a:t>
            </a:r>
            <a:endParaRPr lang="en-GB" sz="32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 userDrawn="1"/>
        </p:nvSpPr>
        <p:spPr bwMode="auto">
          <a:xfrm>
            <a:off x="2501735" y="4539386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terima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kasih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19" name="Text Box 4"/>
          <p:cNvSpPr txBox="1">
            <a:spLocks noChangeArrowheads="1"/>
          </p:cNvSpPr>
          <p:nvPr userDrawn="1"/>
        </p:nvSpPr>
        <p:spPr bwMode="auto">
          <a:xfrm>
            <a:off x="4315361" y="4184303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spc="-150" dirty="0" err="1">
                <a:solidFill>
                  <a:srgbClr val="92D050"/>
                </a:solidFill>
              </a:rPr>
              <a:t>ke</a:t>
            </a:r>
            <a:r>
              <a:rPr lang="en-GB" sz="3200" spc="-150" dirty="0">
                <a:solidFill>
                  <a:srgbClr val="92D050"/>
                </a:solidFill>
              </a:rPr>
              <a:t> </a:t>
            </a:r>
            <a:r>
              <a:rPr lang="en-GB" sz="3200" spc="-150" dirty="0" err="1">
                <a:solidFill>
                  <a:srgbClr val="92D050"/>
                </a:solidFill>
              </a:rPr>
              <a:t>itumetse</a:t>
            </a:r>
            <a:endParaRPr lang="en-GB" sz="3200" spc="-150" dirty="0">
              <a:solidFill>
                <a:srgbClr val="92D05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 userDrawn="1"/>
        </p:nvSpPr>
        <p:spPr bwMode="auto">
          <a:xfrm>
            <a:off x="5120975" y="4545694"/>
            <a:ext cx="355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pc="-150" dirty="0" err="1">
                <a:solidFill>
                  <a:srgbClr val="CAEE9C">
                    <a:lumMod val="75000"/>
                  </a:srgbClr>
                </a:solidFill>
              </a:rPr>
              <a:t>dhanyawaad</a:t>
            </a:r>
            <a:endParaRPr lang="en-GB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 userDrawn="1"/>
        </p:nvSpPr>
        <p:spPr bwMode="auto">
          <a:xfrm>
            <a:off x="1018505" y="3555151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merci</a:t>
            </a:r>
            <a:endParaRPr lang="en-GB" sz="2800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 userDrawn="1"/>
        </p:nvSpPr>
        <p:spPr bwMode="auto">
          <a:xfrm>
            <a:off x="5862004" y="3569338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efharistó</a:t>
            </a:r>
            <a:endParaRPr lang="en-GB" sz="28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125404" y="3292007"/>
            <a:ext cx="2752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spc="-150" dirty="0" err="1">
                <a:solidFill>
                  <a:srgbClr val="CAEE9C">
                    <a:lumMod val="75000"/>
                  </a:srgbClr>
                </a:solidFill>
              </a:rPr>
              <a:t>Assalamualikum</a:t>
            </a:r>
            <a:endParaRPr lang="en-GB" b="1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110374" y="418130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tak</a:t>
            </a:r>
            <a:endParaRPr lang="en-GB" sz="20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1416823" y="4158783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00" b="1" spc="-150" dirty="0">
                <a:solidFill>
                  <a:srgbClr val="CAEE9C">
                    <a:lumMod val="75000"/>
                  </a:srgbClr>
                </a:solidFill>
              </a:rPr>
              <a:t>kiitos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3915401" y="3425416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spc="-150" dirty="0">
                <a:solidFill>
                  <a:srgbClr val="CAEE9C">
                    <a:lumMod val="75000"/>
                  </a:srgbClr>
                </a:solidFill>
              </a:rPr>
              <a:t>शुक्रिया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791201" y="3800605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pc="-150" dirty="0">
                <a:solidFill>
                  <a:srgbClr val="92D050"/>
                </a:solidFill>
              </a:rPr>
              <a:t>ありがとう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5951288" y="3913287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spc="-150" dirty="0">
                <a:solidFill>
                  <a:srgbClr val="CAEE9C">
                    <a:lumMod val="60000"/>
                    <a:lumOff val="40000"/>
                  </a:srgbClr>
                </a:solidFill>
              </a:rPr>
              <a:t>gracias</a:t>
            </a:r>
          </a:p>
        </p:txBody>
      </p:sp>
      <p:sp>
        <p:nvSpPr>
          <p:cNvPr id="29" name="Text Box 4"/>
          <p:cNvSpPr txBox="1">
            <a:spLocks noChangeArrowheads="1"/>
          </p:cNvSpPr>
          <p:nvPr userDrawn="1"/>
        </p:nvSpPr>
        <p:spPr bwMode="auto">
          <a:xfrm>
            <a:off x="5860025" y="4184300"/>
            <a:ext cx="355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dirty="0" err="1">
                <a:solidFill>
                  <a:srgbClr val="CAEE9C">
                    <a:lumMod val="75000"/>
                  </a:srgbClr>
                </a:solidFill>
              </a:rPr>
              <a:t>zikomo</a:t>
            </a:r>
            <a:endParaRPr lang="en-GB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245" y="4581409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rgbClr val="CAEE9C">
                    <a:lumMod val="75000"/>
                  </a:srgbClr>
                </a:solidFill>
              </a:rPr>
              <a:t>danke</a:t>
            </a:r>
            <a:endParaRPr lang="de-DE" sz="2000" dirty="0">
              <a:solidFill>
                <a:srgbClr val="CAEE9C">
                  <a:lumMod val="75000"/>
                </a:srgb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51" y="5125169"/>
            <a:ext cx="8209431" cy="91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 lang="en-GB" sz="2400" b="1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Name, CABI Centre</a:t>
            </a:r>
            <a:b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</a:b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email@cabi.org</a:t>
            </a:r>
          </a:p>
          <a:p>
            <a:pPr lvl="0"/>
            <a:endParaRPr lang="en-GB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-18321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 userDrawn="1"/>
        </p:nvSpPr>
        <p:spPr bwMode="auto">
          <a:xfrm>
            <a:off x="6289206" y="4499788"/>
            <a:ext cx="355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asante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284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2208215"/>
            <a:ext cx="9144000" cy="3060700"/>
          </a:xfrm>
          <a:prstGeom prst="rect">
            <a:avLst/>
          </a:prstGeom>
          <a:solidFill>
            <a:srgbClr val="5BBF2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262626"/>
              </a:solidFill>
              <a:cs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2208215"/>
            <a:ext cx="9144000" cy="30607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262626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055" y="1619258"/>
            <a:ext cx="7937369" cy="4357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9587" y="2206800"/>
            <a:ext cx="3060000" cy="3060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714755" y="2338392"/>
            <a:ext cx="5024438" cy="28368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927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44483" y="1"/>
            <a:ext cx="2881313" cy="68405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483" y="1"/>
            <a:ext cx="2881313" cy="68405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657" y="5118759"/>
            <a:ext cx="2747914" cy="152714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24" y="603315"/>
            <a:ext cx="2771481" cy="1246564"/>
          </a:xfrm>
        </p:spPr>
        <p:txBody>
          <a:bodyPr anchor="b"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45866" y="2036175"/>
            <a:ext cx="2880000" cy="2880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308355" y="1979618"/>
            <a:ext cx="5477430" cy="46656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298826" y="1168536"/>
            <a:ext cx="5477530" cy="6699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01468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8833" y="980731"/>
            <a:ext cx="5486955" cy="958532"/>
          </a:xfrm>
        </p:spPr>
        <p:txBody>
          <a:bodyPr anchor="b"/>
          <a:lstStyle>
            <a:lvl1pPr algn="l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45866" y="0"/>
            <a:ext cx="2880000" cy="6858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308351" y="2924945"/>
            <a:ext cx="5477430" cy="372033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298826" y="2033102"/>
            <a:ext cx="5477530" cy="74783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563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6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chemeClr val="bg1"/>
                </a:solidFill>
              </a:rPr>
              <a:t>KNOWLEDGE FOR LIFE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37960" y="3602506"/>
            <a:ext cx="71542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 smtClean="0">
              <a:solidFill>
                <a:schemeClr val="bg1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CABI is a not-for-profit international organization that improves people’s lives by providing information and applying scientific expertise to solve problems in agriculture and the environment</a:t>
            </a:r>
            <a:endParaRPr lang="en-GB" sz="2800" b="1" dirty="0" smtClean="0">
              <a:solidFill>
                <a:schemeClr val="bg1"/>
              </a:solidFill>
              <a:latin typeface="+mn-lt"/>
            </a:endParaRPr>
          </a:p>
          <a:p>
            <a:endParaRPr lang="en-GB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502" y="2924949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GB" sz="3600" b="1" dirty="0" smtClean="0">
                <a:solidFill>
                  <a:schemeClr val="bg1"/>
                </a:solidFill>
                <a:latin typeface="+mj-lt"/>
              </a:rPr>
              <a:t>our mission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8321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79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0738" y="2063788"/>
            <a:ext cx="7927336" cy="458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3400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358775" y="5218115"/>
            <a:ext cx="8426450" cy="1293812"/>
            <a:chOff x="358775" y="5218113"/>
            <a:chExt cx="8426450" cy="1293812"/>
          </a:xfrm>
        </p:grpSpPr>
        <p:sp>
          <p:nvSpPr>
            <p:cNvPr id="3" name="Rectangle 2"/>
            <p:cNvSpPr/>
            <p:nvPr userDrawn="1"/>
          </p:nvSpPr>
          <p:spPr>
            <a:xfrm>
              <a:off x="358775" y="5218113"/>
              <a:ext cx="8426450" cy="12938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5449949" y="5598550"/>
              <a:ext cx="2826415" cy="607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Aft>
                  <a:spcPts val="300"/>
                </a:spcAft>
              </a:pPr>
              <a:r>
                <a:rPr lang="en-GB" sz="1300" b="1" dirty="0" smtClean="0">
                  <a:solidFill>
                    <a:srgbClr val="FFFFFF"/>
                  </a:solidFill>
                </a:rPr>
                <a:t>www.cabi.org</a:t>
              </a:r>
            </a:p>
            <a:p>
              <a:pPr algn="r">
                <a:spcAft>
                  <a:spcPts val="300"/>
                </a:spcAft>
              </a:pPr>
              <a:r>
                <a:rPr lang="en-GB" sz="1800" b="1" dirty="0" smtClean="0">
                  <a:solidFill>
                    <a:srgbClr val="FFFFFF"/>
                  </a:solidFill>
                </a:rPr>
                <a:t>KNOWLEDGE FOR LIFE</a:t>
              </a:r>
              <a:endParaRPr lang="en-GB" sz="18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42975" y="1989139"/>
            <a:ext cx="7219950" cy="215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8669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6"/>
            <a:ext cx="9144000" cy="4725143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9164" y="4725144"/>
            <a:ext cx="9153164" cy="2157341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504" y="4725144"/>
            <a:ext cx="8928992" cy="749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 here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12" y="5474569"/>
            <a:ext cx="8928991" cy="326043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Data collected by (names of contributors and production team)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102930" y="5812514"/>
            <a:ext cx="8928991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Analysis and Compilation by (names of contributors)</a:t>
            </a:r>
            <a:endParaRPr lang="en-GB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6163322"/>
            <a:ext cx="8928990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Presenters name, date, event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>
          <a:xfrm>
            <a:off x="571023" y="3510136"/>
            <a:ext cx="8229600" cy="1143000"/>
          </a:xfrm>
        </p:spPr>
        <p:txBody>
          <a:bodyPr>
            <a:normAutofit/>
          </a:bodyPr>
          <a:lstStyle>
            <a:lvl1pPr>
              <a:defRPr sz="3600" b="1" cap="none" spc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Presentation heading here</a:t>
            </a:r>
            <a:br>
              <a:rPr lang="en-US" dirty="0" smtClean="0"/>
            </a:br>
            <a:r>
              <a:rPr lang="en-US" dirty="0" smtClean="0"/>
              <a:t>2nd line if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7104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4163"/>
            <a:ext cx="9144000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baseline="0" dirty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4869160"/>
            <a:ext cx="8229600" cy="1143000"/>
          </a:xfrm>
        </p:spPr>
        <p:txBody>
          <a:bodyPr/>
          <a:lstStyle>
            <a:lvl1pPr algn="l">
              <a:defRPr b="1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25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6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37960" y="3602506"/>
            <a:ext cx="71542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CABI is a not-for-profit international organization that improves people’s lives by providing information and applying scientific expertise to solve problems in agriculture and the environment</a:t>
            </a: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endParaRPr lang="en-GB" sz="28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502" y="2924949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our mission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8321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86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CAB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6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80450" y="3580643"/>
            <a:ext cx="6685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</a:t>
            </a:r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altLang="en-US" sz="2800" b="1" dirty="0" smtClean="0">
                <a:solidFill>
                  <a:srgbClr val="FFFFFF"/>
                </a:solidFill>
                <a:latin typeface="Arial"/>
              </a:rPr>
              <a:t>is a not-for-profit science-based development and information organization 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6494" y="2924949"/>
            <a:ext cx="3288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is CABI?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-18321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33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does CABI d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9874" y="2684436"/>
            <a:ext cx="9163873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80450" y="3580649"/>
            <a:ext cx="66851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 addresses issues of global concern such as food security, through science, information and communication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6494" y="2924949"/>
            <a:ext cx="4673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does CABI do?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9874" y="-171400"/>
            <a:ext cx="9163874" cy="3328703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51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I in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19876" y="1484789"/>
            <a:ext cx="54726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Not-for-profit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intergovernmental organisation established in </a:t>
            </a:r>
            <a:r>
              <a:rPr lang="en-GB" sz="2000" b="1" dirty="0" smtClean="0">
                <a:solidFill>
                  <a:srgbClr val="78BE20"/>
                </a:solidFill>
              </a:rPr>
              <a:t>1910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by a UN treaty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Provides scientific expertise and information about </a:t>
            </a:r>
            <a:r>
              <a:rPr lang="en-GB" sz="2000" b="1" dirty="0" smtClean="0">
                <a:solidFill>
                  <a:srgbClr val="78BE20"/>
                </a:solidFill>
              </a:rPr>
              <a:t>agriculture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and the </a:t>
            </a:r>
            <a:r>
              <a:rPr lang="en-GB" sz="2000" b="1" dirty="0" smtClean="0">
                <a:solidFill>
                  <a:srgbClr val="78BE20"/>
                </a:solidFill>
              </a:rPr>
              <a:t>environment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Expertise in: scientific publishing and international development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Owned by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48 member countries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400 staff worldwide </a:t>
            </a:r>
            <a:r>
              <a:rPr lang="en-GB" sz="2000" dirty="0" smtClean="0">
                <a:solidFill>
                  <a:srgbClr val="000000"/>
                </a:solidFill>
              </a:rPr>
              <a:t>in 21 locations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Annual turn-over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£28m </a:t>
            </a:r>
            <a:r>
              <a:rPr lang="en-GB" sz="2000" dirty="0" smtClean="0">
                <a:solidFill>
                  <a:srgbClr val="000000"/>
                </a:solidFill>
              </a:rPr>
              <a:t>(2013)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Compliant with requirements for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Joint Management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of strategic EC programmes, following successful 4-pillar audit in 2011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419871" y="450851"/>
            <a:ext cx="2400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5C5C5C"/>
                </a:solidFill>
              </a:rPr>
              <a:t>CABI in Brief</a:t>
            </a:r>
            <a:endParaRPr lang="en-GB" sz="2800" b="1" dirty="0">
              <a:solidFill>
                <a:srgbClr val="5C5C5C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-12184"/>
            <a:ext cx="3132138" cy="614205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28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9512" y="5503239"/>
            <a:ext cx="37080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4C4C4C"/>
                </a:solidFill>
              </a:rPr>
              <a:t>our member countries</a:t>
            </a:r>
            <a:endParaRPr lang="en-GB" sz="2600" b="1" dirty="0">
              <a:solidFill>
                <a:srgbClr val="4C4C4C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295262" y="366625"/>
            <a:ext cx="8559106" cy="4999039"/>
            <a:chOff x="341530" y="1583795"/>
            <a:chExt cx="8439487" cy="5000170"/>
          </a:xfrm>
        </p:grpSpPr>
        <p:grpSp>
          <p:nvGrpSpPr>
            <p:cNvPr id="7" name="Group 88"/>
            <p:cNvGrpSpPr>
              <a:grpSpLocks/>
            </p:cNvGrpSpPr>
            <p:nvPr/>
          </p:nvGrpSpPr>
          <p:grpSpPr bwMode="auto">
            <a:xfrm>
              <a:off x="341531" y="1583795"/>
              <a:ext cx="8429306" cy="720781"/>
              <a:chOff x="335436" y="1455048"/>
              <a:chExt cx="8429306" cy="720781"/>
            </a:xfrm>
          </p:grpSpPr>
          <p:sp>
            <p:nvSpPr>
              <p:cNvPr id="58" name="TextBox 138"/>
              <p:cNvSpPr txBox="1">
                <a:spLocks noChangeArrowheads="1"/>
              </p:cNvSpPr>
              <p:nvPr/>
            </p:nvSpPr>
            <p:spPr bwMode="auto">
              <a:xfrm>
                <a:off x="335436" y="1898830"/>
                <a:ext cx="842930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 Anguilla                      Australia               The Bahamas              Bangladesh                Bermuda                   Botswana                British Virgin                   Brunei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Islands                     Darussalam</a:t>
                </a:r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5435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9284" y="1458224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3" y="1455048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8370" y="1458224"/>
                <a:ext cx="87633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1458224"/>
                <a:ext cx="877923" cy="42713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1124" y="1458224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347625" y="4156342"/>
              <a:ext cx="8433392" cy="713519"/>
              <a:chOff x="341530" y="4027595"/>
              <a:chExt cx="8433392" cy="713519"/>
            </a:xfrm>
          </p:grpSpPr>
          <p:sp>
            <p:nvSpPr>
              <p:cNvPr id="49" name="TextBox 120"/>
              <p:cNvSpPr txBox="1">
                <a:spLocks noChangeArrowheads="1"/>
              </p:cNvSpPr>
              <p:nvPr/>
            </p:nvSpPr>
            <p:spPr bwMode="auto">
              <a:xfrm>
                <a:off x="341530" y="4464115"/>
                <a:ext cx="843339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    Malaysia                    Mauritius                  Montserrat                  Myanmar            The Netherlands*              Nigeria                     Pakistan                  Papua New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Guinea</a:t>
                </a:r>
              </a:p>
            </p:txBody>
          </p:sp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027380"/>
                <a:ext cx="88427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7678" y="4027380"/>
                <a:ext cx="87792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027380"/>
                <a:ext cx="88427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8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9" name="Group 91"/>
            <p:cNvGrpSpPr>
              <a:grpSpLocks/>
            </p:cNvGrpSpPr>
            <p:nvPr/>
          </p:nvGrpSpPr>
          <p:grpSpPr bwMode="auto">
            <a:xfrm>
              <a:off x="347625" y="4997907"/>
              <a:ext cx="8420271" cy="720080"/>
              <a:chOff x="341530" y="4869160"/>
              <a:chExt cx="8420271" cy="720080"/>
            </a:xfrm>
          </p:grpSpPr>
          <p:sp>
            <p:nvSpPr>
              <p:cNvPr id="40" name="TextBox 111"/>
              <p:cNvSpPr txBox="1">
                <a:spLocks noChangeArrowheads="1"/>
              </p:cNvSpPr>
              <p:nvPr/>
            </p:nvSpPr>
            <p:spPr bwMode="auto">
              <a:xfrm>
                <a:off x="341531" y="5312241"/>
                <a:ext cx="842027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The Philippines                Rwanda                 Sierra Leone                  Solomon                South Africa                Sri Lanka                   St Helena                 Switzerland 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Islands</a:t>
                </a: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868946"/>
                <a:ext cx="88268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868946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0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79536" y="486894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10" name="Group 92"/>
            <p:cNvGrpSpPr>
              <a:grpSpLocks/>
            </p:cNvGrpSpPr>
            <p:nvPr/>
          </p:nvGrpSpPr>
          <p:grpSpPr bwMode="auto">
            <a:xfrm>
              <a:off x="858932" y="5862153"/>
              <a:ext cx="7418478" cy="721812"/>
              <a:chOff x="852837" y="5733406"/>
              <a:chExt cx="7418478" cy="721812"/>
            </a:xfrm>
          </p:grpSpPr>
          <p:sp>
            <p:nvSpPr>
              <p:cNvPr id="32" name="TextBox 103"/>
              <p:cNvSpPr txBox="1">
                <a:spLocks noChangeArrowheads="1"/>
              </p:cNvSpPr>
              <p:nvPr/>
            </p:nvSpPr>
            <p:spPr bwMode="auto">
              <a:xfrm>
                <a:off x="852837" y="6178219"/>
                <a:ext cx="741847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Tanzania                    Trinidad &amp;                   Uganda                       United                      Vietnam                      Zambia                     Zimbabwe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Tobago                                                       Kingdom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							* Associate Member</a:t>
                </a: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2981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61100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2230" y="5732742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29712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02905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8323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9" name="Picture 2"/>
              <p:cNvPicPr>
                <a:picLocks noChangeArrowheads="1"/>
              </p:cNvPicPr>
              <p:nvPr/>
            </p:nvPicPr>
            <p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8030" y="5732742"/>
                <a:ext cx="863634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93"/>
            <p:cNvGrpSpPr>
              <a:grpSpLocks/>
            </p:cNvGrpSpPr>
            <p:nvPr/>
          </p:nvGrpSpPr>
          <p:grpSpPr bwMode="auto">
            <a:xfrm>
              <a:off x="347626" y="3287717"/>
              <a:ext cx="8428733" cy="727049"/>
              <a:chOff x="341531" y="3158970"/>
              <a:chExt cx="8428733" cy="727049"/>
            </a:xfrm>
          </p:grpSpPr>
          <p:sp>
            <p:nvSpPr>
              <p:cNvPr id="23" name="TextBox 94"/>
              <p:cNvSpPr txBox="1">
                <a:spLocks noChangeArrowheads="1"/>
              </p:cNvSpPr>
              <p:nvPr/>
            </p:nvSpPr>
            <p:spPr bwMode="auto">
              <a:xfrm>
                <a:off x="341532" y="3609020"/>
                <a:ext cx="84287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The Gambia                  Ghana                       Grenada                    Guyana                        India                       Jamaica                      Kenya                        Malawi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316993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3158822"/>
                <a:ext cx="877922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4227" y="3158822"/>
                <a:ext cx="876335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3171525"/>
                <a:ext cx="882685" cy="427134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9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0397" y="3158822"/>
                <a:ext cx="866810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1" name="Picture 3"/>
              <p:cNvPicPr>
                <a:picLocks noChangeArrowheads="1"/>
              </p:cNvPicPr>
              <p:nvPr/>
            </p:nvPicPr>
            <p:blipFill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833" y="3171525"/>
                <a:ext cx="863635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341530" y="2443902"/>
              <a:ext cx="8436791" cy="715769"/>
              <a:chOff x="341530" y="2443902"/>
              <a:chExt cx="8436791" cy="715769"/>
            </a:xfrm>
          </p:grpSpPr>
          <p:grpSp>
            <p:nvGrpSpPr>
              <p:cNvPr id="13" name="Group 89"/>
              <p:cNvGrpSpPr>
                <a:grpSpLocks/>
              </p:cNvGrpSpPr>
              <p:nvPr/>
            </p:nvGrpSpPr>
            <p:grpSpPr bwMode="auto">
              <a:xfrm>
                <a:off x="341530" y="2443902"/>
                <a:ext cx="8436791" cy="715769"/>
                <a:chOff x="335435" y="2315155"/>
                <a:chExt cx="8436791" cy="715769"/>
              </a:xfrm>
            </p:grpSpPr>
            <p:sp>
              <p:nvSpPr>
                <p:cNvPr id="15" name="TextBox 129"/>
                <p:cNvSpPr txBox="1">
                  <a:spLocks noChangeArrowheads="1"/>
                </p:cNvSpPr>
                <p:nvPr/>
              </p:nvSpPr>
              <p:spPr bwMode="auto">
                <a:xfrm>
                  <a:off x="335436" y="2753925"/>
                  <a:ext cx="843679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28800" rIns="0" bIns="0"/>
                <a:lstStyle>
                  <a:lvl1pPr eaLnBrk="0" hangingPunct="0">
                    <a:spcBef>
                      <a:spcPct val="2000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GB" altLang="en-US" sz="900">
                      <a:solidFill>
                        <a:srgbClr val="262626"/>
                      </a:solidFill>
                    </a:rPr>
                    <a:t>        Burundi                     Canada                       Chile                           China                     Colombia                Cote d’Ivoire                  Cyprus                   DPR Korea  </a:t>
                  </a:r>
                </a:p>
              </p:txBody>
            </p: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435" y="2317256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4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7679" y="2315668"/>
                  <a:ext cx="87792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4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9283" y="2315668"/>
                  <a:ext cx="87633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1052" y="2315668"/>
                  <a:ext cx="88268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5195" y="2315668"/>
                  <a:ext cx="88427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47438" y="2315668"/>
                  <a:ext cx="87792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85887" y="2315668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20376" y="2450767"/>
                <a:ext cx="858872" cy="431898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90980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56" y="1427907"/>
            <a:ext cx="7857490" cy="404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0" name="Oval 279"/>
          <p:cNvSpPr/>
          <p:nvPr userDrawn="1"/>
        </p:nvSpPr>
        <p:spPr>
          <a:xfrm>
            <a:off x="3247991" y="3691589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1" name="Oval 280"/>
          <p:cNvSpPr/>
          <p:nvPr userDrawn="1"/>
        </p:nvSpPr>
        <p:spPr>
          <a:xfrm>
            <a:off x="3031960" y="285032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2" name="Oval 281"/>
          <p:cNvSpPr/>
          <p:nvPr userDrawn="1"/>
        </p:nvSpPr>
        <p:spPr>
          <a:xfrm>
            <a:off x="2793071" y="369351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3" name="Oval 282"/>
          <p:cNvSpPr/>
          <p:nvPr userDrawn="1"/>
        </p:nvSpPr>
        <p:spPr>
          <a:xfrm>
            <a:off x="3376323" y="415937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4" name="Oval 283"/>
          <p:cNvSpPr/>
          <p:nvPr userDrawn="1"/>
        </p:nvSpPr>
        <p:spPr>
          <a:xfrm>
            <a:off x="5796665" y="3273675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5" name="Oval 284"/>
          <p:cNvSpPr/>
          <p:nvPr userDrawn="1"/>
        </p:nvSpPr>
        <p:spPr>
          <a:xfrm>
            <a:off x="4570462" y="259249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6" name="Oval 285"/>
          <p:cNvSpPr/>
          <p:nvPr userDrawn="1"/>
        </p:nvSpPr>
        <p:spPr>
          <a:xfrm>
            <a:off x="6054561" y="3484355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7" name="Oval 286"/>
          <p:cNvSpPr/>
          <p:nvPr userDrawn="1"/>
        </p:nvSpPr>
        <p:spPr>
          <a:xfrm>
            <a:off x="4642472" y="2729167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8" name="Oval 287"/>
          <p:cNvSpPr/>
          <p:nvPr userDrawn="1"/>
        </p:nvSpPr>
        <p:spPr>
          <a:xfrm>
            <a:off x="5209026" y="3974866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9" name="Oval 288"/>
          <p:cNvSpPr/>
          <p:nvPr userDrawn="1"/>
        </p:nvSpPr>
        <p:spPr>
          <a:xfrm>
            <a:off x="4449292" y="2585141"/>
            <a:ext cx="50400" cy="50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0" name="Oval 289"/>
          <p:cNvSpPr/>
          <p:nvPr userDrawn="1"/>
        </p:nvSpPr>
        <p:spPr>
          <a:xfrm>
            <a:off x="4976223" y="2851495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1" name="Oval 290"/>
          <p:cNvSpPr/>
          <p:nvPr userDrawn="1"/>
        </p:nvSpPr>
        <p:spPr>
          <a:xfrm>
            <a:off x="6514731" y="384299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2" name="Oval 291"/>
          <p:cNvSpPr/>
          <p:nvPr userDrawn="1"/>
        </p:nvSpPr>
        <p:spPr>
          <a:xfrm>
            <a:off x="6802768" y="2899478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3" name="Oval 292"/>
          <p:cNvSpPr/>
          <p:nvPr userDrawn="1"/>
        </p:nvSpPr>
        <p:spPr>
          <a:xfrm>
            <a:off x="7386471" y="4686013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94" name="Group 293"/>
          <p:cNvGrpSpPr/>
          <p:nvPr userDrawn="1"/>
        </p:nvGrpSpPr>
        <p:grpSpPr>
          <a:xfrm>
            <a:off x="1582854" y="976046"/>
            <a:ext cx="996049" cy="673347"/>
            <a:chOff x="1877735" y="1691634"/>
            <a:chExt cx="996049" cy="673346"/>
          </a:xfrm>
        </p:grpSpPr>
        <p:pic>
          <p:nvPicPr>
            <p:cNvPr id="295" name="Picture 3" descr="\\CABIUK-APPS04\Portfolio\Assets\MarketingImageLibrary\Flags\Flags for Web - GIF\United Kingdom - Flag.gif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60" y="169163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6" name="TextBox 295"/>
            <p:cNvSpPr txBox="1"/>
            <p:nvPr/>
          </p:nvSpPr>
          <p:spPr>
            <a:xfrm>
              <a:off x="1907760" y="2195703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UK  </a:t>
              </a:r>
              <a:r>
                <a:rPr lang="en-GB" sz="1100" dirty="0" smtClean="0">
                  <a:solidFill>
                    <a:srgbClr val="5C5C5C"/>
                  </a:solidFill>
                </a:rPr>
                <a:t>215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297" name="Straight Connector 296"/>
            <p:cNvCxnSpPr/>
            <p:nvPr/>
          </p:nvCxnSpPr>
          <p:spPr>
            <a:xfrm>
              <a:off x="1877735" y="236498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 userDrawn="1"/>
        </p:nvGrpSpPr>
        <p:grpSpPr>
          <a:xfrm>
            <a:off x="2838790" y="985571"/>
            <a:ext cx="996049" cy="672243"/>
            <a:chOff x="3348837" y="1699008"/>
            <a:chExt cx="996049" cy="672242"/>
          </a:xfrm>
        </p:grpSpPr>
        <p:pic>
          <p:nvPicPr>
            <p:cNvPr id="299" name="Picture 298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8862" y="1699008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00" name="TextBox 299"/>
            <p:cNvSpPr txBox="1"/>
            <p:nvPr/>
          </p:nvSpPr>
          <p:spPr>
            <a:xfrm>
              <a:off x="3378862" y="2201973"/>
              <a:ext cx="9360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Netherlands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1" name="Straight Connector 300"/>
            <p:cNvCxnSpPr/>
            <p:nvPr/>
          </p:nvCxnSpPr>
          <p:spPr>
            <a:xfrm>
              <a:off x="3348837" y="237125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Group 301"/>
          <p:cNvGrpSpPr/>
          <p:nvPr userDrawn="1"/>
        </p:nvGrpSpPr>
        <p:grpSpPr>
          <a:xfrm>
            <a:off x="4108113" y="976044"/>
            <a:ext cx="1032657" cy="675497"/>
            <a:chOff x="4758005" y="1699008"/>
            <a:chExt cx="1032657" cy="675497"/>
          </a:xfrm>
        </p:grpSpPr>
        <p:pic>
          <p:nvPicPr>
            <p:cNvPr id="303" name="Picture 4" descr="\\CABIUK-APPS04\Portfolio\Assets\MarketingImageLibrary\Flags\Flags for Web - GIF\Switzerland - Flag copy.gif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30" y="1699008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4" name="TextBox 303"/>
            <p:cNvSpPr txBox="1"/>
            <p:nvPr/>
          </p:nvSpPr>
          <p:spPr>
            <a:xfrm>
              <a:off x="4788030" y="2187174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Switzerland </a:t>
              </a:r>
              <a:r>
                <a:rPr lang="en-GB" sz="1100" dirty="0" smtClean="0">
                  <a:solidFill>
                    <a:srgbClr val="5C5C5C"/>
                  </a:solidFill>
                </a:rPr>
                <a:t>27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5" name="Straight Connector 304"/>
            <p:cNvCxnSpPr/>
            <p:nvPr/>
          </p:nvCxnSpPr>
          <p:spPr>
            <a:xfrm>
              <a:off x="4758005" y="2374505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305"/>
          <p:cNvGrpSpPr/>
          <p:nvPr userDrawn="1"/>
        </p:nvGrpSpPr>
        <p:grpSpPr>
          <a:xfrm>
            <a:off x="6730379" y="966012"/>
            <a:ext cx="1016639" cy="665927"/>
            <a:chOff x="7696357" y="2752915"/>
            <a:chExt cx="1016639" cy="665924"/>
          </a:xfrm>
        </p:grpSpPr>
        <p:sp>
          <p:nvSpPr>
            <p:cNvPr id="307" name="TextBox 306"/>
            <p:cNvSpPr txBox="1"/>
            <p:nvPr/>
          </p:nvSpPr>
          <p:spPr>
            <a:xfrm>
              <a:off x="7800089" y="3227306"/>
              <a:ext cx="912907" cy="1692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Bulgaria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pic>
          <p:nvPicPr>
            <p:cNvPr id="308" name="Picture 307"/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3057" y="2752915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309" name="Straight Connector 308"/>
            <p:cNvCxnSpPr/>
            <p:nvPr/>
          </p:nvCxnSpPr>
          <p:spPr>
            <a:xfrm>
              <a:off x="7696357" y="3418839"/>
              <a:ext cx="10082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309"/>
          <p:cNvGrpSpPr/>
          <p:nvPr userDrawn="1"/>
        </p:nvGrpSpPr>
        <p:grpSpPr>
          <a:xfrm>
            <a:off x="260179" y="976042"/>
            <a:ext cx="1029365" cy="670949"/>
            <a:chOff x="374195" y="1700760"/>
            <a:chExt cx="1029365" cy="670949"/>
          </a:xfrm>
        </p:grpSpPr>
        <p:pic>
          <p:nvPicPr>
            <p:cNvPr id="311" name="Picture 310"/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928" y="170076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12" name="TextBox 311"/>
            <p:cNvSpPr txBox="1"/>
            <p:nvPr/>
          </p:nvSpPr>
          <p:spPr>
            <a:xfrm>
              <a:off x="400928" y="217957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USA 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3" name="Straight Connector 312"/>
            <p:cNvCxnSpPr/>
            <p:nvPr/>
          </p:nvCxnSpPr>
          <p:spPr>
            <a:xfrm>
              <a:off x="374195" y="2371709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313"/>
          <p:cNvGrpSpPr/>
          <p:nvPr userDrawn="1"/>
        </p:nvGrpSpPr>
        <p:grpSpPr>
          <a:xfrm>
            <a:off x="281602" y="1763321"/>
            <a:ext cx="1446550" cy="706379"/>
            <a:chOff x="367845" y="3789050"/>
            <a:chExt cx="1446550" cy="706377"/>
          </a:xfrm>
        </p:grpSpPr>
        <p:pic>
          <p:nvPicPr>
            <p:cNvPr id="315" name="Picture 10" descr="\\CABIUK-APPS04\Portfolio\Assets\MarketingImageLibrary\Flags\Flags for Web - GIF\Trinidad &amp; Tobago - Flag copy.gif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45" y="3789050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6" name="TextBox 315"/>
            <p:cNvSpPr txBox="1"/>
            <p:nvPr/>
          </p:nvSpPr>
          <p:spPr>
            <a:xfrm>
              <a:off x="374195" y="4297166"/>
              <a:ext cx="14402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Trinidad &amp; Tobago </a:t>
              </a:r>
              <a:r>
                <a:rPr lang="en-GB" sz="1100" dirty="0" smtClean="0">
                  <a:solidFill>
                    <a:srgbClr val="5C5C5C"/>
                  </a:solidFill>
                </a:rPr>
                <a:t>4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7" name="Straight Connector 316"/>
            <p:cNvCxnSpPr/>
            <p:nvPr/>
          </p:nvCxnSpPr>
          <p:spPr>
            <a:xfrm>
              <a:off x="373476" y="4495427"/>
              <a:ext cx="13609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Group 317"/>
          <p:cNvGrpSpPr/>
          <p:nvPr userDrawn="1"/>
        </p:nvGrpSpPr>
        <p:grpSpPr>
          <a:xfrm>
            <a:off x="4949932" y="5200330"/>
            <a:ext cx="1161734" cy="711141"/>
            <a:chOff x="3186703" y="5727274"/>
            <a:chExt cx="1161734" cy="711141"/>
          </a:xfrm>
        </p:grpSpPr>
        <p:pic>
          <p:nvPicPr>
            <p:cNvPr id="319" name="Picture 9" descr="\\CABIUK-APPS04\Portfolio\Assets\MarketingImageLibrary\Flags\Flags for Web - GIF\Kenya - Flag copy.gif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805" y="572727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0" name="TextBox 319"/>
            <p:cNvSpPr txBox="1"/>
            <p:nvPr/>
          </p:nvSpPr>
          <p:spPr>
            <a:xfrm>
              <a:off x="3345805" y="6257852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Kenya  </a:t>
              </a:r>
              <a:r>
                <a:rPr lang="en-GB" sz="1100" dirty="0" smtClean="0">
                  <a:solidFill>
                    <a:srgbClr val="5C5C5C"/>
                  </a:solidFill>
                </a:rPr>
                <a:t>40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21" name="Straight Connector 320"/>
            <p:cNvCxnSpPr/>
            <p:nvPr/>
          </p:nvCxnSpPr>
          <p:spPr>
            <a:xfrm>
              <a:off x="3186703" y="6438415"/>
              <a:ext cx="10565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2" name="Straight Connector 321"/>
          <p:cNvCxnSpPr>
            <a:endCxn id="289" idx="1"/>
          </p:cNvCxnSpPr>
          <p:nvPr userDrawn="1"/>
        </p:nvCxnSpPr>
        <p:spPr>
          <a:xfrm>
            <a:off x="2578895" y="1648511"/>
            <a:ext cx="1877778" cy="9440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>
            <a:endCxn id="285" idx="1"/>
          </p:cNvCxnSpPr>
          <p:nvPr userDrawn="1"/>
        </p:nvCxnSpPr>
        <p:spPr>
          <a:xfrm>
            <a:off x="3834831" y="1651539"/>
            <a:ext cx="742318" cy="947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endCxn id="287" idx="0"/>
          </p:cNvCxnSpPr>
          <p:nvPr userDrawn="1"/>
        </p:nvCxnSpPr>
        <p:spPr>
          <a:xfrm flipH="1">
            <a:off x="4665324" y="1651545"/>
            <a:ext cx="438830" cy="1077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>
            <a:endCxn id="290" idx="6"/>
          </p:cNvCxnSpPr>
          <p:nvPr userDrawn="1"/>
        </p:nvCxnSpPr>
        <p:spPr>
          <a:xfrm flipH="1">
            <a:off x="5021950" y="1623957"/>
            <a:ext cx="1708429" cy="12503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>
            <a:endCxn id="339" idx="7"/>
          </p:cNvCxnSpPr>
          <p:nvPr userDrawn="1"/>
        </p:nvCxnSpPr>
        <p:spPr>
          <a:xfrm flipH="1">
            <a:off x="4897526" y="1651540"/>
            <a:ext cx="499205" cy="10843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>
            <a:endCxn id="291" idx="6"/>
          </p:cNvCxnSpPr>
          <p:nvPr userDrawn="1"/>
        </p:nvCxnSpPr>
        <p:spPr>
          <a:xfrm flipH="1">
            <a:off x="6560442" y="3335491"/>
            <a:ext cx="1401978" cy="5303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>
            <a:endCxn id="293" idx="7"/>
          </p:cNvCxnSpPr>
          <p:nvPr userDrawn="1"/>
        </p:nvCxnSpPr>
        <p:spPr>
          <a:xfrm flipH="1">
            <a:off x="7425487" y="4212581"/>
            <a:ext cx="532336" cy="480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>
            <a:endCxn id="286" idx="5"/>
          </p:cNvCxnSpPr>
          <p:nvPr userDrawn="1"/>
        </p:nvCxnSpPr>
        <p:spPr>
          <a:xfrm flipH="1" flipV="1">
            <a:off x="6093577" y="3523376"/>
            <a:ext cx="1528706" cy="1526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>
            <a:endCxn id="284" idx="5"/>
          </p:cNvCxnSpPr>
          <p:nvPr userDrawn="1"/>
        </p:nvCxnSpPr>
        <p:spPr>
          <a:xfrm flipH="1" flipV="1">
            <a:off x="5835689" y="3312693"/>
            <a:ext cx="2165677" cy="25834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>
            <a:endCxn id="288" idx="4"/>
          </p:cNvCxnSpPr>
          <p:nvPr userDrawn="1"/>
        </p:nvCxnSpPr>
        <p:spPr>
          <a:xfrm flipV="1">
            <a:off x="4949932" y="4020585"/>
            <a:ext cx="281946" cy="18911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 userDrawn="1"/>
        </p:nvCxnSpPr>
        <p:spPr>
          <a:xfrm>
            <a:off x="787589" y="4184133"/>
            <a:ext cx="25887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>
            <a:endCxn id="282" idx="2"/>
          </p:cNvCxnSpPr>
          <p:nvPr userDrawn="1"/>
        </p:nvCxnSpPr>
        <p:spPr>
          <a:xfrm>
            <a:off x="1256229" y="3298055"/>
            <a:ext cx="1536841" cy="4183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>
            <a:endCxn id="280" idx="2"/>
          </p:cNvCxnSpPr>
          <p:nvPr userDrawn="1"/>
        </p:nvCxnSpPr>
        <p:spPr>
          <a:xfrm>
            <a:off x="1648149" y="2469688"/>
            <a:ext cx="1599834" cy="12447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>
            <a:endCxn id="281" idx="2"/>
          </p:cNvCxnSpPr>
          <p:nvPr userDrawn="1"/>
        </p:nvCxnSpPr>
        <p:spPr>
          <a:xfrm>
            <a:off x="1256222" y="1646997"/>
            <a:ext cx="1775730" cy="1226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 userDrawn="1"/>
        </p:nvCxnSpPr>
        <p:spPr>
          <a:xfrm flipH="1">
            <a:off x="3348066" y="3524291"/>
            <a:ext cx="1334958" cy="23883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>
            <a:endCxn id="292" idx="7"/>
          </p:cNvCxnSpPr>
          <p:nvPr userDrawn="1"/>
        </p:nvCxnSpPr>
        <p:spPr>
          <a:xfrm flipH="1">
            <a:off x="6841788" y="2481837"/>
            <a:ext cx="1111106" cy="424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Oval 337"/>
          <p:cNvSpPr/>
          <p:nvPr userDrawn="1"/>
        </p:nvSpPr>
        <p:spPr>
          <a:xfrm>
            <a:off x="6241242" y="3342795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39" name="Oval 338"/>
          <p:cNvSpPr/>
          <p:nvPr userDrawn="1"/>
        </p:nvSpPr>
        <p:spPr>
          <a:xfrm>
            <a:off x="4858498" y="272916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40" name="Straight Connector 339"/>
          <p:cNvCxnSpPr/>
          <p:nvPr userDrawn="1"/>
        </p:nvCxnSpPr>
        <p:spPr>
          <a:xfrm flipH="1">
            <a:off x="6277861" y="1617804"/>
            <a:ext cx="1712482" cy="17426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1" name="Group 340"/>
          <p:cNvGrpSpPr/>
          <p:nvPr userDrawn="1"/>
        </p:nvGrpSpPr>
        <p:grpSpPr>
          <a:xfrm>
            <a:off x="5396731" y="976041"/>
            <a:ext cx="996049" cy="670171"/>
            <a:chOff x="6131916" y="1739750"/>
            <a:chExt cx="996049" cy="670170"/>
          </a:xfrm>
        </p:grpSpPr>
        <p:sp>
          <p:nvSpPr>
            <p:cNvPr id="342" name="TextBox 341"/>
            <p:cNvSpPr txBox="1"/>
            <p:nvPr/>
          </p:nvSpPr>
          <p:spPr>
            <a:xfrm>
              <a:off x="6200723" y="2218386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Hungary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43" name="Straight Connector 342"/>
            <p:cNvCxnSpPr/>
            <p:nvPr/>
          </p:nvCxnSpPr>
          <p:spPr>
            <a:xfrm>
              <a:off x="6131916" y="240992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3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176" y="173975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5" name="TextBox 344"/>
          <p:cNvSpPr txBox="1"/>
          <p:nvPr userDrawn="1"/>
        </p:nvSpPr>
        <p:spPr>
          <a:xfrm>
            <a:off x="8034561" y="1416174"/>
            <a:ext cx="10226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Bangladesh 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46" name="Straight Connector 345"/>
          <p:cNvCxnSpPr/>
          <p:nvPr userDrawn="1"/>
        </p:nvCxnSpPr>
        <p:spPr>
          <a:xfrm>
            <a:off x="7985734" y="1616241"/>
            <a:ext cx="964971" cy="15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7" name="Picture 4"/>
          <p:cNvPicPr>
            <a:picLocks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18918" y="965999"/>
            <a:ext cx="864000" cy="4320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8" name="Group 347"/>
          <p:cNvGrpSpPr/>
          <p:nvPr userDrawn="1"/>
        </p:nvGrpSpPr>
        <p:grpSpPr>
          <a:xfrm>
            <a:off x="7622283" y="4357502"/>
            <a:ext cx="1415412" cy="839049"/>
            <a:chOff x="7602377" y="5942099"/>
            <a:chExt cx="1415412" cy="839048"/>
          </a:xfrm>
        </p:grpSpPr>
        <p:cxnSp>
          <p:nvCxnSpPr>
            <p:cNvPr id="349" name="Straight Connector 348"/>
            <p:cNvCxnSpPr/>
            <p:nvPr/>
          </p:nvCxnSpPr>
          <p:spPr>
            <a:xfrm>
              <a:off x="7602377" y="6631810"/>
              <a:ext cx="13411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0" name="Group 349"/>
            <p:cNvGrpSpPr/>
            <p:nvPr/>
          </p:nvGrpSpPr>
          <p:grpSpPr>
            <a:xfrm>
              <a:off x="8008246" y="5942099"/>
              <a:ext cx="1009543" cy="839048"/>
              <a:chOff x="6626619" y="5917569"/>
              <a:chExt cx="1009543" cy="839048"/>
            </a:xfrm>
          </p:grpSpPr>
          <p:sp>
            <p:nvSpPr>
              <p:cNvPr id="351" name="TextBox 350"/>
              <p:cNvSpPr txBox="1"/>
              <p:nvPr/>
            </p:nvSpPr>
            <p:spPr>
              <a:xfrm>
                <a:off x="6633530" y="6418063"/>
                <a:ext cx="1002632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India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23</a:t>
                </a:r>
              </a:p>
              <a:p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pic>
            <p:nvPicPr>
              <p:cNvPr id="352" name="Picture 3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6619" y="5917569"/>
                <a:ext cx="904421" cy="439733"/>
              </a:xfrm>
              <a:prstGeom prst="rect">
                <a:avLst/>
              </a:prstGeom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</p:pic>
          <p:pic>
            <p:nvPicPr>
              <p:cNvPr id="353" name="Picture 352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6589" t="34010" r="28414" b="32995"/>
              <a:stretch/>
            </p:blipFill>
            <p:spPr>
              <a:xfrm>
                <a:off x="6929729" y="6064466"/>
                <a:ext cx="298200" cy="145937"/>
              </a:xfrm>
              <a:prstGeom prst="rect">
                <a:avLst/>
              </a:prstGeom>
            </p:spPr>
          </p:pic>
        </p:grpSp>
      </p:grpSp>
      <p:sp>
        <p:nvSpPr>
          <p:cNvPr id="354" name="Oval 353"/>
          <p:cNvSpPr/>
          <p:nvPr userDrawn="1"/>
        </p:nvSpPr>
        <p:spPr>
          <a:xfrm>
            <a:off x="4450774" y="3786458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5" name="Oval 354"/>
          <p:cNvSpPr/>
          <p:nvPr userDrawn="1"/>
        </p:nvSpPr>
        <p:spPr>
          <a:xfrm>
            <a:off x="5107993" y="3906473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6" name="Oval 355"/>
          <p:cNvSpPr/>
          <p:nvPr userDrawn="1"/>
        </p:nvSpPr>
        <p:spPr>
          <a:xfrm>
            <a:off x="5276273" y="372549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357" name="Picture 35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51" y="5214355"/>
            <a:ext cx="877751" cy="4327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58" name="TextBox 357"/>
          <p:cNvSpPr txBox="1"/>
          <p:nvPr userDrawn="1"/>
        </p:nvSpPr>
        <p:spPr>
          <a:xfrm>
            <a:off x="292600" y="5723007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Ghana  6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59" name="Straight Connector 358"/>
          <p:cNvCxnSpPr/>
          <p:nvPr userDrawn="1"/>
        </p:nvCxnSpPr>
        <p:spPr>
          <a:xfrm>
            <a:off x="301494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>
            <a:stCxn id="354" idx="3"/>
          </p:cNvCxnSpPr>
          <p:nvPr userDrawn="1"/>
        </p:nvCxnSpPr>
        <p:spPr>
          <a:xfrm flipH="1">
            <a:off x="1194509" y="3825477"/>
            <a:ext cx="3262952" cy="2078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1" name="Group 360"/>
          <p:cNvGrpSpPr/>
          <p:nvPr userDrawn="1"/>
        </p:nvGrpSpPr>
        <p:grpSpPr>
          <a:xfrm>
            <a:off x="3858266" y="5222152"/>
            <a:ext cx="1002802" cy="685667"/>
            <a:chOff x="2200763" y="6031612"/>
            <a:chExt cx="1002802" cy="685664"/>
          </a:xfrm>
        </p:grpSpPr>
        <p:pic>
          <p:nvPicPr>
            <p:cNvPr id="362" name="Picture 361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0288" y="6031612"/>
              <a:ext cx="86556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63" name="TextBox 362"/>
            <p:cNvSpPr txBox="1"/>
            <p:nvPr/>
          </p:nvSpPr>
          <p:spPr>
            <a:xfrm>
              <a:off x="2200933" y="6531703"/>
              <a:ext cx="1002632" cy="1692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Uganda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4" name="Straight Connector 363"/>
            <p:cNvCxnSpPr/>
            <p:nvPr/>
          </p:nvCxnSpPr>
          <p:spPr>
            <a:xfrm flipV="1">
              <a:off x="2200763" y="6716776"/>
              <a:ext cx="938882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5" name="Straight Connector 364"/>
          <p:cNvCxnSpPr/>
          <p:nvPr userDrawn="1"/>
        </p:nvCxnSpPr>
        <p:spPr>
          <a:xfrm flipH="1">
            <a:off x="4797148" y="3952185"/>
            <a:ext cx="333702" cy="19595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6" name="Group 365"/>
          <p:cNvGrpSpPr/>
          <p:nvPr userDrawn="1"/>
        </p:nvGrpSpPr>
        <p:grpSpPr>
          <a:xfrm>
            <a:off x="6441171" y="5200872"/>
            <a:ext cx="950181" cy="683758"/>
            <a:chOff x="5354624" y="5964870"/>
            <a:chExt cx="950181" cy="683759"/>
          </a:xfrm>
        </p:grpSpPr>
        <p:pic>
          <p:nvPicPr>
            <p:cNvPr id="367" name="Picture 366"/>
            <p:cNvPicPr>
              <a:picLocks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6" t="954" r="272" b="954"/>
            <a:stretch/>
          </p:blipFill>
          <p:spPr>
            <a:xfrm>
              <a:off x="5384301" y="5964870"/>
              <a:ext cx="8784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/>
          </p:spPr>
        </p:pic>
        <p:sp>
          <p:nvSpPr>
            <p:cNvPr id="368" name="TextBox 367"/>
            <p:cNvSpPr txBox="1"/>
            <p:nvPr/>
          </p:nvSpPr>
          <p:spPr>
            <a:xfrm>
              <a:off x="5384300" y="6464392"/>
              <a:ext cx="8955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Ethiopia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9" name="Straight Connector 368"/>
            <p:cNvCxnSpPr/>
            <p:nvPr/>
          </p:nvCxnSpPr>
          <p:spPr>
            <a:xfrm flipV="1">
              <a:off x="5354624" y="6648129"/>
              <a:ext cx="950181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0" name="Straight Connector 369"/>
          <p:cNvCxnSpPr>
            <a:endCxn id="356" idx="5"/>
          </p:cNvCxnSpPr>
          <p:nvPr userDrawn="1"/>
        </p:nvCxnSpPr>
        <p:spPr>
          <a:xfrm flipH="1" flipV="1">
            <a:off x="5315292" y="3764521"/>
            <a:ext cx="1125873" cy="21212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1" name="Group 370"/>
          <p:cNvGrpSpPr/>
          <p:nvPr userDrawn="1"/>
        </p:nvGrpSpPr>
        <p:grpSpPr>
          <a:xfrm>
            <a:off x="7954648" y="3542085"/>
            <a:ext cx="1091870" cy="670501"/>
            <a:chOff x="7910475" y="4286397"/>
            <a:chExt cx="1091870" cy="670501"/>
          </a:xfrm>
        </p:grpSpPr>
        <p:grpSp>
          <p:nvGrpSpPr>
            <p:cNvPr id="372" name="Group 371"/>
            <p:cNvGrpSpPr/>
            <p:nvPr/>
          </p:nvGrpSpPr>
          <p:grpSpPr>
            <a:xfrm>
              <a:off x="7910475" y="4755112"/>
              <a:ext cx="1091870" cy="201786"/>
              <a:chOff x="7755394" y="6264203"/>
              <a:chExt cx="1091870" cy="201786"/>
            </a:xfrm>
          </p:grpSpPr>
          <p:sp>
            <p:nvSpPr>
              <p:cNvPr id="374" name="TextBox 373"/>
              <p:cNvSpPr txBox="1"/>
              <p:nvPr/>
            </p:nvSpPr>
            <p:spPr>
              <a:xfrm>
                <a:off x="7844632" y="6264203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Australia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75" name="Straight Connector 374"/>
              <p:cNvCxnSpPr/>
              <p:nvPr/>
            </p:nvCxnSpPr>
            <p:spPr>
              <a:xfrm>
                <a:off x="7755394" y="6465989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3" name="Picture 372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9713" y="4286397"/>
              <a:ext cx="88373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76" name="Group 375"/>
          <p:cNvGrpSpPr/>
          <p:nvPr userDrawn="1"/>
        </p:nvGrpSpPr>
        <p:grpSpPr>
          <a:xfrm>
            <a:off x="7957831" y="2639146"/>
            <a:ext cx="1104263" cy="696351"/>
            <a:chOff x="7913650" y="3383453"/>
            <a:chExt cx="1104263" cy="696350"/>
          </a:xfrm>
        </p:grpSpPr>
        <p:grpSp>
          <p:nvGrpSpPr>
            <p:cNvPr id="377" name="Group 376"/>
            <p:cNvGrpSpPr/>
            <p:nvPr/>
          </p:nvGrpSpPr>
          <p:grpSpPr>
            <a:xfrm>
              <a:off x="7913650" y="3880826"/>
              <a:ext cx="1104263" cy="198977"/>
              <a:chOff x="7754491" y="5216714"/>
              <a:chExt cx="1104263" cy="198977"/>
            </a:xfrm>
          </p:grpSpPr>
          <p:sp>
            <p:nvSpPr>
              <p:cNvPr id="379" name="TextBox 378"/>
              <p:cNvSpPr txBox="1"/>
              <p:nvPr/>
            </p:nvSpPr>
            <p:spPr>
              <a:xfrm>
                <a:off x="7856122" y="5216714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Malaysia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0" name="Straight Connector 379"/>
              <p:cNvCxnSpPr/>
              <p:nvPr/>
            </p:nvCxnSpPr>
            <p:spPr>
              <a:xfrm>
                <a:off x="7754491" y="5415691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8" name="Picture 377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201" y="3383453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1" name="Group 380"/>
          <p:cNvGrpSpPr/>
          <p:nvPr userDrawn="1"/>
        </p:nvGrpSpPr>
        <p:grpSpPr>
          <a:xfrm>
            <a:off x="7952894" y="1838644"/>
            <a:ext cx="1104996" cy="643187"/>
            <a:chOff x="7908721" y="2582962"/>
            <a:chExt cx="1104996" cy="643186"/>
          </a:xfrm>
        </p:grpSpPr>
        <p:grpSp>
          <p:nvGrpSpPr>
            <p:cNvPr id="382" name="Group 381"/>
            <p:cNvGrpSpPr/>
            <p:nvPr/>
          </p:nvGrpSpPr>
          <p:grpSpPr>
            <a:xfrm>
              <a:off x="7908721" y="3052429"/>
              <a:ext cx="1104996" cy="173719"/>
              <a:chOff x="7737050" y="4258335"/>
              <a:chExt cx="1104996" cy="173719"/>
            </a:xfrm>
          </p:grpSpPr>
          <p:sp>
            <p:nvSpPr>
              <p:cNvPr id="384" name="TextBox 383"/>
              <p:cNvSpPr txBox="1"/>
              <p:nvPr/>
            </p:nvSpPr>
            <p:spPr>
              <a:xfrm>
                <a:off x="7839414" y="4258335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China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8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5" name="Straight Connector 384"/>
              <p:cNvCxnSpPr/>
              <p:nvPr/>
            </p:nvCxnSpPr>
            <p:spPr>
              <a:xfrm>
                <a:off x="7737050" y="443205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668" y="2582962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6" name="Group 385"/>
          <p:cNvGrpSpPr/>
          <p:nvPr userDrawn="1"/>
        </p:nvGrpSpPr>
        <p:grpSpPr>
          <a:xfrm>
            <a:off x="8001358" y="5208215"/>
            <a:ext cx="1040518" cy="687951"/>
            <a:chOff x="7052945" y="5952516"/>
            <a:chExt cx="1040518" cy="687951"/>
          </a:xfrm>
        </p:grpSpPr>
        <p:grpSp>
          <p:nvGrpSpPr>
            <p:cNvPr id="387" name="Group 386"/>
            <p:cNvGrpSpPr/>
            <p:nvPr/>
          </p:nvGrpSpPr>
          <p:grpSpPr>
            <a:xfrm>
              <a:off x="7052945" y="6460810"/>
              <a:ext cx="1040518" cy="179657"/>
              <a:chOff x="7052945" y="6360451"/>
              <a:chExt cx="1040518" cy="179657"/>
            </a:xfrm>
          </p:grpSpPr>
          <p:sp>
            <p:nvSpPr>
              <p:cNvPr id="389" name="TextBox 388"/>
              <p:cNvSpPr txBox="1"/>
              <p:nvPr/>
            </p:nvSpPr>
            <p:spPr>
              <a:xfrm>
                <a:off x="7090831" y="636045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Pakistan  115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0" name="Straight Connector 389"/>
              <p:cNvCxnSpPr/>
              <p:nvPr/>
            </p:nvCxnSpPr>
            <p:spPr>
              <a:xfrm>
                <a:off x="7052945" y="6540108"/>
                <a:ext cx="9110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8" name="Picture 387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3155" y="5952516"/>
              <a:ext cx="87775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1" name="Group 390"/>
          <p:cNvGrpSpPr/>
          <p:nvPr userDrawn="1"/>
        </p:nvGrpSpPr>
        <p:grpSpPr>
          <a:xfrm>
            <a:off x="286265" y="3535674"/>
            <a:ext cx="1002632" cy="647692"/>
            <a:chOff x="242092" y="4279978"/>
            <a:chExt cx="1002632" cy="647692"/>
          </a:xfrm>
        </p:grpSpPr>
        <p:grpSp>
          <p:nvGrpSpPr>
            <p:cNvPr id="392" name="Group 391"/>
            <p:cNvGrpSpPr/>
            <p:nvPr/>
          </p:nvGrpSpPr>
          <p:grpSpPr>
            <a:xfrm>
              <a:off x="242092" y="4751553"/>
              <a:ext cx="1002632" cy="176117"/>
              <a:chOff x="377649" y="5261360"/>
              <a:chExt cx="1002632" cy="176117"/>
            </a:xfrm>
          </p:grpSpPr>
          <p:sp>
            <p:nvSpPr>
              <p:cNvPr id="394" name="TextBox 393"/>
              <p:cNvSpPr txBox="1"/>
              <p:nvPr/>
            </p:nvSpPr>
            <p:spPr>
              <a:xfrm>
                <a:off x="377649" y="5261360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Brazil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4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5" name="Straight Connector 394"/>
              <p:cNvCxnSpPr/>
              <p:nvPr/>
            </p:nvCxnSpPr>
            <p:spPr>
              <a:xfrm>
                <a:off x="380940" y="5437477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3" name="Picture 392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778" y="4279978"/>
              <a:ext cx="878400" cy="4391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6" name="Group 395"/>
          <p:cNvGrpSpPr/>
          <p:nvPr userDrawn="1"/>
        </p:nvGrpSpPr>
        <p:grpSpPr>
          <a:xfrm>
            <a:off x="264012" y="2638213"/>
            <a:ext cx="1003324" cy="662919"/>
            <a:chOff x="219839" y="3382528"/>
            <a:chExt cx="1003324" cy="662919"/>
          </a:xfrm>
        </p:grpSpPr>
        <p:grpSp>
          <p:nvGrpSpPr>
            <p:cNvPr id="397" name="Group 396"/>
            <p:cNvGrpSpPr/>
            <p:nvPr/>
          </p:nvGrpSpPr>
          <p:grpSpPr>
            <a:xfrm>
              <a:off x="219839" y="3860524"/>
              <a:ext cx="1003324" cy="184923"/>
              <a:chOff x="366055" y="3272291"/>
              <a:chExt cx="1003324" cy="184923"/>
            </a:xfrm>
          </p:grpSpPr>
          <p:sp>
            <p:nvSpPr>
              <p:cNvPr id="399" name="TextBox 398"/>
              <p:cNvSpPr txBox="1"/>
              <p:nvPr/>
            </p:nvSpPr>
            <p:spPr>
              <a:xfrm>
                <a:off x="366747" y="327229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Costa Rica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400" name="Straight Connector 399"/>
              <p:cNvCxnSpPr/>
              <p:nvPr/>
            </p:nvCxnSpPr>
            <p:spPr>
              <a:xfrm>
                <a:off x="366055" y="345721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208" y="3382528"/>
              <a:ext cx="882000" cy="4409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401" name="Group 400"/>
          <p:cNvGrpSpPr/>
          <p:nvPr userDrawn="1"/>
        </p:nvGrpSpPr>
        <p:grpSpPr>
          <a:xfrm>
            <a:off x="281602" y="4338866"/>
            <a:ext cx="912907" cy="680426"/>
            <a:chOff x="237429" y="5083197"/>
            <a:chExt cx="912907" cy="680427"/>
          </a:xfrm>
        </p:grpSpPr>
        <p:pic>
          <p:nvPicPr>
            <p:cNvPr id="402" name="Picture 2" descr="\\CABIUK-IMAGE\images\General\Flags of the World\Flags - Uniform Size\Flags - Uniform Size - for Web\Chile.gif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57" y="5083197"/>
              <a:ext cx="886475" cy="443237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3" name="TextBox 402"/>
            <p:cNvSpPr txBox="1"/>
            <p:nvPr/>
          </p:nvSpPr>
          <p:spPr>
            <a:xfrm>
              <a:off x="237429" y="5582307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Chile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404" name="Straight Connector 403"/>
            <p:cNvCxnSpPr/>
            <p:nvPr/>
          </p:nvCxnSpPr>
          <p:spPr>
            <a:xfrm>
              <a:off x="246331" y="5763624"/>
              <a:ext cx="9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5" name="Oval 404"/>
          <p:cNvSpPr/>
          <p:nvPr userDrawn="1"/>
        </p:nvSpPr>
        <p:spPr>
          <a:xfrm>
            <a:off x="3098930" y="453164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406" name="Straight Connector 405"/>
          <p:cNvCxnSpPr>
            <a:endCxn id="405" idx="2"/>
          </p:cNvCxnSpPr>
          <p:nvPr userDrawn="1"/>
        </p:nvCxnSpPr>
        <p:spPr>
          <a:xfrm flipV="1">
            <a:off x="1181610" y="4554505"/>
            <a:ext cx="1917321" cy="4648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Rectangle 406"/>
          <p:cNvSpPr/>
          <p:nvPr userDrawn="1"/>
        </p:nvSpPr>
        <p:spPr>
          <a:xfrm>
            <a:off x="153948" y="332661"/>
            <a:ext cx="8971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5C5C5C"/>
                </a:solidFill>
              </a:rPr>
              <a:t>Global reach </a:t>
            </a:r>
            <a:r>
              <a:rPr lang="en-GB" dirty="0" smtClean="0">
                <a:solidFill>
                  <a:srgbClr val="5C5C5C"/>
                </a:solidFill>
              </a:rPr>
              <a:t>We </a:t>
            </a:r>
            <a:r>
              <a:rPr lang="en-GB" dirty="0">
                <a:solidFill>
                  <a:srgbClr val="5C5C5C"/>
                </a:solidFill>
              </a:rPr>
              <a:t>have </a:t>
            </a:r>
            <a:r>
              <a:rPr lang="en-GB" dirty="0" smtClean="0">
                <a:solidFill>
                  <a:srgbClr val="5C5C5C"/>
                </a:solidFill>
              </a:rPr>
              <a:t>480+ </a:t>
            </a:r>
            <a:r>
              <a:rPr lang="en-GB" dirty="0">
                <a:solidFill>
                  <a:srgbClr val="5C5C5C"/>
                </a:solidFill>
              </a:rPr>
              <a:t>staff across 21 locations worldwide</a:t>
            </a:r>
          </a:p>
        </p:txBody>
      </p:sp>
      <p:cxnSp>
        <p:nvCxnSpPr>
          <p:cNvPr id="409" name="Straight Connector 408"/>
          <p:cNvCxnSpPr/>
          <p:nvPr userDrawn="1"/>
        </p:nvCxnSpPr>
        <p:spPr>
          <a:xfrm>
            <a:off x="2448066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TextBox 409"/>
          <p:cNvSpPr txBox="1"/>
          <p:nvPr userDrawn="1"/>
        </p:nvSpPr>
        <p:spPr>
          <a:xfrm>
            <a:off x="2437812" y="5707462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Niger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pic>
        <p:nvPicPr>
          <p:cNvPr id="411" name="Picture 410"/>
          <p:cNvPicPr>
            <a:picLocks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66" y="5235699"/>
            <a:ext cx="864000" cy="4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2" name="Oval 411"/>
          <p:cNvSpPr/>
          <p:nvPr userDrawn="1"/>
        </p:nvSpPr>
        <p:spPr>
          <a:xfrm>
            <a:off x="4687641" y="3519226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88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CAB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6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chemeClr val="bg1"/>
                </a:solidFill>
              </a:rPr>
              <a:t>KNOWLEDGE FOR LIFE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80450" y="3580643"/>
            <a:ext cx="6685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800" b="1" dirty="0" smtClean="0">
              <a:solidFill>
                <a:schemeClr val="bg1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800" b="1" dirty="0" smtClean="0">
              <a:solidFill>
                <a:schemeClr val="bg1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solidFill>
                  <a:schemeClr val="bg1"/>
                </a:solidFill>
                <a:latin typeface="+mn-lt"/>
              </a:rPr>
              <a:t>CABI</a:t>
            </a: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altLang="en-US" sz="2800" b="1" dirty="0" smtClean="0">
                <a:solidFill>
                  <a:schemeClr val="bg1"/>
                </a:solidFill>
                <a:latin typeface="+mn-lt"/>
              </a:rPr>
              <a:t>is a not-for-profit science-based development and information organization 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</a:t>
            </a:r>
            <a:endParaRPr lang="en-GB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6494" y="2924949"/>
            <a:ext cx="3288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GB" sz="3600" b="1" dirty="0" smtClean="0">
                <a:solidFill>
                  <a:schemeClr val="bg1"/>
                </a:solidFill>
                <a:latin typeface="+mj-lt"/>
              </a:rPr>
              <a:t>what is CABI?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-18321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794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4C4C4C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28800"/>
            <a:ext cx="8229600" cy="4464496"/>
          </a:xfrm>
        </p:spPr>
        <p:txBody>
          <a:bodyPr/>
          <a:lstStyle>
            <a:lvl1pPr marL="177800" indent="-177800">
              <a:buClr>
                <a:schemeClr val="bg2"/>
              </a:buClr>
              <a:defRPr/>
            </a:lvl1pPr>
            <a:lvl2pPr marL="177800" indent="-177800">
              <a:buClr>
                <a:schemeClr val="bg2"/>
              </a:buClr>
              <a:defRPr/>
            </a:lvl2pPr>
            <a:lvl3pPr marL="177800" indent="-177800">
              <a:buClr>
                <a:schemeClr val="bg2"/>
              </a:buClr>
              <a:defRPr/>
            </a:lvl3pPr>
            <a:lvl4pPr marL="177800" indent="-177800">
              <a:buClr>
                <a:schemeClr val="bg2"/>
              </a:buClr>
              <a:defRPr/>
            </a:lvl4pPr>
            <a:lvl5pPr marL="177800" indent="-177800"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539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C4C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tabLst/>
              <a:defRPr/>
            </a:lvl1pPr>
            <a:lvl2pPr marL="539750" indent="-177800">
              <a:buFont typeface="Arial" panose="020B0604020202020204" pitchFamily="34" charset="0"/>
              <a:buChar char="●"/>
              <a:tabLst/>
              <a:defRPr/>
            </a:lvl2pPr>
            <a:lvl3pPr marL="730250" indent="-177800">
              <a:buFont typeface="Arial" panose="020B0604020202020204" pitchFamily="34" charset="0"/>
              <a:buChar char="●"/>
              <a:tabLst/>
              <a:defRPr/>
            </a:lvl3pPr>
            <a:lvl4pPr marL="901700" indent="-177800">
              <a:buFont typeface="Arial" panose="020B0604020202020204" pitchFamily="34" charset="0"/>
              <a:buChar char="●"/>
              <a:tabLst/>
              <a:defRPr/>
            </a:lvl4pPr>
            <a:lvl5pPr marL="1092200" indent="-177800">
              <a:buFont typeface="Arial" panose="020B0604020202020204" pitchFamily="34" charset="0"/>
              <a:buChar char="●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268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/>
            </a:lvl1pPr>
            <a:lvl2pPr marL="539750" indent="-177800">
              <a:buFont typeface="Arial" panose="020B0604020202020204" pitchFamily="34" charset="0"/>
              <a:buChar char="●"/>
              <a:defRPr/>
            </a:lvl2pPr>
            <a:lvl3pPr marL="730250" indent="-177800">
              <a:buFont typeface="Arial" panose="020B0604020202020204" pitchFamily="34" charset="0"/>
              <a:buChar char="●"/>
              <a:defRPr/>
            </a:lvl3pPr>
            <a:lvl4pPr marL="901700" indent="-177800">
              <a:buFont typeface="Arial" panose="020B0604020202020204" pitchFamily="34" charset="0"/>
              <a:buChar char="●"/>
              <a:defRPr/>
            </a:lvl4pPr>
            <a:lvl5pPr marL="1092200" indent="-177800" defTabSz="895350">
              <a:buFont typeface="Arial" panose="020B0604020202020204" pitchFamily="34" charset="0"/>
              <a:buChar char="●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582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29209"/>
            <a:ext cx="3132138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10884"/>
            <a:ext cx="5473758" cy="4535016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>
                <a:latin typeface="+mn-lt"/>
              </a:defRPr>
            </a:lvl1pPr>
            <a:lvl2pPr marL="539750" indent="-177800">
              <a:buFont typeface="Arial" panose="020B0604020202020204" pitchFamily="34" charset="0"/>
              <a:buChar char="●"/>
              <a:defRPr>
                <a:latin typeface="+mn-lt"/>
              </a:defRPr>
            </a:lvl2pPr>
            <a:lvl3pPr marL="730250" indent="-177800">
              <a:buFont typeface="Arial" panose="020B0604020202020204" pitchFamily="34" charset="0"/>
              <a:buChar char="●"/>
              <a:defRPr>
                <a:latin typeface="+mn-lt"/>
              </a:defRPr>
            </a:lvl3pPr>
            <a:lvl4pPr marL="901700" indent="-177800">
              <a:buFont typeface="Arial" panose="020B0604020202020204" pitchFamily="34" charset="0"/>
              <a:buChar char="●"/>
              <a:defRPr>
                <a:latin typeface="+mn-lt"/>
              </a:defRPr>
            </a:lvl4pPr>
            <a:lvl5pPr marL="1092200" indent="-177800">
              <a:buFont typeface="Arial" panose="020B0604020202020204" pitchFamily="34" charset="0"/>
              <a:buChar char="●"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6" y="450851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91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Pictur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20926"/>
            <a:ext cx="5473758" cy="4500367"/>
          </a:xfrm>
        </p:spPr>
        <p:txBody>
          <a:bodyPr/>
          <a:lstStyle>
            <a:lvl1pPr marL="177800" indent="-177800">
              <a:defRPr/>
            </a:lvl1pPr>
            <a:lvl2pPr marL="539750" indent="-177800">
              <a:defRPr/>
            </a:lvl2pPr>
            <a:lvl3pPr marL="730250" indent="-177800">
              <a:defRPr/>
            </a:lvl3pPr>
            <a:lvl4pPr marL="901700" indent="-177800">
              <a:defRPr/>
            </a:lvl4pPr>
            <a:lvl5pPr marL="1092200" indent="-1778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6" y="450851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132138" cy="190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111667"/>
            <a:ext cx="3132138" cy="1908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4221088"/>
            <a:ext cx="3132138" cy="19080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609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57301"/>
            <a:ext cx="9144000" cy="3700699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4173280" y="3267179"/>
            <a:ext cx="355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spc="-150" dirty="0" err="1">
                <a:solidFill>
                  <a:srgbClr val="CAEE9C">
                    <a:lumMod val="75000"/>
                  </a:srgbClr>
                </a:solidFill>
              </a:rPr>
              <a:t>xie-xie</a:t>
            </a:r>
            <a:endParaRPr lang="en-GB" sz="3200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2992114" y="3620455"/>
            <a:ext cx="355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zikomo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 userDrawn="1"/>
        </p:nvSpPr>
        <p:spPr bwMode="auto">
          <a:xfrm>
            <a:off x="2362551" y="3625471"/>
            <a:ext cx="40625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6600" b="1" spc="-150" dirty="0" smtClean="0">
                <a:solidFill>
                  <a:srgbClr val="CAEE9C">
                    <a:lumMod val="75000"/>
                  </a:srgbClr>
                </a:solidFill>
              </a:rPr>
              <a:t>thank </a:t>
            </a:r>
            <a:r>
              <a:rPr lang="en-GB" sz="6600" b="1" spc="-150" dirty="0">
                <a:solidFill>
                  <a:srgbClr val="CAEE9C">
                    <a:lumMod val="75000"/>
                  </a:srgbClr>
                </a:solidFill>
              </a:rPr>
              <a:t>you 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617280" y="4289029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urakoze</a:t>
            </a:r>
            <a:endParaRPr lang="en-GB" sz="32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 userDrawn="1"/>
        </p:nvSpPr>
        <p:spPr bwMode="auto">
          <a:xfrm>
            <a:off x="2501735" y="4539386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terima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kasih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19" name="Text Box 4"/>
          <p:cNvSpPr txBox="1">
            <a:spLocks noChangeArrowheads="1"/>
          </p:cNvSpPr>
          <p:nvPr userDrawn="1"/>
        </p:nvSpPr>
        <p:spPr bwMode="auto">
          <a:xfrm>
            <a:off x="4315361" y="4184303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spc="-150" dirty="0" err="1">
                <a:solidFill>
                  <a:srgbClr val="92D050"/>
                </a:solidFill>
              </a:rPr>
              <a:t>ke</a:t>
            </a:r>
            <a:r>
              <a:rPr lang="en-GB" sz="3200" spc="-150" dirty="0">
                <a:solidFill>
                  <a:srgbClr val="92D050"/>
                </a:solidFill>
              </a:rPr>
              <a:t> </a:t>
            </a:r>
            <a:r>
              <a:rPr lang="en-GB" sz="3200" spc="-150" dirty="0" err="1">
                <a:solidFill>
                  <a:srgbClr val="92D050"/>
                </a:solidFill>
              </a:rPr>
              <a:t>itumetse</a:t>
            </a:r>
            <a:endParaRPr lang="en-GB" sz="3200" spc="-150" dirty="0">
              <a:solidFill>
                <a:srgbClr val="92D05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 userDrawn="1"/>
        </p:nvSpPr>
        <p:spPr bwMode="auto">
          <a:xfrm>
            <a:off x="5120975" y="4545694"/>
            <a:ext cx="355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pc="-150" dirty="0" err="1">
                <a:solidFill>
                  <a:srgbClr val="CAEE9C">
                    <a:lumMod val="75000"/>
                  </a:srgbClr>
                </a:solidFill>
              </a:rPr>
              <a:t>dhanyawaad</a:t>
            </a:r>
            <a:endParaRPr lang="en-GB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 userDrawn="1"/>
        </p:nvSpPr>
        <p:spPr bwMode="auto">
          <a:xfrm>
            <a:off x="1018505" y="3555151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merci</a:t>
            </a:r>
            <a:endParaRPr lang="en-GB" sz="2800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 userDrawn="1"/>
        </p:nvSpPr>
        <p:spPr bwMode="auto">
          <a:xfrm>
            <a:off x="5862004" y="3569338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efharistó</a:t>
            </a:r>
            <a:endParaRPr lang="en-GB" sz="28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125404" y="3292007"/>
            <a:ext cx="2752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spc="-150" dirty="0" err="1">
                <a:solidFill>
                  <a:srgbClr val="CAEE9C">
                    <a:lumMod val="75000"/>
                  </a:srgbClr>
                </a:solidFill>
              </a:rPr>
              <a:t>Assalamualikum</a:t>
            </a:r>
            <a:endParaRPr lang="en-GB" b="1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110374" y="418130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tak</a:t>
            </a:r>
            <a:endParaRPr lang="en-GB" sz="20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1416823" y="4158783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00" b="1" spc="-150" dirty="0">
                <a:solidFill>
                  <a:srgbClr val="CAEE9C">
                    <a:lumMod val="75000"/>
                  </a:srgbClr>
                </a:solidFill>
              </a:rPr>
              <a:t>kiitos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3915401" y="3425416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spc="-150" dirty="0">
                <a:solidFill>
                  <a:srgbClr val="CAEE9C">
                    <a:lumMod val="75000"/>
                  </a:srgbClr>
                </a:solidFill>
              </a:rPr>
              <a:t>शुक्रिया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791201" y="3800605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pc="-150" dirty="0">
                <a:solidFill>
                  <a:srgbClr val="92D050"/>
                </a:solidFill>
              </a:rPr>
              <a:t>ありがとう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5951288" y="3913287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spc="-150" dirty="0">
                <a:solidFill>
                  <a:srgbClr val="CAEE9C">
                    <a:lumMod val="60000"/>
                    <a:lumOff val="40000"/>
                  </a:srgbClr>
                </a:solidFill>
              </a:rPr>
              <a:t>gracias</a:t>
            </a:r>
          </a:p>
        </p:txBody>
      </p:sp>
      <p:sp>
        <p:nvSpPr>
          <p:cNvPr id="29" name="Text Box 4"/>
          <p:cNvSpPr txBox="1">
            <a:spLocks noChangeArrowheads="1"/>
          </p:cNvSpPr>
          <p:nvPr userDrawn="1"/>
        </p:nvSpPr>
        <p:spPr bwMode="auto">
          <a:xfrm>
            <a:off x="5860025" y="4184300"/>
            <a:ext cx="355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dirty="0" err="1">
                <a:solidFill>
                  <a:srgbClr val="CAEE9C">
                    <a:lumMod val="75000"/>
                  </a:srgbClr>
                </a:solidFill>
              </a:rPr>
              <a:t>zikomo</a:t>
            </a:r>
            <a:endParaRPr lang="en-GB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245" y="4581409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rgbClr val="CAEE9C">
                    <a:lumMod val="75000"/>
                  </a:srgbClr>
                </a:solidFill>
              </a:rPr>
              <a:t>danke</a:t>
            </a:r>
            <a:endParaRPr lang="de-DE" sz="2000" dirty="0">
              <a:solidFill>
                <a:srgbClr val="CAEE9C">
                  <a:lumMod val="75000"/>
                </a:srgb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51" y="5125169"/>
            <a:ext cx="8209431" cy="91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 lang="en-GB" sz="2400" b="1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Name, CABI Centre</a:t>
            </a:r>
            <a:b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</a:b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email@cabi.org</a:t>
            </a:r>
          </a:p>
          <a:p>
            <a:pPr lvl="0"/>
            <a:endParaRPr lang="en-GB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-18321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 userDrawn="1"/>
        </p:nvSpPr>
        <p:spPr bwMode="auto">
          <a:xfrm>
            <a:off x="6289206" y="4499788"/>
            <a:ext cx="355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asante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725143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9164" y="4725144"/>
            <a:ext cx="9153164" cy="2157341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504" y="4725144"/>
            <a:ext cx="8928992" cy="749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 here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5474567"/>
            <a:ext cx="8928991" cy="326042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Data collected by (names of contributors and production team)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102922" y="5812508"/>
            <a:ext cx="8928991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Analysis and Compilation by (names of contributors)</a:t>
            </a:r>
            <a:endParaRPr lang="en-GB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6163317"/>
            <a:ext cx="8928990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Presenters name, date, event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>
          <a:xfrm>
            <a:off x="571023" y="3510136"/>
            <a:ext cx="8229600" cy="1143000"/>
          </a:xfrm>
        </p:spPr>
        <p:txBody>
          <a:bodyPr>
            <a:normAutofit/>
          </a:bodyPr>
          <a:lstStyle>
            <a:lvl1pPr>
              <a:defRPr sz="3600" b="1" cap="none" spc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Presentation heading here</a:t>
            </a:r>
            <a:br>
              <a:rPr lang="en-US" dirty="0" smtClean="0"/>
            </a:br>
            <a:r>
              <a:rPr lang="en-US" dirty="0" smtClean="0"/>
              <a:t>2nd line if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975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4162"/>
            <a:ext cx="9144000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baseline="0" dirty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4869160"/>
            <a:ext cx="8229600" cy="1143000"/>
          </a:xfrm>
        </p:spPr>
        <p:txBody>
          <a:bodyPr/>
          <a:lstStyle>
            <a:lvl1pPr algn="l">
              <a:defRPr b="1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3294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37960" y="3602501"/>
            <a:ext cx="71542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CABI is a not-for-profit international organization that improves people’s lives by providing information and applying scientific expertise to solve problems in agriculture and the environment</a:t>
            </a: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endParaRPr lang="en-GB" sz="28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494" y="2924944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our mission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9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CAB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80442" y="3580643"/>
            <a:ext cx="6685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</a:t>
            </a:r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altLang="en-US" sz="2800" b="1" dirty="0" smtClean="0">
                <a:solidFill>
                  <a:srgbClr val="FFFFFF"/>
                </a:solidFill>
                <a:latin typeface="Arial"/>
              </a:rPr>
              <a:t>is a not-for-profit science-based development and information organization 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6494" y="2924944"/>
            <a:ext cx="3288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is CABI?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73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does CABI d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9874" y="2684435"/>
            <a:ext cx="9163873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80442" y="3580643"/>
            <a:ext cx="66851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 addresses issues of global concern such as food security, through science, information and communication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6494" y="2924944"/>
            <a:ext cx="4673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does CABI do?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9874" y="-171400"/>
            <a:ext cx="9163874" cy="3328702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187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does CABI d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9874" y="2684436"/>
            <a:ext cx="9163873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chemeClr val="bg1"/>
                </a:solidFill>
              </a:rPr>
              <a:t>KNOWLEDGE FOR LIFE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80450" y="3580649"/>
            <a:ext cx="66851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800" b="1" dirty="0" smtClean="0">
              <a:solidFill>
                <a:schemeClr val="bg1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800" b="1" dirty="0" smtClean="0">
              <a:solidFill>
                <a:schemeClr val="bg1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solidFill>
                  <a:schemeClr val="bg1"/>
                </a:solidFill>
                <a:latin typeface="+mn-lt"/>
              </a:rPr>
              <a:t>CABI addresses issues of global concern such as food security, through science, information and communication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</a:t>
            </a:r>
            <a:endParaRPr lang="en-GB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6494" y="2924949"/>
            <a:ext cx="4673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GB" sz="3600" b="1" dirty="0" smtClean="0">
                <a:solidFill>
                  <a:schemeClr val="bg1"/>
                </a:solidFill>
                <a:latin typeface="+mj-lt"/>
              </a:rPr>
              <a:t>what does CABI do?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9874" y="-171400"/>
            <a:ext cx="9163874" cy="3328703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76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I in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19871" y="1484784"/>
            <a:ext cx="54726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Not-for-profit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intergovernmental organisation established in </a:t>
            </a:r>
            <a:r>
              <a:rPr lang="en-GB" sz="2000" b="1" dirty="0" smtClean="0">
                <a:solidFill>
                  <a:srgbClr val="78BE20"/>
                </a:solidFill>
              </a:rPr>
              <a:t>1910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by a UN treaty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Provides scientific expertise and information about </a:t>
            </a:r>
            <a:r>
              <a:rPr lang="en-GB" sz="2000" b="1" dirty="0" smtClean="0">
                <a:solidFill>
                  <a:srgbClr val="78BE20"/>
                </a:solidFill>
              </a:rPr>
              <a:t>agriculture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and the </a:t>
            </a:r>
            <a:r>
              <a:rPr lang="en-GB" sz="2000" b="1" dirty="0" smtClean="0">
                <a:solidFill>
                  <a:srgbClr val="78BE20"/>
                </a:solidFill>
              </a:rPr>
              <a:t>environment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Expertise in: scientific publishing and international development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Owned by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48 member countries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400 staff worldwide </a:t>
            </a:r>
            <a:r>
              <a:rPr lang="en-GB" sz="2000" dirty="0" smtClean="0">
                <a:solidFill>
                  <a:srgbClr val="000000"/>
                </a:solidFill>
              </a:rPr>
              <a:t>in 21 locations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Annual turn-over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£28m </a:t>
            </a:r>
            <a:r>
              <a:rPr lang="en-GB" sz="2000" dirty="0" smtClean="0">
                <a:solidFill>
                  <a:srgbClr val="000000"/>
                </a:solidFill>
              </a:rPr>
              <a:t>(2013)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Compliant with requirements for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Joint Management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of strategic EC programmes, following successful 4-pillar audit in 2011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419871" y="450850"/>
            <a:ext cx="2400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5C5C5C"/>
                </a:solidFill>
              </a:rPr>
              <a:t>CABI in Brief</a:t>
            </a:r>
            <a:endParaRPr lang="en-GB" sz="2800" b="1" dirty="0">
              <a:solidFill>
                <a:srgbClr val="5C5C5C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-12184"/>
            <a:ext cx="3132138" cy="614205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18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9512" y="5503234"/>
            <a:ext cx="37080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4C4C4C"/>
                </a:solidFill>
              </a:rPr>
              <a:t>our member countries</a:t>
            </a:r>
            <a:endParaRPr lang="en-GB" sz="2600" b="1" dirty="0">
              <a:solidFill>
                <a:srgbClr val="4C4C4C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295262" y="366620"/>
            <a:ext cx="8559106" cy="4999038"/>
            <a:chOff x="341530" y="1583795"/>
            <a:chExt cx="8439487" cy="5000170"/>
          </a:xfrm>
        </p:grpSpPr>
        <p:grpSp>
          <p:nvGrpSpPr>
            <p:cNvPr id="7" name="Group 88"/>
            <p:cNvGrpSpPr>
              <a:grpSpLocks/>
            </p:cNvGrpSpPr>
            <p:nvPr/>
          </p:nvGrpSpPr>
          <p:grpSpPr bwMode="auto">
            <a:xfrm>
              <a:off x="341531" y="1583795"/>
              <a:ext cx="8429306" cy="720781"/>
              <a:chOff x="335436" y="1455048"/>
              <a:chExt cx="8429306" cy="720781"/>
            </a:xfrm>
          </p:grpSpPr>
          <p:sp>
            <p:nvSpPr>
              <p:cNvPr id="58" name="TextBox 138"/>
              <p:cNvSpPr txBox="1">
                <a:spLocks noChangeArrowheads="1"/>
              </p:cNvSpPr>
              <p:nvPr/>
            </p:nvSpPr>
            <p:spPr bwMode="auto">
              <a:xfrm>
                <a:off x="335436" y="1898830"/>
                <a:ext cx="842930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 Anguilla                      Australia               The Bahamas              Bangladesh                Bermuda                   Botswana                British Virgin                   Brunei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Islands                     Darussalam</a:t>
                </a:r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5435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9284" y="1458224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3" y="1455048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8370" y="1458224"/>
                <a:ext cx="87633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1458224"/>
                <a:ext cx="877923" cy="42713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1124" y="1458224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347625" y="4156342"/>
              <a:ext cx="8433392" cy="713519"/>
              <a:chOff x="341530" y="4027595"/>
              <a:chExt cx="8433392" cy="713519"/>
            </a:xfrm>
          </p:grpSpPr>
          <p:sp>
            <p:nvSpPr>
              <p:cNvPr id="49" name="TextBox 120"/>
              <p:cNvSpPr txBox="1">
                <a:spLocks noChangeArrowheads="1"/>
              </p:cNvSpPr>
              <p:nvPr/>
            </p:nvSpPr>
            <p:spPr bwMode="auto">
              <a:xfrm>
                <a:off x="341530" y="4464115"/>
                <a:ext cx="843339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    Malaysia                    Mauritius                  Montserrat                  Myanmar            The Netherlands*              Nigeria                     Pakistan                  Papua New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Guinea</a:t>
                </a:r>
              </a:p>
            </p:txBody>
          </p:sp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027380"/>
                <a:ext cx="88427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7678" y="4027380"/>
                <a:ext cx="87792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027380"/>
                <a:ext cx="88427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8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9" name="Group 91"/>
            <p:cNvGrpSpPr>
              <a:grpSpLocks/>
            </p:cNvGrpSpPr>
            <p:nvPr/>
          </p:nvGrpSpPr>
          <p:grpSpPr bwMode="auto">
            <a:xfrm>
              <a:off x="347625" y="4997907"/>
              <a:ext cx="8420271" cy="720080"/>
              <a:chOff x="341530" y="4869160"/>
              <a:chExt cx="8420271" cy="720080"/>
            </a:xfrm>
          </p:grpSpPr>
          <p:sp>
            <p:nvSpPr>
              <p:cNvPr id="40" name="TextBox 111"/>
              <p:cNvSpPr txBox="1">
                <a:spLocks noChangeArrowheads="1"/>
              </p:cNvSpPr>
              <p:nvPr/>
            </p:nvSpPr>
            <p:spPr bwMode="auto">
              <a:xfrm>
                <a:off x="341531" y="5312241"/>
                <a:ext cx="842027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The Philippines                Rwanda                 Sierra Leone                  Solomon                South Africa                Sri Lanka                   St Helena                 Switzerland 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Islands</a:t>
                </a: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868946"/>
                <a:ext cx="88268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868946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0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79536" y="486894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10" name="Group 92"/>
            <p:cNvGrpSpPr>
              <a:grpSpLocks/>
            </p:cNvGrpSpPr>
            <p:nvPr/>
          </p:nvGrpSpPr>
          <p:grpSpPr bwMode="auto">
            <a:xfrm>
              <a:off x="858932" y="5862153"/>
              <a:ext cx="7418478" cy="721812"/>
              <a:chOff x="852837" y="5733406"/>
              <a:chExt cx="7418478" cy="721812"/>
            </a:xfrm>
          </p:grpSpPr>
          <p:sp>
            <p:nvSpPr>
              <p:cNvPr id="32" name="TextBox 103"/>
              <p:cNvSpPr txBox="1">
                <a:spLocks noChangeArrowheads="1"/>
              </p:cNvSpPr>
              <p:nvPr/>
            </p:nvSpPr>
            <p:spPr bwMode="auto">
              <a:xfrm>
                <a:off x="852837" y="6178219"/>
                <a:ext cx="741847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Tanzania                    Trinidad &amp;                   Uganda                       United                      Vietnam                      Zambia                     Zimbabwe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Tobago                                                       Kingdom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							* Associate Member</a:t>
                </a: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2981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61100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2230" y="5732742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29712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02905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8323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9" name="Picture 2"/>
              <p:cNvPicPr>
                <a:picLocks noChangeArrowheads="1"/>
              </p:cNvPicPr>
              <p:nvPr/>
            </p:nvPicPr>
            <p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8030" y="5732742"/>
                <a:ext cx="863634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93"/>
            <p:cNvGrpSpPr>
              <a:grpSpLocks/>
            </p:cNvGrpSpPr>
            <p:nvPr/>
          </p:nvGrpSpPr>
          <p:grpSpPr bwMode="auto">
            <a:xfrm>
              <a:off x="347626" y="3287717"/>
              <a:ext cx="8428733" cy="727049"/>
              <a:chOff x="341531" y="3158970"/>
              <a:chExt cx="8428733" cy="727049"/>
            </a:xfrm>
          </p:grpSpPr>
          <p:sp>
            <p:nvSpPr>
              <p:cNvPr id="23" name="TextBox 94"/>
              <p:cNvSpPr txBox="1">
                <a:spLocks noChangeArrowheads="1"/>
              </p:cNvSpPr>
              <p:nvPr/>
            </p:nvSpPr>
            <p:spPr bwMode="auto">
              <a:xfrm>
                <a:off x="341532" y="3609020"/>
                <a:ext cx="84287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The Gambia                  Ghana                       Grenada                    Guyana                        India                       Jamaica                      Kenya                        Malawi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316993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3158822"/>
                <a:ext cx="877922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4227" y="3158822"/>
                <a:ext cx="876335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3171525"/>
                <a:ext cx="882685" cy="427134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9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0397" y="3158822"/>
                <a:ext cx="866810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1" name="Picture 3"/>
              <p:cNvPicPr>
                <a:picLocks noChangeArrowheads="1"/>
              </p:cNvPicPr>
              <p:nvPr/>
            </p:nvPicPr>
            <p:blipFill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833" y="3171525"/>
                <a:ext cx="863635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341530" y="2443902"/>
              <a:ext cx="8436791" cy="715769"/>
              <a:chOff x="341530" y="2443902"/>
              <a:chExt cx="8436791" cy="715769"/>
            </a:xfrm>
          </p:grpSpPr>
          <p:grpSp>
            <p:nvGrpSpPr>
              <p:cNvPr id="13" name="Group 89"/>
              <p:cNvGrpSpPr>
                <a:grpSpLocks/>
              </p:cNvGrpSpPr>
              <p:nvPr/>
            </p:nvGrpSpPr>
            <p:grpSpPr bwMode="auto">
              <a:xfrm>
                <a:off x="341530" y="2443902"/>
                <a:ext cx="8436791" cy="715769"/>
                <a:chOff x="335435" y="2315155"/>
                <a:chExt cx="8436791" cy="715769"/>
              </a:xfrm>
            </p:grpSpPr>
            <p:sp>
              <p:nvSpPr>
                <p:cNvPr id="15" name="TextBox 129"/>
                <p:cNvSpPr txBox="1">
                  <a:spLocks noChangeArrowheads="1"/>
                </p:cNvSpPr>
                <p:nvPr/>
              </p:nvSpPr>
              <p:spPr bwMode="auto">
                <a:xfrm>
                  <a:off x="335436" y="2753925"/>
                  <a:ext cx="843679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28800" rIns="0" bIns="0"/>
                <a:lstStyle>
                  <a:lvl1pPr eaLnBrk="0" hangingPunct="0">
                    <a:spcBef>
                      <a:spcPct val="2000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GB" altLang="en-US" sz="900">
                      <a:solidFill>
                        <a:srgbClr val="262626"/>
                      </a:solidFill>
                    </a:rPr>
                    <a:t>        Burundi                     Canada                       Chile                           China                     Colombia                Cote d’Ivoire                  Cyprus                   DPR Korea  </a:t>
                  </a:r>
                </a:p>
              </p:txBody>
            </p: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435" y="2317256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4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7679" y="2315668"/>
                  <a:ext cx="87792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4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9283" y="2315668"/>
                  <a:ext cx="87633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1052" y="2315668"/>
                  <a:ext cx="88268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5195" y="2315668"/>
                  <a:ext cx="88427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47438" y="2315668"/>
                  <a:ext cx="87792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85887" y="2315668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20376" y="2450767"/>
                <a:ext cx="858872" cy="431898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53889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56" y="1427903"/>
            <a:ext cx="7857490" cy="404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0" name="Oval 279"/>
          <p:cNvSpPr/>
          <p:nvPr userDrawn="1"/>
        </p:nvSpPr>
        <p:spPr>
          <a:xfrm>
            <a:off x="3247983" y="369158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1" name="Oval 280"/>
          <p:cNvSpPr/>
          <p:nvPr userDrawn="1"/>
        </p:nvSpPr>
        <p:spPr>
          <a:xfrm>
            <a:off x="3031952" y="285032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2" name="Oval 281"/>
          <p:cNvSpPr/>
          <p:nvPr userDrawn="1"/>
        </p:nvSpPr>
        <p:spPr>
          <a:xfrm>
            <a:off x="2793063" y="369350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3" name="Oval 282"/>
          <p:cNvSpPr/>
          <p:nvPr userDrawn="1"/>
        </p:nvSpPr>
        <p:spPr>
          <a:xfrm>
            <a:off x="3376316" y="4159368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4" name="Oval 283"/>
          <p:cNvSpPr/>
          <p:nvPr userDrawn="1"/>
        </p:nvSpPr>
        <p:spPr>
          <a:xfrm>
            <a:off x="5796657" y="327367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5" name="Oval 284"/>
          <p:cNvSpPr/>
          <p:nvPr userDrawn="1"/>
        </p:nvSpPr>
        <p:spPr>
          <a:xfrm>
            <a:off x="4570454" y="2592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6" name="Oval 285"/>
          <p:cNvSpPr/>
          <p:nvPr userDrawn="1"/>
        </p:nvSpPr>
        <p:spPr>
          <a:xfrm>
            <a:off x="6054553" y="348435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7" name="Oval 286"/>
          <p:cNvSpPr/>
          <p:nvPr userDrawn="1"/>
        </p:nvSpPr>
        <p:spPr>
          <a:xfrm>
            <a:off x="4642464" y="272916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8" name="Oval 287"/>
          <p:cNvSpPr/>
          <p:nvPr userDrawn="1"/>
        </p:nvSpPr>
        <p:spPr>
          <a:xfrm>
            <a:off x="5209018" y="397486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9" name="Oval 288"/>
          <p:cNvSpPr/>
          <p:nvPr userDrawn="1"/>
        </p:nvSpPr>
        <p:spPr>
          <a:xfrm>
            <a:off x="4449292" y="2585141"/>
            <a:ext cx="50400" cy="50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0" name="Oval 289"/>
          <p:cNvSpPr/>
          <p:nvPr userDrawn="1"/>
        </p:nvSpPr>
        <p:spPr>
          <a:xfrm>
            <a:off x="4976223" y="28514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1" name="Oval 290"/>
          <p:cNvSpPr/>
          <p:nvPr userDrawn="1"/>
        </p:nvSpPr>
        <p:spPr>
          <a:xfrm>
            <a:off x="6514723" y="3842985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2" name="Oval 291"/>
          <p:cNvSpPr/>
          <p:nvPr userDrawn="1"/>
        </p:nvSpPr>
        <p:spPr>
          <a:xfrm>
            <a:off x="6802764" y="289947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3" name="Oval 292"/>
          <p:cNvSpPr/>
          <p:nvPr userDrawn="1"/>
        </p:nvSpPr>
        <p:spPr>
          <a:xfrm>
            <a:off x="7386463" y="468600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94" name="Group 293"/>
          <p:cNvGrpSpPr/>
          <p:nvPr userDrawn="1"/>
        </p:nvGrpSpPr>
        <p:grpSpPr>
          <a:xfrm>
            <a:off x="1582846" y="976042"/>
            <a:ext cx="996049" cy="673346"/>
            <a:chOff x="1877735" y="1691634"/>
            <a:chExt cx="996049" cy="673346"/>
          </a:xfrm>
        </p:grpSpPr>
        <p:pic>
          <p:nvPicPr>
            <p:cNvPr id="295" name="Picture 3" descr="\\CABIUK-APPS04\Portfolio\Assets\MarketingImageLibrary\Flags\Flags for Web - GIF\United Kingdom - Flag.gif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60" y="169163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6" name="TextBox 295"/>
            <p:cNvSpPr txBox="1"/>
            <p:nvPr/>
          </p:nvSpPr>
          <p:spPr>
            <a:xfrm>
              <a:off x="1907760" y="2195703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UK  </a:t>
              </a:r>
              <a:r>
                <a:rPr lang="en-GB" sz="1100" dirty="0" smtClean="0">
                  <a:solidFill>
                    <a:srgbClr val="5C5C5C"/>
                  </a:solidFill>
                </a:rPr>
                <a:t>215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297" name="Straight Connector 296"/>
            <p:cNvCxnSpPr/>
            <p:nvPr/>
          </p:nvCxnSpPr>
          <p:spPr>
            <a:xfrm>
              <a:off x="1877735" y="236498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 userDrawn="1"/>
        </p:nvGrpSpPr>
        <p:grpSpPr>
          <a:xfrm>
            <a:off x="2838782" y="985567"/>
            <a:ext cx="996049" cy="672242"/>
            <a:chOff x="3348837" y="1699008"/>
            <a:chExt cx="996049" cy="672242"/>
          </a:xfrm>
        </p:grpSpPr>
        <p:pic>
          <p:nvPicPr>
            <p:cNvPr id="299" name="Picture 298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8862" y="1699008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00" name="TextBox 299"/>
            <p:cNvSpPr txBox="1"/>
            <p:nvPr/>
          </p:nvSpPr>
          <p:spPr>
            <a:xfrm>
              <a:off x="3378862" y="2201973"/>
              <a:ext cx="9360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Netherlands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1" name="Straight Connector 300"/>
            <p:cNvCxnSpPr/>
            <p:nvPr/>
          </p:nvCxnSpPr>
          <p:spPr>
            <a:xfrm>
              <a:off x="3348837" y="237125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Group 301"/>
          <p:cNvGrpSpPr/>
          <p:nvPr userDrawn="1"/>
        </p:nvGrpSpPr>
        <p:grpSpPr>
          <a:xfrm>
            <a:off x="4108105" y="976042"/>
            <a:ext cx="1032657" cy="675497"/>
            <a:chOff x="4758005" y="1699008"/>
            <a:chExt cx="1032657" cy="675497"/>
          </a:xfrm>
        </p:grpSpPr>
        <p:pic>
          <p:nvPicPr>
            <p:cNvPr id="303" name="Picture 4" descr="\\CABIUK-APPS04\Portfolio\Assets\MarketingImageLibrary\Flags\Flags for Web - GIF\Switzerland - Flag copy.gif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30" y="1699008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4" name="TextBox 303"/>
            <p:cNvSpPr txBox="1"/>
            <p:nvPr/>
          </p:nvSpPr>
          <p:spPr>
            <a:xfrm>
              <a:off x="4788030" y="2187174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Switzerland </a:t>
              </a:r>
              <a:r>
                <a:rPr lang="en-GB" sz="1100" dirty="0" smtClean="0">
                  <a:solidFill>
                    <a:srgbClr val="5C5C5C"/>
                  </a:solidFill>
                </a:rPr>
                <a:t>27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5" name="Straight Connector 304"/>
            <p:cNvCxnSpPr/>
            <p:nvPr/>
          </p:nvCxnSpPr>
          <p:spPr>
            <a:xfrm>
              <a:off x="4758005" y="2374505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305"/>
          <p:cNvGrpSpPr/>
          <p:nvPr userDrawn="1"/>
        </p:nvGrpSpPr>
        <p:grpSpPr>
          <a:xfrm>
            <a:off x="6730371" y="965999"/>
            <a:ext cx="1016639" cy="665924"/>
            <a:chOff x="7696357" y="2752915"/>
            <a:chExt cx="1016639" cy="665924"/>
          </a:xfrm>
        </p:grpSpPr>
        <p:sp>
          <p:nvSpPr>
            <p:cNvPr id="307" name="TextBox 306"/>
            <p:cNvSpPr txBox="1"/>
            <p:nvPr/>
          </p:nvSpPr>
          <p:spPr>
            <a:xfrm>
              <a:off x="7800089" y="3227305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Bulgaria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pic>
          <p:nvPicPr>
            <p:cNvPr id="308" name="Picture 307"/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3057" y="2752915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309" name="Straight Connector 308"/>
            <p:cNvCxnSpPr/>
            <p:nvPr/>
          </p:nvCxnSpPr>
          <p:spPr>
            <a:xfrm>
              <a:off x="7696357" y="3418839"/>
              <a:ext cx="10082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309"/>
          <p:cNvGrpSpPr/>
          <p:nvPr userDrawn="1"/>
        </p:nvGrpSpPr>
        <p:grpSpPr>
          <a:xfrm>
            <a:off x="260173" y="976042"/>
            <a:ext cx="1029365" cy="670949"/>
            <a:chOff x="374195" y="1700760"/>
            <a:chExt cx="1029365" cy="670949"/>
          </a:xfrm>
        </p:grpSpPr>
        <p:pic>
          <p:nvPicPr>
            <p:cNvPr id="311" name="Picture 310"/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928" y="170076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12" name="TextBox 311"/>
            <p:cNvSpPr txBox="1"/>
            <p:nvPr/>
          </p:nvSpPr>
          <p:spPr>
            <a:xfrm>
              <a:off x="400928" y="217957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USA 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3" name="Straight Connector 312"/>
            <p:cNvCxnSpPr/>
            <p:nvPr/>
          </p:nvCxnSpPr>
          <p:spPr>
            <a:xfrm>
              <a:off x="374195" y="2371709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313"/>
          <p:cNvGrpSpPr/>
          <p:nvPr userDrawn="1"/>
        </p:nvGrpSpPr>
        <p:grpSpPr>
          <a:xfrm>
            <a:off x="281602" y="1763309"/>
            <a:ext cx="1446550" cy="706377"/>
            <a:chOff x="367845" y="3789050"/>
            <a:chExt cx="1446550" cy="706377"/>
          </a:xfrm>
        </p:grpSpPr>
        <p:pic>
          <p:nvPicPr>
            <p:cNvPr id="315" name="Picture 10" descr="\\CABIUK-APPS04\Portfolio\Assets\MarketingImageLibrary\Flags\Flags for Web - GIF\Trinidad &amp; Tobago - Flag copy.gif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45" y="3789050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6" name="TextBox 315"/>
            <p:cNvSpPr txBox="1"/>
            <p:nvPr/>
          </p:nvSpPr>
          <p:spPr>
            <a:xfrm>
              <a:off x="374195" y="4297166"/>
              <a:ext cx="14402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Trinidad &amp; Tobago </a:t>
              </a:r>
              <a:r>
                <a:rPr lang="en-GB" sz="1100" dirty="0" smtClean="0">
                  <a:solidFill>
                    <a:srgbClr val="5C5C5C"/>
                  </a:solidFill>
                </a:rPr>
                <a:t>4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7" name="Straight Connector 316"/>
            <p:cNvCxnSpPr/>
            <p:nvPr/>
          </p:nvCxnSpPr>
          <p:spPr>
            <a:xfrm>
              <a:off x="373476" y="4495427"/>
              <a:ext cx="13609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Group 317"/>
          <p:cNvGrpSpPr/>
          <p:nvPr userDrawn="1"/>
        </p:nvGrpSpPr>
        <p:grpSpPr>
          <a:xfrm>
            <a:off x="4949932" y="5200325"/>
            <a:ext cx="1161734" cy="711141"/>
            <a:chOff x="3186703" y="5727274"/>
            <a:chExt cx="1161734" cy="711141"/>
          </a:xfrm>
        </p:grpSpPr>
        <p:pic>
          <p:nvPicPr>
            <p:cNvPr id="319" name="Picture 9" descr="\\CABIUK-APPS04\Portfolio\Assets\MarketingImageLibrary\Flags\Flags for Web - GIF\Kenya - Flag copy.gif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805" y="572727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0" name="TextBox 319"/>
            <p:cNvSpPr txBox="1"/>
            <p:nvPr/>
          </p:nvSpPr>
          <p:spPr>
            <a:xfrm>
              <a:off x="3345805" y="625785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Kenya  </a:t>
              </a:r>
              <a:r>
                <a:rPr lang="en-GB" sz="1100" dirty="0" smtClean="0">
                  <a:solidFill>
                    <a:srgbClr val="5C5C5C"/>
                  </a:solidFill>
                </a:rPr>
                <a:t>40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21" name="Straight Connector 320"/>
            <p:cNvCxnSpPr/>
            <p:nvPr/>
          </p:nvCxnSpPr>
          <p:spPr>
            <a:xfrm>
              <a:off x="3186703" y="6438415"/>
              <a:ext cx="10565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2" name="Straight Connector 321"/>
          <p:cNvCxnSpPr>
            <a:endCxn id="289" idx="1"/>
          </p:cNvCxnSpPr>
          <p:nvPr userDrawn="1"/>
        </p:nvCxnSpPr>
        <p:spPr>
          <a:xfrm>
            <a:off x="2578895" y="1648510"/>
            <a:ext cx="1877778" cy="9440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>
            <a:endCxn id="285" idx="1"/>
          </p:cNvCxnSpPr>
          <p:nvPr userDrawn="1"/>
        </p:nvCxnSpPr>
        <p:spPr>
          <a:xfrm>
            <a:off x="3834831" y="1651539"/>
            <a:ext cx="742318" cy="947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endCxn id="287" idx="0"/>
          </p:cNvCxnSpPr>
          <p:nvPr userDrawn="1"/>
        </p:nvCxnSpPr>
        <p:spPr>
          <a:xfrm flipH="1">
            <a:off x="4665324" y="1651539"/>
            <a:ext cx="438830" cy="1077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>
            <a:endCxn id="290" idx="6"/>
          </p:cNvCxnSpPr>
          <p:nvPr userDrawn="1"/>
        </p:nvCxnSpPr>
        <p:spPr>
          <a:xfrm flipH="1">
            <a:off x="5021942" y="1623955"/>
            <a:ext cx="1708429" cy="12503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>
            <a:endCxn id="339" idx="7"/>
          </p:cNvCxnSpPr>
          <p:nvPr userDrawn="1"/>
        </p:nvCxnSpPr>
        <p:spPr>
          <a:xfrm flipH="1">
            <a:off x="4897518" y="1651539"/>
            <a:ext cx="499205" cy="10843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>
            <a:endCxn id="291" idx="6"/>
          </p:cNvCxnSpPr>
          <p:nvPr userDrawn="1"/>
        </p:nvCxnSpPr>
        <p:spPr>
          <a:xfrm flipH="1">
            <a:off x="6560442" y="3335486"/>
            <a:ext cx="1401978" cy="5303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>
            <a:endCxn id="293" idx="7"/>
          </p:cNvCxnSpPr>
          <p:nvPr userDrawn="1"/>
        </p:nvCxnSpPr>
        <p:spPr>
          <a:xfrm flipH="1">
            <a:off x="7425487" y="4212581"/>
            <a:ext cx="532336" cy="4801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>
            <a:endCxn id="286" idx="5"/>
          </p:cNvCxnSpPr>
          <p:nvPr userDrawn="1"/>
        </p:nvCxnSpPr>
        <p:spPr>
          <a:xfrm flipH="1" flipV="1">
            <a:off x="6093577" y="3523374"/>
            <a:ext cx="1528706" cy="1526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>
            <a:endCxn id="284" idx="5"/>
          </p:cNvCxnSpPr>
          <p:nvPr userDrawn="1"/>
        </p:nvCxnSpPr>
        <p:spPr>
          <a:xfrm flipH="1" flipV="1">
            <a:off x="5835681" y="3312694"/>
            <a:ext cx="2165677" cy="25834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>
            <a:endCxn id="288" idx="4"/>
          </p:cNvCxnSpPr>
          <p:nvPr userDrawn="1"/>
        </p:nvCxnSpPr>
        <p:spPr>
          <a:xfrm flipV="1">
            <a:off x="4949932" y="4020579"/>
            <a:ext cx="281946" cy="18911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 userDrawn="1"/>
        </p:nvCxnSpPr>
        <p:spPr>
          <a:xfrm>
            <a:off x="787581" y="4184133"/>
            <a:ext cx="25887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>
            <a:endCxn id="282" idx="2"/>
          </p:cNvCxnSpPr>
          <p:nvPr userDrawn="1"/>
        </p:nvCxnSpPr>
        <p:spPr>
          <a:xfrm>
            <a:off x="1256222" y="3298054"/>
            <a:ext cx="1536841" cy="4183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>
            <a:endCxn id="280" idx="2"/>
          </p:cNvCxnSpPr>
          <p:nvPr userDrawn="1"/>
        </p:nvCxnSpPr>
        <p:spPr>
          <a:xfrm>
            <a:off x="1648149" y="2469686"/>
            <a:ext cx="1599834" cy="12447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>
            <a:endCxn id="281" idx="2"/>
          </p:cNvCxnSpPr>
          <p:nvPr userDrawn="1"/>
        </p:nvCxnSpPr>
        <p:spPr>
          <a:xfrm>
            <a:off x="1256222" y="1646991"/>
            <a:ext cx="1775730" cy="1226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 userDrawn="1"/>
        </p:nvCxnSpPr>
        <p:spPr>
          <a:xfrm flipH="1">
            <a:off x="3348066" y="3524289"/>
            <a:ext cx="1334958" cy="23883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>
            <a:endCxn id="292" idx="7"/>
          </p:cNvCxnSpPr>
          <p:nvPr userDrawn="1"/>
        </p:nvCxnSpPr>
        <p:spPr>
          <a:xfrm flipH="1">
            <a:off x="6841788" y="2481831"/>
            <a:ext cx="1111106" cy="424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Oval 337"/>
          <p:cNvSpPr/>
          <p:nvPr userDrawn="1"/>
        </p:nvSpPr>
        <p:spPr>
          <a:xfrm>
            <a:off x="6241234" y="33427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39" name="Oval 338"/>
          <p:cNvSpPr/>
          <p:nvPr userDrawn="1"/>
        </p:nvSpPr>
        <p:spPr>
          <a:xfrm>
            <a:off x="4858494" y="272916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40" name="Straight Connector 339"/>
          <p:cNvCxnSpPr/>
          <p:nvPr userDrawn="1"/>
        </p:nvCxnSpPr>
        <p:spPr>
          <a:xfrm flipH="1">
            <a:off x="6277861" y="1617804"/>
            <a:ext cx="1712482" cy="17426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1" name="Group 340"/>
          <p:cNvGrpSpPr/>
          <p:nvPr userDrawn="1"/>
        </p:nvGrpSpPr>
        <p:grpSpPr>
          <a:xfrm>
            <a:off x="5396723" y="976042"/>
            <a:ext cx="996049" cy="670170"/>
            <a:chOff x="6131916" y="1739750"/>
            <a:chExt cx="996049" cy="670170"/>
          </a:xfrm>
        </p:grpSpPr>
        <p:sp>
          <p:nvSpPr>
            <p:cNvPr id="342" name="TextBox 341"/>
            <p:cNvSpPr txBox="1"/>
            <p:nvPr/>
          </p:nvSpPr>
          <p:spPr>
            <a:xfrm>
              <a:off x="6200723" y="2218386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Hungary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43" name="Straight Connector 342"/>
            <p:cNvCxnSpPr/>
            <p:nvPr/>
          </p:nvCxnSpPr>
          <p:spPr>
            <a:xfrm>
              <a:off x="6131916" y="240992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3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176" y="173975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5" name="TextBox 344"/>
          <p:cNvSpPr txBox="1"/>
          <p:nvPr userDrawn="1"/>
        </p:nvSpPr>
        <p:spPr>
          <a:xfrm>
            <a:off x="8034553" y="1416169"/>
            <a:ext cx="10226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Bangladesh 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46" name="Straight Connector 345"/>
          <p:cNvCxnSpPr/>
          <p:nvPr userDrawn="1"/>
        </p:nvCxnSpPr>
        <p:spPr>
          <a:xfrm>
            <a:off x="7985726" y="1616242"/>
            <a:ext cx="964971" cy="15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7" name="Picture 4"/>
          <p:cNvPicPr>
            <a:picLocks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18918" y="965999"/>
            <a:ext cx="864000" cy="4320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8" name="Group 347"/>
          <p:cNvGrpSpPr/>
          <p:nvPr userDrawn="1"/>
        </p:nvGrpSpPr>
        <p:grpSpPr>
          <a:xfrm>
            <a:off x="7622283" y="4357495"/>
            <a:ext cx="1415412" cy="839048"/>
            <a:chOff x="7602377" y="5942099"/>
            <a:chExt cx="1415412" cy="839048"/>
          </a:xfrm>
        </p:grpSpPr>
        <p:cxnSp>
          <p:nvCxnSpPr>
            <p:cNvPr id="349" name="Straight Connector 348"/>
            <p:cNvCxnSpPr/>
            <p:nvPr/>
          </p:nvCxnSpPr>
          <p:spPr>
            <a:xfrm>
              <a:off x="7602377" y="6631810"/>
              <a:ext cx="13411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0" name="Group 349"/>
            <p:cNvGrpSpPr/>
            <p:nvPr/>
          </p:nvGrpSpPr>
          <p:grpSpPr>
            <a:xfrm>
              <a:off x="8008246" y="5942099"/>
              <a:ext cx="1009543" cy="839048"/>
              <a:chOff x="6626619" y="5917569"/>
              <a:chExt cx="1009543" cy="839048"/>
            </a:xfrm>
          </p:grpSpPr>
          <p:sp>
            <p:nvSpPr>
              <p:cNvPr id="351" name="TextBox 350"/>
              <p:cNvSpPr txBox="1"/>
              <p:nvPr/>
            </p:nvSpPr>
            <p:spPr>
              <a:xfrm>
                <a:off x="6633530" y="6418063"/>
                <a:ext cx="1002632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India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23</a:t>
                </a:r>
              </a:p>
              <a:p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pic>
            <p:nvPicPr>
              <p:cNvPr id="352" name="Picture 3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6619" y="5917569"/>
                <a:ext cx="904421" cy="439733"/>
              </a:xfrm>
              <a:prstGeom prst="rect">
                <a:avLst/>
              </a:prstGeom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</p:pic>
          <p:pic>
            <p:nvPicPr>
              <p:cNvPr id="353" name="Picture 352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6589" t="34010" r="28414" b="32995"/>
              <a:stretch/>
            </p:blipFill>
            <p:spPr>
              <a:xfrm>
                <a:off x="6929729" y="6064466"/>
                <a:ext cx="298200" cy="145937"/>
              </a:xfrm>
              <a:prstGeom prst="rect">
                <a:avLst/>
              </a:prstGeom>
            </p:spPr>
          </p:pic>
        </p:grpSp>
      </p:grpSp>
      <p:sp>
        <p:nvSpPr>
          <p:cNvPr id="354" name="Oval 353"/>
          <p:cNvSpPr/>
          <p:nvPr userDrawn="1"/>
        </p:nvSpPr>
        <p:spPr>
          <a:xfrm>
            <a:off x="4450766" y="378645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5" name="Oval 354"/>
          <p:cNvSpPr/>
          <p:nvPr userDrawn="1"/>
        </p:nvSpPr>
        <p:spPr>
          <a:xfrm>
            <a:off x="5107991" y="390646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6" name="Oval 355"/>
          <p:cNvSpPr/>
          <p:nvPr userDrawn="1"/>
        </p:nvSpPr>
        <p:spPr>
          <a:xfrm>
            <a:off x="5276266" y="3725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357" name="Picture 35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43" y="5214352"/>
            <a:ext cx="877751" cy="4327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58" name="TextBox 357"/>
          <p:cNvSpPr txBox="1"/>
          <p:nvPr userDrawn="1"/>
        </p:nvSpPr>
        <p:spPr>
          <a:xfrm>
            <a:off x="292592" y="5723002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Ghana  6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59" name="Straight Connector 358"/>
          <p:cNvCxnSpPr/>
          <p:nvPr userDrawn="1"/>
        </p:nvCxnSpPr>
        <p:spPr>
          <a:xfrm>
            <a:off x="301494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>
            <a:stCxn id="354" idx="3"/>
          </p:cNvCxnSpPr>
          <p:nvPr userDrawn="1"/>
        </p:nvCxnSpPr>
        <p:spPr>
          <a:xfrm flipH="1">
            <a:off x="1194509" y="3825476"/>
            <a:ext cx="3262952" cy="2078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1" name="Group 360"/>
          <p:cNvGrpSpPr/>
          <p:nvPr userDrawn="1"/>
        </p:nvGrpSpPr>
        <p:grpSpPr>
          <a:xfrm>
            <a:off x="3858266" y="5222137"/>
            <a:ext cx="1002802" cy="685664"/>
            <a:chOff x="2200763" y="6031612"/>
            <a:chExt cx="1002802" cy="685664"/>
          </a:xfrm>
        </p:grpSpPr>
        <p:pic>
          <p:nvPicPr>
            <p:cNvPr id="362" name="Picture 361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0288" y="6031612"/>
              <a:ext cx="86556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63" name="TextBox 362"/>
            <p:cNvSpPr txBox="1"/>
            <p:nvPr/>
          </p:nvSpPr>
          <p:spPr>
            <a:xfrm>
              <a:off x="2200933" y="653170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Uganda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4" name="Straight Connector 363"/>
            <p:cNvCxnSpPr/>
            <p:nvPr/>
          </p:nvCxnSpPr>
          <p:spPr>
            <a:xfrm flipV="1">
              <a:off x="2200763" y="6716776"/>
              <a:ext cx="938882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5" name="Straight Connector 364"/>
          <p:cNvCxnSpPr/>
          <p:nvPr userDrawn="1"/>
        </p:nvCxnSpPr>
        <p:spPr>
          <a:xfrm flipH="1">
            <a:off x="4797148" y="3952186"/>
            <a:ext cx="333702" cy="1959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6" name="Group 365"/>
          <p:cNvGrpSpPr/>
          <p:nvPr userDrawn="1"/>
        </p:nvGrpSpPr>
        <p:grpSpPr>
          <a:xfrm>
            <a:off x="6441163" y="5200892"/>
            <a:ext cx="950181" cy="683759"/>
            <a:chOff x="5354624" y="5964870"/>
            <a:chExt cx="950181" cy="683759"/>
          </a:xfrm>
        </p:grpSpPr>
        <p:pic>
          <p:nvPicPr>
            <p:cNvPr id="367" name="Picture 366"/>
            <p:cNvPicPr>
              <a:picLocks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6" t="954" r="272" b="954"/>
            <a:stretch/>
          </p:blipFill>
          <p:spPr>
            <a:xfrm>
              <a:off x="5384301" y="5964870"/>
              <a:ext cx="8784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/>
          </p:spPr>
        </p:pic>
        <p:sp>
          <p:nvSpPr>
            <p:cNvPr id="368" name="TextBox 367"/>
            <p:cNvSpPr txBox="1"/>
            <p:nvPr/>
          </p:nvSpPr>
          <p:spPr>
            <a:xfrm>
              <a:off x="5384300" y="6464392"/>
              <a:ext cx="8955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Ethiopia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9" name="Straight Connector 368"/>
            <p:cNvCxnSpPr/>
            <p:nvPr/>
          </p:nvCxnSpPr>
          <p:spPr>
            <a:xfrm flipV="1">
              <a:off x="5354624" y="6648129"/>
              <a:ext cx="950181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0" name="Straight Connector 369"/>
          <p:cNvCxnSpPr>
            <a:endCxn id="356" idx="5"/>
          </p:cNvCxnSpPr>
          <p:nvPr userDrawn="1"/>
        </p:nvCxnSpPr>
        <p:spPr>
          <a:xfrm flipH="1" flipV="1">
            <a:off x="5315290" y="3764516"/>
            <a:ext cx="1125873" cy="2121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1" name="Group 370"/>
          <p:cNvGrpSpPr/>
          <p:nvPr userDrawn="1"/>
        </p:nvGrpSpPr>
        <p:grpSpPr>
          <a:xfrm>
            <a:off x="7954648" y="3542080"/>
            <a:ext cx="1091870" cy="670501"/>
            <a:chOff x="7910475" y="4286397"/>
            <a:chExt cx="1091870" cy="670501"/>
          </a:xfrm>
        </p:grpSpPr>
        <p:grpSp>
          <p:nvGrpSpPr>
            <p:cNvPr id="372" name="Group 371"/>
            <p:cNvGrpSpPr/>
            <p:nvPr/>
          </p:nvGrpSpPr>
          <p:grpSpPr>
            <a:xfrm>
              <a:off x="7910475" y="4755112"/>
              <a:ext cx="1091870" cy="201786"/>
              <a:chOff x="7755394" y="6264203"/>
              <a:chExt cx="1091870" cy="201786"/>
            </a:xfrm>
          </p:grpSpPr>
          <p:sp>
            <p:nvSpPr>
              <p:cNvPr id="374" name="TextBox 373"/>
              <p:cNvSpPr txBox="1"/>
              <p:nvPr/>
            </p:nvSpPr>
            <p:spPr>
              <a:xfrm>
                <a:off x="7844632" y="6264203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Australia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75" name="Straight Connector 374"/>
              <p:cNvCxnSpPr/>
              <p:nvPr/>
            </p:nvCxnSpPr>
            <p:spPr>
              <a:xfrm>
                <a:off x="7755394" y="6465989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3" name="Picture 372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9713" y="4286397"/>
              <a:ext cx="88373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76" name="Group 375"/>
          <p:cNvGrpSpPr/>
          <p:nvPr userDrawn="1"/>
        </p:nvGrpSpPr>
        <p:grpSpPr>
          <a:xfrm>
            <a:off x="7957823" y="2639136"/>
            <a:ext cx="1104263" cy="696350"/>
            <a:chOff x="7913650" y="3383453"/>
            <a:chExt cx="1104263" cy="696350"/>
          </a:xfrm>
        </p:grpSpPr>
        <p:grpSp>
          <p:nvGrpSpPr>
            <p:cNvPr id="377" name="Group 376"/>
            <p:cNvGrpSpPr/>
            <p:nvPr/>
          </p:nvGrpSpPr>
          <p:grpSpPr>
            <a:xfrm>
              <a:off x="7913650" y="3880826"/>
              <a:ext cx="1104263" cy="198977"/>
              <a:chOff x="7754491" y="5216714"/>
              <a:chExt cx="1104263" cy="198977"/>
            </a:xfrm>
          </p:grpSpPr>
          <p:sp>
            <p:nvSpPr>
              <p:cNvPr id="379" name="TextBox 378"/>
              <p:cNvSpPr txBox="1"/>
              <p:nvPr/>
            </p:nvSpPr>
            <p:spPr>
              <a:xfrm>
                <a:off x="7856122" y="5216714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Malaysia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0" name="Straight Connector 379"/>
              <p:cNvCxnSpPr/>
              <p:nvPr/>
            </p:nvCxnSpPr>
            <p:spPr>
              <a:xfrm>
                <a:off x="7754491" y="5415691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8" name="Picture 377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201" y="3383453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1" name="Group 380"/>
          <p:cNvGrpSpPr/>
          <p:nvPr userDrawn="1"/>
        </p:nvGrpSpPr>
        <p:grpSpPr>
          <a:xfrm>
            <a:off x="7952894" y="1838645"/>
            <a:ext cx="1104996" cy="643186"/>
            <a:chOff x="7908721" y="2582962"/>
            <a:chExt cx="1104996" cy="643186"/>
          </a:xfrm>
        </p:grpSpPr>
        <p:grpSp>
          <p:nvGrpSpPr>
            <p:cNvPr id="382" name="Group 381"/>
            <p:cNvGrpSpPr/>
            <p:nvPr/>
          </p:nvGrpSpPr>
          <p:grpSpPr>
            <a:xfrm>
              <a:off x="7908721" y="3052429"/>
              <a:ext cx="1104996" cy="173719"/>
              <a:chOff x="7737050" y="4258335"/>
              <a:chExt cx="1104996" cy="173719"/>
            </a:xfrm>
          </p:grpSpPr>
          <p:sp>
            <p:nvSpPr>
              <p:cNvPr id="384" name="TextBox 383"/>
              <p:cNvSpPr txBox="1"/>
              <p:nvPr/>
            </p:nvSpPr>
            <p:spPr>
              <a:xfrm>
                <a:off x="7839414" y="4258335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China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8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5" name="Straight Connector 384"/>
              <p:cNvCxnSpPr/>
              <p:nvPr/>
            </p:nvCxnSpPr>
            <p:spPr>
              <a:xfrm>
                <a:off x="7737050" y="443205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668" y="2582962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6" name="Group 385"/>
          <p:cNvGrpSpPr/>
          <p:nvPr userDrawn="1"/>
        </p:nvGrpSpPr>
        <p:grpSpPr>
          <a:xfrm>
            <a:off x="8001358" y="5208199"/>
            <a:ext cx="1040518" cy="687951"/>
            <a:chOff x="7052945" y="5952516"/>
            <a:chExt cx="1040518" cy="687951"/>
          </a:xfrm>
        </p:grpSpPr>
        <p:grpSp>
          <p:nvGrpSpPr>
            <p:cNvPr id="387" name="Group 386"/>
            <p:cNvGrpSpPr/>
            <p:nvPr/>
          </p:nvGrpSpPr>
          <p:grpSpPr>
            <a:xfrm>
              <a:off x="7052945" y="6460810"/>
              <a:ext cx="1040518" cy="179657"/>
              <a:chOff x="7052945" y="6360451"/>
              <a:chExt cx="1040518" cy="179657"/>
            </a:xfrm>
          </p:grpSpPr>
          <p:sp>
            <p:nvSpPr>
              <p:cNvPr id="389" name="TextBox 388"/>
              <p:cNvSpPr txBox="1"/>
              <p:nvPr/>
            </p:nvSpPr>
            <p:spPr>
              <a:xfrm>
                <a:off x="7090831" y="636045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Pakistan  115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0" name="Straight Connector 389"/>
              <p:cNvCxnSpPr/>
              <p:nvPr/>
            </p:nvCxnSpPr>
            <p:spPr>
              <a:xfrm>
                <a:off x="7052945" y="6540108"/>
                <a:ext cx="9110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8" name="Picture 387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3155" y="5952516"/>
              <a:ext cx="87775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1" name="Group 390"/>
          <p:cNvGrpSpPr/>
          <p:nvPr userDrawn="1"/>
        </p:nvGrpSpPr>
        <p:grpSpPr>
          <a:xfrm>
            <a:off x="286265" y="3535661"/>
            <a:ext cx="1002632" cy="647692"/>
            <a:chOff x="242092" y="4279978"/>
            <a:chExt cx="1002632" cy="647692"/>
          </a:xfrm>
        </p:grpSpPr>
        <p:grpSp>
          <p:nvGrpSpPr>
            <p:cNvPr id="392" name="Group 391"/>
            <p:cNvGrpSpPr/>
            <p:nvPr/>
          </p:nvGrpSpPr>
          <p:grpSpPr>
            <a:xfrm>
              <a:off x="242092" y="4751553"/>
              <a:ext cx="1002632" cy="176117"/>
              <a:chOff x="377649" y="5261360"/>
              <a:chExt cx="1002632" cy="176117"/>
            </a:xfrm>
          </p:grpSpPr>
          <p:sp>
            <p:nvSpPr>
              <p:cNvPr id="394" name="TextBox 393"/>
              <p:cNvSpPr txBox="1"/>
              <p:nvPr/>
            </p:nvSpPr>
            <p:spPr>
              <a:xfrm>
                <a:off x="377649" y="5261360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Brazil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4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5" name="Straight Connector 394"/>
              <p:cNvCxnSpPr/>
              <p:nvPr/>
            </p:nvCxnSpPr>
            <p:spPr>
              <a:xfrm>
                <a:off x="380940" y="5437477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3" name="Picture 392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778" y="4279978"/>
              <a:ext cx="878400" cy="4391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6" name="Group 395"/>
          <p:cNvGrpSpPr/>
          <p:nvPr userDrawn="1"/>
        </p:nvGrpSpPr>
        <p:grpSpPr>
          <a:xfrm>
            <a:off x="264012" y="2638211"/>
            <a:ext cx="1003324" cy="662919"/>
            <a:chOff x="219839" y="3382528"/>
            <a:chExt cx="1003324" cy="662919"/>
          </a:xfrm>
        </p:grpSpPr>
        <p:grpSp>
          <p:nvGrpSpPr>
            <p:cNvPr id="397" name="Group 396"/>
            <p:cNvGrpSpPr/>
            <p:nvPr/>
          </p:nvGrpSpPr>
          <p:grpSpPr>
            <a:xfrm>
              <a:off x="219839" y="3860524"/>
              <a:ext cx="1003324" cy="184923"/>
              <a:chOff x="366055" y="3272291"/>
              <a:chExt cx="1003324" cy="184923"/>
            </a:xfrm>
          </p:grpSpPr>
          <p:sp>
            <p:nvSpPr>
              <p:cNvPr id="399" name="TextBox 398"/>
              <p:cNvSpPr txBox="1"/>
              <p:nvPr/>
            </p:nvSpPr>
            <p:spPr>
              <a:xfrm>
                <a:off x="366747" y="327229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Costa Rica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400" name="Straight Connector 399"/>
              <p:cNvCxnSpPr/>
              <p:nvPr/>
            </p:nvCxnSpPr>
            <p:spPr>
              <a:xfrm>
                <a:off x="366055" y="345721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208" y="3382528"/>
              <a:ext cx="882000" cy="4409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401" name="Group 400"/>
          <p:cNvGrpSpPr/>
          <p:nvPr userDrawn="1"/>
        </p:nvGrpSpPr>
        <p:grpSpPr>
          <a:xfrm>
            <a:off x="281602" y="4338880"/>
            <a:ext cx="912907" cy="680427"/>
            <a:chOff x="237429" y="5083197"/>
            <a:chExt cx="912907" cy="680427"/>
          </a:xfrm>
        </p:grpSpPr>
        <p:pic>
          <p:nvPicPr>
            <p:cNvPr id="402" name="Picture 2" descr="\\CABIUK-IMAGE\images\General\Flags of the World\Flags - Uniform Size\Flags - Uniform Size - for Web\Chile.gif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57" y="5083197"/>
              <a:ext cx="886475" cy="443237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3" name="TextBox 402"/>
            <p:cNvSpPr txBox="1"/>
            <p:nvPr/>
          </p:nvSpPr>
          <p:spPr>
            <a:xfrm>
              <a:off x="237429" y="5582307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Chile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404" name="Straight Connector 403"/>
            <p:cNvCxnSpPr/>
            <p:nvPr/>
          </p:nvCxnSpPr>
          <p:spPr>
            <a:xfrm>
              <a:off x="246331" y="5763624"/>
              <a:ext cx="9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5" name="Oval 404"/>
          <p:cNvSpPr/>
          <p:nvPr userDrawn="1"/>
        </p:nvSpPr>
        <p:spPr>
          <a:xfrm>
            <a:off x="3098923" y="453164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406" name="Straight Connector 405"/>
          <p:cNvCxnSpPr>
            <a:endCxn id="405" idx="2"/>
          </p:cNvCxnSpPr>
          <p:nvPr userDrawn="1"/>
        </p:nvCxnSpPr>
        <p:spPr>
          <a:xfrm flipV="1">
            <a:off x="1181602" y="4554501"/>
            <a:ext cx="1917321" cy="4648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Rectangle 406"/>
          <p:cNvSpPr/>
          <p:nvPr userDrawn="1"/>
        </p:nvSpPr>
        <p:spPr>
          <a:xfrm>
            <a:off x="153942" y="332656"/>
            <a:ext cx="8971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5C5C5C"/>
                </a:solidFill>
              </a:rPr>
              <a:t>Global reach </a:t>
            </a:r>
            <a:r>
              <a:rPr lang="en-GB" dirty="0" smtClean="0">
                <a:solidFill>
                  <a:srgbClr val="5C5C5C"/>
                </a:solidFill>
              </a:rPr>
              <a:t>We </a:t>
            </a:r>
            <a:r>
              <a:rPr lang="en-GB" dirty="0">
                <a:solidFill>
                  <a:srgbClr val="5C5C5C"/>
                </a:solidFill>
              </a:rPr>
              <a:t>have </a:t>
            </a:r>
            <a:r>
              <a:rPr lang="en-GB" dirty="0" smtClean="0">
                <a:solidFill>
                  <a:srgbClr val="5C5C5C"/>
                </a:solidFill>
              </a:rPr>
              <a:t>480+ </a:t>
            </a:r>
            <a:r>
              <a:rPr lang="en-GB" dirty="0">
                <a:solidFill>
                  <a:srgbClr val="5C5C5C"/>
                </a:solidFill>
              </a:rPr>
              <a:t>staff across 21 locations worldwide</a:t>
            </a:r>
          </a:p>
        </p:txBody>
      </p:sp>
      <p:cxnSp>
        <p:nvCxnSpPr>
          <p:cNvPr id="409" name="Straight Connector 408"/>
          <p:cNvCxnSpPr/>
          <p:nvPr userDrawn="1"/>
        </p:nvCxnSpPr>
        <p:spPr>
          <a:xfrm>
            <a:off x="2448066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TextBox 409"/>
          <p:cNvSpPr txBox="1"/>
          <p:nvPr userDrawn="1"/>
        </p:nvSpPr>
        <p:spPr>
          <a:xfrm>
            <a:off x="2437804" y="5707457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Niger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pic>
        <p:nvPicPr>
          <p:cNvPr id="411" name="Picture 410"/>
          <p:cNvPicPr>
            <a:picLocks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66" y="5235699"/>
            <a:ext cx="864000" cy="4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2" name="Oval 411"/>
          <p:cNvSpPr/>
          <p:nvPr userDrawn="1"/>
        </p:nvSpPr>
        <p:spPr>
          <a:xfrm>
            <a:off x="4687633" y="351922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61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4C4C4C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28800"/>
            <a:ext cx="8229600" cy="4464496"/>
          </a:xfrm>
        </p:spPr>
        <p:txBody>
          <a:bodyPr/>
          <a:lstStyle>
            <a:lvl1pPr marL="177800" indent="-177800">
              <a:buClr>
                <a:schemeClr val="bg2"/>
              </a:buClr>
              <a:defRPr/>
            </a:lvl1pPr>
            <a:lvl2pPr marL="177800" indent="-177800">
              <a:buClr>
                <a:schemeClr val="bg2"/>
              </a:buClr>
              <a:defRPr/>
            </a:lvl2pPr>
            <a:lvl3pPr marL="177800" indent="-177800">
              <a:buClr>
                <a:schemeClr val="bg2"/>
              </a:buClr>
              <a:defRPr/>
            </a:lvl3pPr>
            <a:lvl4pPr marL="177800" indent="-177800">
              <a:buClr>
                <a:schemeClr val="bg2"/>
              </a:buClr>
              <a:defRPr/>
            </a:lvl4pPr>
            <a:lvl5pPr marL="177800" indent="-177800"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56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C4C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tabLst/>
              <a:defRPr/>
            </a:lvl1pPr>
            <a:lvl2pPr marL="539750" indent="-177800">
              <a:buFont typeface="Arial" panose="020B0604020202020204" pitchFamily="34" charset="0"/>
              <a:buChar char="●"/>
              <a:tabLst/>
              <a:defRPr/>
            </a:lvl2pPr>
            <a:lvl3pPr marL="730250" indent="-177800">
              <a:buFont typeface="Arial" panose="020B0604020202020204" pitchFamily="34" charset="0"/>
              <a:buChar char="●"/>
              <a:tabLst/>
              <a:defRPr/>
            </a:lvl3pPr>
            <a:lvl4pPr marL="901700" indent="-177800">
              <a:buFont typeface="Arial" panose="020B0604020202020204" pitchFamily="34" charset="0"/>
              <a:buChar char="●"/>
              <a:tabLst/>
              <a:defRPr/>
            </a:lvl4pPr>
            <a:lvl5pPr marL="1092200" indent="-177800">
              <a:buFont typeface="Arial" panose="020B0604020202020204" pitchFamily="34" charset="0"/>
              <a:buChar char="●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268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/>
            </a:lvl1pPr>
            <a:lvl2pPr marL="539750" indent="-177800">
              <a:buFont typeface="Arial" panose="020B0604020202020204" pitchFamily="34" charset="0"/>
              <a:buChar char="●"/>
              <a:defRPr/>
            </a:lvl2pPr>
            <a:lvl3pPr marL="730250" indent="-177800">
              <a:buFont typeface="Arial" panose="020B0604020202020204" pitchFamily="34" charset="0"/>
              <a:buChar char="●"/>
              <a:defRPr/>
            </a:lvl3pPr>
            <a:lvl4pPr marL="901700" indent="-177800">
              <a:buFont typeface="Arial" panose="020B0604020202020204" pitchFamily="34" charset="0"/>
              <a:buChar char="●"/>
              <a:defRPr/>
            </a:lvl4pPr>
            <a:lvl5pPr marL="1092200" indent="-177800" defTabSz="895350">
              <a:buFont typeface="Arial" panose="020B0604020202020204" pitchFamily="34" charset="0"/>
              <a:buChar char="●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50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29209"/>
            <a:ext cx="3132138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10884"/>
            <a:ext cx="5473758" cy="4535016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>
                <a:latin typeface="+mn-lt"/>
              </a:defRPr>
            </a:lvl1pPr>
            <a:lvl2pPr marL="539750" indent="-177800">
              <a:buFont typeface="Arial" panose="020B0604020202020204" pitchFamily="34" charset="0"/>
              <a:buChar char="●"/>
              <a:defRPr>
                <a:latin typeface="+mn-lt"/>
              </a:defRPr>
            </a:lvl2pPr>
            <a:lvl3pPr marL="730250" indent="-177800">
              <a:buFont typeface="Arial" panose="020B0604020202020204" pitchFamily="34" charset="0"/>
              <a:buChar char="●"/>
              <a:defRPr>
                <a:latin typeface="+mn-lt"/>
              </a:defRPr>
            </a:lvl3pPr>
            <a:lvl4pPr marL="901700" indent="-177800">
              <a:buFont typeface="Arial" panose="020B0604020202020204" pitchFamily="34" charset="0"/>
              <a:buChar char="●"/>
              <a:defRPr>
                <a:latin typeface="+mn-lt"/>
              </a:defRPr>
            </a:lvl4pPr>
            <a:lvl5pPr marL="1092200" indent="-177800">
              <a:buFont typeface="Arial" panose="020B0604020202020204" pitchFamily="34" charset="0"/>
              <a:buChar char="●"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827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Pictur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20921"/>
            <a:ext cx="5473758" cy="4500367"/>
          </a:xfrm>
        </p:spPr>
        <p:txBody>
          <a:bodyPr/>
          <a:lstStyle>
            <a:lvl1pPr marL="177800" indent="-177800">
              <a:defRPr/>
            </a:lvl1pPr>
            <a:lvl2pPr marL="539750" indent="-177800">
              <a:defRPr/>
            </a:lvl2pPr>
            <a:lvl3pPr marL="730250" indent="-177800">
              <a:defRPr/>
            </a:lvl3pPr>
            <a:lvl4pPr marL="901700" indent="-177800">
              <a:defRPr/>
            </a:lvl4pPr>
            <a:lvl5pPr marL="1092200" indent="-1778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132138" cy="190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111666"/>
            <a:ext cx="3132138" cy="1908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4221088"/>
            <a:ext cx="3132138" cy="19080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20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57302"/>
            <a:ext cx="9144000" cy="3700698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4173280" y="3267175"/>
            <a:ext cx="355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spc="-150" dirty="0" err="1">
                <a:solidFill>
                  <a:srgbClr val="CAEE9C">
                    <a:lumMod val="75000"/>
                  </a:srgbClr>
                </a:solidFill>
              </a:rPr>
              <a:t>xie-xie</a:t>
            </a:r>
            <a:endParaRPr lang="en-GB" sz="3200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2992114" y="3620454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zikomo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 userDrawn="1"/>
        </p:nvSpPr>
        <p:spPr bwMode="auto">
          <a:xfrm>
            <a:off x="2362551" y="3625471"/>
            <a:ext cx="40625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6600" b="1" spc="-150" dirty="0" smtClean="0">
                <a:solidFill>
                  <a:srgbClr val="CAEE9C">
                    <a:lumMod val="75000"/>
                  </a:srgbClr>
                </a:solidFill>
              </a:rPr>
              <a:t>thank </a:t>
            </a:r>
            <a:r>
              <a:rPr lang="en-GB" sz="6600" b="1" spc="-150" dirty="0">
                <a:solidFill>
                  <a:srgbClr val="CAEE9C">
                    <a:lumMod val="75000"/>
                  </a:srgbClr>
                </a:solidFill>
              </a:rPr>
              <a:t>you 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617280" y="4289023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urakoze</a:t>
            </a:r>
            <a:endParaRPr lang="en-GB" sz="32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 userDrawn="1"/>
        </p:nvSpPr>
        <p:spPr bwMode="auto">
          <a:xfrm>
            <a:off x="2501735" y="4539381"/>
            <a:ext cx="3556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terima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kasih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19" name="Text Box 4"/>
          <p:cNvSpPr txBox="1">
            <a:spLocks noChangeArrowheads="1"/>
          </p:cNvSpPr>
          <p:nvPr userDrawn="1"/>
        </p:nvSpPr>
        <p:spPr bwMode="auto">
          <a:xfrm>
            <a:off x="4315361" y="4184299"/>
            <a:ext cx="355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spc="-150" dirty="0" err="1">
                <a:solidFill>
                  <a:srgbClr val="92D050"/>
                </a:solidFill>
              </a:rPr>
              <a:t>ke</a:t>
            </a:r>
            <a:r>
              <a:rPr lang="en-GB" sz="3200" spc="-150" dirty="0">
                <a:solidFill>
                  <a:srgbClr val="92D050"/>
                </a:solidFill>
              </a:rPr>
              <a:t> </a:t>
            </a:r>
            <a:r>
              <a:rPr lang="en-GB" sz="3200" spc="-150" dirty="0" err="1">
                <a:solidFill>
                  <a:srgbClr val="92D050"/>
                </a:solidFill>
              </a:rPr>
              <a:t>itumetse</a:t>
            </a:r>
            <a:endParaRPr lang="en-GB" sz="3200" spc="-150" dirty="0">
              <a:solidFill>
                <a:srgbClr val="92D05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 userDrawn="1"/>
        </p:nvSpPr>
        <p:spPr bwMode="auto">
          <a:xfrm>
            <a:off x="5120975" y="4545688"/>
            <a:ext cx="355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pc="-150" dirty="0" err="1">
                <a:solidFill>
                  <a:srgbClr val="CAEE9C">
                    <a:lumMod val="75000"/>
                  </a:srgbClr>
                </a:solidFill>
              </a:rPr>
              <a:t>dhanyawaad</a:t>
            </a:r>
            <a:endParaRPr lang="en-GB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 userDrawn="1"/>
        </p:nvSpPr>
        <p:spPr bwMode="auto">
          <a:xfrm>
            <a:off x="1018505" y="3555150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merci</a:t>
            </a:r>
            <a:endParaRPr lang="en-GB" sz="2800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 userDrawn="1"/>
        </p:nvSpPr>
        <p:spPr bwMode="auto">
          <a:xfrm>
            <a:off x="5862004" y="3569338"/>
            <a:ext cx="355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efharistó</a:t>
            </a:r>
            <a:endParaRPr lang="en-GB" sz="28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125396" y="3292006"/>
            <a:ext cx="2752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spc="-150" dirty="0" err="1">
                <a:solidFill>
                  <a:srgbClr val="CAEE9C">
                    <a:lumMod val="75000"/>
                  </a:srgbClr>
                </a:solidFill>
              </a:rPr>
              <a:t>Assalamualikum</a:t>
            </a:r>
            <a:endParaRPr lang="en-GB" b="1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110374" y="418130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tak</a:t>
            </a:r>
            <a:endParaRPr lang="en-GB" sz="20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1416823" y="4158782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00" b="1" spc="-150" dirty="0">
                <a:solidFill>
                  <a:srgbClr val="CAEE9C">
                    <a:lumMod val="75000"/>
                  </a:srgbClr>
                </a:solidFill>
              </a:rPr>
              <a:t>kiitos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3915393" y="3425416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spc="-150" dirty="0">
                <a:solidFill>
                  <a:srgbClr val="CAEE9C">
                    <a:lumMod val="75000"/>
                  </a:srgbClr>
                </a:solidFill>
              </a:rPr>
              <a:t>शुक्रिया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791201" y="380060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pc="-150" dirty="0">
                <a:solidFill>
                  <a:srgbClr val="92D050"/>
                </a:solidFill>
              </a:rPr>
              <a:t>ありがとう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5951280" y="3913287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spc="-150" dirty="0">
                <a:solidFill>
                  <a:srgbClr val="CAEE9C">
                    <a:lumMod val="60000"/>
                    <a:lumOff val="40000"/>
                  </a:srgbClr>
                </a:solidFill>
              </a:rPr>
              <a:t>gracias</a:t>
            </a:r>
          </a:p>
        </p:txBody>
      </p:sp>
      <p:sp>
        <p:nvSpPr>
          <p:cNvPr id="29" name="Text Box 4"/>
          <p:cNvSpPr txBox="1">
            <a:spLocks noChangeArrowheads="1"/>
          </p:cNvSpPr>
          <p:nvPr userDrawn="1"/>
        </p:nvSpPr>
        <p:spPr bwMode="auto">
          <a:xfrm>
            <a:off x="5860025" y="4184299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dirty="0" err="1">
                <a:solidFill>
                  <a:srgbClr val="CAEE9C">
                    <a:lumMod val="75000"/>
                  </a:srgbClr>
                </a:solidFill>
              </a:rPr>
              <a:t>zikomo</a:t>
            </a:r>
            <a:endParaRPr lang="en-GB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237" y="458141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rgbClr val="CAEE9C">
                    <a:lumMod val="75000"/>
                  </a:srgbClr>
                </a:solidFill>
              </a:rPr>
              <a:t>danke</a:t>
            </a:r>
            <a:endParaRPr lang="de-DE" sz="2000" dirty="0">
              <a:solidFill>
                <a:srgbClr val="CAEE9C">
                  <a:lumMod val="75000"/>
                </a:srgb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3" y="5125169"/>
            <a:ext cx="8209431" cy="91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 lang="en-GB" sz="2400" b="1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Name, CABI Centre</a:t>
            </a:r>
            <a:b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</a:b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email@cabi.org</a:t>
            </a:r>
          </a:p>
          <a:p>
            <a:pPr lvl="0"/>
            <a:endParaRPr lang="en-GB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 userDrawn="1"/>
        </p:nvSpPr>
        <p:spPr bwMode="auto">
          <a:xfrm>
            <a:off x="6289206" y="4499787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asante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18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725143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9164" y="4725144"/>
            <a:ext cx="9153164" cy="2157341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504" y="4725144"/>
            <a:ext cx="8928992" cy="749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 here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5474567"/>
            <a:ext cx="8928991" cy="326042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Data collected by (names of contributors and production team)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102922" y="5812508"/>
            <a:ext cx="8928991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Analysis and Compilation by (names of contributors)</a:t>
            </a:r>
            <a:endParaRPr lang="en-GB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6163317"/>
            <a:ext cx="8928990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Presenters name, date, event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>
          <a:xfrm>
            <a:off x="571023" y="3510136"/>
            <a:ext cx="8229600" cy="1143000"/>
          </a:xfrm>
        </p:spPr>
        <p:txBody>
          <a:bodyPr>
            <a:normAutofit/>
          </a:bodyPr>
          <a:lstStyle>
            <a:lvl1pPr>
              <a:defRPr sz="3600" b="1" cap="none" spc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Presentation heading here</a:t>
            </a:r>
            <a:br>
              <a:rPr lang="en-US" dirty="0" smtClean="0"/>
            </a:br>
            <a:r>
              <a:rPr lang="en-US" dirty="0" smtClean="0"/>
              <a:t>2nd line if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320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4162"/>
            <a:ext cx="9144000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baseline="0" dirty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4869160"/>
            <a:ext cx="8229600" cy="1143000"/>
          </a:xfrm>
        </p:spPr>
        <p:txBody>
          <a:bodyPr/>
          <a:lstStyle>
            <a:lvl1pPr algn="l">
              <a:defRPr b="1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391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I in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19876" y="1484789"/>
            <a:ext cx="54726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chemeClr val="bg2"/>
                </a:solidFill>
              </a:rPr>
              <a:t>Not-for-profit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intergovernmental organisation established in </a:t>
            </a:r>
            <a:r>
              <a:rPr lang="en-GB" sz="2000" b="1" dirty="0" smtClean="0">
                <a:solidFill>
                  <a:schemeClr val="bg2"/>
                </a:solidFill>
              </a:rPr>
              <a:t>1910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by a UN treaty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Provides scientific expertise and information about </a:t>
            </a:r>
            <a:r>
              <a:rPr lang="en-GB" sz="2000" b="1" dirty="0" smtClean="0">
                <a:solidFill>
                  <a:schemeClr val="bg2"/>
                </a:solidFill>
              </a:rPr>
              <a:t>agriculture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and the </a:t>
            </a:r>
            <a:r>
              <a:rPr lang="en-GB" sz="2000" b="1" dirty="0" smtClean="0">
                <a:solidFill>
                  <a:schemeClr val="bg2"/>
                </a:solidFill>
              </a:rPr>
              <a:t>environment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Expertise in: scientific publishing and international development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Owned by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chemeClr val="bg2"/>
                </a:solidFill>
              </a:rPr>
              <a:t>48 member countries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chemeClr val="bg2"/>
                </a:solidFill>
              </a:rPr>
              <a:t>400 staff worldwide </a:t>
            </a:r>
            <a:r>
              <a:rPr lang="en-GB" sz="2000" dirty="0" smtClean="0">
                <a:solidFill>
                  <a:srgbClr val="000000"/>
                </a:solidFill>
              </a:rPr>
              <a:t>in 21 locations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Annual turn-over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chemeClr val="bg2"/>
                </a:solidFill>
              </a:rPr>
              <a:t>£28m </a:t>
            </a:r>
            <a:r>
              <a:rPr lang="en-GB" sz="2000" dirty="0" smtClean="0">
                <a:solidFill>
                  <a:srgbClr val="000000"/>
                </a:solidFill>
              </a:rPr>
              <a:t>(2013)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Compliant with requirements for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chemeClr val="bg2"/>
                </a:solidFill>
              </a:rPr>
              <a:t>Joint Management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of strategic EC programmes, following successful 4-pillar audit in 2011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419871" y="450851"/>
            <a:ext cx="2400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/>
              <a:t>CABI in Brief</a:t>
            </a:r>
            <a:endParaRPr lang="en-GB" sz="2800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-12184"/>
            <a:ext cx="3132138" cy="614205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69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37960" y="3602501"/>
            <a:ext cx="71542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CABI is a not-for-profit international organization that improves people’s lives by providing information and applying scientific expertise to solve problems in agriculture and the environment</a:t>
            </a: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endParaRPr lang="en-GB" sz="28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494" y="2924944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our mission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19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CAB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80442" y="3580643"/>
            <a:ext cx="6685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</a:t>
            </a:r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altLang="en-US" sz="2800" b="1" dirty="0" smtClean="0">
                <a:solidFill>
                  <a:srgbClr val="FFFFFF"/>
                </a:solidFill>
                <a:latin typeface="Arial"/>
              </a:rPr>
              <a:t>is a not-for-profit science-based development and information organization 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6494" y="2924944"/>
            <a:ext cx="3288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is CABI?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3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does CABI d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9874" y="2684435"/>
            <a:ext cx="9163873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80442" y="3580643"/>
            <a:ext cx="66851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 addresses issues of global concern such as food security, through science, information and communication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6494" y="2924944"/>
            <a:ext cx="4673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does CABI do?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9874" y="-171400"/>
            <a:ext cx="9163874" cy="3328702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60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I in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19871" y="1484784"/>
            <a:ext cx="54726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Not-for-profit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intergovernmental organisation established in </a:t>
            </a:r>
            <a:r>
              <a:rPr lang="en-GB" sz="2000" b="1" dirty="0" smtClean="0">
                <a:solidFill>
                  <a:srgbClr val="78BE20"/>
                </a:solidFill>
              </a:rPr>
              <a:t>1910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by a UN treaty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Provides scientific expertise and information about </a:t>
            </a:r>
            <a:r>
              <a:rPr lang="en-GB" sz="2000" b="1" dirty="0" smtClean="0">
                <a:solidFill>
                  <a:srgbClr val="78BE20"/>
                </a:solidFill>
              </a:rPr>
              <a:t>agriculture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and the </a:t>
            </a:r>
            <a:r>
              <a:rPr lang="en-GB" sz="2000" b="1" dirty="0" smtClean="0">
                <a:solidFill>
                  <a:srgbClr val="78BE20"/>
                </a:solidFill>
              </a:rPr>
              <a:t>environment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Expertise in: scientific publishing and international development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Owned by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48 member countries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400 staff worldwide </a:t>
            </a:r>
            <a:r>
              <a:rPr lang="en-GB" sz="2000" dirty="0" smtClean="0">
                <a:solidFill>
                  <a:srgbClr val="000000"/>
                </a:solidFill>
              </a:rPr>
              <a:t>in 21 locations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Annual turn-over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£28m </a:t>
            </a:r>
            <a:r>
              <a:rPr lang="en-GB" sz="2000" dirty="0" smtClean="0">
                <a:solidFill>
                  <a:srgbClr val="000000"/>
                </a:solidFill>
              </a:rPr>
              <a:t>(2013)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Compliant with requirements for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Joint Management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of strategic EC programmes, following successful 4-pillar audit in 2011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419871" y="450850"/>
            <a:ext cx="2400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5C5C5C"/>
                </a:solidFill>
              </a:rPr>
              <a:t>CABI in Brief</a:t>
            </a:r>
            <a:endParaRPr lang="en-GB" sz="2800" b="1" dirty="0">
              <a:solidFill>
                <a:srgbClr val="5C5C5C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-12184"/>
            <a:ext cx="3132138" cy="614205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61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9512" y="5503234"/>
            <a:ext cx="37080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4C4C4C"/>
                </a:solidFill>
              </a:rPr>
              <a:t>our member countries</a:t>
            </a:r>
            <a:endParaRPr lang="en-GB" sz="2600" b="1" dirty="0">
              <a:solidFill>
                <a:srgbClr val="4C4C4C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295262" y="366620"/>
            <a:ext cx="8559106" cy="4999038"/>
            <a:chOff x="341530" y="1583795"/>
            <a:chExt cx="8439487" cy="5000170"/>
          </a:xfrm>
        </p:grpSpPr>
        <p:grpSp>
          <p:nvGrpSpPr>
            <p:cNvPr id="7" name="Group 88"/>
            <p:cNvGrpSpPr>
              <a:grpSpLocks/>
            </p:cNvGrpSpPr>
            <p:nvPr/>
          </p:nvGrpSpPr>
          <p:grpSpPr bwMode="auto">
            <a:xfrm>
              <a:off x="341531" y="1583795"/>
              <a:ext cx="8429306" cy="720781"/>
              <a:chOff x="335436" y="1455048"/>
              <a:chExt cx="8429306" cy="720781"/>
            </a:xfrm>
          </p:grpSpPr>
          <p:sp>
            <p:nvSpPr>
              <p:cNvPr id="58" name="TextBox 138"/>
              <p:cNvSpPr txBox="1">
                <a:spLocks noChangeArrowheads="1"/>
              </p:cNvSpPr>
              <p:nvPr/>
            </p:nvSpPr>
            <p:spPr bwMode="auto">
              <a:xfrm>
                <a:off x="335436" y="1898830"/>
                <a:ext cx="842930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 Anguilla                      Australia               The Bahamas              Bangladesh                Bermuda                   Botswana                British Virgin                   Brunei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Islands                     Darussalam</a:t>
                </a:r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5435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9284" y="1458224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3" y="1455048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8370" y="1458224"/>
                <a:ext cx="87633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1458224"/>
                <a:ext cx="877923" cy="42713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1124" y="1458224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347625" y="4156342"/>
              <a:ext cx="8433392" cy="713519"/>
              <a:chOff x="341530" y="4027595"/>
              <a:chExt cx="8433392" cy="713519"/>
            </a:xfrm>
          </p:grpSpPr>
          <p:sp>
            <p:nvSpPr>
              <p:cNvPr id="49" name="TextBox 120"/>
              <p:cNvSpPr txBox="1">
                <a:spLocks noChangeArrowheads="1"/>
              </p:cNvSpPr>
              <p:nvPr/>
            </p:nvSpPr>
            <p:spPr bwMode="auto">
              <a:xfrm>
                <a:off x="341530" y="4464115"/>
                <a:ext cx="843339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    Malaysia                    Mauritius                  Montserrat                  Myanmar            The Netherlands*              Nigeria                     Pakistan                  Papua New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Guinea</a:t>
                </a:r>
              </a:p>
            </p:txBody>
          </p:sp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027380"/>
                <a:ext cx="88427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7678" y="4027380"/>
                <a:ext cx="87792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027380"/>
                <a:ext cx="88427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8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9" name="Group 91"/>
            <p:cNvGrpSpPr>
              <a:grpSpLocks/>
            </p:cNvGrpSpPr>
            <p:nvPr/>
          </p:nvGrpSpPr>
          <p:grpSpPr bwMode="auto">
            <a:xfrm>
              <a:off x="347625" y="4997907"/>
              <a:ext cx="8420271" cy="720080"/>
              <a:chOff x="341530" y="4869160"/>
              <a:chExt cx="8420271" cy="720080"/>
            </a:xfrm>
          </p:grpSpPr>
          <p:sp>
            <p:nvSpPr>
              <p:cNvPr id="40" name="TextBox 111"/>
              <p:cNvSpPr txBox="1">
                <a:spLocks noChangeArrowheads="1"/>
              </p:cNvSpPr>
              <p:nvPr/>
            </p:nvSpPr>
            <p:spPr bwMode="auto">
              <a:xfrm>
                <a:off x="341531" y="5312241"/>
                <a:ext cx="842027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The Philippines                Rwanda                 Sierra Leone                  Solomon                South Africa                Sri Lanka                   St Helena                 Switzerland 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Islands</a:t>
                </a: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868946"/>
                <a:ext cx="88268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868946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0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79536" y="486894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10" name="Group 92"/>
            <p:cNvGrpSpPr>
              <a:grpSpLocks/>
            </p:cNvGrpSpPr>
            <p:nvPr/>
          </p:nvGrpSpPr>
          <p:grpSpPr bwMode="auto">
            <a:xfrm>
              <a:off x="858932" y="5862153"/>
              <a:ext cx="7418478" cy="721812"/>
              <a:chOff x="852837" y="5733406"/>
              <a:chExt cx="7418478" cy="721812"/>
            </a:xfrm>
          </p:grpSpPr>
          <p:sp>
            <p:nvSpPr>
              <p:cNvPr id="32" name="TextBox 103"/>
              <p:cNvSpPr txBox="1">
                <a:spLocks noChangeArrowheads="1"/>
              </p:cNvSpPr>
              <p:nvPr/>
            </p:nvSpPr>
            <p:spPr bwMode="auto">
              <a:xfrm>
                <a:off x="852837" y="6178219"/>
                <a:ext cx="741847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Tanzania                    Trinidad &amp;                   Uganda                       United                      Vietnam                      Zambia                     Zimbabwe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Tobago                                                       Kingdom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							* Associate Member</a:t>
                </a: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2981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61100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2230" y="5732742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29712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02905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8323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9" name="Picture 2"/>
              <p:cNvPicPr>
                <a:picLocks noChangeArrowheads="1"/>
              </p:cNvPicPr>
              <p:nvPr/>
            </p:nvPicPr>
            <p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8030" y="5732742"/>
                <a:ext cx="863634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93"/>
            <p:cNvGrpSpPr>
              <a:grpSpLocks/>
            </p:cNvGrpSpPr>
            <p:nvPr/>
          </p:nvGrpSpPr>
          <p:grpSpPr bwMode="auto">
            <a:xfrm>
              <a:off x="347626" y="3287717"/>
              <a:ext cx="8428733" cy="727049"/>
              <a:chOff x="341531" y="3158970"/>
              <a:chExt cx="8428733" cy="727049"/>
            </a:xfrm>
          </p:grpSpPr>
          <p:sp>
            <p:nvSpPr>
              <p:cNvPr id="23" name="TextBox 94"/>
              <p:cNvSpPr txBox="1">
                <a:spLocks noChangeArrowheads="1"/>
              </p:cNvSpPr>
              <p:nvPr/>
            </p:nvSpPr>
            <p:spPr bwMode="auto">
              <a:xfrm>
                <a:off x="341532" y="3609020"/>
                <a:ext cx="84287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The Gambia                  Ghana                       Grenada                    Guyana                        India                       Jamaica                      Kenya                        Malawi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316993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3158822"/>
                <a:ext cx="877922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4227" y="3158822"/>
                <a:ext cx="876335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3171525"/>
                <a:ext cx="882685" cy="427134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9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0397" y="3158822"/>
                <a:ext cx="866810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1" name="Picture 3"/>
              <p:cNvPicPr>
                <a:picLocks noChangeArrowheads="1"/>
              </p:cNvPicPr>
              <p:nvPr/>
            </p:nvPicPr>
            <p:blipFill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833" y="3171525"/>
                <a:ext cx="863635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341530" y="2443902"/>
              <a:ext cx="8436791" cy="715769"/>
              <a:chOff x="341530" y="2443902"/>
              <a:chExt cx="8436791" cy="715769"/>
            </a:xfrm>
          </p:grpSpPr>
          <p:grpSp>
            <p:nvGrpSpPr>
              <p:cNvPr id="13" name="Group 89"/>
              <p:cNvGrpSpPr>
                <a:grpSpLocks/>
              </p:cNvGrpSpPr>
              <p:nvPr/>
            </p:nvGrpSpPr>
            <p:grpSpPr bwMode="auto">
              <a:xfrm>
                <a:off x="341530" y="2443902"/>
                <a:ext cx="8436791" cy="715769"/>
                <a:chOff x="335435" y="2315155"/>
                <a:chExt cx="8436791" cy="715769"/>
              </a:xfrm>
            </p:grpSpPr>
            <p:sp>
              <p:nvSpPr>
                <p:cNvPr id="15" name="TextBox 129"/>
                <p:cNvSpPr txBox="1">
                  <a:spLocks noChangeArrowheads="1"/>
                </p:cNvSpPr>
                <p:nvPr/>
              </p:nvSpPr>
              <p:spPr bwMode="auto">
                <a:xfrm>
                  <a:off x="335436" y="2753925"/>
                  <a:ext cx="843679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28800" rIns="0" bIns="0"/>
                <a:lstStyle>
                  <a:lvl1pPr eaLnBrk="0" hangingPunct="0">
                    <a:spcBef>
                      <a:spcPct val="2000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GB" altLang="en-US" sz="900">
                      <a:solidFill>
                        <a:srgbClr val="262626"/>
                      </a:solidFill>
                    </a:rPr>
                    <a:t>        Burundi                     Canada                       Chile                           China                     Colombia                Cote d’Ivoire                  Cyprus                   DPR Korea  </a:t>
                  </a:r>
                </a:p>
              </p:txBody>
            </p: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435" y="2317256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4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7679" y="2315668"/>
                  <a:ext cx="87792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4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9283" y="2315668"/>
                  <a:ext cx="87633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1052" y="2315668"/>
                  <a:ext cx="88268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5195" y="2315668"/>
                  <a:ext cx="88427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47438" y="2315668"/>
                  <a:ext cx="87792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85887" y="2315668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20376" y="2450767"/>
                <a:ext cx="858872" cy="431898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17246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56" y="1427903"/>
            <a:ext cx="7857490" cy="404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0" name="Oval 279"/>
          <p:cNvSpPr/>
          <p:nvPr userDrawn="1"/>
        </p:nvSpPr>
        <p:spPr>
          <a:xfrm>
            <a:off x="3247983" y="369158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1" name="Oval 280"/>
          <p:cNvSpPr/>
          <p:nvPr userDrawn="1"/>
        </p:nvSpPr>
        <p:spPr>
          <a:xfrm>
            <a:off x="3031952" y="285032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2" name="Oval 281"/>
          <p:cNvSpPr/>
          <p:nvPr userDrawn="1"/>
        </p:nvSpPr>
        <p:spPr>
          <a:xfrm>
            <a:off x="2793063" y="369350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3" name="Oval 282"/>
          <p:cNvSpPr/>
          <p:nvPr userDrawn="1"/>
        </p:nvSpPr>
        <p:spPr>
          <a:xfrm>
            <a:off x="3376316" y="4159368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4" name="Oval 283"/>
          <p:cNvSpPr/>
          <p:nvPr userDrawn="1"/>
        </p:nvSpPr>
        <p:spPr>
          <a:xfrm>
            <a:off x="5796657" y="327367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5" name="Oval 284"/>
          <p:cNvSpPr/>
          <p:nvPr userDrawn="1"/>
        </p:nvSpPr>
        <p:spPr>
          <a:xfrm>
            <a:off x="4570454" y="2592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6" name="Oval 285"/>
          <p:cNvSpPr/>
          <p:nvPr userDrawn="1"/>
        </p:nvSpPr>
        <p:spPr>
          <a:xfrm>
            <a:off x="6054553" y="348435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7" name="Oval 286"/>
          <p:cNvSpPr/>
          <p:nvPr userDrawn="1"/>
        </p:nvSpPr>
        <p:spPr>
          <a:xfrm>
            <a:off x="4642464" y="272916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8" name="Oval 287"/>
          <p:cNvSpPr/>
          <p:nvPr userDrawn="1"/>
        </p:nvSpPr>
        <p:spPr>
          <a:xfrm>
            <a:off x="5209018" y="397486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9" name="Oval 288"/>
          <p:cNvSpPr/>
          <p:nvPr userDrawn="1"/>
        </p:nvSpPr>
        <p:spPr>
          <a:xfrm>
            <a:off x="4449292" y="2585141"/>
            <a:ext cx="50400" cy="50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0" name="Oval 289"/>
          <p:cNvSpPr/>
          <p:nvPr userDrawn="1"/>
        </p:nvSpPr>
        <p:spPr>
          <a:xfrm>
            <a:off x="4976223" y="28514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1" name="Oval 290"/>
          <p:cNvSpPr/>
          <p:nvPr userDrawn="1"/>
        </p:nvSpPr>
        <p:spPr>
          <a:xfrm>
            <a:off x="6514723" y="3842985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2" name="Oval 291"/>
          <p:cNvSpPr/>
          <p:nvPr userDrawn="1"/>
        </p:nvSpPr>
        <p:spPr>
          <a:xfrm>
            <a:off x="6802764" y="289947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3" name="Oval 292"/>
          <p:cNvSpPr/>
          <p:nvPr userDrawn="1"/>
        </p:nvSpPr>
        <p:spPr>
          <a:xfrm>
            <a:off x="7386463" y="468600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94" name="Group 293"/>
          <p:cNvGrpSpPr/>
          <p:nvPr userDrawn="1"/>
        </p:nvGrpSpPr>
        <p:grpSpPr>
          <a:xfrm>
            <a:off x="1582846" y="976042"/>
            <a:ext cx="996049" cy="673346"/>
            <a:chOff x="1877735" y="1691634"/>
            <a:chExt cx="996049" cy="673346"/>
          </a:xfrm>
        </p:grpSpPr>
        <p:pic>
          <p:nvPicPr>
            <p:cNvPr id="295" name="Picture 3" descr="\\CABIUK-APPS04\Portfolio\Assets\MarketingImageLibrary\Flags\Flags for Web - GIF\United Kingdom - Flag.gif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60" y="169163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6" name="TextBox 295"/>
            <p:cNvSpPr txBox="1"/>
            <p:nvPr/>
          </p:nvSpPr>
          <p:spPr>
            <a:xfrm>
              <a:off x="1907760" y="2195703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UK  </a:t>
              </a:r>
              <a:r>
                <a:rPr lang="en-GB" sz="1100" dirty="0" smtClean="0">
                  <a:solidFill>
                    <a:srgbClr val="5C5C5C"/>
                  </a:solidFill>
                </a:rPr>
                <a:t>215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297" name="Straight Connector 296"/>
            <p:cNvCxnSpPr/>
            <p:nvPr/>
          </p:nvCxnSpPr>
          <p:spPr>
            <a:xfrm>
              <a:off x="1877735" y="236498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 userDrawn="1"/>
        </p:nvGrpSpPr>
        <p:grpSpPr>
          <a:xfrm>
            <a:off x="2838782" y="985567"/>
            <a:ext cx="996049" cy="672242"/>
            <a:chOff x="3348837" y="1699008"/>
            <a:chExt cx="996049" cy="672242"/>
          </a:xfrm>
        </p:grpSpPr>
        <p:pic>
          <p:nvPicPr>
            <p:cNvPr id="299" name="Picture 298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8862" y="1699008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00" name="TextBox 299"/>
            <p:cNvSpPr txBox="1"/>
            <p:nvPr/>
          </p:nvSpPr>
          <p:spPr>
            <a:xfrm>
              <a:off x="3378862" y="2201973"/>
              <a:ext cx="9360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Netherlands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1" name="Straight Connector 300"/>
            <p:cNvCxnSpPr/>
            <p:nvPr/>
          </p:nvCxnSpPr>
          <p:spPr>
            <a:xfrm>
              <a:off x="3348837" y="237125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Group 301"/>
          <p:cNvGrpSpPr/>
          <p:nvPr userDrawn="1"/>
        </p:nvGrpSpPr>
        <p:grpSpPr>
          <a:xfrm>
            <a:off x="4108105" y="976042"/>
            <a:ext cx="1032657" cy="675497"/>
            <a:chOff x="4758005" y="1699008"/>
            <a:chExt cx="1032657" cy="675497"/>
          </a:xfrm>
        </p:grpSpPr>
        <p:pic>
          <p:nvPicPr>
            <p:cNvPr id="303" name="Picture 4" descr="\\CABIUK-APPS04\Portfolio\Assets\MarketingImageLibrary\Flags\Flags for Web - GIF\Switzerland - Flag copy.gif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30" y="1699008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4" name="TextBox 303"/>
            <p:cNvSpPr txBox="1"/>
            <p:nvPr/>
          </p:nvSpPr>
          <p:spPr>
            <a:xfrm>
              <a:off x="4788030" y="2187174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Switzerland </a:t>
              </a:r>
              <a:r>
                <a:rPr lang="en-GB" sz="1100" dirty="0" smtClean="0">
                  <a:solidFill>
                    <a:srgbClr val="5C5C5C"/>
                  </a:solidFill>
                </a:rPr>
                <a:t>27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5" name="Straight Connector 304"/>
            <p:cNvCxnSpPr/>
            <p:nvPr/>
          </p:nvCxnSpPr>
          <p:spPr>
            <a:xfrm>
              <a:off x="4758005" y="2374505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305"/>
          <p:cNvGrpSpPr/>
          <p:nvPr userDrawn="1"/>
        </p:nvGrpSpPr>
        <p:grpSpPr>
          <a:xfrm>
            <a:off x="6730371" y="965999"/>
            <a:ext cx="1016639" cy="665924"/>
            <a:chOff x="7696357" y="2752915"/>
            <a:chExt cx="1016639" cy="665924"/>
          </a:xfrm>
        </p:grpSpPr>
        <p:sp>
          <p:nvSpPr>
            <p:cNvPr id="307" name="TextBox 306"/>
            <p:cNvSpPr txBox="1"/>
            <p:nvPr/>
          </p:nvSpPr>
          <p:spPr>
            <a:xfrm>
              <a:off x="7800089" y="3227305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Bulgaria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pic>
          <p:nvPicPr>
            <p:cNvPr id="308" name="Picture 307"/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3057" y="2752915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309" name="Straight Connector 308"/>
            <p:cNvCxnSpPr/>
            <p:nvPr/>
          </p:nvCxnSpPr>
          <p:spPr>
            <a:xfrm>
              <a:off x="7696357" y="3418839"/>
              <a:ext cx="10082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309"/>
          <p:cNvGrpSpPr/>
          <p:nvPr userDrawn="1"/>
        </p:nvGrpSpPr>
        <p:grpSpPr>
          <a:xfrm>
            <a:off x="260173" y="976042"/>
            <a:ext cx="1029365" cy="670949"/>
            <a:chOff x="374195" y="1700760"/>
            <a:chExt cx="1029365" cy="670949"/>
          </a:xfrm>
        </p:grpSpPr>
        <p:pic>
          <p:nvPicPr>
            <p:cNvPr id="311" name="Picture 310"/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928" y="170076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12" name="TextBox 311"/>
            <p:cNvSpPr txBox="1"/>
            <p:nvPr/>
          </p:nvSpPr>
          <p:spPr>
            <a:xfrm>
              <a:off x="400928" y="217957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USA 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3" name="Straight Connector 312"/>
            <p:cNvCxnSpPr/>
            <p:nvPr/>
          </p:nvCxnSpPr>
          <p:spPr>
            <a:xfrm>
              <a:off x="374195" y="2371709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313"/>
          <p:cNvGrpSpPr/>
          <p:nvPr userDrawn="1"/>
        </p:nvGrpSpPr>
        <p:grpSpPr>
          <a:xfrm>
            <a:off x="281602" y="1763309"/>
            <a:ext cx="1446550" cy="706377"/>
            <a:chOff x="367845" y="3789050"/>
            <a:chExt cx="1446550" cy="706377"/>
          </a:xfrm>
        </p:grpSpPr>
        <p:pic>
          <p:nvPicPr>
            <p:cNvPr id="315" name="Picture 10" descr="\\CABIUK-APPS04\Portfolio\Assets\MarketingImageLibrary\Flags\Flags for Web - GIF\Trinidad &amp; Tobago - Flag copy.gif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45" y="3789050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6" name="TextBox 315"/>
            <p:cNvSpPr txBox="1"/>
            <p:nvPr/>
          </p:nvSpPr>
          <p:spPr>
            <a:xfrm>
              <a:off x="374195" y="4297166"/>
              <a:ext cx="14402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Trinidad &amp; Tobago </a:t>
              </a:r>
              <a:r>
                <a:rPr lang="en-GB" sz="1100" dirty="0" smtClean="0">
                  <a:solidFill>
                    <a:srgbClr val="5C5C5C"/>
                  </a:solidFill>
                </a:rPr>
                <a:t>4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7" name="Straight Connector 316"/>
            <p:cNvCxnSpPr/>
            <p:nvPr/>
          </p:nvCxnSpPr>
          <p:spPr>
            <a:xfrm>
              <a:off x="373476" y="4495427"/>
              <a:ext cx="13609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Group 317"/>
          <p:cNvGrpSpPr/>
          <p:nvPr userDrawn="1"/>
        </p:nvGrpSpPr>
        <p:grpSpPr>
          <a:xfrm>
            <a:off x="4949932" y="5200325"/>
            <a:ext cx="1161734" cy="711141"/>
            <a:chOff x="3186703" y="5727274"/>
            <a:chExt cx="1161734" cy="711141"/>
          </a:xfrm>
        </p:grpSpPr>
        <p:pic>
          <p:nvPicPr>
            <p:cNvPr id="319" name="Picture 9" descr="\\CABIUK-APPS04\Portfolio\Assets\MarketingImageLibrary\Flags\Flags for Web - GIF\Kenya - Flag copy.gif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805" y="572727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0" name="TextBox 319"/>
            <p:cNvSpPr txBox="1"/>
            <p:nvPr/>
          </p:nvSpPr>
          <p:spPr>
            <a:xfrm>
              <a:off x="3345805" y="625785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Kenya  </a:t>
              </a:r>
              <a:r>
                <a:rPr lang="en-GB" sz="1100" dirty="0" smtClean="0">
                  <a:solidFill>
                    <a:srgbClr val="5C5C5C"/>
                  </a:solidFill>
                </a:rPr>
                <a:t>40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21" name="Straight Connector 320"/>
            <p:cNvCxnSpPr/>
            <p:nvPr/>
          </p:nvCxnSpPr>
          <p:spPr>
            <a:xfrm>
              <a:off x="3186703" y="6438415"/>
              <a:ext cx="10565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2" name="Straight Connector 321"/>
          <p:cNvCxnSpPr>
            <a:endCxn id="289" idx="1"/>
          </p:cNvCxnSpPr>
          <p:nvPr userDrawn="1"/>
        </p:nvCxnSpPr>
        <p:spPr>
          <a:xfrm>
            <a:off x="2578895" y="1648510"/>
            <a:ext cx="1877778" cy="9440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>
            <a:endCxn id="285" idx="1"/>
          </p:cNvCxnSpPr>
          <p:nvPr userDrawn="1"/>
        </p:nvCxnSpPr>
        <p:spPr>
          <a:xfrm>
            <a:off x="3834831" y="1651539"/>
            <a:ext cx="742318" cy="947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endCxn id="287" idx="0"/>
          </p:cNvCxnSpPr>
          <p:nvPr userDrawn="1"/>
        </p:nvCxnSpPr>
        <p:spPr>
          <a:xfrm flipH="1">
            <a:off x="4665324" y="1651539"/>
            <a:ext cx="438830" cy="1077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>
            <a:endCxn id="290" idx="6"/>
          </p:cNvCxnSpPr>
          <p:nvPr userDrawn="1"/>
        </p:nvCxnSpPr>
        <p:spPr>
          <a:xfrm flipH="1">
            <a:off x="5021942" y="1623955"/>
            <a:ext cx="1708429" cy="12503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>
            <a:endCxn id="339" idx="7"/>
          </p:cNvCxnSpPr>
          <p:nvPr userDrawn="1"/>
        </p:nvCxnSpPr>
        <p:spPr>
          <a:xfrm flipH="1">
            <a:off x="4897518" y="1651539"/>
            <a:ext cx="499205" cy="10843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>
            <a:endCxn id="291" idx="6"/>
          </p:cNvCxnSpPr>
          <p:nvPr userDrawn="1"/>
        </p:nvCxnSpPr>
        <p:spPr>
          <a:xfrm flipH="1">
            <a:off x="6560442" y="3335486"/>
            <a:ext cx="1401978" cy="5303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>
            <a:endCxn id="293" idx="7"/>
          </p:cNvCxnSpPr>
          <p:nvPr userDrawn="1"/>
        </p:nvCxnSpPr>
        <p:spPr>
          <a:xfrm flipH="1">
            <a:off x="7425487" y="4212581"/>
            <a:ext cx="532336" cy="4801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>
            <a:endCxn id="286" idx="5"/>
          </p:cNvCxnSpPr>
          <p:nvPr userDrawn="1"/>
        </p:nvCxnSpPr>
        <p:spPr>
          <a:xfrm flipH="1" flipV="1">
            <a:off x="6093577" y="3523374"/>
            <a:ext cx="1528706" cy="1526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>
            <a:endCxn id="284" idx="5"/>
          </p:cNvCxnSpPr>
          <p:nvPr userDrawn="1"/>
        </p:nvCxnSpPr>
        <p:spPr>
          <a:xfrm flipH="1" flipV="1">
            <a:off x="5835681" y="3312694"/>
            <a:ext cx="2165677" cy="25834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>
            <a:endCxn id="288" idx="4"/>
          </p:cNvCxnSpPr>
          <p:nvPr userDrawn="1"/>
        </p:nvCxnSpPr>
        <p:spPr>
          <a:xfrm flipV="1">
            <a:off x="4949932" y="4020579"/>
            <a:ext cx="281946" cy="18911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 userDrawn="1"/>
        </p:nvCxnSpPr>
        <p:spPr>
          <a:xfrm>
            <a:off x="787581" y="4184133"/>
            <a:ext cx="25887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>
            <a:endCxn id="282" idx="2"/>
          </p:cNvCxnSpPr>
          <p:nvPr userDrawn="1"/>
        </p:nvCxnSpPr>
        <p:spPr>
          <a:xfrm>
            <a:off x="1256222" y="3298054"/>
            <a:ext cx="1536841" cy="4183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>
            <a:endCxn id="280" idx="2"/>
          </p:cNvCxnSpPr>
          <p:nvPr userDrawn="1"/>
        </p:nvCxnSpPr>
        <p:spPr>
          <a:xfrm>
            <a:off x="1648149" y="2469686"/>
            <a:ext cx="1599834" cy="12447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>
            <a:endCxn id="281" idx="2"/>
          </p:cNvCxnSpPr>
          <p:nvPr userDrawn="1"/>
        </p:nvCxnSpPr>
        <p:spPr>
          <a:xfrm>
            <a:off x="1256222" y="1646991"/>
            <a:ext cx="1775730" cy="1226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 userDrawn="1"/>
        </p:nvCxnSpPr>
        <p:spPr>
          <a:xfrm flipH="1">
            <a:off x="3348066" y="3524289"/>
            <a:ext cx="1334958" cy="23883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>
            <a:endCxn id="292" idx="7"/>
          </p:cNvCxnSpPr>
          <p:nvPr userDrawn="1"/>
        </p:nvCxnSpPr>
        <p:spPr>
          <a:xfrm flipH="1">
            <a:off x="6841788" y="2481831"/>
            <a:ext cx="1111106" cy="424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Oval 337"/>
          <p:cNvSpPr/>
          <p:nvPr userDrawn="1"/>
        </p:nvSpPr>
        <p:spPr>
          <a:xfrm>
            <a:off x="6241234" y="33427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39" name="Oval 338"/>
          <p:cNvSpPr/>
          <p:nvPr userDrawn="1"/>
        </p:nvSpPr>
        <p:spPr>
          <a:xfrm>
            <a:off x="4858494" y="272916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40" name="Straight Connector 339"/>
          <p:cNvCxnSpPr/>
          <p:nvPr userDrawn="1"/>
        </p:nvCxnSpPr>
        <p:spPr>
          <a:xfrm flipH="1">
            <a:off x="6277861" y="1617804"/>
            <a:ext cx="1712482" cy="17426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1" name="Group 340"/>
          <p:cNvGrpSpPr/>
          <p:nvPr userDrawn="1"/>
        </p:nvGrpSpPr>
        <p:grpSpPr>
          <a:xfrm>
            <a:off x="5396723" y="976042"/>
            <a:ext cx="996049" cy="670170"/>
            <a:chOff x="6131916" y="1739750"/>
            <a:chExt cx="996049" cy="670170"/>
          </a:xfrm>
        </p:grpSpPr>
        <p:sp>
          <p:nvSpPr>
            <p:cNvPr id="342" name="TextBox 341"/>
            <p:cNvSpPr txBox="1"/>
            <p:nvPr/>
          </p:nvSpPr>
          <p:spPr>
            <a:xfrm>
              <a:off x="6200723" y="2218386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Hungary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43" name="Straight Connector 342"/>
            <p:cNvCxnSpPr/>
            <p:nvPr/>
          </p:nvCxnSpPr>
          <p:spPr>
            <a:xfrm>
              <a:off x="6131916" y="240992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3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176" y="173975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5" name="TextBox 344"/>
          <p:cNvSpPr txBox="1"/>
          <p:nvPr userDrawn="1"/>
        </p:nvSpPr>
        <p:spPr>
          <a:xfrm>
            <a:off x="8034553" y="1416169"/>
            <a:ext cx="10226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Bangladesh 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46" name="Straight Connector 345"/>
          <p:cNvCxnSpPr/>
          <p:nvPr userDrawn="1"/>
        </p:nvCxnSpPr>
        <p:spPr>
          <a:xfrm>
            <a:off x="7985726" y="1616242"/>
            <a:ext cx="964971" cy="15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7" name="Picture 4"/>
          <p:cNvPicPr>
            <a:picLocks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18918" y="965999"/>
            <a:ext cx="864000" cy="4320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8" name="Group 347"/>
          <p:cNvGrpSpPr/>
          <p:nvPr userDrawn="1"/>
        </p:nvGrpSpPr>
        <p:grpSpPr>
          <a:xfrm>
            <a:off x="7622283" y="4357495"/>
            <a:ext cx="1415412" cy="839048"/>
            <a:chOff x="7602377" y="5942099"/>
            <a:chExt cx="1415412" cy="839048"/>
          </a:xfrm>
        </p:grpSpPr>
        <p:cxnSp>
          <p:nvCxnSpPr>
            <p:cNvPr id="349" name="Straight Connector 348"/>
            <p:cNvCxnSpPr/>
            <p:nvPr/>
          </p:nvCxnSpPr>
          <p:spPr>
            <a:xfrm>
              <a:off x="7602377" y="6631810"/>
              <a:ext cx="13411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0" name="Group 349"/>
            <p:cNvGrpSpPr/>
            <p:nvPr/>
          </p:nvGrpSpPr>
          <p:grpSpPr>
            <a:xfrm>
              <a:off x="8008246" y="5942099"/>
              <a:ext cx="1009543" cy="839048"/>
              <a:chOff x="6626619" y="5917569"/>
              <a:chExt cx="1009543" cy="839048"/>
            </a:xfrm>
          </p:grpSpPr>
          <p:sp>
            <p:nvSpPr>
              <p:cNvPr id="351" name="TextBox 350"/>
              <p:cNvSpPr txBox="1"/>
              <p:nvPr/>
            </p:nvSpPr>
            <p:spPr>
              <a:xfrm>
                <a:off x="6633530" y="6418063"/>
                <a:ext cx="1002632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India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23</a:t>
                </a:r>
              </a:p>
              <a:p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pic>
            <p:nvPicPr>
              <p:cNvPr id="352" name="Picture 3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6619" y="5917569"/>
                <a:ext cx="904421" cy="439733"/>
              </a:xfrm>
              <a:prstGeom prst="rect">
                <a:avLst/>
              </a:prstGeom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</p:pic>
          <p:pic>
            <p:nvPicPr>
              <p:cNvPr id="353" name="Picture 352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6589" t="34010" r="28414" b="32995"/>
              <a:stretch/>
            </p:blipFill>
            <p:spPr>
              <a:xfrm>
                <a:off x="6929729" y="6064466"/>
                <a:ext cx="298200" cy="145937"/>
              </a:xfrm>
              <a:prstGeom prst="rect">
                <a:avLst/>
              </a:prstGeom>
            </p:spPr>
          </p:pic>
        </p:grpSp>
      </p:grpSp>
      <p:sp>
        <p:nvSpPr>
          <p:cNvPr id="354" name="Oval 353"/>
          <p:cNvSpPr/>
          <p:nvPr userDrawn="1"/>
        </p:nvSpPr>
        <p:spPr>
          <a:xfrm>
            <a:off x="4450766" y="378645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5" name="Oval 354"/>
          <p:cNvSpPr/>
          <p:nvPr userDrawn="1"/>
        </p:nvSpPr>
        <p:spPr>
          <a:xfrm>
            <a:off x="5107991" y="390646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6" name="Oval 355"/>
          <p:cNvSpPr/>
          <p:nvPr userDrawn="1"/>
        </p:nvSpPr>
        <p:spPr>
          <a:xfrm>
            <a:off x="5276266" y="3725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357" name="Picture 35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43" y="5214352"/>
            <a:ext cx="877751" cy="4327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58" name="TextBox 357"/>
          <p:cNvSpPr txBox="1"/>
          <p:nvPr userDrawn="1"/>
        </p:nvSpPr>
        <p:spPr>
          <a:xfrm>
            <a:off x="292592" y="5723002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Ghana  6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59" name="Straight Connector 358"/>
          <p:cNvCxnSpPr/>
          <p:nvPr userDrawn="1"/>
        </p:nvCxnSpPr>
        <p:spPr>
          <a:xfrm>
            <a:off x="301494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>
            <a:stCxn id="354" idx="3"/>
          </p:cNvCxnSpPr>
          <p:nvPr userDrawn="1"/>
        </p:nvCxnSpPr>
        <p:spPr>
          <a:xfrm flipH="1">
            <a:off x="1194509" y="3825476"/>
            <a:ext cx="3262952" cy="2078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1" name="Group 360"/>
          <p:cNvGrpSpPr/>
          <p:nvPr userDrawn="1"/>
        </p:nvGrpSpPr>
        <p:grpSpPr>
          <a:xfrm>
            <a:off x="3858266" y="5222137"/>
            <a:ext cx="1002802" cy="685664"/>
            <a:chOff x="2200763" y="6031612"/>
            <a:chExt cx="1002802" cy="685664"/>
          </a:xfrm>
        </p:grpSpPr>
        <p:pic>
          <p:nvPicPr>
            <p:cNvPr id="362" name="Picture 361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0288" y="6031612"/>
              <a:ext cx="86556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63" name="TextBox 362"/>
            <p:cNvSpPr txBox="1"/>
            <p:nvPr/>
          </p:nvSpPr>
          <p:spPr>
            <a:xfrm>
              <a:off x="2200933" y="653170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Uganda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4" name="Straight Connector 363"/>
            <p:cNvCxnSpPr/>
            <p:nvPr/>
          </p:nvCxnSpPr>
          <p:spPr>
            <a:xfrm flipV="1">
              <a:off x="2200763" y="6716776"/>
              <a:ext cx="938882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5" name="Straight Connector 364"/>
          <p:cNvCxnSpPr/>
          <p:nvPr userDrawn="1"/>
        </p:nvCxnSpPr>
        <p:spPr>
          <a:xfrm flipH="1">
            <a:off x="4797148" y="3952186"/>
            <a:ext cx="333702" cy="1959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6" name="Group 365"/>
          <p:cNvGrpSpPr/>
          <p:nvPr userDrawn="1"/>
        </p:nvGrpSpPr>
        <p:grpSpPr>
          <a:xfrm>
            <a:off x="6441163" y="5200892"/>
            <a:ext cx="950181" cy="683759"/>
            <a:chOff x="5354624" y="5964870"/>
            <a:chExt cx="950181" cy="683759"/>
          </a:xfrm>
        </p:grpSpPr>
        <p:pic>
          <p:nvPicPr>
            <p:cNvPr id="367" name="Picture 366"/>
            <p:cNvPicPr>
              <a:picLocks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6" t="954" r="272" b="954"/>
            <a:stretch/>
          </p:blipFill>
          <p:spPr>
            <a:xfrm>
              <a:off x="5384301" y="5964870"/>
              <a:ext cx="8784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/>
          </p:spPr>
        </p:pic>
        <p:sp>
          <p:nvSpPr>
            <p:cNvPr id="368" name="TextBox 367"/>
            <p:cNvSpPr txBox="1"/>
            <p:nvPr/>
          </p:nvSpPr>
          <p:spPr>
            <a:xfrm>
              <a:off x="5384300" y="6464392"/>
              <a:ext cx="8955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Ethiopia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9" name="Straight Connector 368"/>
            <p:cNvCxnSpPr/>
            <p:nvPr/>
          </p:nvCxnSpPr>
          <p:spPr>
            <a:xfrm flipV="1">
              <a:off x="5354624" y="6648129"/>
              <a:ext cx="950181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0" name="Straight Connector 369"/>
          <p:cNvCxnSpPr>
            <a:endCxn id="356" idx="5"/>
          </p:cNvCxnSpPr>
          <p:nvPr userDrawn="1"/>
        </p:nvCxnSpPr>
        <p:spPr>
          <a:xfrm flipH="1" flipV="1">
            <a:off x="5315290" y="3764516"/>
            <a:ext cx="1125873" cy="2121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1" name="Group 370"/>
          <p:cNvGrpSpPr/>
          <p:nvPr userDrawn="1"/>
        </p:nvGrpSpPr>
        <p:grpSpPr>
          <a:xfrm>
            <a:off x="7954648" y="3542080"/>
            <a:ext cx="1091870" cy="670501"/>
            <a:chOff x="7910475" y="4286397"/>
            <a:chExt cx="1091870" cy="670501"/>
          </a:xfrm>
        </p:grpSpPr>
        <p:grpSp>
          <p:nvGrpSpPr>
            <p:cNvPr id="372" name="Group 371"/>
            <p:cNvGrpSpPr/>
            <p:nvPr/>
          </p:nvGrpSpPr>
          <p:grpSpPr>
            <a:xfrm>
              <a:off x="7910475" y="4755112"/>
              <a:ext cx="1091870" cy="201786"/>
              <a:chOff x="7755394" y="6264203"/>
              <a:chExt cx="1091870" cy="201786"/>
            </a:xfrm>
          </p:grpSpPr>
          <p:sp>
            <p:nvSpPr>
              <p:cNvPr id="374" name="TextBox 373"/>
              <p:cNvSpPr txBox="1"/>
              <p:nvPr/>
            </p:nvSpPr>
            <p:spPr>
              <a:xfrm>
                <a:off x="7844632" y="6264203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Australia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75" name="Straight Connector 374"/>
              <p:cNvCxnSpPr/>
              <p:nvPr/>
            </p:nvCxnSpPr>
            <p:spPr>
              <a:xfrm>
                <a:off x="7755394" y="6465989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3" name="Picture 372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9713" y="4286397"/>
              <a:ext cx="88373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76" name="Group 375"/>
          <p:cNvGrpSpPr/>
          <p:nvPr userDrawn="1"/>
        </p:nvGrpSpPr>
        <p:grpSpPr>
          <a:xfrm>
            <a:off x="7957823" y="2639136"/>
            <a:ext cx="1104263" cy="696350"/>
            <a:chOff x="7913650" y="3383453"/>
            <a:chExt cx="1104263" cy="696350"/>
          </a:xfrm>
        </p:grpSpPr>
        <p:grpSp>
          <p:nvGrpSpPr>
            <p:cNvPr id="377" name="Group 376"/>
            <p:cNvGrpSpPr/>
            <p:nvPr/>
          </p:nvGrpSpPr>
          <p:grpSpPr>
            <a:xfrm>
              <a:off x="7913650" y="3880826"/>
              <a:ext cx="1104263" cy="198977"/>
              <a:chOff x="7754491" y="5216714"/>
              <a:chExt cx="1104263" cy="198977"/>
            </a:xfrm>
          </p:grpSpPr>
          <p:sp>
            <p:nvSpPr>
              <p:cNvPr id="379" name="TextBox 378"/>
              <p:cNvSpPr txBox="1"/>
              <p:nvPr/>
            </p:nvSpPr>
            <p:spPr>
              <a:xfrm>
                <a:off x="7856122" y="5216714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Malaysia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0" name="Straight Connector 379"/>
              <p:cNvCxnSpPr/>
              <p:nvPr/>
            </p:nvCxnSpPr>
            <p:spPr>
              <a:xfrm>
                <a:off x="7754491" y="5415691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8" name="Picture 377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201" y="3383453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1" name="Group 380"/>
          <p:cNvGrpSpPr/>
          <p:nvPr userDrawn="1"/>
        </p:nvGrpSpPr>
        <p:grpSpPr>
          <a:xfrm>
            <a:off x="7952894" y="1838645"/>
            <a:ext cx="1104996" cy="643186"/>
            <a:chOff x="7908721" y="2582962"/>
            <a:chExt cx="1104996" cy="643186"/>
          </a:xfrm>
        </p:grpSpPr>
        <p:grpSp>
          <p:nvGrpSpPr>
            <p:cNvPr id="382" name="Group 381"/>
            <p:cNvGrpSpPr/>
            <p:nvPr/>
          </p:nvGrpSpPr>
          <p:grpSpPr>
            <a:xfrm>
              <a:off x="7908721" y="3052429"/>
              <a:ext cx="1104996" cy="173719"/>
              <a:chOff x="7737050" y="4258335"/>
              <a:chExt cx="1104996" cy="173719"/>
            </a:xfrm>
          </p:grpSpPr>
          <p:sp>
            <p:nvSpPr>
              <p:cNvPr id="384" name="TextBox 383"/>
              <p:cNvSpPr txBox="1"/>
              <p:nvPr/>
            </p:nvSpPr>
            <p:spPr>
              <a:xfrm>
                <a:off x="7839414" y="4258335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China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8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5" name="Straight Connector 384"/>
              <p:cNvCxnSpPr/>
              <p:nvPr/>
            </p:nvCxnSpPr>
            <p:spPr>
              <a:xfrm>
                <a:off x="7737050" y="443205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668" y="2582962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6" name="Group 385"/>
          <p:cNvGrpSpPr/>
          <p:nvPr userDrawn="1"/>
        </p:nvGrpSpPr>
        <p:grpSpPr>
          <a:xfrm>
            <a:off x="8001358" y="5208199"/>
            <a:ext cx="1040518" cy="687951"/>
            <a:chOff x="7052945" y="5952516"/>
            <a:chExt cx="1040518" cy="687951"/>
          </a:xfrm>
        </p:grpSpPr>
        <p:grpSp>
          <p:nvGrpSpPr>
            <p:cNvPr id="387" name="Group 386"/>
            <p:cNvGrpSpPr/>
            <p:nvPr/>
          </p:nvGrpSpPr>
          <p:grpSpPr>
            <a:xfrm>
              <a:off x="7052945" y="6460810"/>
              <a:ext cx="1040518" cy="179657"/>
              <a:chOff x="7052945" y="6360451"/>
              <a:chExt cx="1040518" cy="179657"/>
            </a:xfrm>
          </p:grpSpPr>
          <p:sp>
            <p:nvSpPr>
              <p:cNvPr id="389" name="TextBox 388"/>
              <p:cNvSpPr txBox="1"/>
              <p:nvPr/>
            </p:nvSpPr>
            <p:spPr>
              <a:xfrm>
                <a:off x="7090831" y="636045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Pakistan  115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0" name="Straight Connector 389"/>
              <p:cNvCxnSpPr/>
              <p:nvPr/>
            </p:nvCxnSpPr>
            <p:spPr>
              <a:xfrm>
                <a:off x="7052945" y="6540108"/>
                <a:ext cx="9110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8" name="Picture 387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3155" y="5952516"/>
              <a:ext cx="87775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1" name="Group 390"/>
          <p:cNvGrpSpPr/>
          <p:nvPr userDrawn="1"/>
        </p:nvGrpSpPr>
        <p:grpSpPr>
          <a:xfrm>
            <a:off x="286265" y="3535661"/>
            <a:ext cx="1002632" cy="647692"/>
            <a:chOff x="242092" y="4279978"/>
            <a:chExt cx="1002632" cy="647692"/>
          </a:xfrm>
        </p:grpSpPr>
        <p:grpSp>
          <p:nvGrpSpPr>
            <p:cNvPr id="392" name="Group 391"/>
            <p:cNvGrpSpPr/>
            <p:nvPr/>
          </p:nvGrpSpPr>
          <p:grpSpPr>
            <a:xfrm>
              <a:off x="242092" y="4751553"/>
              <a:ext cx="1002632" cy="176117"/>
              <a:chOff x="377649" y="5261360"/>
              <a:chExt cx="1002632" cy="176117"/>
            </a:xfrm>
          </p:grpSpPr>
          <p:sp>
            <p:nvSpPr>
              <p:cNvPr id="394" name="TextBox 393"/>
              <p:cNvSpPr txBox="1"/>
              <p:nvPr/>
            </p:nvSpPr>
            <p:spPr>
              <a:xfrm>
                <a:off x="377649" y="5261360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Brazil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4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5" name="Straight Connector 394"/>
              <p:cNvCxnSpPr/>
              <p:nvPr/>
            </p:nvCxnSpPr>
            <p:spPr>
              <a:xfrm>
                <a:off x="380940" y="5437477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3" name="Picture 392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778" y="4279978"/>
              <a:ext cx="878400" cy="4391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6" name="Group 395"/>
          <p:cNvGrpSpPr/>
          <p:nvPr userDrawn="1"/>
        </p:nvGrpSpPr>
        <p:grpSpPr>
          <a:xfrm>
            <a:off x="264012" y="2638211"/>
            <a:ext cx="1003324" cy="662919"/>
            <a:chOff x="219839" y="3382528"/>
            <a:chExt cx="1003324" cy="662919"/>
          </a:xfrm>
        </p:grpSpPr>
        <p:grpSp>
          <p:nvGrpSpPr>
            <p:cNvPr id="397" name="Group 396"/>
            <p:cNvGrpSpPr/>
            <p:nvPr/>
          </p:nvGrpSpPr>
          <p:grpSpPr>
            <a:xfrm>
              <a:off x="219839" y="3860524"/>
              <a:ext cx="1003324" cy="184923"/>
              <a:chOff x="366055" y="3272291"/>
              <a:chExt cx="1003324" cy="184923"/>
            </a:xfrm>
          </p:grpSpPr>
          <p:sp>
            <p:nvSpPr>
              <p:cNvPr id="399" name="TextBox 398"/>
              <p:cNvSpPr txBox="1"/>
              <p:nvPr/>
            </p:nvSpPr>
            <p:spPr>
              <a:xfrm>
                <a:off x="366747" y="327229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Costa Rica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400" name="Straight Connector 399"/>
              <p:cNvCxnSpPr/>
              <p:nvPr/>
            </p:nvCxnSpPr>
            <p:spPr>
              <a:xfrm>
                <a:off x="366055" y="345721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208" y="3382528"/>
              <a:ext cx="882000" cy="4409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401" name="Group 400"/>
          <p:cNvGrpSpPr/>
          <p:nvPr userDrawn="1"/>
        </p:nvGrpSpPr>
        <p:grpSpPr>
          <a:xfrm>
            <a:off x="281602" y="4338880"/>
            <a:ext cx="912907" cy="680427"/>
            <a:chOff x="237429" y="5083197"/>
            <a:chExt cx="912907" cy="680427"/>
          </a:xfrm>
        </p:grpSpPr>
        <p:pic>
          <p:nvPicPr>
            <p:cNvPr id="402" name="Picture 2" descr="\\CABIUK-IMAGE\images\General\Flags of the World\Flags - Uniform Size\Flags - Uniform Size - for Web\Chile.gif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57" y="5083197"/>
              <a:ext cx="886475" cy="443237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3" name="TextBox 402"/>
            <p:cNvSpPr txBox="1"/>
            <p:nvPr/>
          </p:nvSpPr>
          <p:spPr>
            <a:xfrm>
              <a:off x="237429" y="5582307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Chile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404" name="Straight Connector 403"/>
            <p:cNvCxnSpPr/>
            <p:nvPr/>
          </p:nvCxnSpPr>
          <p:spPr>
            <a:xfrm>
              <a:off x="246331" y="5763624"/>
              <a:ext cx="9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5" name="Oval 404"/>
          <p:cNvSpPr/>
          <p:nvPr userDrawn="1"/>
        </p:nvSpPr>
        <p:spPr>
          <a:xfrm>
            <a:off x="3098923" y="453164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406" name="Straight Connector 405"/>
          <p:cNvCxnSpPr>
            <a:endCxn id="405" idx="2"/>
          </p:cNvCxnSpPr>
          <p:nvPr userDrawn="1"/>
        </p:nvCxnSpPr>
        <p:spPr>
          <a:xfrm flipV="1">
            <a:off x="1181602" y="4554501"/>
            <a:ext cx="1917321" cy="4648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Rectangle 406"/>
          <p:cNvSpPr/>
          <p:nvPr userDrawn="1"/>
        </p:nvSpPr>
        <p:spPr>
          <a:xfrm>
            <a:off x="153942" y="332656"/>
            <a:ext cx="8971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5C5C5C"/>
                </a:solidFill>
              </a:rPr>
              <a:t>Global reach </a:t>
            </a:r>
            <a:r>
              <a:rPr lang="en-GB" dirty="0" smtClean="0">
                <a:solidFill>
                  <a:srgbClr val="5C5C5C"/>
                </a:solidFill>
              </a:rPr>
              <a:t>We </a:t>
            </a:r>
            <a:r>
              <a:rPr lang="en-GB" dirty="0">
                <a:solidFill>
                  <a:srgbClr val="5C5C5C"/>
                </a:solidFill>
              </a:rPr>
              <a:t>have </a:t>
            </a:r>
            <a:r>
              <a:rPr lang="en-GB" dirty="0" smtClean="0">
                <a:solidFill>
                  <a:srgbClr val="5C5C5C"/>
                </a:solidFill>
              </a:rPr>
              <a:t>480+ </a:t>
            </a:r>
            <a:r>
              <a:rPr lang="en-GB" dirty="0">
                <a:solidFill>
                  <a:srgbClr val="5C5C5C"/>
                </a:solidFill>
              </a:rPr>
              <a:t>staff across 21 locations worldwide</a:t>
            </a:r>
          </a:p>
        </p:txBody>
      </p:sp>
      <p:cxnSp>
        <p:nvCxnSpPr>
          <p:cNvPr id="409" name="Straight Connector 408"/>
          <p:cNvCxnSpPr/>
          <p:nvPr userDrawn="1"/>
        </p:nvCxnSpPr>
        <p:spPr>
          <a:xfrm>
            <a:off x="2448066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TextBox 409"/>
          <p:cNvSpPr txBox="1"/>
          <p:nvPr userDrawn="1"/>
        </p:nvSpPr>
        <p:spPr>
          <a:xfrm>
            <a:off x="2437804" y="5707457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Niger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pic>
        <p:nvPicPr>
          <p:cNvPr id="411" name="Picture 410"/>
          <p:cNvPicPr>
            <a:picLocks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66" y="5235699"/>
            <a:ext cx="864000" cy="4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2" name="Oval 411"/>
          <p:cNvSpPr/>
          <p:nvPr userDrawn="1"/>
        </p:nvSpPr>
        <p:spPr>
          <a:xfrm>
            <a:off x="4687633" y="351922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47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4C4C4C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28800"/>
            <a:ext cx="8229600" cy="4464496"/>
          </a:xfrm>
        </p:spPr>
        <p:txBody>
          <a:bodyPr/>
          <a:lstStyle>
            <a:lvl1pPr marL="177800" indent="-177800">
              <a:buClr>
                <a:schemeClr val="bg2"/>
              </a:buClr>
              <a:defRPr/>
            </a:lvl1pPr>
            <a:lvl2pPr marL="177800" indent="-177800">
              <a:buClr>
                <a:schemeClr val="bg2"/>
              </a:buClr>
              <a:defRPr/>
            </a:lvl2pPr>
            <a:lvl3pPr marL="177800" indent="-177800">
              <a:buClr>
                <a:schemeClr val="bg2"/>
              </a:buClr>
              <a:defRPr/>
            </a:lvl3pPr>
            <a:lvl4pPr marL="177800" indent="-177800">
              <a:buClr>
                <a:schemeClr val="bg2"/>
              </a:buClr>
              <a:defRPr/>
            </a:lvl4pPr>
            <a:lvl5pPr marL="177800" indent="-177800"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28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C4C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tabLst/>
              <a:defRPr/>
            </a:lvl1pPr>
            <a:lvl2pPr marL="539750" indent="-177800">
              <a:buFont typeface="Arial" panose="020B0604020202020204" pitchFamily="34" charset="0"/>
              <a:buChar char="●"/>
              <a:tabLst/>
              <a:defRPr/>
            </a:lvl2pPr>
            <a:lvl3pPr marL="730250" indent="-177800">
              <a:buFont typeface="Arial" panose="020B0604020202020204" pitchFamily="34" charset="0"/>
              <a:buChar char="●"/>
              <a:tabLst/>
              <a:defRPr/>
            </a:lvl3pPr>
            <a:lvl4pPr marL="901700" indent="-177800">
              <a:buFont typeface="Arial" panose="020B0604020202020204" pitchFamily="34" charset="0"/>
              <a:buChar char="●"/>
              <a:tabLst/>
              <a:defRPr/>
            </a:lvl4pPr>
            <a:lvl5pPr marL="1092200" indent="-177800">
              <a:buFont typeface="Arial" panose="020B0604020202020204" pitchFamily="34" charset="0"/>
              <a:buChar char="●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268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/>
            </a:lvl1pPr>
            <a:lvl2pPr marL="539750" indent="-177800">
              <a:buFont typeface="Arial" panose="020B0604020202020204" pitchFamily="34" charset="0"/>
              <a:buChar char="●"/>
              <a:defRPr/>
            </a:lvl2pPr>
            <a:lvl3pPr marL="730250" indent="-177800">
              <a:buFont typeface="Arial" panose="020B0604020202020204" pitchFamily="34" charset="0"/>
              <a:buChar char="●"/>
              <a:defRPr/>
            </a:lvl3pPr>
            <a:lvl4pPr marL="901700" indent="-177800">
              <a:buFont typeface="Arial" panose="020B0604020202020204" pitchFamily="34" charset="0"/>
              <a:buChar char="●"/>
              <a:defRPr/>
            </a:lvl4pPr>
            <a:lvl5pPr marL="1092200" indent="-177800" defTabSz="895350">
              <a:buFont typeface="Arial" panose="020B0604020202020204" pitchFamily="34" charset="0"/>
              <a:buChar char="●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13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29209"/>
            <a:ext cx="3132138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10884"/>
            <a:ext cx="5473758" cy="4535016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>
                <a:latin typeface="+mn-lt"/>
              </a:defRPr>
            </a:lvl1pPr>
            <a:lvl2pPr marL="539750" indent="-177800">
              <a:buFont typeface="Arial" panose="020B0604020202020204" pitchFamily="34" charset="0"/>
              <a:buChar char="●"/>
              <a:defRPr>
                <a:latin typeface="+mn-lt"/>
              </a:defRPr>
            </a:lvl2pPr>
            <a:lvl3pPr marL="730250" indent="-177800">
              <a:buFont typeface="Arial" panose="020B0604020202020204" pitchFamily="34" charset="0"/>
              <a:buChar char="●"/>
              <a:defRPr>
                <a:latin typeface="+mn-lt"/>
              </a:defRPr>
            </a:lvl3pPr>
            <a:lvl4pPr marL="901700" indent="-177800">
              <a:buFont typeface="Arial" panose="020B0604020202020204" pitchFamily="34" charset="0"/>
              <a:buChar char="●"/>
              <a:defRPr>
                <a:latin typeface="+mn-lt"/>
              </a:defRPr>
            </a:lvl4pPr>
            <a:lvl5pPr marL="1092200" indent="-177800">
              <a:buFont typeface="Arial" panose="020B0604020202020204" pitchFamily="34" charset="0"/>
              <a:buChar char="●"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4548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Pictur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20921"/>
            <a:ext cx="5473758" cy="4500367"/>
          </a:xfrm>
        </p:spPr>
        <p:txBody>
          <a:bodyPr/>
          <a:lstStyle>
            <a:lvl1pPr marL="177800" indent="-177800">
              <a:defRPr/>
            </a:lvl1pPr>
            <a:lvl2pPr marL="539750" indent="-177800">
              <a:defRPr/>
            </a:lvl2pPr>
            <a:lvl3pPr marL="730250" indent="-177800">
              <a:defRPr/>
            </a:lvl3pPr>
            <a:lvl4pPr marL="901700" indent="-177800">
              <a:defRPr/>
            </a:lvl4pPr>
            <a:lvl5pPr marL="1092200" indent="-1778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132138" cy="190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111666"/>
            <a:ext cx="3132138" cy="1908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4221088"/>
            <a:ext cx="3132138" cy="19080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4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9512" y="5503239"/>
            <a:ext cx="37080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4C4C4C"/>
                </a:solidFill>
              </a:rPr>
              <a:t>our member countries</a:t>
            </a:r>
            <a:endParaRPr lang="en-GB" sz="2600" b="1" dirty="0">
              <a:solidFill>
                <a:srgbClr val="4C4C4C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295262" y="366625"/>
            <a:ext cx="8559106" cy="4999039"/>
            <a:chOff x="341530" y="1583795"/>
            <a:chExt cx="8439487" cy="5000170"/>
          </a:xfrm>
        </p:grpSpPr>
        <p:grpSp>
          <p:nvGrpSpPr>
            <p:cNvPr id="7" name="Group 88"/>
            <p:cNvGrpSpPr>
              <a:grpSpLocks/>
            </p:cNvGrpSpPr>
            <p:nvPr/>
          </p:nvGrpSpPr>
          <p:grpSpPr bwMode="auto">
            <a:xfrm>
              <a:off x="341531" y="1583795"/>
              <a:ext cx="8429306" cy="720781"/>
              <a:chOff x="335436" y="1455048"/>
              <a:chExt cx="8429306" cy="720781"/>
            </a:xfrm>
          </p:grpSpPr>
          <p:sp>
            <p:nvSpPr>
              <p:cNvPr id="58" name="TextBox 138"/>
              <p:cNvSpPr txBox="1">
                <a:spLocks noChangeArrowheads="1"/>
              </p:cNvSpPr>
              <p:nvPr/>
            </p:nvSpPr>
            <p:spPr bwMode="auto">
              <a:xfrm>
                <a:off x="335436" y="1898830"/>
                <a:ext cx="842930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 Anguilla                      Australia               The Bahamas              Bangladesh                Bermuda                   Botswana                British Virgin                   Brunei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Islands                     Darussalam</a:t>
                </a:r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5435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9284" y="1458224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3" y="1455048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8370" y="1458224"/>
                <a:ext cx="87633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1458224"/>
                <a:ext cx="877923" cy="42713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1124" y="1458224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347625" y="4156342"/>
              <a:ext cx="8433392" cy="713519"/>
              <a:chOff x="341530" y="4027595"/>
              <a:chExt cx="8433392" cy="713519"/>
            </a:xfrm>
          </p:grpSpPr>
          <p:sp>
            <p:nvSpPr>
              <p:cNvPr id="49" name="TextBox 120"/>
              <p:cNvSpPr txBox="1">
                <a:spLocks noChangeArrowheads="1"/>
              </p:cNvSpPr>
              <p:nvPr/>
            </p:nvSpPr>
            <p:spPr bwMode="auto">
              <a:xfrm>
                <a:off x="341530" y="4464115"/>
                <a:ext cx="843339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    Malaysia                    Mauritius                  Montserrat                  Myanmar            The Netherlands*              Nigeria                     Pakistan                  Papua New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Guinea</a:t>
                </a:r>
              </a:p>
            </p:txBody>
          </p:sp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027380"/>
                <a:ext cx="88427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7678" y="4027380"/>
                <a:ext cx="87792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027380"/>
                <a:ext cx="88427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8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9" name="Group 91"/>
            <p:cNvGrpSpPr>
              <a:grpSpLocks/>
            </p:cNvGrpSpPr>
            <p:nvPr/>
          </p:nvGrpSpPr>
          <p:grpSpPr bwMode="auto">
            <a:xfrm>
              <a:off x="347625" y="4997907"/>
              <a:ext cx="8420271" cy="720080"/>
              <a:chOff x="341530" y="4869160"/>
              <a:chExt cx="8420271" cy="720080"/>
            </a:xfrm>
          </p:grpSpPr>
          <p:sp>
            <p:nvSpPr>
              <p:cNvPr id="40" name="TextBox 111"/>
              <p:cNvSpPr txBox="1">
                <a:spLocks noChangeArrowheads="1"/>
              </p:cNvSpPr>
              <p:nvPr/>
            </p:nvSpPr>
            <p:spPr bwMode="auto">
              <a:xfrm>
                <a:off x="341531" y="5312241"/>
                <a:ext cx="842027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The Philippines                Rwanda                 Sierra Leone                  Solomon                South Africa                Sri Lanka                   St Helena                 Switzerland 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Islands</a:t>
                </a: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868946"/>
                <a:ext cx="88268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868946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0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79536" y="486894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10" name="Group 92"/>
            <p:cNvGrpSpPr>
              <a:grpSpLocks/>
            </p:cNvGrpSpPr>
            <p:nvPr/>
          </p:nvGrpSpPr>
          <p:grpSpPr bwMode="auto">
            <a:xfrm>
              <a:off x="858932" y="5862153"/>
              <a:ext cx="7418478" cy="721812"/>
              <a:chOff x="852837" y="5733406"/>
              <a:chExt cx="7418478" cy="721812"/>
            </a:xfrm>
          </p:grpSpPr>
          <p:sp>
            <p:nvSpPr>
              <p:cNvPr id="32" name="TextBox 103"/>
              <p:cNvSpPr txBox="1">
                <a:spLocks noChangeArrowheads="1"/>
              </p:cNvSpPr>
              <p:nvPr/>
            </p:nvSpPr>
            <p:spPr bwMode="auto">
              <a:xfrm>
                <a:off x="852837" y="6178219"/>
                <a:ext cx="741847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Tanzania                    Trinidad &amp;                   Uganda                       United                      Vietnam                      Zambia                     Zimbabwe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Tobago                                                       Kingdom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							* Associate Member</a:t>
                </a: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2981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61100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2230" y="5732742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29712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02905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8323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9" name="Picture 2"/>
              <p:cNvPicPr>
                <a:picLocks noChangeArrowheads="1"/>
              </p:cNvPicPr>
              <p:nvPr/>
            </p:nvPicPr>
            <p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8030" y="5732742"/>
                <a:ext cx="863634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93"/>
            <p:cNvGrpSpPr>
              <a:grpSpLocks/>
            </p:cNvGrpSpPr>
            <p:nvPr/>
          </p:nvGrpSpPr>
          <p:grpSpPr bwMode="auto">
            <a:xfrm>
              <a:off x="347626" y="3287717"/>
              <a:ext cx="8428733" cy="727049"/>
              <a:chOff x="341531" y="3158970"/>
              <a:chExt cx="8428733" cy="727049"/>
            </a:xfrm>
          </p:grpSpPr>
          <p:sp>
            <p:nvSpPr>
              <p:cNvPr id="23" name="TextBox 94"/>
              <p:cNvSpPr txBox="1">
                <a:spLocks noChangeArrowheads="1"/>
              </p:cNvSpPr>
              <p:nvPr/>
            </p:nvSpPr>
            <p:spPr bwMode="auto">
              <a:xfrm>
                <a:off x="341532" y="3609020"/>
                <a:ext cx="84287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The Gambia                  Ghana                       Grenada                    Guyana                        India                       Jamaica                      Kenya                        Malawi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316993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3158822"/>
                <a:ext cx="877922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4227" y="3158822"/>
                <a:ext cx="876335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3171525"/>
                <a:ext cx="882685" cy="427134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9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0397" y="3158822"/>
                <a:ext cx="866810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1" name="Picture 3"/>
              <p:cNvPicPr>
                <a:picLocks noChangeArrowheads="1"/>
              </p:cNvPicPr>
              <p:nvPr/>
            </p:nvPicPr>
            <p:blipFill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833" y="3171525"/>
                <a:ext cx="863635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341530" y="2443902"/>
              <a:ext cx="8436791" cy="715769"/>
              <a:chOff x="341530" y="2443902"/>
              <a:chExt cx="8436791" cy="715769"/>
            </a:xfrm>
          </p:grpSpPr>
          <p:grpSp>
            <p:nvGrpSpPr>
              <p:cNvPr id="13" name="Group 89"/>
              <p:cNvGrpSpPr>
                <a:grpSpLocks/>
              </p:cNvGrpSpPr>
              <p:nvPr/>
            </p:nvGrpSpPr>
            <p:grpSpPr bwMode="auto">
              <a:xfrm>
                <a:off x="341530" y="2443902"/>
                <a:ext cx="8436791" cy="715769"/>
                <a:chOff x="335435" y="2315155"/>
                <a:chExt cx="8436791" cy="715769"/>
              </a:xfrm>
            </p:grpSpPr>
            <p:sp>
              <p:nvSpPr>
                <p:cNvPr id="15" name="TextBox 129"/>
                <p:cNvSpPr txBox="1">
                  <a:spLocks noChangeArrowheads="1"/>
                </p:cNvSpPr>
                <p:nvPr/>
              </p:nvSpPr>
              <p:spPr bwMode="auto">
                <a:xfrm>
                  <a:off x="335436" y="2753925"/>
                  <a:ext cx="843679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28800" rIns="0" bIns="0"/>
                <a:lstStyle>
                  <a:lvl1pPr eaLnBrk="0" hangingPunct="0">
                    <a:spcBef>
                      <a:spcPct val="2000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GB" altLang="en-US" sz="900">
                      <a:solidFill>
                        <a:srgbClr val="262626"/>
                      </a:solidFill>
                    </a:rPr>
                    <a:t>        Burundi                     Canada                       Chile                           China                     Colombia                Cote d’Ivoire                  Cyprus                   DPR Korea  </a:t>
                  </a:r>
                </a:p>
              </p:txBody>
            </p: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435" y="2317256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4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7679" y="2315668"/>
                  <a:ext cx="87792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4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9283" y="2315668"/>
                  <a:ext cx="87633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1052" y="2315668"/>
                  <a:ext cx="88268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5195" y="2315668"/>
                  <a:ext cx="88427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47438" y="2315668"/>
                  <a:ext cx="87792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85887" y="2315668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20376" y="2450767"/>
                <a:ext cx="858872" cy="431898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83707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57302"/>
            <a:ext cx="9144000" cy="3700698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4173280" y="3267175"/>
            <a:ext cx="355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spc="-150" dirty="0" err="1">
                <a:solidFill>
                  <a:srgbClr val="CAEE9C">
                    <a:lumMod val="75000"/>
                  </a:srgbClr>
                </a:solidFill>
              </a:rPr>
              <a:t>xie-xie</a:t>
            </a:r>
            <a:endParaRPr lang="en-GB" sz="3200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2992114" y="3620454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zikomo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 userDrawn="1"/>
        </p:nvSpPr>
        <p:spPr bwMode="auto">
          <a:xfrm>
            <a:off x="2362551" y="3625471"/>
            <a:ext cx="40625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6600" b="1" spc="-150" dirty="0" smtClean="0">
                <a:solidFill>
                  <a:srgbClr val="CAEE9C">
                    <a:lumMod val="75000"/>
                  </a:srgbClr>
                </a:solidFill>
              </a:rPr>
              <a:t>thank </a:t>
            </a:r>
            <a:r>
              <a:rPr lang="en-GB" sz="6600" b="1" spc="-150" dirty="0">
                <a:solidFill>
                  <a:srgbClr val="CAEE9C">
                    <a:lumMod val="75000"/>
                  </a:srgbClr>
                </a:solidFill>
              </a:rPr>
              <a:t>you 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617280" y="4289023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urakoze</a:t>
            </a:r>
            <a:endParaRPr lang="en-GB" sz="32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 userDrawn="1"/>
        </p:nvSpPr>
        <p:spPr bwMode="auto">
          <a:xfrm>
            <a:off x="2501735" y="4539381"/>
            <a:ext cx="3556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terima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kasih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19" name="Text Box 4"/>
          <p:cNvSpPr txBox="1">
            <a:spLocks noChangeArrowheads="1"/>
          </p:cNvSpPr>
          <p:nvPr userDrawn="1"/>
        </p:nvSpPr>
        <p:spPr bwMode="auto">
          <a:xfrm>
            <a:off x="4315361" y="4184299"/>
            <a:ext cx="355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spc="-150" dirty="0" err="1">
                <a:solidFill>
                  <a:srgbClr val="92D050"/>
                </a:solidFill>
              </a:rPr>
              <a:t>ke</a:t>
            </a:r>
            <a:r>
              <a:rPr lang="en-GB" sz="3200" spc="-150" dirty="0">
                <a:solidFill>
                  <a:srgbClr val="92D050"/>
                </a:solidFill>
              </a:rPr>
              <a:t> </a:t>
            </a:r>
            <a:r>
              <a:rPr lang="en-GB" sz="3200" spc="-150" dirty="0" err="1">
                <a:solidFill>
                  <a:srgbClr val="92D050"/>
                </a:solidFill>
              </a:rPr>
              <a:t>itumetse</a:t>
            </a:r>
            <a:endParaRPr lang="en-GB" sz="3200" spc="-150" dirty="0">
              <a:solidFill>
                <a:srgbClr val="92D05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 userDrawn="1"/>
        </p:nvSpPr>
        <p:spPr bwMode="auto">
          <a:xfrm>
            <a:off x="5120975" y="4545688"/>
            <a:ext cx="355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pc="-150" dirty="0" err="1">
                <a:solidFill>
                  <a:srgbClr val="CAEE9C">
                    <a:lumMod val="75000"/>
                  </a:srgbClr>
                </a:solidFill>
              </a:rPr>
              <a:t>dhanyawaad</a:t>
            </a:r>
            <a:endParaRPr lang="en-GB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 userDrawn="1"/>
        </p:nvSpPr>
        <p:spPr bwMode="auto">
          <a:xfrm>
            <a:off x="1018505" y="3555150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merci</a:t>
            </a:r>
            <a:endParaRPr lang="en-GB" sz="2800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 userDrawn="1"/>
        </p:nvSpPr>
        <p:spPr bwMode="auto">
          <a:xfrm>
            <a:off x="5862004" y="3569338"/>
            <a:ext cx="355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efharistó</a:t>
            </a:r>
            <a:endParaRPr lang="en-GB" sz="28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125396" y="3292006"/>
            <a:ext cx="2752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spc="-150" dirty="0" err="1">
                <a:solidFill>
                  <a:srgbClr val="CAEE9C">
                    <a:lumMod val="75000"/>
                  </a:srgbClr>
                </a:solidFill>
              </a:rPr>
              <a:t>Assalamualikum</a:t>
            </a:r>
            <a:endParaRPr lang="en-GB" b="1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110374" y="418130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tak</a:t>
            </a:r>
            <a:endParaRPr lang="en-GB" sz="20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1416823" y="4158782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00" b="1" spc="-150" dirty="0">
                <a:solidFill>
                  <a:srgbClr val="CAEE9C">
                    <a:lumMod val="75000"/>
                  </a:srgbClr>
                </a:solidFill>
              </a:rPr>
              <a:t>kiitos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3915393" y="3425416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spc="-150" dirty="0">
                <a:solidFill>
                  <a:srgbClr val="CAEE9C">
                    <a:lumMod val="75000"/>
                  </a:srgbClr>
                </a:solidFill>
              </a:rPr>
              <a:t>शुक्रिया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791201" y="380060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pc="-150" dirty="0">
                <a:solidFill>
                  <a:srgbClr val="92D050"/>
                </a:solidFill>
              </a:rPr>
              <a:t>ありがとう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5951280" y="3913287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spc="-150" dirty="0">
                <a:solidFill>
                  <a:srgbClr val="CAEE9C">
                    <a:lumMod val="60000"/>
                    <a:lumOff val="40000"/>
                  </a:srgbClr>
                </a:solidFill>
              </a:rPr>
              <a:t>gracias</a:t>
            </a:r>
          </a:p>
        </p:txBody>
      </p:sp>
      <p:sp>
        <p:nvSpPr>
          <p:cNvPr id="29" name="Text Box 4"/>
          <p:cNvSpPr txBox="1">
            <a:spLocks noChangeArrowheads="1"/>
          </p:cNvSpPr>
          <p:nvPr userDrawn="1"/>
        </p:nvSpPr>
        <p:spPr bwMode="auto">
          <a:xfrm>
            <a:off x="5860025" y="4184299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dirty="0" err="1">
                <a:solidFill>
                  <a:srgbClr val="CAEE9C">
                    <a:lumMod val="75000"/>
                  </a:srgbClr>
                </a:solidFill>
              </a:rPr>
              <a:t>zikomo</a:t>
            </a:r>
            <a:endParaRPr lang="en-GB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237" y="458141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rgbClr val="CAEE9C">
                    <a:lumMod val="75000"/>
                  </a:srgbClr>
                </a:solidFill>
              </a:rPr>
              <a:t>danke</a:t>
            </a:r>
            <a:endParaRPr lang="de-DE" sz="2000" dirty="0">
              <a:solidFill>
                <a:srgbClr val="CAEE9C">
                  <a:lumMod val="75000"/>
                </a:srgb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3" y="5125169"/>
            <a:ext cx="8209431" cy="91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 lang="en-GB" sz="2400" b="1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Name, CABI Centre</a:t>
            </a:r>
            <a:b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</a:b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email@cabi.org</a:t>
            </a:r>
          </a:p>
          <a:p>
            <a:pPr lvl="0"/>
            <a:endParaRPr lang="en-GB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 userDrawn="1"/>
        </p:nvSpPr>
        <p:spPr bwMode="auto">
          <a:xfrm>
            <a:off x="6289206" y="4499787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asante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567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725143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9164" y="4725144"/>
            <a:ext cx="9153164" cy="2157341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504" y="4725144"/>
            <a:ext cx="8928992" cy="749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 here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5474567"/>
            <a:ext cx="8928991" cy="326042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Data collected by (names of contributors and production team)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102922" y="5812508"/>
            <a:ext cx="8928991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Analysis and Compilation by (names of contributors)</a:t>
            </a:r>
            <a:endParaRPr lang="en-GB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6163317"/>
            <a:ext cx="8928990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Presenters name, date, event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>
          <a:xfrm>
            <a:off x="571023" y="3510136"/>
            <a:ext cx="8229600" cy="1143000"/>
          </a:xfrm>
        </p:spPr>
        <p:txBody>
          <a:bodyPr>
            <a:normAutofit/>
          </a:bodyPr>
          <a:lstStyle>
            <a:lvl1pPr>
              <a:defRPr sz="3600" b="1" cap="none" spc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Presentation heading here</a:t>
            </a:r>
            <a:br>
              <a:rPr lang="en-US" dirty="0" smtClean="0"/>
            </a:br>
            <a:r>
              <a:rPr lang="en-US" dirty="0" smtClean="0"/>
              <a:t>2nd line if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37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4162"/>
            <a:ext cx="9144000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baseline="0" dirty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4869160"/>
            <a:ext cx="8229600" cy="1143000"/>
          </a:xfrm>
        </p:spPr>
        <p:txBody>
          <a:bodyPr/>
          <a:lstStyle>
            <a:lvl1pPr algn="l">
              <a:defRPr b="1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297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37960" y="3602501"/>
            <a:ext cx="71542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CABI is a not-for-profit international organization that improves people’s lives by providing information and applying scientific expertise to solve problems in agriculture and the environment</a:t>
            </a: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endParaRPr lang="en-GB" sz="28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494" y="2924944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our mission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75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CAB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80442" y="3580643"/>
            <a:ext cx="6685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</a:t>
            </a:r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altLang="en-US" sz="2800" b="1" dirty="0" smtClean="0">
                <a:solidFill>
                  <a:srgbClr val="FFFFFF"/>
                </a:solidFill>
                <a:latin typeface="Arial"/>
              </a:rPr>
              <a:t>is a not-for-profit science-based development and information organization 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6494" y="2924944"/>
            <a:ext cx="3288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is CABI?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78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does CABI d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9874" y="2684435"/>
            <a:ext cx="9163873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80442" y="3580643"/>
            <a:ext cx="66851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 addresses issues of global concern such as food security, through science, information and communication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6494" y="2924944"/>
            <a:ext cx="4673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does CABI do?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9874" y="-171400"/>
            <a:ext cx="9163874" cy="3328702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19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I in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19871" y="1484784"/>
            <a:ext cx="54726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Not-for-profit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intergovernmental organisation established in </a:t>
            </a:r>
            <a:r>
              <a:rPr lang="en-GB" sz="2000" b="1" dirty="0" smtClean="0">
                <a:solidFill>
                  <a:srgbClr val="78BE20"/>
                </a:solidFill>
              </a:rPr>
              <a:t>1910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by a UN treaty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Provides scientific expertise and information about </a:t>
            </a:r>
            <a:r>
              <a:rPr lang="en-GB" sz="2000" b="1" dirty="0" smtClean="0">
                <a:solidFill>
                  <a:srgbClr val="78BE20"/>
                </a:solidFill>
              </a:rPr>
              <a:t>agriculture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and the </a:t>
            </a:r>
            <a:r>
              <a:rPr lang="en-GB" sz="2000" b="1" dirty="0" smtClean="0">
                <a:solidFill>
                  <a:srgbClr val="78BE20"/>
                </a:solidFill>
              </a:rPr>
              <a:t>environment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Expertise in: scientific publishing and international development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Owned by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48 member countries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400 staff worldwide </a:t>
            </a:r>
            <a:r>
              <a:rPr lang="en-GB" sz="2000" dirty="0" smtClean="0">
                <a:solidFill>
                  <a:srgbClr val="000000"/>
                </a:solidFill>
              </a:rPr>
              <a:t>in 21 locations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Annual turn-over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£28m </a:t>
            </a:r>
            <a:r>
              <a:rPr lang="en-GB" sz="2000" dirty="0" smtClean="0">
                <a:solidFill>
                  <a:srgbClr val="000000"/>
                </a:solidFill>
              </a:rPr>
              <a:t>(2013)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Compliant with requirements for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Joint Management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of strategic EC programmes, following successful 4-pillar audit in 2011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419871" y="450850"/>
            <a:ext cx="2400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5C5C5C"/>
                </a:solidFill>
              </a:rPr>
              <a:t>CABI in Brief</a:t>
            </a:r>
            <a:endParaRPr lang="en-GB" sz="2800" b="1" dirty="0">
              <a:solidFill>
                <a:srgbClr val="5C5C5C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-12184"/>
            <a:ext cx="3132138" cy="614205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476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9512" y="5503234"/>
            <a:ext cx="37080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4C4C4C"/>
                </a:solidFill>
              </a:rPr>
              <a:t>our member countries</a:t>
            </a:r>
            <a:endParaRPr lang="en-GB" sz="2600" b="1" dirty="0">
              <a:solidFill>
                <a:srgbClr val="4C4C4C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295262" y="366620"/>
            <a:ext cx="8559106" cy="4999038"/>
            <a:chOff x="341530" y="1583795"/>
            <a:chExt cx="8439487" cy="5000170"/>
          </a:xfrm>
        </p:grpSpPr>
        <p:grpSp>
          <p:nvGrpSpPr>
            <p:cNvPr id="7" name="Group 88"/>
            <p:cNvGrpSpPr>
              <a:grpSpLocks/>
            </p:cNvGrpSpPr>
            <p:nvPr/>
          </p:nvGrpSpPr>
          <p:grpSpPr bwMode="auto">
            <a:xfrm>
              <a:off x="341531" y="1583795"/>
              <a:ext cx="8429306" cy="720781"/>
              <a:chOff x="335436" y="1455048"/>
              <a:chExt cx="8429306" cy="720781"/>
            </a:xfrm>
          </p:grpSpPr>
          <p:sp>
            <p:nvSpPr>
              <p:cNvPr id="58" name="TextBox 138"/>
              <p:cNvSpPr txBox="1">
                <a:spLocks noChangeArrowheads="1"/>
              </p:cNvSpPr>
              <p:nvPr/>
            </p:nvSpPr>
            <p:spPr bwMode="auto">
              <a:xfrm>
                <a:off x="335436" y="1898830"/>
                <a:ext cx="842930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 Anguilla                      Australia               The Bahamas              Bangladesh                Bermuda                   Botswana                British Virgin                   Brunei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Islands                     Darussalam</a:t>
                </a:r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5435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9284" y="1458224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3" y="1455048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8370" y="1458224"/>
                <a:ext cx="87633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1458224"/>
                <a:ext cx="877923" cy="42713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1124" y="1458224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347625" y="4156342"/>
              <a:ext cx="8433392" cy="713519"/>
              <a:chOff x="341530" y="4027595"/>
              <a:chExt cx="8433392" cy="713519"/>
            </a:xfrm>
          </p:grpSpPr>
          <p:sp>
            <p:nvSpPr>
              <p:cNvPr id="49" name="TextBox 120"/>
              <p:cNvSpPr txBox="1">
                <a:spLocks noChangeArrowheads="1"/>
              </p:cNvSpPr>
              <p:nvPr/>
            </p:nvSpPr>
            <p:spPr bwMode="auto">
              <a:xfrm>
                <a:off x="341530" y="4464115"/>
                <a:ext cx="843339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    Malaysia                    Mauritius                  Montserrat                  Myanmar            The Netherlands*              Nigeria                     Pakistan                  Papua New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Guinea</a:t>
                </a:r>
              </a:p>
            </p:txBody>
          </p:sp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027380"/>
                <a:ext cx="88427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7678" y="4027380"/>
                <a:ext cx="87792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027380"/>
                <a:ext cx="88427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8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9" name="Group 91"/>
            <p:cNvGrpSpPr>
              <a:grpSpLocks/>
            </p:cNvGrpSpPr>
            <p:nvPr/>
          </p:nvGrpSpPr>
          <p:grpSpPr bwMode="auto">
            <a:xfrm>
              <a:off x="347625" y="4997907"/>
              <a:ext cx="8420271" cy="720080"/>
              <a:chOff x="341530" y="4869160"/>
              <a:chExt cx="8420271" cy="720080"/>
            </a:xfrm>
          </p:grpSpPr>
          <p:sp>
            <p:nvSpPr>
              <p:cNvPr id="40" name="TextBox 111"/>
              <p:cNvSpPr txBox="1">
                <a:spLocks noChangeArrowheads="1"/>
              </p:cNvSpPr>
              <p:nvPr/>
            </p:nvSpPr>
            <p:spPr bwMode="auto">
              <a:xfrm>
                <a:off x="341531" y="5312241"/>
                <a:ext cx="842027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The Philippines                Rwanda                 Sierra Leone                  Solomon                South Africa                Sri Lanka                   St Helena                 Switzerland 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Islands</a:t>
                </a: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868946"/>
                <a:ext cx="88268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868946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0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79536" y="486894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10" name="Group 92"/>
            <p:cNvGrpSpPr>
              <a:grpSpLocks/>
            </p:cNvGrpSpPr>
            <p:nvPr/>
          </p:nvGrpSpPr>
          <p:grpSpPr bwMode="auto">
            <a:xfrm>
              <a:off x="858932" y="5862153"/>
              <a:ext cx="7418478" cy="721812"/>
              <a:chOff x="852837" y="5733406"/>
              <a:chExt cx="7418478" cy="721812"/>
            </a:xfrm>
          </p:grpSpPr>
          <p:sp>
            <p:nvSpPr>
              <p:cNvPr id="32" name="TextBox 103"/>
              <p:cNvSpPr txBox="1">
                <a:spLocks noChangeArrowheads="1"/>
              </p:cNvSpPr>
              <p:nvPr/>
            </p:nvSpPr>
            <p:spPr bwMode="auto">
              <a:xfrm>
                <a:off x="852837" y="6178219"/>
                <a:ext cx="741847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Tanzania                    Trinidad &amp;                   Uganda                       United                      Vietnam                      Zambia                     Zimbabwe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Tobago                                                       Kingdom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							* Associate Member</a:t>
                </a: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2981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61100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2230" y="5732742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29712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02905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8323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9" name="Picture 2"/>
              <p:cNvPicPr>
                <a:picLocks noChangeArrowheads="1"/>
              </p:cNvPicPr>
              <p:nvPr/>
            </p:nvPicPr>
            <p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8030" y="5732742"/>
                <a:ext cx="863634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93"/>
            <p:cNvGrpSpPr>
              <a:grpSpLocks/>
            </p:cNvGrpSpPr>
            <p:nvPr/>
          </p:nvGrpSpPr>
          <p:grpSpPr bwMode="auto">
            <a:xfrm>
              <a:off x="347626" y="3287717"/>
              <a:ext cx="8428733" cy="727049"/>
              <a:chOff x="341531" y="3158970"/>
              <a:chExt cx="8428733" cy="727049"/>
            </a:xfrm>
          </p:grpSpPr>
          <p:sp>
            <p:nvSpPr>
              <p:cNvPr id="23" name="TextBox 94"/>
              <p:cNvSpPr txBox="1">
                <a:spLocks noChangeArrowheads="1"/>
              </p:cNvSpPr>
              <p:nvPr/>
            </p:nvSpPr>
            <p:spPr bwMode="auto">
              <a:xfrm>
                <a:off x="341532" y="3609020"/>
                <a:ext cx="84287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The Gambia                  Ghana                       Grenada                    Guyana                        India                       Jamaica                      Kenya                        Malawi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316993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3158822"/>
                <a:ext cx="877922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4227" y="3158822"/>
                <a:ext cx="876335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3171525"/>
                <a:ext cx="882685" cy="427134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9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0397" y="3158822"/>
                <a:ext cx="866810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1" name="Picture 3"/>
              <p:cNvPicPr>
                <a:picLocks noChangeArrowheads="1"/>
              </p:cNvPicPr>
              <p:nvPr/>
            </p:nvPicPr>
            <p:blipFill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833" y="3171525"/>
                <a:ext cx="863635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341530" y="2443902"/>
              <a:ext cx="8436791" cy="715769"/>
              <a:chOff x="341530" y="2443902"/>
              <a:chExt cx="8436791" cy="715769"/>
            </a:xfrm>
          </p:grpSpPr>
          <p:grpSp>
            <p:nvGrpSpPr>
              <p:cNvPr id="13" name="Group 89"/>
              <p:cNvGrpSpPr>
                <a:grpSpLocks/>
              </p:cNvGrpSpPr>
              <p:nvPr/>
            </p:nvGrpSpPr>
            <p:grpSpPr bwMode="auto">
              <a:xfrm>
                <a:off x="341530" y="2443902"/>
                <a:ext cx="8436791" cy="715769"/>
                <a:chOff x="335435" y="2315155"/>
                <a:chExt cx="8436791" cy="715769"/>
              </a:xfrm>
            </p:grpSpPr>
            <p:sp>
              <p:nvSpPr>
                <p:cNvPr id="15" name="TextBox 129"/>
                <p:cNvSpPr txBox="1">
                  <a:spLocks noChangeArrowheads="1"/>
                </p:cNvSpPr>
                <p:nvPr/>
              </p:nvSpPr>
              <p:spPr bwMode="auto">
                <a:xfrm>
                  <a:off x="335436" y="2753925"/>
                  <a:ext cx="843679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28800" rIns="0" bIns="0"/>
                <a:lstStyle>
                  <a:lvl1pPr eaLnBrk="0" hangingPunct="0">
                    <a:spcBef>
                      <a:spcPct val="2000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GB" altLang="en-US" sz="900">
                      <a:solidFill>
                        <a:srgbClr val="262626"/>
                      </a:solidFill>
                    </a:rPr>
                    <a:t>        Burundi                     Canada                       Chile                           China                     Colombia                Cote d’Ivoire                  Cyprus                   DPR Korea  </a:t>
                  </a:r>
                </a:p>
              </p:txBody>
            </p: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435" y="2317256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4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7679" y="2315668"/>
                  <a:ext cx="87792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4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9283" y="2315668"/>
                  <a:ext cx="87633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1052" y="2315668"/>
                  <a:ext cx="88268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5195" y="2315668"/>
                  <a:ext cx="88427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47438" y="2315668"/>
                  <a:ext cx="87792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85887" y="2315668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20376" y="2450767"/>
                <a:ext cx="858872" cy="431898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01197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56" y="1427903"/>
            <a:ext cx="7857490" cy="404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0" name="Oval 279"/>
          <p:cNvSpPr/>
          <p:nvPr userDrawn="1"/>
        </p:nvSpPr>
        <p:spPr>
          <a:xfrm>
            <a:off x="3247983" y="369158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1" name="Oval 280"/>
          <p:cNvSpPr/>
          <p:nvPr userDrawn="1"/>
        </p:nvSpPr>
        <p:spPr>
          <a:xfrm>
            <a:off x="3031952" y="285032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2" name="Oval 281"/>
          <p:cNvSpPr/>
          <p:nvPr userDrawn="1"/>
        </p:nvSpPr>
        <p:spPr>
          <a:xfrm>
            <a:off x="2793063" y="369350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3" name="Oval 282"/>
          <p:cNvSpPr/>
          <p:nvPr userDrawn="1"/>
        </p:nvSpPr>
        <p:spPr>
          <a:xfrm>
            <a:off x="3376316" y="4159368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4" name="Oval 283"/>
          <p:cNvSpPr/>
          <p:nvPr userDrawn="1"/>
        </p:nvSpPr>
        <p:spPr>
          <a:xfrm>
            <a:off x="5796657" y="327367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5" name="Oval 284"/>
          <p:cNvSpPr/>
          <p:nvPr userDrawn="1"/>
        </p:nvSpPr>
        <p:spPr>
          <a:xfrm>
            <a:off x="4570454" y="2592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6" name="Oval 285"/>
          <p:cNvSpPr/>
          <p:nvPr userDrawn="1"/>
        </p:nvSpPr>
        <p:spPr>
          <a:xfrm>
            <a:off x="6054553" y="348435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7" name="Oval 286"/>
          <p:cNvSpPr/>
          <p:nvPr userDrawn="1"/>
        </p:nvSpPr>
        <p:spPr>
          <a:xfrm>
            <a:off x="4642464" y="272916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8" name="Oval 287"/>
          <p:cNvSpPr/>
          <p:nvPr userDrawn="1"/>
        </p:nvSpPr>
        <p:spPr>
          <a:xfrm>
            <a:off x="5209018" y="397486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9" name="Oval 288"/>
          <p:cNvSpPr/>
          <p:nvPr userDrawn="1"/>
        </p:nvSpPr>
        <p:spPr>
          <a:xfrm>
            <a:off x="4449292" y="2585141"/>
            <a:ext cx="50400" cy="50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0" name="Oval 289"/>
          <p:cNvSpPr/>
          <p:nvPr userDrawn="1"/>
        </p:nvSpPr>
        <p:spPr>
          <a:xfrm>
            <a:off x="4976223" y="28514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1" name="Oval 290"/>
          <p:cNvSpPr/>
          <p:nvPr userDrawn="1"/>
        </p:nvSpPr>
        <p:spPr>
          <a:xfrm>
            <a:off x="6514723" y="3842985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2" name="Oval 291"/>
          <p:cNvSpPr/>
          <p:nvPr userDrawn="1"/>
        </p:nvSpPr>
        <p:spPr>
          <a:xfrm>
            <a:off x="6802764" y="289947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3" name="Oval 292"/>
          <p:cNvSpPr/>
          <p:nvPr userDrawn="1"/>
        </p:nvSpPr>
        <p:spPr>
          <a:xfrm>
            <a:off x="7386463" y="468600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94" name="Group 293"/>
          <p:cNvGrpSpPr/>
          <p:nvPr userDrawn="1"/>
        </p:nvGrpSpPr>
        <p:grpSpPr>
          <a:xfrm>
            <a:off x="1582846" y="976042"/>
            <a:ext cx="996049" cy="673346"/>
            <a:chOff x="1877735" y="1691634"/>
            <a:chExt cx="996049" cy="673346"/>
          </a:xfrm>
        </p:grpSpPr>
        <p:pic>
          <p:nvPicPr>
            <p:cNvPr id="295" name="Picture 3" descr="\\CABIUK-APPS04\Portfolio\Assets\MarketingImageLibrary\Flags\Flags for Web - GIF\United Kingdom - Flag.gif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60" y="169163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6" name="TextBox 295"/>
            <p:cNvSpPr txBox="1"/>
            <p:nvPr/>
          </p:nvSpPr>
          <p:spPr>
            <a:xfrm>
              <a:off x="1907760" y="2195703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UK  </a:t>
              </a:r>
              <a:r>
                <a:rPr lang="en-GB" sz="1100" dirty="0" smtClean="0">
                  <a:solidFill>
                    <a:srgbClr val="5C5C5C"/>
                  </a:solidFill>
                </a:rPr>
                <a:t>215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297" name="Straight Connector 296"/>
            <p:cNvCxnSpPr/>
            <p:nvPr/>
          </p:nvCxnSpPr>
          <p:spPr>
            <a:xfrm>
              <a:off x="1877735" y="236498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 userDrawn="1"/>
        </p:nvGrpSpPr>
        <p:grpSpPr>
          <a:xfrm>
            <a:off x="2838782" y="985567"/>
            <a:ext cx="996049" cy="672242"/>
            <a:chOff x="3348837" y="1699008"/>
            <a:chExt cx="996049" cy="672242"/>
          </a:xfrm>
        </p:grpSpPr>
        <p:pic>
          <p:nvPicPr>
            <p:cNvPr id="299" name="Picture 298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8862" y="1699008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00" name="TextBox 299"/>
            <p:cNvSpPr txBox="1"/>
            <p:nvPr/>
          </p:nvSpPr>
          <p:spPr>
            <a:xfrm>
              <a:off x="3378862" y="2201973"/>
              <a:ext cx="9360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Netherlands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1" name="Straight Connector 300"/>
            <p:cNvCxnSpPr/>
            <p:nvPr/>
          </p:nvCxnSpPr>
          <p:spPr>
            <a:xfrm>
              <a:off x="3348837" y="237125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Group 301"/>
          <p:cNvGrpSpPr/>
          <p:nvPr userDrawn="1"/>
        </p:nvGrpSpPr>
        <p:grpSpPr>
          <a:xfrm>
            <a:off x="4108105" y="976042"/>
            <a:ext cx="1032657" cy="675497"/>
            <a:chOff x="4758005" y="1699008"/>
            <a:chExt cx="1032657" cy="675497"/>
          </a:xfrm>
        </p:grpSpPr>
        <p:pic>
          <p:nvPicPr>
            <p:cNvPr id="303" name="Picture 4" descr="\\CABIUK-APPS04\Portfolio\Assets\MarketingImageLibrary\Flags\Flags for Web - GIF\Switzerland - Flag copy.gif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30" y="1699008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4" name="TextBox 303"/>
            <p:cNvSpPr txBox="1"/>
            <p:nvPr/>
          </p:nvSpPr>
          <p:spPr>
            <a:xfrm>
              <a:off x="4788030" y="2187174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Switzerland </a:t>
              </a:r>
              <a:r>
                <a:rPr lang="en-GB" sz="1100" dirty="0" smtClean="0">
                  <a:solidFill>
                    <a:srgbClr val="5C5C5C"/>
                  </a:solidFill>
                </a:rPr>
                <a:t>27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5" name="Straight Connector 304"/>
            <p:cNvCxnSpPr/>
            <p:nvPr/>
          </p:nvCxnSpPr>
          <p:spPr>
            <a:xfrm>
              <a:off x="4758005" y="2374505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305"/>
          <p:cNvGrpSpPr/>
          <p:nvPr userDrawn="1"/>
        </p:nvGrpSpPr>
        <p:grpSpPr>
          <a:xfrm>
            <a:off x="6730371" y="965999"/>
            <a:ext cx="1016639" cy="665924"/>
            <a:chOff x="7696357" y="2752915"/>
            <a:chExt cx="1016639" cy="665924"/>
          </a:xfrm>
        </p:grpSpPr>
        <p:sp>
          <p:nvSpPr>
            <p:cNvPr id="307" name="TextBox 306"/>
            <p:cNvSpPr txBox="1"/>
            <p:nvPr/>
          </p:nvSpPr>
          <p:spPr>
            <a:xfrm>
              <a:off x="7800089" y="3227305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Bulgaria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pic>
          <p:nvPicPr>
            <p:cNvPr id="308" name="Picture 307"/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3057" y="2752915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309" name="Straight Connector 308"/>
            <p:cNvCxnSpPr/>
            <p:nvPr/>
          </p:nvCxnSpPr>
          <p:spPr>
            <a:xfrm>
              <a:off x="7696357" y="3418839"/>
              <a:ext cx="10082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309"/>
          <p:cNvGrpSpPr/>
          <p:nvPr userDrawn="1"/>
        </p:nvGrpSpPr>
        <p:grpSpPr>
          <a:xfrm>
            <a:off x="260173" y="976042"/>
            <a:ext cx="1029365" cy="670949"/>
            <a:chOff x="374195" y="1700760"/>
            <a:chExt cx="1029365" cy="670949"/>
          </a:xfrm>
        </p:grpSpPr>
        <p:pic>
          <p:nvPicPr>
            <p:cNvPr id="311" name="Picture 310"/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928" y="170076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12" name="TextBox 311"/>
            <p:cNvSpPr txBox="1"/>
            <p:nvPr/>
          </p:nvSpPr>
          <p:spPr>
            <a:xfrm>
              <a:off x="400928" y="217957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USA 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3" name="Straight Connector 312"/>
            <p:cNvCxnSpPr/>
            <p:nvPr/>
          </p:nvCxnSpPr>
          <p:spPr>
            <a:xfrm>
              <a:off x="374195" y="2371709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313"/>
          <p:cNvGrpSpPr/>
          <p:nvPr userDrawn="1"/>
        </p:nvGrpSpPr>
        <p:grpSpPr>
          <a:xfrm>
            <a:off x="281602" y="1763309"/>
            <a:ext cx="1446550" cy="706377"/>
            <a:chOff x="367845" y="3789050"/>
            <a:chExt cx="1446550" cy="706377"/>
          </a:xfrm>
        </p:grpSpPr>
        <p:pic>
          <p:nvPicPr>
            <p:cNvPr id="315" name="Picture 10" descr="\\CABIUK-APPS04\Portfolio\Assets\MarketingImageLibrary\Flags\Flags for Web - GIF\Trinidad &amp; Tobago - Flag copy.gif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45" y="3789050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6" name="TextBox 315"/>
            <p:cNvSpPr txBox="1"/>
            <p:nvPr/>
          </p:nvSpPr>
          <p:spPr>
            <a:xfrm>
              <a:off x="374195" y="4297166"/>
              <a:ext cx="14402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Trinidad &amp; Tobago </a:t>
              </a:r>
              <a:r>
                <a:rPr lang="en-GB" sz="1100" dirty="0" smtClean="0">
                  <a:solidFill>
                    <a:srgbClr val="5C5C5C"/>
                  </a:solidFill>
                </a:rPr>
                <a:t>4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7" name="Straight Connector 316"/>
            <p:cNvCxnSpPr/>
            <p:nvPr/>
          </p:nvCxnSpPr>
          <p:spPr>
            <a:xfrm>
              <a:off x="373476" y="4495427"/>
              <a:ext cx="13609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Group 317"/>
          <p:cNvGrpSpPr/>
          <p:nvPr userDrawn="1"/>
        </p:nvGrpSpPr>
        <p:grpSpPr>
          <a:xfrm>
            <a:off x="4949932" y="5200325"/>
            <a:ext cx="1161734" cy="711141"/>
            <a:chOff x="3186703" y="5727274"/>
            <a:chExt cx="1161734" cy="711141"/>
          </a:xfrm>
        </p:grpSpPr>
        <p:pic>
          <p:nvPicPr>
            <p:cNvPr id="319" name="Picture 9" descr="\\CABIUK-APPS04\Portfolio\Assets\MarketingImageLibrary\Flags\Flags for Web - GIF\Kenya - Flag copy.gif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805" y="572727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0" name="TextBox 319"/>
            <p:cNvSpPr txBox="1"/>
            <p:nvPr/>
          </p:nvSpPr>
          <p:spPr>
            <a:xfrm>
              <a:off x="3345805" y="625785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Kenya  </a:t>
              </a:r>
              <a:r>
                <a:rPr lang="en-GB" sz="1100" dirty="0" smtClean="0">
                  <a:solidFill>
                    <a:srgbClr val="5C5C5C"/>
                  </a:solidFill>
                </a:rPr>
                <a:t>40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21" name="Straight Connector 320"/>
            <p:cNvCxnSpPr/>
            <p:nvPr/>
          </p:nvCxnSpPr>
          <p:spPr>
            <a:xfrm>
              <a:off x="3186703" y="6438415"/>
              <a:ext cx="10565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2" name="Straight Connector 321"/>
          <p:cNvCxnSpPr>
            <a:endCxn id="289" idx="1"/>
          </p:cNvCxnSpPr>
          <p:nvPr userDrawn="1"/>
        </p:nvCxnSpPr>
        <p:spPr>
          <a:xfrm>
            <a:off x="2578895" y="1648510"/>
            <a:ext cx="1877778" cy="9440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>
            <a:endCxn id="285" idx="1"/>
          </p:cNvCxnSpPr>
          <p:nvPr userDrawn="1"/>
        </p:nvCxnSpPr>
        <p:spPr>
          <a:xfrm>
            <a:off x="3834831" y="1651539"/>
            <a:ext cx="742318" cy="947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endCxn id="287" idx="0"/>
          </p:cNvCxnSpPr>
          <p:nvPr userDrawn="1"/>
        </p:nvCxnSpPr>
        <p:spPr>
          <a:xfrm flipH="1">
            <a:off x="4665324" y="1651539"/>
            <a:ext cx="438830" cy="1077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>
            <a:endCxn id="290" idx="6"/>
          </p:cNvCxnSpPr>
          <p:nvPr userDrawn="1"/>
        </p:nvCxnSpPr>
        <p:spPr>
          <a:xfrm flipH="1">
            <a:off x="5021942" y="1623955"/>
            <a:ext cx="1708429" cy="12503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>
            <a:endCxn id="339" idx="7"/>
          </p:cNvCxnSpPr>
          <p:nvPr userDrawn="1"/>
        </p:nvCxnSpPr>
        <p:spPr>
          <a:xfrm flipH="1">
            <a:off x="4897518" y="1651539"/>
            <a:ext cx="499205" cy="10843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>
            <a:endCxn id="291" idx="6"/>
          </p:cNvCxnSpPr>
          <p:nvPr userDrawn="1"/>
        </p:nvCxnSpPr>
        <p:spPr>
          <a:xfrm flipH="1">
            <a:off x="6560442" y="3335486"/>
            <a:ext cx="1401978" cy="5303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>
            <a:endCxn id="293" idx="7"/>
          </p:cNvCxnSpPr>
          <p:nvPr userDrawn="1"/>
        </p:nvCxnSpPr>
        <p:spPr>
          <a:xfrm flipH="1">
            <a:off x="7425487" y="4212581"/>
            <a:ext cx="532336" cy="4801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>
            <a:endCxn id="286" idx="5"/>
          </p:cNvCxnSpPr>
          <p:nvPr userDrawn="1"/>
        </p:nvCxnSpPr>
        <p:spPr>
          <a:xfrm flipH="1" flipV="1">
            <a:off x="6093577" y="3523374"/>
            <a:ext cx="1528706" cy="1526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>
            <a:endCxn id="284" idx="5"/>
          </p:cNvCxnSpPr>
          <p:nvPr userDrawn="1"/>
        </p:nvCxnSpPr>
        <p:spPr>
          <a:xfrm flipH="1" flipV="1">
            <a:off x="5835681" y="3312694"/>
            <a:ext cx="2165677" cy="25834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>
            <a:endCxn id="288" idx="4"/>
          </p:cNvCxnSpPr>
          <p:nvPr userDrawn="1"/>
        </p:nvCxnSpPr>
        <p:spPr>
          <a:xfrm flipV="1">
            <a:off x="4949932" y="4020579"/>
            <a:ext cx="281946" cy="18911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 userDrawn="1"/>
        </p:nvCxnSpPr>
        <p:spPr>
          <a:xfrm>
            <a:off x="787581" y="4184133"/>
            <a:ext cx="25887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>
            <a:endCxn id="282" idx="2"/>
          </p:cNvCxnSpPr>
          <p:nvPr userDrawn="1"/>
        </p:nvCxnSpPr>
        <p:spPr>
          <a:xfrm>
            <a:off x="1256222" y="3298054"/>
            <a:ext cx="1536841" cy="4183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>
            <a:endCxn id="280" idx="2"/>
          </p:cNvCxnSpPr>
          <p:nvPr userDrawn="1"/>
        </p:nvCxnSpPr>
        <p:spPr>
          <a:xfrm>
            <a:off x="1648149" y="2469686"/>
            <a:ext cx="1599834" cy="12447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>
            <a:endCxn id="281" idx="2"/>
          </p:cNvCxnSpPr>
          <p:nvPr userDrawn="1"/>
        </p:nvCxnSpPr>
        <p:spPr>
          <a:xfrm>
            <a:off x="1256222" y="1646991"/>
            <a:ext cx="1775730" cy="1226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 userDrawn="1"/>
        </p:nvCxnSpPr>
        <p:spPr>
          <a:xfrm flipH="1">
            <a:off x="3348066" y="3524289"/>
            <a:ext cx="1334958" cy="23883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>
            <a:endCxn id="292" idx="7"/>
          </p:cNvCxnSpPr>
          <p:nvPr userDrawn="1"/>
        </p:nvCxnSpPr>
        <p:spPr>
          <a:xfrm flipH="1">
            <a:off x="6841788" y="2481831"/>
            <a:ext cx="1111106" cy="424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Oval 337"/>
          <p:cNvSpPr/>
          <p:nvPr userDrawn="1"/>
        </p:nvSpPr>
        <p:spPr>
          <a:xfrm>
            <a:off x="6241234" y="33427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39" name="Oval 338"/>
          <p:cNvSpPr/>
          <p:nvPr userDrawn="1"/>
        </p:nvSpPr>
        <p:spPr>
          <a:xfrm>
            <a:off x="4858494" y="272916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40" name="Straight Connector 339"/>
          <p:cNvCxnSpPr/>
          <p:nvPr userDrawn="1"/>
        </p:nvCxnSpPr>
        <p:spPr>
          <a:xfrm flipH="1">
            <a:off x="6277861" y="1617804"/>
            <a:ext cx="1712482" cy="17426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1" name="Group 340"/>
          <p:cNvGrpSpPr/>
          <p:nvPr userDrawn="1"/>
        </p:nvGrpSpPr>
        <p:grpSpPr>
          <a:xfrm>
            <a:off x="5396723" y="976042"/>
            <a:ext cx="996049" cy="670170"/>
            <a:chOff x="6131916" y="1739750"/>
            <a:chExt cx="996049" cy="670170"/>
          </a:xfrm>
        </p:grpSpPr>
        <p:sp>
          <p:nvSpPr>
            <p:cNvPr id="342" name="TextBox 341"/>
            <p:cNvSpPr txBox="1"/>
            <p:nvPr/>
          </p:nvSpPr>
          <p:spPr>
            <a:xfrm>
              <a:off x="6200723" y="2218386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Hungary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43" name="Straight Connector 342"/>
            <p:cNvCxnSpPr/>
            <p:nvPr/>
          </p:nvCxnSpPr>
          <p:spPr>
            <a:xfrm>
              <a:off x="6131916" y="240992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3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176" y="173975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5" name="TextBox 344"/>
          <p:cNvSpPr txBox="1"/>
          <p:nvPr userDrawn="1"/>
        </p:nvSpPr>
        <p:spPr>
          <a:xfrm>
            <a:off x="8034553" y="1416169"/>
            <a:ext cx="10226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Bangladesh 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46" name="Straight Connector 345"/>
          <p:cNvCxnSpPr/>
          <p:nvPr userDrawn="1"/>
        </p:nvCxnSpPr>
        <p:spPr>
          <a:xfrm>
            <a:off x="7985726" y="1616242"/>
            <a:ext cx="964971" cy="15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7" name="Picture 4"/>
          <p:cNvPicPr>
            <a:picLocks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18918" y="965999"/>
            <a:ext cx="864000" cy="4320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8" name="Group 347"/>
          <p:cNvGrpSpPr/>
          <p:nvPr userDrawn="1"/>
        </p:nvGrpSpPr>
        <p:grpSpPr>
          <a:xfrm>
            <a:off x="7622283" y="4357495"/>
            <a:ext cx="1415412" cy="839048"/>
            <a:chOff x="7602377" y="5942099"/>
            <a:chExt cx="1415412" cy="839048"/>
          </a:xfrm>
        </p:grpSpPr>
        <p:cxnSp>
          <p:nvCxnSpPr>
            <p:cNvPr id="349" name="Straight Connector 348"/>
            <p:cNvCxnSpPr/>
            <p:nvPr/>
          </p:nvCxnSpPr>
          <p:spPr>
            <a:xfrm>
              <a:off x="7602377" y="6631810"/>
              <a:ext cx="13411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0" name="Group 349"/>
            <p:cNvGrpSpPr/>
            <p:nvPr/>
          </p:nvGrpSpPr>
          <p:grpSpPr>
            <a:xfrm>
              <a:off x="8008246" y="5942099"/>
              <a:ext cx="1009543" cy="839048"/>
              <a:chOff x="6626619" y="5917569"/>
              <a:chExt cx="1009543" cy="839048"/>
            </a:xfrm>
          </p:grpSpPr>
          <p:sp>
            <p:nvSpPr>
              <p:cNvPr id="351" name="TextBox 350"/>
              <p:cNvSpPr txBox="1"/>
              <p:nvPr/>
            </p:nvSpPr>
            <p:spPr>
              <a:xfrm>
                <a:off x="6633530" y="6418063"/>
                <a:ext cx="1002632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India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23</a:t>
                </a:r>
              </a:p>
              <a:p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pic>
            <p:nvPicPr>
              <p:cNvPr id="352" name="Picture 3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6619" y="5917569"/>
                <a:ext cx="904421" cy="439733"/>
              </a:xfrm>
              <a:prstGeom prst="rect">
                <a:avLst/>
              </a:prstGeom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</p:pic>
          <p:pic>
            <p:nvPicPr>
              <p:cNvPr id="353" name="Picture 352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6589" t="34010" r="28414" b="32995"/>
              <a:stretch/>
            </p:blipFill>
            <p:spPr>
              <a:xfrm>
                <a:off x="6929729" y="6064466"/>
                <a:ext cx="298200" cy="145937"/>
              </a:xfrm>
              <a:prstGeom prst="rect">
                <a:avLst/>
              </a:prstGeom>
            </p:spPr>
          </p:pic>
        </p:grpSp>
      </p:grpSp>
      <p:sp>
        <p:nvSpPr>
          <p:cNvPr id="354" name="Oval 353"/>
          <p:cNvSpPr/>
          <p:nvPr userDrawn="1"/>
        </p:nvSpPr>
        <p:spPr>
          <a:xfrm>
            <a:off x="4450766" y="378645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5" name="Oval 354"/>
          <p:cNvSpPr/>
          <p:nvPr userDrawn="1"/>
        </p:nvSpPr>
        <p:spPr>
          <a:xfrm>
            <a:off x="5107991" y="390646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6" name="Oval 355"/>
          <p:cNvSpPr/>
          <p:nvPr userDrawn="1"/>
        </p:nvSpPr>
        <p:spPr>
          <a:xfrm>
            <a:off x="5276266" y="3725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357" name="Picture 35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43" y="5214352"/>
            <a:ext cx="877751" cy="4327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58" name="TextBox 357"/>
          <p:cNvSpPr txBox="1"/>
          <p:nvPr userDrawn="1"/>
        </p:nvSpPr>
        <p:spPr>
          <a:xfrm>
            <a:off x="292592" y="5723002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Ghana  6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59" name="Straight Connector 358"/>
          <p:cNvCxnSpPr/>
          <p:nvPr userDrawn="1"/>
        </p:nvCxnSpPr>
        <p:spPr>
          <a:xfrm>
            <a:off x="301494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>
            <a:stCxn id="354" idx="3"/>
          </p:cNvCxnSpPr>
          <p:nvPr userDrawn="1"/>
        </p:nvCxnSpPr>
        <p:spPr>
          <a:xfrm flipH="1">
            <a:off x="1194509" y="3825476"/>
            <a:ext cx="3262952" cy="2078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1" name="Group 360"/>
          <p:cNvGrpSpPr/>
          <p:nvPr userDrawn="1"/>
        </p:nvGrpSpPr>
        <p:grpSpPr>
          <a:xfrm>
            <a:off x="3858266" y="5222137"/>
            <a:ext cx="1002802" cy="685664"/>
            <a:chOff x="2200763" y="6031612"/>
            <a:chExt cx="1002802" cy="685664"/>
          </a:xfrm>
        </p:grpSpPr>
        <p:pic>
          <p:nvPicPr>
            <p:cNvPr id="362" name="Picture 361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0288" y="6031612"/>
              <a:ext cx="86556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63" name="TextBox 362"/>
            <p:cNvSpPr txBox="1"/>
            <p:nvPr/>
          </p:nvSpPr>
          <p:spPr>
            <a:xfrm>
              <a:off x="2200933" y="653170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Uganda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4" name="Straight Connector 363"/>
            <p:cNvCxnSpPr/>
            <p:nvPr/>
          </p:nvCxnSpPr>
          <p:spPr>
            <a:xfrm flipV="1">
              <a:off x="2200763" y="6716776"/>
              <a:ext cx="938882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5" name="Straight Connector 364"/>
          <p:cNvCxnSpPr/>
          <p:nvPr userDrawn="1"/>
        </p:nvCxnSpPr>
        <p:spPr>
          <a:xfrm flipH="1">
            <a:off x="4797148" y="3952186"/>
            <a:ext cx="333702" cy="1959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6" name="Group 365"/>
          <p:cNvGrpSpPr/>
          <p:nvPr userDrawn="1"/>
        </p:nvGrpSpPr>
        <p:grpSpPr>
          <a:xfrm>
            <a:off x="6441163" y="5200892"/>
            <a:ext cx="950181" cy="683759"/>
            <a:chOff x="5354624" y="5964870"/>
            <a:chExt cx="950181" cy="683759"/>
          </a:xfrm>
        </p:grpSpPr>
        <p:pic>
          <p:nvPicPr>
            <p:cNvPr id="367" name="Picture 366"/>
            <p:cNvPicPr>
              <a:picLocks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6" t="954" r="272" b="954"/>
            <a:stretch/>
          </p:blipFill>
          <p:spPr>
            <a:xfrm>
              <a:off x="5384301" y="5964870"/>
              <a:ext cx="8784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/>
          </p:spPr>
        </p:pic>
        <p:sp>
          <p:nvSpPr>
            <p:cNvPr id="368" name="TextBox 367"/>
            <p:cNvSpPr txBox="1"/>
            <p:nvPr/>
          </p:nvSpPr>
          <p:spPr>
            <a:xfrm>
              <a:off x="5384300" y="6464392"/>
              <a:ext cx="8955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Ethiopia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9" name="Straight Connector 368"/>
            <p:cNvCxnSpPr/>
            <p:nvPr/>
          </p:nvCxnSpPr>
          <p:spPr>
            <a:xfrm flipV="1">
              <a:off x="5354624" y="6648129"/>
              <a:ext cx="950181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0" name="Straight Connector 369"/>
          <p:cNvCxnSpPr>
            <a:endCxn id="356" idx="5"/>
          </p:cNvCxnSpPr>
          <p:nvPr userDrawn="1"/>
        </p:nvCxnSpPr>
        <p:spPr>
          <a:xfrm flipH="1" flipV="1">
            <a:off x="5315290" y="3764516"/>
            <a:ext cx="1125873" cy="2121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1" name="Group 370"/>
          <p:cNvGrpSpPr/>
          <p:nvPr userDrawn="1"/>
        </p:nvGrpSpPr>
        <p:grpSpPr>
          <a:xfrm>
            <a:off x="7954648" y="3542080"/>
            <a:ext cx="1091870" cy="670501"/>
            <a:chOff x="7910475" y="4286397"/>
            <a:chExt cx="1091870" cy="670501"/>
          </a:xfrm>
        </p:grpSpPr>
        <p:grpSp>
          <p:nvGrpSpPr>
            <p:cNvPr id="372" name="Group 371"/>
            <p:cNvGrpSpPr/>
            <p:nvPr/>
          </p:nvGrpSpPr>
          <p:grpSpPr>
            <a:xfrm>
              <a:off x="7910475" y="4755112"/>
              <a:ext cx="1091870" cy="201786"/>
              <a:chOff x="7755394" y="6264203"/>
              <a:chExt cx="1091870" cy="201786"/>
            </a:xfrm>
          </p:grpSpPr>
          <p:sp>
            <p:nvSpPr>
              <p:cNvPr id="374" name="TextBox 373"/>
              <p:cNvSpPr txBox="1"/>
              <p:nvPr/>
            </p:nvSpPr>
            <p:spPr>
              <a:xfrm>
                <a:off x="7844632" y="6264203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Australia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75" name="Straight Connector 374"/>
              <p:cNvCxnSpPr/>
              <p:nvPr/>
            </p:nvCxnSpPr>
            <p:spPr>
              <a:xfrm>
                <a:off x="7755394" y="6465989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3" name="Picture 372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9713" y="4286397"/>
              <a:ext cx="88373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76" name="Group 375"/>
          <p:cNvGrpSpPr/>
          <p:nvPr userDrawn="1"/>
        </p:nvGrpSpPr>
        <p:grpSpPr>
          <a:xfrm>
            <a:off x="7957823" y="2639136"/>
            <a:ext cx="1104263" cy="696350"/>
            <a:chOff x="7913650" y="3383453"/>
            <a:chExt cx="1104263" cy="696350"/>
          </a:xfrm>
        </p:grpSpPr>
        <p:grpSp>
          <p:nvGrpSpPr>
            <p:cNvPr id="377" name="Group 376"/>
            <p:cNvGrpSpPr/>
            <p:nvPr/>
          </p:nvGrpSpPr>
          <p:grpSpPr>
            <a:xfrm>
              <a:off x="7913650" y="3880826"/>
              <a:ext cx="1104263" cy="198977"/>
              <a:chOff x="7754491" y="5216714"/>
              <a:chExt cx="1104263" cy="198977"/>
            </a:xfrm>
          </p:grpSpPr>
          <p:sp>
            <p:nvSpPr>
              <p:cNvPr id="379" name="TextBox 378"/>
              <p:cNvSpPr txBox="1"/>
              <p:nvPr/>
            </p:nvSpPr>
            <p:spPr>
              <a:xfrm>
                <a:off x="7856122" y="5216714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Malaysia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0" name="Straight Connector 379"/>
              <p:cNvCxnSpPr/>
              <p:nvPr/>
            </p:nvCxnSpPr>
            <p:spPr>
              <a:xfrm>
                <a:off x="7754491" y="5415691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8" name="Picture 377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201" y="3383453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1" name="Group 380"/>
          <p:cNvGrpSpPr/>
          <p:nvPr userDrawn="1"/>
        </p:nvGrpSpPr>
        <p:grpSpPr>
          <a:xfrm>
            <a:off x="7952894" y="1838645"/>
            <a:ext cx="1104996" cy="643186"/>
            <a:chOff x="7908721" y="2582962"/>
            <a:chExt cx="1104996" cy="643186"/>
          </a:xfrm>
        </p:grpSpPr>
        <p:grpSp>
          <p:nvGrpSpPr>
            <p:cNvPr id="382" name="Group 381"/>
            <p:cNvGrpSpPr/>
            <p:nvPr/>
          </p:nvGrpSpPr>
          <p:grpSpPr>
            <a:xfrm>
              <a:off x="7908721" y="3052429"/>
              <a:ext cx="1104996" cy="173719"/>
              <a:chOff x="7737050" y="4258335"/>
              <a:chExt cx="1104996" cy="173719"/>
            </a:xfrm>
          </p:grpSpPr>
          <p:sp>
            <p:nvSpPr>
              <p:cNvPr id="384" name="TextBox 383"/>
              <p:cNvSpPr txBox="1"/>
              <p:nvPr/>
            </p:nvSpPr>
            <p:spPr>
              <a:xfrm>
                <a:off x="7839414" y="4258335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China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8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5" name="Straight Connector 384"/>
              <p:cNvCxnSpPr/>
              <p:nvPr/>
            </p:nvCxnSpPr>
            <p:spPr>
              <a:xfrm>
                <a:off x="7737050" y="443205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668" y="2582962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6" name="Group 385"/>
          <p:cNvGrpSpPr/>
          <p:nvPr userDrawn="1"/>
        </p:nvGrpSpPr>
        <p:grpSpPr>
          <a:xfrm>
            <a:off x="8001358" y="5208199"/>
            <a:ext cx="1040518" cy="687951"/>
            <a:chOff x="7052945" y="5952516"/>
            <a:chExt cx="1040518" cy="687951"/>
          </a:xfrm>
        </p:grpSpPr>
        <p:grpSp>
          <p:nvGrpSpPr>
            <p:cNvPr id="387" name="Group 386"/>
            <p:cNvGrpSpPr/>
            <p:nvPr/>
          </p:nvGrpSpPr>
          <p:grpSpPr>
            <a:xfrm>
              <a:off x="7052945" y="6460810"/>
              <a:ext cx="1040518" cy="179657"/>
              <a:chOff x="7052945" y="6360451"/>
              <a:chExt cx="1040518" cy="179657"/>
            </a:xfrm>
          </p:grpSpPr>
          <p:sp>
            <p:nvSpPr>
              <p:cNvPr id="389" name="TextBox 388"/>
              <p:cNvSpPr txBox="1"/>
              <p:nvPr/>
            </p:nvSpPr>
            <p:spPr>
              <a:xfrm>
                <a:off x="7090831" y="636045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Pakistan  115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0" name="Straight Connector 389"/>
              <p:cNvCxnSpPr/>
              <p:nvPr/>
            </p:nvCxnSpPr>
            <p:spPr>
              <a:xfrm>
                <a:off x="7052945" y="6540108"/>
                <a:ext cx="9110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8" name="Picture 387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3155" y="5952516"/>
              <a:ext cx="87775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1" name="Group 390"/>
          <p:cNvGrpSpPr/>
          <p:nvPr userDrawn="1"/>
        </p:nvGrpSpPr>
        <p:grpSpPr>
          <a:xfrm>
            <a:off x="286265" y="3535661"/>
            <a:ext cx="1002632" cy="647692"/>
            <a:chOff x="242092" y="4279978"/>
            <a:chExt cx="1002632" cy="647692"/>
          </a:xfrm>
        </p:grpSpPr>
        <p:grpSp>
          <p:nvGrpSpPr>
            <p:cNvPr id="392" name="Group 391"/>
            <p:cNvGrpSpPr/>
            <p:nvPr/>
          </p:nvGrpSpPr>
          <p:grpSpPr>
            <a:xfrm>
              <a:off x="242092" y="4751553"/>
              <a:ext cx="1002632" cy="176117"/>
              <a:chOff x="377649" y="5261360"/>
              <a:chExt cx="1002632" cy="176117"/>
            </a:xfrm>
          </p:grpSpPr>
          <p:sp>
            <p:nvSpPr>
              <p:cNvPr id="394" name="TextBox 393"/>
              <p:cNvSpPr txBox="1"/>
              <p:nvPr/>
            </p:nvSpPr>
            <p:spPr>
              <a:xfrm>
                <a:off x="377649" y="5261360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Brazil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4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5" name="Straight Connector 394"/>
              <p:cNvCxnSpPr/>
              <p:nvPr/>
            </p:nvCxnSpPr>
            <p:spPr>
              <a:xfrm>
                <a:off x="380940" y="5437477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3" name="Picture 392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778" y="4279978"/>
              <a:ext cx="878400" cy="4391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6" name="Group 395"/>
          <p:cNvGrpSpPr/>
          <p:nvPr userDrawn="1"/>
        </p:nvGrpSpPr>
        <p:grpSpPr>
          <a:xfrm>
            <a:off x="264012" y="2638211"/>
            <a:ext cx="1003324" cy="662919"/>
            <a:chOff x="219839" y="3382528"/>
            <a:chExt cx="1003324" cy="662919"/>
          </a:xfrm>
        </p:grpSpPr>
        <p:grpSp>
          <p:nvGrpSpPr>
            <p:cNvPr id="397" name="Group 396"/>
            <p:cNvGrpSpPr/>
            <p:nvPr/>
          </p:nvGrpSpPr>
          <p:grpSpPr>
            <a:xfrm>
              <a:off x="219839" y="3860524"/>
              <a:ext cx="1003324" cy="184923"/>
              <a:chOff x="366055" y="3272291"/>
              <a:chExt cx="1003324" cy="184923"/>
            </a:xfrm>
          </p:grpSpPr>
          <p:sp>
            <p:nvSpPr>
              <p:cNvPr id="399" name="TextBox 398"/>
              <p:cNvSpPr txBox="1"/>
              <p:nvPr/>
            </p:nvSpPr>
            <p:spPr>
              <a:xfrm>
                <a:off x="366747" y="327229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Costa Rica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400" name="Straight Connector 399"/>
              <p:cNvCxnSpPr/>
              <p:nvPr/>
            </p:nvCxnSpPr>
            <p:spPr>
              <a:xfrm>
                <a:off x="366055" y="345721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208" y="3382528"/>
              <a:ext cx="882000" cy="4409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401" name="Group 400"/>
          <p:cNvGrpSpPr/>
          <p:nvPr userDrawn="1"/>
        </p:nvGrpSpPr>
        <p:grpSpPr>
          <a:xfrm>
            <a:off x="281602" y="4338880"/>
            <a:ext cx="912907" cy="680427"/>
            <a:chOff x="237429" y="5083197"/>
            <a:chExt cx="912907" cy="680427"/>
          </a:xfrm>
        </p:grpSpPr>
        <p:pic>
          <p:nvPicPr>
            <p:cNvPr id="402" name="Picture 2" descr="\\CABIUK-IMAGE\images\General\Flags of the World\Flags - Uniform Size\Flags - Uniform Size - for Web\Chile.gif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57" y="5083197"/>
              <a:ext cx="886475" cy="443237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3" name="TextBox 402"/>
            <p:cNvSpPr txBox="1"/>
            <p:nvPr/>
          </p:nvSpPr>
          <p:spPr>
            <a:xfrm>
              <a:off x="237429" y="5582307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Chile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404" name="Straight Connector 403"/>
            <p:cNvCxnSpPr/>
            <p:nvPr/>
          </p:nvCxnSpPr>
          <p:spPr>
            <a:xfrm>
              <a:off x="246331" y="5763624"/>
              <a:ext cx="9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5" name="Oval 404"/>
          <p:cNvSpPr/>
          <p:nvPr userDrawn="1"/>
        </p:nvSpPr>
        <p:spPr>
          <a:xfrm>
            <a:off x="3098923" y="453164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406" name="Straight Connector 405"/>
          <p:cNvCxnSpPr>
            <a:endCxn id="405" idx="2"/>
          </p:cNvCxnSpPr>
          <p:nvPr userDrawn="1"/>
        </p:nvCxnSpPr>
        <p:spPr>
          <a:xfrm flipV="1">
            <a:off x="1181602" y="4554501"/>
            <a:ext cx="1917321" cy="4648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Rectangle 406"/>
          <p:cNvSpPr/>
          <p:nvPr userDrawn="1"/>
        </p:nvSpPr>
        <p:spPr>
          <a:xfrm>
            <a:off x="153942" y="332656"/>
            <a:ext cx="8971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5C5C5C"/>
                </a:solidFill>
              </a:rPr>
              <a:t>Global reach </a:t>
            </a:r>
            <a:r>
              <a:rPr lang="en-GB" dirty="0" smtClean="0">
                <a:solidFill>
                  <a:srgbClr val="5C5C5C"/>
                </a:solidFill>
              </a:rPr>
              <a:t>We </a:t>
            </a:r>
            <a:r>
              <a:rPr lang="en-GB" dirty="0">
                <a:solidFill>
                  <a:srgbClr val="5C5C5C"/>
                </a:solidFill>
              </a:rPr>
              <a:t>have </a:t>
            </a:r>
            <a:r>
              <a:rPr lang="en-GB" dirty="0" smtClean="0">
                <a:solidFill>
                  <a:srgbClr val="5C5C5C"/>
                </a:solidFill>
              </a:rPr>
              <a:t>480+ </a:t>
            </a:r>
            <a:r>
              <a:rPr lang="en-GB" dirty="0">
                <a:solidFill>
                  <a:srgbClr val="5C5C5C"/>
                </a:solidFill>
              </a:rPr>
              <a:t>staff across 21 locations worldwide</a:t>
            </a:r>
          </a:p>
        </p:txBody>
      </p:sp>
      <p:cxnSp>
        <p:nvCxnSpPr>
          <p:cNvPr id="409" name="Straight Connector 408"/>
          <p:cNvCxnSpPr/>
          <p:nvPr userDrawn="1"/>
        </p:nvCxnSpPr>
        <p:spPr>
          <a:xfrm>
            <a:off x="2448066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TextBox 409"/>
          <p:cNvSpPr txBox="1"/>
          <p:nvPr userDrawn="1"/>
        </p:nvSpPr>
        <p:spPr>
          <a:xfrm>
            <a:off x="2437804" y="5707457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Niger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pic>
        <p:nvPicPr>
          <p:cNvPr id="411" name="Picture 410"/>
          <p:cNvPicPr>
            <a:picLocks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66" y="5235699"/>
            <a:ext cx="864000" cy="4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2" name="Oval 411"/>
          <p:cNvSpPr/>
          <p:nvPr userDrawn="1"/>
        </p:nvSpPr>
        <p:spPr>
          <a:xfrm>
            <a:off x="4687633" y="351922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71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4C4C4C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28800"/>
            <a:ext cx="8229600" cy="4464496"/>
          </a:xfrm>
        </p:spPr>
        <p:txBody>
          <a:bodyPr/>
          <a:lstStyle>
            <a:lvl1pPr marL="177800" indent="-177800">
              <a:buClr>
                <a:schemeClr val="bg2"/>
              </a:buClr>
              <a:defRPr/>
            </a:lvl1pPr>
            <a:lvl2pPr marL="177800" indent="-177800">
              <a:buClr>
                <a:schemeClr val="bg2"/>
              </a:buClr>
              <a:defRPr/>
            </a:lvl2pPr>
            <a:lvl3pPr marL="177800" indent="-177800">
              <a:buClr>
                <a:schemeClr val="bg2"/>
              </a:buClr>
              <a:defRPr/>
            </a:lvl3pPr>
            <a:lvl4pPr marL="177800" indent="-177800">
              <a:buClr>
                <a:schemeClr val="bg2"/>
              </a:buClr>
              <a:defRPr/>
            </a:lvl4pPr>
            <a:lvl5pPr marL="177800" indent="-177800"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766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56" y="1427907"/>
            <a:ext cx="7857490" cy="404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0" name="Oval 279"/>
          <p:cNvSpPr/>
          <p:nvPr userDrawn="1"/>
        </p:nvSpPr>
        <p:spPr>
          <a:xfrm>
            <a:off x="3247991" y="3691589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" name="Oval 280"/>
          <p:cNvSpPr/>
          <p:nvPr userDrawn="1"/>
        </p:nvSpPr>
        <p:spPr>
          <a:xfrm>
            <a:off x="3031960" y="285032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Oval 281"/>
          <p:cNvSpPr/>
          <p:nvPr userDrawn="1"/>
        </p:nvSpPr>
        <p:spPr>
          <a:xfrm>
            <a:off x="2793071" y="369351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" name="Oval 282"/>
          <p:cNvSpPr/>
          <p:nvPr userDrawn="1"/>
        </p:nvSpPr>
        <p:spPr>
          <a:xfrm>
            <a:off x="3376323" y="415937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" name="Oval 283"/>
          <p:cNvSpPr/>
          <p:nvPr userDrawn="1"/>
        </p:nvSpPr>
        <p:spPr>
          <a:xfrm>
            <a:off x="5796665" y="3273675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" name="Oval 284"/>
          <p:cNvSpPr/>
          <p:nvPr userDrawn="1"/>
        </p:nvSpPr>
        <p:spPr>
          <a:xfrm>
            <a:off x="4570462" y="259249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" name="Oval 285"/>
          <p:cNvSpPr/>
          <p:nvPr userDrawn="1"/>
        </p:nvSpPr>
        <p:spPr>
          <a:xfrm>
            <a:off x="6054561" y="3484355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" name="Oval 286"/>
          <p:cNvSpPr/>
          <p:nvPr userDrawn="1"/>
        </p:nvSpPr>
        <p:spPr>
          <a:xfrm>
            <a:off x="4642472" y="2729167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8" name="Oval 287"/>
          <p:cNvSpPr/>
          <p:nvPr userDrawn="1"/>
        </p:nvSpPr>
        <p:spPr>
          <a:xfrm>
            <a:off x="5209026" y="3974866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" name="Oval 288"/>
          <p:cNvSpPr/>
          <p:nvPr userDrawn="1"/>
        </p:nvSpPr>
        <p:spPr>
          <a:xfrm>
            <a:off x="4449292" y="2585141"/>
            <a:ext cx="50400" cy="50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" name="Oval 289"/>
          <p:cNvSpPr/>
          <p:nvPr userDrawn="1"/>
        </p:nvSpPr>
        <p:spPr>
          <a:xfrm>
            <a:off x="4976223" y="2851495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" name="Oval 290"/>
          <p:cNvSpPr/>
          <p:nvPr userDrawn="1"/>
        </p:nvSpPr>
        <p:spPr>
          <a:xfrm>
            <a:off x="6514731" y="384299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" name="Oval 291"/>
          <p:cNvSpPr/>
          <p:nvPr userDrawn="1"/>
        </p:nvSpPr>
        <p:spPr>
          <a:xfrm>
            <a:off x="6802768" y="2899478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Oval 292"/>
          <p:cNvSpPr/>
          <p:nvPr userDrawn="1"/>
        </p:nvSpPr>
        <p:spPr>
          <a:xfrm>
            <a:off x="7386471" y="4686013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4" name="Group 293"/>
          <p:cNvGrpSpPr/>
          <p:nvPr userDrawn="1"/>
        </p:nvGrpSpPr>
        <p:grpSpPr>
          <a:xfrm>
            <a:off x="1582854" y="976046"/>
            <a:ext cx="996049" cy="673347"/>
            <a:chOff x="1877735" y="1691634"/>
            <a:chExt cx="996049" cy="673346"/>
          </a:xfrm>
        </p:grpSpPr>
        <p:pic>
          <p:nvPicPr>
            <p:cNvPr id="295" name="Picture 3" descr="\\CABIUK-APPS04\Portfolio\Assets\MarketingImageLibrary\Flags\Flags for Web - GIF\United Kingdom - Flag.gif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60" y="169163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6" name="TextBox 295"/>
            <p:cNvSpPr txBox="1"/>
            <p:nvPr/>
          </p:nvSpPr>
          <p:spPr>
            <a:xfrm>
              <a:off x="1907760" y="2195703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UK  </a:t>
              </a:r>
              <a:r>
                <a:rPr lang="en-GB" sz="1100" dirty="0" smtClean="0"/>
                <a:t>215</a:t>
              </a:r>
              <a:endParaRPr lang="en-GB" sz="1100" dirty="0"/>
            </a:p>
          </p:txBody>
        </p:sp>
        <p:cxnSp>
          <p:nvCxnSpPr>
            <p:cNvPr id="297" name="Straight Connector 296"/>
            <p:cNvCxnSpPr/>
            <p:nvPr/>
          </p:nvCxnSpPr>
          <p:spPr>
            <a:xfrm>
              <a:off x="1877735" y="236498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 userDrawn="1"/>
        </p:nvGrpSpPr>
        <p:grpSpPr>
          <a:xfrm>
            <a:off x="2838790" y="985571"/>
            <a:ext cx="996049" cy="672243"/>
            <a:chOff x="3348837" y="1699008"/>
            <a:chExt cx="996049" cy="672242"/>
          </a:xfrm>
        </p:grpSpPr>
        <p:pic>
          <p:nvPicPr>
            <p:cNvPr id="299" name="Picture 298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8862" y="1699008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00" name="TextBox 299"/>
            <p:cNvSpPr txBox="1"/>
            <p:nvPr/>
          </p:nvSpPr>
          <p:spPr>
            <a:xfrm>
              <a:off x="3378862" y="2201973"/>
              <a:ext cx="9360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Netherlands </a:t>
              </a:r>
              <a:r>
                <a:rPr lang="en-GB" sz="1100" dirty="0" smtClean="0"/>
                <a:t>3</a:t>
              </a:r>
              <a:endParaRPr lang="en-GB" sz="1100" dirty="0"/>
            </a:p>
          </p:txBody>
        </p:sp>
        <p:cxnSp>
          <p:nvCxnSpPr>
            <p:cNvPr id="301" name="Straight Connector 300"/>
            <p:cNvCxnSpPr/>
            <p:nvPr/>
          </p:nvCxnSpPr>
          <p:spPr>
            <a:xfrm>
              <a:off x="3348837" y="237125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Group 301"/>
          <p:cNvGrpSpPr/>
          <p:nvPr userDrawn="1"/>
        </p:nvGrpSpPr>
        <p:grpSpPr>
          <a:xfrm>
            <a:off x="4108113" y="976044"/>
            <a:ext cx="1032657" cy="675497"/>
            <a:chOff x="4758005" y="1699008"/>
            <a:chExt cx="1032657" cy="675497"/>
          </a:xfrm>
        </p:grpSpPr>
        <p:pic>
          <p:nvPicPr>
            <p:cNvPr id="303" name="Picture 4" descr="\\CABIUK-APPS04\Portfolio\Assets\MarketingImageLibrary\Flags\Flags for Web - GIF\Switzerland - Flag copy.gif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30" y="1699008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4" name="TextBox 303"/>
            <p:cNvSpPr txBox="1"/>
            <p:nvPr/>
          </p:nvSpPr>
          <p:spPr>
            <a:xfrm>
              <a:off x="4788030" y="2187174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Switzerland </a:t>
              </a:r>
              <a:r>
                <a:rPr lang="en-GB" sz="1100" dirty="0" smtClean="0"/>
                <a:t>27</a:t>
              </a:r>
              <a:endParaRPr lang="en-GB" sz="1100" dirty="0"/>
            </a:p>
          </p:txBody>
        </p:sp>
        <p:cxnSp>
          <p:nvCxnSpPr>
            <p:cNvPr id="305" name="Straight Connector 304"/>
            <p:cNvCxnSpPr/>
            <p:nvPr/>
          </p:nvCxnSpPr>
          <p:spPr>
            <a:xfrm>
              <a:off x="4758005" y="2374505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305"/>
          <p:cNvGrpSpPr/>
          <p:nvPr userDrawn="1"/>
        </p:nvGrpSpPr>
        <p:grpSpPr>
          <a:xfrm>
            <a:off x="6730379" y="966012"/>
            <a:ext cx="1016639" cy="665927"/>
            <a:chOff x="7696357" y="2752915"/>
            <a:chExt cx="1016639" cy="665924"/>
          </a:xfrm>
        </p:grpSpPr>
        <p:sp>
          <p:nvSpPr>
            <p:cNvPr id="307" name="TextBox 306"/>
            <p:cNvSpPr txBox="1"/>
            <p:nvPr/>
          </p:nvSpPr>
          <p:spPr>
            <a:xfrm>
              <a:off x="7800089" y="3227306"/>
              <a:ext cx="912907" cy="1692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Bulgaria  </a:t>
              </a:r>
              <a:r>
                <a:rPr lang="en-GB" sz="1100" dirty="0" smtClean="0"/>
                <a:t>1</a:t>
              </a:r>
              <a:endParaRPr lang="en-GB" sz="1100" dirty="0"/>
            </a:p>
          </p:txBody>
        </p:sp>
        <p:pic>
          <p:nvPicPr>
            <p:cNvPr id="308" name="Picture 307"/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3057" y="2752915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309" name="Straight Connector 308"/>
            <p:cNvCxnSpPr/>
            <p:nvPr/>
          </p:nvCxnSpPr>
          <p:spPr>
            <a:xfrm>
              <a:off x="7696357" y="3418839"/>
              <a:ext cx="10082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309"/>
          <p:cNvGrpSpPr/>
          <p:nvPr userDrawn="1"/>
        </p:nvGrpSpPr>
        <p:grpSpPr>
          <a:xfrm>
            <a:off x="260179" y="976042"/>
            <a:ext cx="1029365" cy="670949"/>
            <a:chOff x="374195" y="1700760"/>
            <a:chExt cx="1029365" cy="670949"/>
          </a:xfrm>
        </p:grpSpPr>
        <p:pic>
          <p:nvPicPr>
            <p:cNvPr id="311" name="Picture 310"/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928" y="170076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12" name="TextBox 311"/>
            <p:cNvSpPr txBox="1"/>
            <p:nvPr/>
          </p:nvSpPr>
          <p:spPr>
            <a:xfrm>
              <a:off x="400928" y="217957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USA  </a:t>
              </a:r>
              <a:r>
                <a:rPr lang="en-GB" sz="1100" dirty="0" smtClean="0"/>
                <a:t>3</a:t>
              </a:r>
              <a:endParaRPr lang="en-GB" sz="1100" dirty="0"/>
            </a:p>
          </p:txBody>
        </p:sp>
        <p:cxnSp>
          <p:nvCxnSpPr>
            <p:cNvPr id="313" name="Straight Connector 312"/>
            <p:cNvCxnSpPr/>
            <p:nvPr/>
          </p:nvCxnSpPr>
          <p:spPr>
            <a:xfrm>
              <a:off x="374195" y="2371709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313"/>
          <p:cNvGrpSpPr/>
          <p:nvPr userDrawn="1"/>
        </p:nvGrpSpPr>
        <p:grpSpPr>
          <a:xfrm>
            <a:off x="281602" y="1763321"/>
            <a:ext cx="1446550" cy="706379"/>
            <a:chOff x="367845" y="3789050"/>
            <a:chExt cx="1446550" cy="706377"/>
          </a:xfrm>
        </p:grpSpPr>
        <p:pic>
          <p:nvPicPr>
            <p:cNvPr id="315" name="Picture 10" descr="\\CABIUK-APPS04\Portfolio\Assets\MarketingImageLibrary\Flags\Flags for Web - GIF\Trinidad &amp; Tobago - Flag copy.gif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45" y="3789050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6" name="TextBox 315"/>
            <p:cNvSpPr txBox="1"/>
            <p:nvPr/>
          </p:nvSpPr>
          <p:spPr>
            <a:xfrm>
              <a:off x="374195" y="4297166"/>
              <a:ext cx="14402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Trinidad &amp; Tobago </a:t>
              </a:r>
              <a:r>
                <a:rPr lang="en-GB" sz="1100" dirty="0" smtClean="0"/>
                <a:t>4</a:t>
              </a:r>
              <a:endParaRPr lang="en-GB" sz="1100" dirty="0"/>
            </a:p>
          </p:txBody>
        </p:sp>
        <p:cxnSp>
          <p:nvCxnSpPr>
            <p:cNvPr id="317" name="Straight Connector 316"/>
            <p:cNvCxnSpPr/>
            <p:nvPr/>
          </p:nvCxnSpPr>
          <p:spPr>
            <a:xfrm>
              <a:off x="373476" y="4495427"/>
              <a:ext cx="13609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Group 317"/>
          <p:cNvGrpSpPr/>
          <p:nvPr userDrawn="1"/>
        </p:nvGrpSpPr>
        <p:grpSpPr>
          <a:xfrm>
            <a:off x="4949932" y="5200330"/>
            <a:ext cx="1161734" cy="711141"/>
            <a:chOff x="3186703" y="5727274"/>
            <a:chExt cx="1161734" cy="711141"/>
          </a:xfrm>
        </p:grpSpPr>
        <p:pic>
          <p:nvPicPr>
            <p:cNvPr id="319" name="Picture 9" descr="\\CABIUK-APPS04\Portfolio\Assets\MarketingImageLibrary\Flags\Flags for Web - GIF\Kenya - Flag copy.gif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805" y="572727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0" name="TextBox 319"/>
            <p:cNvSpPr txBox="1"/>
            <p:nvPr/>
          </p:nvSpPr>
          <p:spPr>
            <a:xfrm>
              <a:off x="3345805" y="6257852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Kenya  </a:t>
              </a:r>
              <a:r>
                <a:rPr lang="en-GB" sz="1100" dirty="0" smtClean="0"/>
                <a:t>40</a:t>
              </a:r>
              <a:endParaRPr lang="en-GB" sz="1100" dirty="0"/>
            </a:p>
          </p:txBody>
        </p:sp>
        <p:cxnSp>
          <p:nvCxnSpPr>
            <p:cNvPr id="321" name="Straight Connector 320"/>
            <p:cNvCxnSpPr/>
            <p:nvPr/>
          </p:nvCxnSpPr>
          <p:spPr>
            <a:xfrm>
              <a:off x="3186703" y="6438415"/>
              <a:ext cx="10565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2" name="Straight Connector 321"/>
          <p:cNvCxnSpPr>
            <a:endCxn id="289" idx="1"/>
          </p:cNvCxnSpPr>
          <p:nvPr userDrawn="1"/>
        </p:nvCxnSpPr>
        <p:spPr>
          <a:xfrm>
            <a:off x="2578895" y="1648511"/>
            <a:ext cx="1877778" cy="9440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>
            <a:endCxn id="285" idx="1"/>
          </p:cNvCxnSpPr>
          <p:nvPr userDrawn="1"/>
        </p:nvCxnSpPr>
        <p:spPr>
          <a:xfrm>
            <a:off x="3834831" y="1651539"/>
            <a:ext cx="742318" cy="947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endCxn id="287" idx="0"/>
          </p:cNvCxnSpPr>
          <p:nvPr userDrawn="1"/>
        </p:nvCxnSpPr>
        <p:spPr>
          <a:xfrm flipH="1">
            <a:off x="4665324" y="1651545"/>
            <a:ext cx="438830" cy="1077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>
            <a:endCxn id="290" idx="6"/>
          </p:cNvCxnSpPr>
          <p:nvPr userDrawn="1"/>
        </p:nvCxnSpPr>
        <p:spPr>
          <a:xfrm flipH="1">
            <a:off x="5021950" y="1623957"/>
            <a:ext cx="1708429" cy="12503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>
            <a:endCxn id="339" idx="7"/>
          </p:cNvCxnSpPr>
          <p:nvPr userDrawn="1"/>
        </p:nvCxnSpPr>
        <p:spPr>
          <a:xfrm flipH="1">
            <a:off x="4897526" y="1651540"/>
            <a:ext cx="499205" cy="10843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>
            <a:endCxn id="291" idx="6"/>
          </p:cNvCxnSpPr>
          <p:nvPr userDrawn="1"/>
        </p:nvCxnSpPr>
        <p:spPr>
          <a:xfrm flipH="1">
            <a:off x="6560442" y="3335491"/>
            <a:ext cx="1401978" cy="5303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>
            <a:endCxn id="293" idx="7"/>
          </p:cNvCxnSpPr>
          <p:nvPr userDrawn="1"/>
        </p:nvCxnSpPr>
        <p:spPr>
          <a:xfrm flipH="1">
            <a:off x="7425487" y="4212581"/>
            <a:ext cx="532336" cy="480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>
            <a:endCxn id="286" idx="5"/>
          </p:cNvCxnSpPr>
          <p:nvPr userDrawn="1"/>
        </p:nvCxnSpPr>
        <p:spPr>
          <a:xfrm flipH="1" flipV="1">
            <a:off x="6093577" y="3523376"/>
            <a:ext cx="1528706" cy="1526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>
            <a:endCxn id="284" idx="5"/>
          </p:cNvCxnSpPr>
          <p:nvPr userDrawn="1"/>
        </p:nvCxnSpPr>
        <p:spPr>
          <a:xfrm flipH="1" flipV="1">
            <a:off x="5835689" y="3312693"/>
            <a:ext cx="2165677" cy="25834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>
            <a:endCxn id="288" idx="4"/>
          </p:cNvCxnSpPr>
          <p:nvPr userDrawn="1"/>
        </p:nvCxnSpPr>
        <p:spPr>
          <a:xfrm flipV="1">
            <a:off x="4949932" y="4020585"/>
            <a:ext cx="281946" cy="18911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 userDrawn="1"/>
        </p:nvCxnSpPr>
        <p:spPr>
          <a:xfrm>
            <a:off x="787589" y="4184133"/>
            <a:ext cx="25887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>
            <a:endCxn id="282" idx="2"/>
          </p:cNvCxnSpPr>
          <p:nvPr userDrawn="1"/>
        </p:nvCxnSpPr>
        <p:spPr>
          <a:xfrm>
            <a:off x="1256229" y="3298055"/>
            <a:ext cx="1536841" cy="4183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>
            <a:endCxn id="280" idx="2"/>
          </p:cNvCxnSpPr>
          <p:nvPr userDrawn="1"/>
        </p:nvCxnSpPr>
        <p:spPr>
          <a:xfrm>
            <a:off x="1648149" y="2469688"/>
            <a:ext cx="1599834" cy="12447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>
            <a:endCxn id="281" idx="2"/>
          </p:cNvCxnSpPr>
          <p:nvPr userDrawn="1"/>
        </p:nvCxnSpPr>
        <p:spPr>
          <a:xfrm>
            <a:off x="1256222" y="1646997"/>
            <a:ext cx="1775730" cy="1226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 userDrawn="1"/>
        </p:nvCxnSpPr>
        <p:spPr>
          <a:xfrm flipH="1">
            <a:off x="3348066" y="3524291"/>
            <a:ext cx="1334958" cy="23883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>
            <a:endCxn id="292" idx="7"/>
          </p:cNvCxnSpPr>
          <p:nvPr userDrawn="1"/>
        </p:nvCxnSpPr>
        <p:spPr>
          <a:xfrm flipH="1">
            <a:off x="6841788" y="2481837"/>
            <a:ext cx="1111106" cy="424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Oval 337"/>
          <p:cNvSpPr/>
          <p:nvPr userDrawn="1"/>
        </p:nvSpPr>
        <p:spPr>
          <a:xfrm>
            <a:off x="6241242" y="3342795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9" name="Oval 338"/>
          <p:cNvSpPr/>
          <p:nvPr userDrawn="1"/>
        </p:nvSpPr>
        <p:spPr>
          <a:xfrm>
            <a:off x="4858498" y="272916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0" name="Straight Connector 339"/>
          <p:cNvCxnSpPr/>
          <p:nvPr userDrawn="1"/>
        </p:nvCxnSpPr>
        <p:spPr>
          <a:xfrm flipH="1">
            <a:off x="6277861" y="1617804"/>
            <a:ext cx="1712482" cy="17426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1" name="Group 340"/>
          <p:cNvGrpSpPr/>
          <p:nvPr userDrawn="1"/>
        </p:nvGrpSpPr>
        <p:grpSpPr>
          <a:xfrm>
            <a:off x="5396731" y="976041"/>
            <a:ext cx="996049" cy="670171"/>
            <a:chOff x="6131916" y="1739750"/>
            <a:chExt cx="996049" cy="670170"/>
          </a:xfrm>
        </p:grpSpPr>
        <p:sp>
          <p:nvSpPr>
            <p:cNvPr id="342" name="TextBox 341"/>
            <p:cNvSpPr txBox="1"/>
            <p:nvPr/>
          </p:nvSpPr>
          <p:spPr>
            <a:xfrm>
              <a:off x="6200723" y="2218386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Hungary  </a:t>
              </a:r>
              <a:r>
                <a:rPr lang="en-GB" sz="1100" dirty="0" smtClean="0"/>
                <a:t>1</a:t>
              </a:r>
              <a:endParaRPr lang="en-GB" sz="1100" dirty="0"/>
            </a:p>
          </p:txBody>
        </p:sp>
        <p:cxnSp>
          <p:nvCxnSpPr>
            <p:cNvPr id="343" name="Straight Connector 342"/>
            <p:cNvCxnSpPr/>
            <p:nvPr/>
          </p:nvCxnSpPr>
          <p:spPr>
            <a:xfrm>
              <a:off x="6131916" y="240992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3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176" y="173975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5" name="TextBox 344"/>
          <p:cNvSpPr txBox="1"/>
          <p:nvPr userDrawn="1"/>
        </p:nvSpPr>
        <p:spPr>
          <a:xfrm>
            <a:off x="8034561" y="1416174"/>
            <a:ext cx="10226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/>
              <a:t>Bangladesh  </a:t>
            </a:r>
            <a:r>
              <a:rPr lang="en-GB" sz="1100" dirty="0" smtClean="0"/>
              <a:t>1</a:t>
            </a:r>
            <a:endParaRPr lang="en-GB" sz="1100" dirty="0"/>
          </a:p>
        </p:txBody>
      </p:sp>
      <p:cxnSp>
        <p:nvCxnSpPr>
          <p:cNvPr id="346" name="Straight Connector 345"/>
          <p:cNvCxnSpPr/>
          <p:nvPr userDrawn="1"/>
        </p:nvCxnSpPr>
        <p:spPr>
          <a:xfrm>
            <a:off x="7985734" y="1616241"/>
            <a:ext cx="964971" cy="15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7" name="Picture 4"/>
          <p:cNvPicPr>
            <a:picLocks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18918" y="965999"/>
            <a:ext cx="864000" cy="4320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8" name="Group 347"/>
          <p:cNvGrpSpPr/>
          <p:nvPr userDrawn="1"/>
        </p:nvGrpSpPr>
        <p:grpSpPr>
          <a:xfrm>
            <a:off x="7622283" y="4357502"/>
            <a:ext cx="1415412" cy="839049"/>
            <a:chOff x="7602377" y="5942099"/>
            <a:chExt cx="1415412" cy="839048"/>
          </a:xfrm>
        </p:grpSpPr>
        <p:cxnSp>
          <p:nvCxnSpPr>
            <p:cNvPr id="349" name="Straight Connector 348"/>
            <p:cNvCxnSpPr/>
            <p:nvPr/>
          </p:nvCxnSpPr>
          <p:spPr>
            <a:xfrm>
              <a:off x="7602377" y="6631810"/>
              <a:ext cx="13411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0" name="Group 349"/>
            <p:cNvGrpSpPr/>
            <p:nvPr/>
          </p:nvGrpSpPr>
          <p:grpSpPr>
            <a:xfrm>
              <a:off x="8008246" y="5942099"/>
              <a:ext cx="1009543" cy="839048"/>
              <a:chOff x="6626619" y="5917569"/>
              <a:chExt cx="1009543" cy="839048"/>
            </a:xfrm>
          </p:grpSpPr>
          <p:sp>
            <p:nvSpPr>
              <p:cNvPr id="351" name="TextBox 350"/>
              <p:cNvSpPr txBox="1"/>
              <p:nvPr/>
            </p:nvSpPr>
            <p:spPr>
              <a:xfrm>
                <a:off x="6633530" y="6418063"/>
                <a:ext cx="1002632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/>
                  <a:t>India  </a:t>
                </a:r>
                <a:r>
                  <a:rPr lang="en-GB" sz="1100" dirty="0" smtClean="0"/>
                  <a:t>23</a:t>
                </a:r>
              </a:p>
              <a:p>
                <a:endParaRPr lang="en-GB" sz="1100" dirty="0"/>
              </a:p>
            </p:txBody>
          </p:sp>
          <p:pic>
            <p:nvPicPr>
              <p:cNvPr id="352" name="Picture 3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6619" y="5917569"/>
                <a:ext cx="904421" cy="439733"/>
              </a:xfrm>
              <a:prstGeom prst="rect">
                <a:avLst/>
              </a:prstGeom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</p:pic>
          <p:pic>
            <p:nvPicPr>
              <p:cNvPr id="353" name="Picture 352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6589" t="34010" r="28414" b="32995"/>
              <a:stretch/>
            </p:blipFill>
            <p:spPr>
              <a:xfrm>
                <a:off x="6929729" y="6064466"/>
                <a:ext cx="298200" cy="145937"/>
              </a:xfrm>
              <a:prstGeom prst="rect">
                <a:avLst/>
              </a:prstGeom>
            </p:spPr>
          </p:pic>
        </p:grpSp>
      </p:grpSp>
      <p:sp>
        <p:nvSpPr>
          <p:cNvPr id="354" name="Oval 353"/>
          <p:cNvSpPr/>
          <p:nvPr userDrawn="1"/>
        </p:nvSpPr>
        <p:spPr>
          <a:xfrm>
            <a:off x="4450774" y="3786458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5" name="Oval 354"/>
          <p:cNvSpPr/>
          <p:nvPr userDrawn="1"/>
        </p:nvSpPr>
        <p:spPr>
          <a:xfrm>
            <a:off x="5107993" y="3906473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6" name="Oval 355"/>
          <p:cNvSpPr/>
          <p:nvPr userDrawn="1"/>
        </p:nvSpPr>
        <p:spPr>
          <a:xfrm>
            <a:off x="5276273" y="372549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7" name="Picture 35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51" y="5214355"/>
            <a:ext cx="877751" cy="4327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58" name="TextBox 357"/>
          <p:cNvSpPr txBox="1"/>
          <p:nvPr userDrawn="1"/>
        </p:nvSpPr>
        <p:spPr>
          <a:xfrm>
            <a:off x="292600" y="5723007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/>
              <a:t>Ghana  6</a:t>
            </a:r>
            <a:endParaRPr lang="en-GB" sz="1100" dirty="0"/>
          </a:p>
        </p:txBody>
      </p:sp>
      <p:cxnSp>
        <p:nvCxnSpPr>
          <p:cNvPr id="359" name="Straight Connector 358"/>
          <p:cNvCxnSpPr/>
          <p:nvPr userDrawn="1"/>
        </p:nvCxnSpPr>
        <p:spPr>
          <a:xfrm>
            <a:off x="301494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>
            <a:stCxn id="354" idx="3"/>
          </p:cNvCxnSpPr>
          <p:nvPr userDrawn="1"/>
        </p:nvCxnSpPr>
        <p:spPr>
          <a:xfrm flipH="1">
            <a:off x="1194509" y="3825477"/>
            <a:ext cx="3262952" cy="2078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1" name="Group 360"/>
          <p:cNvGrpSpPr/>
          <p:nvPr userDrawn="1"/>
        </p:nvGrpSpPr>
        <p:grpSpPr>
          <a:xfrm>
            <a:off x="3858266" y="5222152"/>
            <a:ext cx="1002802" cy="685667"/>
            <a:chOff x="2200763" y="6031612"/>
            <a:chExt cx="1002802" cy="685664"/>
          </a:xfrm>
        </p:grpSpPr>
        <p:pic>
          <p:nvPicPr>
            <p:cNvPr id="362" name="Picture 361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0288" y="6031612"/>
              <a:ext cx="86556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63" name="TextBox 362"/>
            <p:cNvSpPr txBox="1"/>
            <p:nvPr/>
          </p:nvSpPr>
          <p:spPr>
            <a:xfrm>
              <a:off x="2200933" y="6531703"/>
              <a:ext cx="1002632" cy="1692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Uganda  </a:t>
              </a:r>
              <a:r>
                <a:rPr lang="en-GB" sz="1100" dirty="0" smtClean="0"/>
                <a:t>1</a:t>
              </a:r>
              <a:endParaRPr lang="en-GB" sz="1100" dirty="0"/>
            </a:p>
          </p:txBody>
        </p:sp>
        <p:cxnSp>
          <p:nvCxnSpPr>
            <p:cNvPr id="364" name="Straight Connector 363"/>
            <p:cNvCxnSpPr/>
            <p:nvPr/>
          </p:nvCxnSpPr>
          <p:spPr>
            <a:xfrm flipV="1">
              <a:off x="2200763" y="6716776"/>
              <a:ext cx="938882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5" name="Straight Connector 364"/>
          <p:cNvCxnSpPr/>
          <p:nvPr userDrawn="1"/>
        </p:nvCxnSpPr>
        <p:spPr>
          <a:xfrm flipH="1">
            <a:off x="4797148" y="3952185"/>
            <a:ext cx="333702" cy="19595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6" name="Group 365"/>
          <p:cNvGrpSpPr/>
          <p:nvPr userDrawn="1"/>
        </p:nvGrpSpPr>
        <p:grpSpPr>
          <a:xfrm>
            <a:off x="6441171" y="5200872"/>
            <a:ext cx="950181" cy="683758"/>
            <a:chOff x="5354624" y="5964870"/>
            <a:chExt cx="950181" cy="683759"/>
          </a:xfrm>
        </p:grpSpPr>
        <p:pic>
          <p:nvPicPr>
            <p:cNvPr id="367" name="Picture 366"/>
            <p:cNvPicPr>
              <a:picLocks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6" t="954" r="272" b="954"/>
            <a:stretch/>
          </p:blipFill>
          <p:spPr>
            <a:xfrm>
              <a:off x="5384301" y="5964870"/>
              <a:ext cx="8784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/>
          </p:spPr>
        </p:pic>
        <p:sp>
          <p:nvSpPr>
            <p:cNvPr id="368" name="TextBox 367"/>
            <p:cNvSpPr txBox="1"/>
            <p:nvPr/>
          </p:nvSpPr>
          <p:spPr>
            <a:xfrm>
              <a:off x="5384300" y="6464392"/>
              <a:ext cx="8955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Ethiopia  </a:t>
              </a:r>
              <a:r>
                <a:rPr lang="en-GB" sz="1100" dirty="0" smtClean="0"/>
                <a:t>1</a:t>
              </a:r>
              <a:endParaRPr lang="en-GB" sz="1100" dirty="0"/>
            </a:p>
          </p:txBody>
        </p:sp>
        <p:cxnSp>
          <p:nvCxnSpPr>
            <p:cNvPr id="369" name="Straight Connector 368"/>
            <p:cNvCxnSpPr/>
            <p:nvPr/>
          </p:nvCxnSpPr>
          <p:spPr>
            <a:xfrm flipV="1">
              <a:off x="5354624" y="6648129"/>
              <a:ext cx="950181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0" name="Straight Connector 369"/>
          <p:cNvCxnSpPr>
            <a:endCxn id="356" idx="5"/>
          </p:cNvCxnSpPr>
          <p:nvPr userDrawn="1"/>
        </p:nvCxnSpPr>
        <p:spPr>
          <a:xfrm flipH="1" flipV="1">
            <a:off x="5315292" y="3764521"/>
            <a:ext cx="1125873" cy="21212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1" name="Group 370"/>
          <p:cNvGrpSpPr/>
          <p:nvPr userDrawn="1"/>
        </p:nvGrpSpPr>
        <p:grpSpPr>
          <a:xfrm>
            <a:off x="7954648" y="3542085"/>
            <a:ext cx="1091870" cy="670501"/>
            <a:chOff x="7910475" y="4286397"/>
            <a:chExt cx="1091870" cy="670501"/>
          </a:xfrm>
        </p:grpSpPr>
        <p:grpSp>
          <p:nvGrpSpPr>
            <p:cNvPr id="372" name="Group 371"/>
            <p:cNvGrpSpPr/>
            <p:nvPr/>
          </p:nvGrpSpPr>
          <p:grpSpPr>
            <a:xfrm>
              <a:off x="7910475" y="4755112"/>
              <a:ext cx="1091870" cy="201786"/>
              <a:chOff x="7755394" y="6264203"/>
              <a:chExt cx="1091870" cy="201786"/>
            </a:xfrm>
          </p:grpSpPr>
          <p:sp>
            <p:nvSpPr>
              <p:cNvPr id="374" name="TextBox 373"/>
              <p:cNvSpPr txBox="1"/>
              <p:nvPr/>
            </p:nvSpPr>
            <p:spPr>
              <a:xfrm>
                <a:off x="7844632" y="6264203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/>
                  <a:t>Australia  </a:t>
                </a:r>
                <a:r>
                  <a:rPr lang="en-GB" sz="1100" dirty="0" smtClean="0"/>
                  <a:t>1</a:t>
                </a:r>
                <a:endParaRPr lang="en-GB" sz="1100" dirty="0"/>
              </a:p>
            </p:txBody>
          </p:sp>
          <p:cxnSp>
            <p:nvCxnSpPr>
              <p:cNvPr id="375" name="Straight Connector 374"/>
              <p:cNvCxnSpPr/>
              <p:nvPr/>
            </p:nvCxnSpPr>
            <p:spPr>
              <a:xfrm>
                <a:off x="7755394" y="6465989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3" name="Picture 372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9713" y="4286397"/>
              <a:ext cx="88373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76" name="Group 375"/>
          <p:cNvGrpSpPr/>
          <p:nvPr userDrawn="1"/>
        </p:nvGrpSpPr>
        <p:grpSpPr>
          <a:xfrm>
            <a:off x="7957831" y="2639146"/>
            <a:ext cx="1104263" cy="696351"/>
            <a:chOff x="7913650" y="3383453"/>
            <a:chExt cx="1104263" cy="696350"/>
          </a:xfrm>
        </p:grpSpPr>
        <p:grpSp>
          <p:nvGrpSpPr>
            <p:cNvPr id="377" name="Group 376"/>
            <p:cNvGrpSpPr/>
            <p:nvPr/>
          </p:nvGrpSpPr>
          <p:grpSpPr>
            <a:xfrm>
              <a:off x="7913650" y="3880826"/>
              <a:ext cx="1104263" cy="198977"/>
              <a:chOff x="7754491" y="5216714"/>
              <a:chExt cx="1104263" cy="198977"/>
            </a:xfrm>
          </p:grpSpPr>
          <p:sp>
            <p:nvSpPr>
              <p:cNvPr id="379" name="TextBox 378"/>
              <p:cNvSpPr txBox="1"/>
              <p:nvPr/>
            </p:nvSpPr>
            <p:spPr>
              <a:xfrm>
                <a:off x="7856122" y="5216714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/>
                  <a:t>Malaysia  </a:t>
                </a:r>
                <a:r>
                  <a:rPr lang="en-GB" sz="1100" dirty="0" smtClean="0"/>
                  <a:t>25</a:t>
                </a:r>
                <a:endParaRPr lang="en-GB" sz="1100" dirty="0"/>
              </a:p>
            </p:txBody>
          </p:sp>
          <p:cxnSp>
            <p:nvCxnSpPr>
              <p:cNvPr id="380" name="Straight Connector 379"/>
              <p:cNvCxnSpPr/>
              <p:nvPr/>
            </p:nvCxnSpPr>
            <p:spPr>
              <a:xfrm>
                <a:off x="7754491" y="5415691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8" name="Picture 377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201" y="3383453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1" name="Group 380"/>
          <p:cNvGrpSpPr/>
          <p:nvPr userDrawn="1"/>
        </p:nvGrpSpPr>
        <p:grpSpPr>
          <a:xfrm>
            <a:off x="7952894" y="1838644"/>
            <a:ext cx="1104996" cy="643187"/>
            <a:chOff x="7908721" y="2582962"/>
            <a:chExt cx="1104996" cy="643186"/>
          </a:xfrm>
        </p:grpSpPr>
        <p:grpSp>
          <p:nvGrpSpPr>
            <p:cNvPr id="382" name="Group 381"/>
            <p:cNvGrpSpPr/>
            <p:nvPr/>
          </p:nvGrpSpPr>
          <p:grpSpPr>
            <a:xfrm>
              <a:off x="7908721" y="3052429"/>
              <a:ext cx="1104996" cy="173719"/>
              <a:chOff x="7737050" y="4258335"/>
              <a:chExt cx="1104996" cy="173719"/>
            </a:xfrm>
          </p:grpSpPr>
          <p:sp>
            <p:nvSpPr>
              <p:cNvPr id="384" name="TextBox 383"/>
              <p:cNvSpPr txBox="1"/>
              <p:nvPr/>
            </p:nvSpPr>
            <p:spPr>
              <a:xfrm>
                <a:off x="7839414" y="4258335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/>
                  <a:t>China  </a:t>
                </a:r>
                <a:r>
                  <a:rPr lang="en-GB" sz="1100" dirty="0" smtClean="0"/>
                  <a:t>8</a:t>
                </a:r>
                <a:endParaRPr lang="en-GB" sz="1100" dirty="0"/>
              </a:p>
            </p:txBody>
          </p:sp>
          <p:cxnSp>
            <p:nvCxnSpPr>
              <p:cNvPr id="385" name="Straight Connector 384"/>
              <p:cNvCxnSpPr/>
              <p:nvPr/>
            </p:nvCxnSpPr>
            <p:spPr>
              <a:xfrm>
                <a:off x="7737050" y="443205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668" y="2582962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6" name="Group 385"/>
          <p:cNvGrpSpPr/>
          <p:nvPr userDrawn="1"/>
        </p:nvGrpSpPr>
        <p:grpSpPr>
          <a:xfrm>
            <a:off x="8001358" y="5208215"/>
            <a:ext cx="1040518" cy="687951"/>
            <a:chOff x="7052945" y="5952516"/>
            <a:chExt cx="1040518" cy="687951"/>
          </a:xfrm>
        </p:grpSpPr>
        <p:grpSp>
          <p:nvGrpSpPr>
            <p:cNvPr id="387" name="Group 386"/>
            <p:cNvGrpSpPr/>
            <p:nvPr/>
          </p:nvGrpSpPr>
          <p:grpSpPr>
            <a:xfrm>
              <a:off x="7052945" y="6460810"/>
              <a:ext cx="1040518" cy="179657"/>
              <a:chOff x="7052945" y="6360451"/>
              <a:chExt cx="1040518" cy="179657"/>
            </a:xfrm>
          </p:grpSpPr>
          <p:sp>
            <p:nvSpPr>
              <p:cNvPr id="389" name="TextBox 388"/>
              <p:cNvSpPr txBox="1"/>
              <p:nvPr/>
            </p:nvSpPr>
            <p:spPr>
              <a:xfrm>
                <a:off x="7090831" y="636045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/>
                  <a:t>Pakistan  115</a:t>
                </a:r>
                <a:endParaRPr lang="en-GB" sz="1100" dirty="0"/>
              </a:p>
            </p:txBody>
          </p:sp>
          <p:cxnSp>
            <p:nvCxnSpPr>
              <p:cNvPr id="390" name="Straight Connector 389"/>
              <p:cNvCxnSpPr/>
              <p:nvPr/>
            </p:nvCxnSpPr>
            <p:spPr>
              <a:xfrm>
                <a:off x="7052945" y="6540108"/>
                <a:ext cx="9110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8" name="Picture 387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3155" y="5952516"/>
              <a:ext cx="87775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1" name="Group 390"/>
          <p:cNvGrpSpPr/>
          <p:nvPr userDrawn="1"/>
        </p:nvGrpSpPr>
        <p:grpSpPr>
          <a:xfrm>
            <a:off x="286265" y="3535674"/>
            <a:ext cx="1002632" cy="647692"/>
            <a:chOff x="242092" y="4279978"/>
            <a:chExt cx="1002632" cy="647692"/>
          </a:xfrm>
        </p:grpSpPr>
        <p:grpSp>
          <p:nvGrpSpPr>
            <p:cNvPr id="392" name="Group 391"/>
            <p:cNvGrpSpPr/>
            <p:nvPr/>
          </p:nvGrpSpPr>
          <p:grpSpPr>
            <a:xfrm>
              <a:off x="242092" y="4751553"/>
              <a:ext cx="1002632" cy="176117"/>
              <a:chOff x="377649" y="5261360"/>
              <a:chExt cx="1002632" cy="176117"/>
            </a:xfrm>
          </p:grpSpPr>
          <p:sp>
            <p:nvSpPr>
              <p:cNvPr id="394" name="TextBox 393"/>
              <p:cNvSpPr txBox="1"/>
              <p:nvPr/>
            </p:nvSpPr>
            <p:spPr>
              <a:xfrm>
                <a:off x="377649" y="5261360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/>
                  <a:t>Brazil </a:t>
                </a:r>
                <a:r>
                  <a:rPr lang="en-GB" sz="1100" dirty="0" smtClean="0"/>
                  <a:t>4</a:t>
                </a:r>
                <a:endParaRPr lang="en-GB" sz="1100" dirty="0"/>
              </a:p>
            </p:txBody>
          </p:sp>
          <p:cxnSp>
            <p:nvCxnSpPr>
              <p:cNvPr id="395" name="Straight Connector 394"/>
              <p:cNvCxnSpPr/>
              <p:nvPr/>
            </p:nvCxnSpPr>
            <p:spPr>
              <a:xfrm>
                <a:off x="380940" y="5437477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3" name="Picture 392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778" y="4279978"/>
              <a:ext cx="878400" cy="4391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6" name="Group 395"/>
          <p:cNvGrpSpPr/>
          <p:nvPr userDrawn="1"/>
        </p:nvGrpSpPr>
        <p:grpSpPr>
          <a:xfrm>
            <a:off x="264012" y="2638213"/>
            <a:ext cx="1003324" cy="662919"/>
            <a:chOff x="219839" y="3382528"/>
            <a:chExt cx="1003324" cy="662919"/>
          </a:xfrm>
        </p:grpSpPr>
        <p:grpSp>
          <p:nvGrpSpPr>
            <p:cNvPr id="397" name="Group 396"/>
            <p:cNvGrpSpPr/>
            <p:nvPr/>
          </p:nvGrpSpPr>
          <p:grpSpPr>
            <a:xfrm>
              <a:off x="219839" y="3860524"/>
              <a:ext cx="1003324" cy="184923"/>
              <a:chOff x="366055" y="3272291"/>
              <a:chExt cx="1003324" cy="184923"/>
            </a:xfrm>
          </p:grpSpPr>
          <p:sp>
            <p:nvSpPr>
              <p:cNvPr id="399" name="TextBox 398"/>
              <p:cNvSpPr txBox="1"/>
              <p:nvPr/>
            </p:nvSpPr>
            <p:spPr>
              <a:xfrm>
                <a:off x="366747" y="327229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/>
                  <a:t>Costa Rica  </a:t>
                </a:r>
                <a:r>
                  <a:rPr lang="en-GB" sz="1100" dirty="0" smtClean="0"/>
                  <a:t>1</a:t>
                </a:r>
                <a:endParaRPr lang="en-GB" sz="1100" dirty="0"/>
              </a:p>
            </p:txBody>
          </p:sp>
          <p:cxnSp>
            <p:nvCxnSpPr>
              <p:cNvPr id="400" name="Straight Connector 399"/>
              <p:cNvCxnSpPr/>
              <p:nvPr/>
            </p:nvCxnSpPr>
            <p:spPr>
              <a:xfrm>
                <a:off x="366055" y="345721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208" y="3382528"/>
              <a:ext cx="882000" cy="4409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401" name="Group 400"/>
          <p:cNvGrpSpPr/>
          <p:nvPr userDrawn="1"/>
        </p:nvGrpSpPr>
        <p:grpSpPr>
          <a:xfrm>
            <a:off x="281602" y="4338866"/>
            <a:ext cx="912907" cy="680426"/>
            <a:chOff x="237429" y="5083197"/>
            <a:chExt cx="912907" cy="680427"/>
          </a:xfrm>
        </p:grpSpPr>
        <p:pic>
          <p:nvPicPr>
            <p:cNvPr id="402" name="Picture 2" descr="\\CABIUK-IMAGE\images\General\Flags of the World\Flags - Uniform Size\Flags - Uniform Size - for Web\Chile.gif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57" y="5083197"/>
              <a:ext cx="886475" cy="443237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3" name="TextBox 402"/>
            <p:cNvSpPr txBox="1"/>
            <p:nvPr/>
          </p:nvSpPr>
          <p:spPr>
            <a:xfrm>
              <a:off x="237429" y="5582307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Chile  </a:t>
              </a:r>
              <a:r>
                <a:rPr lang="en-GB" sz="1100" dirty="0" smtClean="0"/>
                <a:t>1</a:t>
              </a:r>
              <a:endParaRPr lang="en-GB" sz="1100" dirty="0"/>
            </a:p>
          </p:txBody>
        </p:sp>
        <p:cxnSp>
          <p:nvCxnSpPr>
            <p:cNvPr id="404" name="Straight Connector 403"/>
            <p:cNvCxnSpPr/>
            <p:nvPr/>
          </p:nvCxnSpPr>
          <p:spPr>
            <a:xfrm>
              <a:off x="246331" y="5763624"/>
              <a:ext cx="9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5" name="Oval 404"/>
          <p:cNvSpPr/>
          <p:nvPr userDrawn="1"/>
        </p:nvSpPr>
        <p:spPr>
          <a:xfrm>
            <a:off x="3098930" y="453164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6" name="Straight Connector 405"/>
          <p:cNvCxnSpPr>
            <a:endCxn id="405" idx="2"/>
          </p:cNvCxnSpPr>
          <p:nvPr userDrawn="1"/>
        </p:nvCxnSpPr>
        <p:spPr>
          <a:xfrm flipV="1">
            <a:off x="1181610" y="4554505"/>
            <a:ext cx="1917321" cy="4648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Rectangle 406"/>
          <p:cNvSpPr/>
          <p:nvPr userDrawn="1"/>
        </p:nvSpPr>
        <p:spPr>
          <a:xfrm>
            <a:off x="153948" y="332661"/>
            <a:ext cx="8971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smtClean="0"/>
              <a:t>Global reach</a:t>
            </a:r>
            <a:r>
              <a:rPr lang="en-GB" sz="2400" b="1" baseline="0" dirty="0" smtClean="0"/>
              <a:t> </a:t>
            </a:r>
            <a:r>
              <a:rPr lang="en-GB" sz="2400" dirty="0" smtClean="0"/>
              <a:t>We </a:t>
            </a:r>
            <a:r>
              <a:rPr lang="en-GB" sz="2400" dirty="0"/>
              <a:t>have </a:t>
            </a:r>
            <a:r>
              <a:rPr lang="en-GB" sz="2400" dirty="0" smtClean="0"/>
              <a:t>480+ </a:t>
            </a:r>
            <a:r>
              <a:rPr lang="en-GB" sz="2400" dirty="0"/>
              <a:t>staff across 21 locations worldwide</a:t>
            </a:r>
          </a:p>
        </p:txBody>
      </p:sp>
      <p:cxnSp>
        <p:nvCxnSpPr>
          <p:cNvPr id="409" name="Straight Connector 408"/>
          <p:cNvCxnSpPr/>
          <p:nvPr userDrawn="1"/>
        </p:nvCxnSpPr>
        <p:spPr>
          <a:xfrm>
            <a:off x="2448066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TextBox 409"/>
          <p:cNvSpPr txBox="1"/>
          <p:nvPr userDrawn="1"/>
        </p:nvSpPr>
        <p:spPr>
          <a:xfrm>
            <a:off x="2437812" y="5707462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/>
              <a:t>Niger </a:t>
            </a:r>
            <a:r>
              <a:rPr lang="en-GB" sz="1100" dirty="0" smtClean="0"/>
              <a:t>1</a:t>
            </a:r>
            <a:endParaRPr lang="en-GB" sz="1100" dirty="0"/>
          </a:p>
        </p:txBody>
      </p:sp>
      <p:pic>
        <p:nvPicPr>
          <p:cNvPr id="411" name="Picture 410"/>
          <p:cNvPicPr>
            <a:picLocks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66" y="5235699"/>
            <a:ext cx="864000" cy="4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2" name="Oval 411"/>
          <p:cNvSpPr/>
          <p:nvPr userDrawn="1"/>
        </p:nvSpPr>
        <p:spPr>
          <a:xfrm>
            <a:off x="4687641" y="3519226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051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C4C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tabLst/>
              <a:defRPr/>
            </a:lvl1pPr>
            <a:lvl2pPr marL="539750" indent="-177800">
              <a:buFont typeface="Arial" panose="020B0604020202020204" pitchFamily="34" charset="0"/>
              <a:buChar char="●"/>
              <a:tabLst/>
              <a:defRPr/>
            </a:lvl2pPr>
            <a:lvl3pPr marL="730250" indent="-177800">
              <a:buFont typeface="Arial" panose="020B0604020202020204" pitchFamily="34" charset="0"/>
              <a:buChar char="●"/>
              <a:tabLst/>
              <a:defRPr/>
            </a:lvl3pPr>
            <a:lvl4pPr marL="901700" indent="-177800">
              <a:buFont typeface="Arial" panose="020B0604020202020204" pitchFamily="34" charset="0"/>
              <a:buChar char="●"/>
              <a:tabLst/>
              <a:defRPr/>
            </a:lvl4pPr>
            <a:lvl5pPr marL="1092200" indent="-177800">
              <a:buFont typeface="Arial" panose="020B0604020202020204" pitchFamily="34" charset="0"/>
              <a:buChar char="●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268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/>
            </a:lvl1pPr>
            <a:lvl2pPr marL="539750" indent="-177800">
              <a:buFont typeface="Arial" panose="020B0604020202020204" pitchFamily="34" charset="0"/>
              <a:buChar char="●"/>
              <a:defRPr/>
            </a:lvl2pPr>
            <a:lvl3pPr marL="730250" indent="-177800">
              <a:buFont typeface="Arial" panose="020B0604020202020204" pitchFamily="34" charset="0"/>
              <a:buChar char="●"/>
              <a:defRPr/>
            </a:lvl3pPr>
            <a:lvl4pPr marL="901700" indent="-177800">
              <a:buFont typeface="Arial" panose="020B0604020202020204" pitchFamily="34" charset="0"/>
              <a:buChar char="●"/>
              <a:defRPr/>
            </a:lvl4pPr>
            <a:lvl5pPr marL="1092200" indent="-177800" defTabSz="895350">
              <a:buFont typeface="Arial" panose="020B0604020202020204" pitchFamily="34" charset="0"/>
              <a:buChar char="●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057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29209"/>
            <a:ext cx="3132138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10884"/>
            <a:ext cx="5473758" cy="4535016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>
                <a:latin typeface="+mn-lt"/>
              </a:defRPr>
            </a:lvl1pPr>
            <a:lvl2pPr marL="539750" indent="-177800">
              <a:buFont typeface="Arial" panose="020B0604020202020204" pitchFamily="34" charset="0"/>
              <a:buChar char="●"/>
              <a:defRPr>
                <a:latin typeface="+mn-lt"/>
              </a:defRPr>
            </a:lvl2pPr>
            <a:lvl3pPr marL="730250" indent="-177800">
              <a:buFont typeface="Arial" panose="020B0604020202020204" pitchFamily="34" charset="0"/>
              <a:buChar char="●"/>
              <a:defRPr>
                <a:latin typeface="+mn-lt"/>
              </a:defRPr>
            </a:lvl3pPr>
            <a:lvl4pPr marL="901700" indent="-177800">
              <a:buFont typeface="Arial" panose="020B0604020202020204" pitchFamily="34" charset="0"/>
              <a:buChar char="●"/>
              <a:defRPr>
                <a:latin typeface="+mn-lt"/>
              </a:defRPr>
            </a:lvl4pPr>
            <a:lvl5pPr marL="1092200" indent="-177800">
              <a:buFont typeface="Arial" panose="020B0604020202020204" pitchFamily="34" charset="0"/>
              <a:buChar char="●"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31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Pictur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20921"/>
            <a:ext cx="5473758" cy="4500367"/>
          </a:xfrm>
        </p:spPr>
        <p:txBody>
          <a:bodyPr/>
          <a:lstStyle>
            <a:lvl1pPr marL="177800" indent="-177800">
              <a:defRPr/>
            </a:lvl1pPr>
            <a:lvl2pPr marL="539750" indent="-177800">
              <a:defRPr/>
            </a:lvl2pPr>
            <a:lvl3pPr marL="730250" indent="-177800">
              <a:defRPr/>
            </a:lvl3pPr>
            <a:lvl4pPr marL="901700" indent="-177800">
              <a:defRPr/>
            </a:lvl4pPr>
            <a:lvl5pPr marL="1092200" indent="-1778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132138" cy="190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111666"/>
            <a:ext cx="3132138" cy="1908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4221088"/>
            <a:ext cx="3132138" cy="19080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931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57302"/>
            <a:ext cx="9144000" cy="3700698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4173280" y="3267175"/>
            <a:ext cx="355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spc="-150" dirty="0" err="1">
                <a:solidFill>
                  <a:srgbClr val="CAEE9C">
                    <a:lumMod val="75000"/>
                  </a:srgbClr>
                </a:solidFill>
              </a:rPr>
              <a:t>xie-xie</a:t>
            </a:r>
            <a:endParaRPr lang="en-GB" sz="3200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2992114" y="3620454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zikomo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 userDrawn="1"/>
        </p:nvSpPr>
        <p:spPr bwMode="auto">
          <a:xfrm>
            <a:off x="2362551" y="3625471"/>
            <a:ext cx="40625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6600" b="1" spc="-150" dirty="0" smtClean="0">
                <a:solidFill>
                  <a:srgbClr val="CAEE9C">
                    <a:lumMod val="75000"/>
                  </a:srgbClr>
                </a:solidFill>
              </a:rPr>
              <a:t>thank </a:t>
            </a:r>
            <a:r>
              <a:rPr lang="en-GB" sz="6600" b="1" spc="-150" dirty="0">
                <a:solidFill>
                  <a:srgbClr val="CAEE9C">
                    <a:lumMod val="75000"/>
                  </a:srgbClr>
                </a:solidFill>
              </a:rPr>
              <a:t>you 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617280" y="4289023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urakoze</a:t>
            </a:r>
            <a:endParaRPr lang="en-GB" sz="32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 userDrawn="1"/>
        </p:nvSpPr>
        <p:spPr bwMode="auto">
          <a:xfrm>
            <a:off x="2501735" y="4539381"/>
            <a:ext cx="3556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terima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kasih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19" name="Text Box 4"/>
          <p:cNvSpPr txBox="1">
            <a:spLocks noChangeArrowheads="1"/>
          </p:cNvSpPr>
          <p:nvPr userDrawn="1"/>
        </p:nvSpPr>
        <p:spPr bwMode="auto">
          <a:xfrm>
            <a:off x="4315361" y="4184299"/>
            <a:ext cx="355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spc="-150" dirty="0" err="1">
                <a:solidFill>
                  <a:srgbClr val="92D050"/>
                </a:solidFill>
              </a:rPr>
              <a:t>ke</a:t>
            </a:r>
            <a:r>
              <a:rPr lang="en-GB" sz="3200" spc="-150" dirty="0">
                <a:solidFill>
                  <a:srgbClr val="92D050"/>
                </a:solidFill>
              </a:rPr>
              <a:t> </a:t>
            </a:r>
            <a:r>
              <a:rPr lang="en-GB" sz="3200" spc="-150" dirty="0" err="1">
                <a:solidFill>
                  <a:srgbClr val="92D050"/>
                </a:solidFill>
              </a:rPr>
              <a:t>itumetse</a:t>
            </a:r>
            <a:endParaRPr lang="en-GB" sz="3200" spc="-150" dirty="0">
              <a:solidFill>
                <a:srgbClr val="92D05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 userDrawn="1"/>
        </p:nvSpPr>
        <p:spPr bwMode="auto">
          <a:xfrm>
            <a:off x="5120975" y="4545688"/>
            <a:ext cx="355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pc="-150" dirty="0" err="1">
                <a:solidFill>
                  <a:srgbClr val="CAEE9C">
                    <a:lumMod val="75000"/>
                  </a:srgbClr>
                </a:solidFill>
              </a:rPr>
              <a:t>dhanyawaad</a:t>
            </a:r>
            <a:endParaRPr lang="en-GB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 userDrawn="1"/>
        </p:nvSpPr>
        <p:spPr bwMode="auto">
          <a:xfrm>
            <a:off x="1018505" y="3555150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merci</a:t>
            </a:r>
            <a:endParaRPr lang="en-GB" sz="2800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 userDrawn="1"/>
        </p:nvSpPr>
        <p:spPr bwMode="auto">
          <a:xfrm>
            <a:off x="5862004" y="3569338"/>
            <a:ext cx="355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efharistó</a:t>
            </a:r>
            <a:endParaRPr lang="en-GB" sz="28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125396" y="3292006"/>
            <a:ext cx="2752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spc="-150" dirty="0" err="1">
                <a:solidFill>
                  <a:srgbClr val="CAEE9C">
                    <a:lumMod val="75000"/>
                  </a:srgbClr>
                </a:solidFill>
              </a:rPr>
              <a:t>Assalamualikum</a:t>
            </a:r>
            <a:endParaRPr lang="en-GB" b="1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110374" y="418130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tak</a:t>
            </a:r>
            <a:endParaRPr lang="en-GB" sz="20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1416823" y="4158782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00" b="1" spc="-150" dirty="0">
                <a:solidFill>
                  <a:srgbClr val="CAEE9C">
                    <a:lumMod val="75000"/>
                  </a:srgbClr>
                </a:solidFill>
              </a:rPr>
              <a:t>kiitos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3915393" y="3425416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spc="-150" dirty="0">
                <a:solidFill>
                  <a:srgbClr val="CAEE9C">
                    <a:lumMod val="75000"/>
                  </a:srgbClr>
                </a:solidFill>
              </a:rPr>
              <a:t>शुक्रिया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791201" y="380060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pc="-150" dirty="0">
                <a:solidFill>
                  <a:srgbClr val="92D050"/>
                </a:solidFill>
              </a:rPr>
              <a:t>ありがとう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5951280" y="3913287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spc="-150" dirty="0">
                <a:solidFill>
                  <a:srgbClr val="CAEE9C">
                    <a:lumMod val="60000"/>
                    <a:lumOff val="40000"/>
                  </a:srgbClr>
                </a:solidFill>
              </a:rPr>
              <a:t>gracias</a:t>
            </a:r>
          </a:p>
        </p:txBody>
      </p:sp>
      <p:sp>
        <p:nvSpPr>
          <p:cNvPr id="29" name="Text Box 4"/>
          <p:cNvSpPr txBox="1">
            <a:spLocks noChangeArrowheads="1"/>
          </p:cNvSpPr>
          <p:nvPr userDrawn="1"/>
        </p:nvSpPr>
        <p:spPr bwMode="auto">
          <a:xfrm>
            <a:off x="5860025" y="4184299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dirty="0" err="1">
                <a:solidFill>
                  <a:srgbClr val="CAEE9C">
                    <a:lumMod val="75000"/>
                  </a:srgbClr>
                </a:solidFill>
              </a:rPr>
              <a:t>zikomo</a:t>
            </a:r>
            <a:endParaRPr lang="en-GB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237" y="458141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rgbClr val="CAEE9C">
                    <a:lumMod val="75000"/>
                  </a:srgbClr>
                </a:solidFill>
              </a:rPr>
              <a:t>danke</a:t>
            </a:r>
            <a:endParaRPr lang="de-DE" sz="2000" dirty="0">
              <a:solidFill>
                <a:srgbClr val="CAEE9C">
                  <a:lumMod val="75000"/>
                </a:srgb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3" y="5125169"/>
            <a:ext cx="8209431" cy="91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 lang="en-GB" sz="2400" b="1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Name, CABI Centre</a:t>
            </a:r>
            <a:b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</a:b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email@cabi.org</a:t>
            </a:r>
          </a:p>
          <a:p>
            <a:pPr lvl="0"/>
            <a:endParaRPr lang="en-GB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 userDrawn="1"/>
        </p:nvSpPr>
        <p:spPr bwMode="auto">
          <a:xfrm>
            <a:off x="6289206" y="4499787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asante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685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6"/>
            <a:ext cx="9144000" cy="4725143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9164" y="4725144"/>
            <a:ext cx="9153164" cy="2157341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504" y="4725144"/>
            <a:ext cx="8928992" cy="749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 here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12" y="5474569"/>
            <a:ext cx="8928991" cy="326043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Data collected by (names of contributors and production team)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102930" y="5812514"/>
            <a:ext cx="8928991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Analysis and Compilation by (names of contributors)</a:t>
            </a:r>
            <a:endParaRPr lang="en-GB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6163322"/>
            <a:ext cx="8928990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Presenters name, date, event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>
          <a:xfrm>
            <a:off x="571023" y="3510136"/>
            <a:ext cx="8229600" cy="1143000"/>
          </a:xfrm>
        </p:spPr>
        <p:txBody>
          <a:bodyPr>
            <a:normAutofit/>
          </a:bodyPr>
          <a:lstStyle>
            <a:lvl1pPr>
              <a:defRPr sz="3600" b="1" cap="none" spc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Presentation heading here</a:t>
            </a:r>
            <a:br>
              <a:rPr lang="en-US" dirty="0" smtClean="0"/>
            </a:br>
            <a:r>
              <a:rPr lang="en-US" dirty="0" smtClean="0"/>
              <a:t>2nd line if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3673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4163"/>
            <a:ext cx="9144000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baseline="0" dirty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4869160"/>
            <a:ext cx="8229600" cy="1143000"/>
          </a:xfrm>
        </p:spPr>
        <p:txBody>
          <a:bodyPr/>
          <a:lstStyle>
            <a:lvl1pPr algn="l">
              <a:defRPr b="1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883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6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37960" y="3602506"/>
            <a:ext cx="71542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CABI is a not-for-profit international organization that improves people’s lives by providing information and applying scientific expertise to solve problems in agriculture and the environment</a:t>
            </a: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endParaRPr lang="en-GB" sz="28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502" y="2924949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our mission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8321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904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CAB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6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80450" y="3580643"/>
            <a:ext cx="6685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</a:t>
            </a:r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altLang="en-US" sz="2800" b="1" dirty="0" smtClean="0">
                <a:solidFill>
                  <a:srgbClr val="FFFFFF"/>
                </a:solidFill>
                <a:latin typeface="Arial"/>
              </a:rPr>
              <a:t>is a not-for-profit science-based development and information organization 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6494" y="2924949"/>
            <a:ext cx="3288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is CABI?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-18321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64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does CABI d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9874" y="2684436"/>
            <a:ext cx="9163873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80450" y="3580649"/>
            <a:ext cx="66851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 addresses issues of global concern such as food security, through science, information and communication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6494" y="2924949"/>
            <a:ext cx="4673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does CABI do?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9874" y="-171400"/>
            <a:ext cx="9163874" cy="3328703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8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I in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19876" y="1484789"/>
            <a:ext cx="54726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Not-for-profit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intergovernmental organisation established in </a:t>
            </a:r>
            <a:r>
              <a:rPr lang="en-GB" sz="2000" b="1" dirty="0" smtClean="0">
                <a:solidFill>
                  <a:srgbClr val="78BE20"/>
                </a:solidFill>
              </a:rPr>
              <a:t>1910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by a UN treaty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Provides scientific expertise and information about </a:t>
            </a:r>
            <a:r>
              <a:rPr lang="en-GB" sz="2000" b="1" dirty="0" smtClean="0">
                <a:solidFill>
                  <a:srgbClr val="78BE20"/>
                </a:solidFill>
              </a:rPr>
              <a:t>agriculture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and the </a:t>
            </a:r>
            <a:r>
              <a:rPr lang="en-GB" sz="2000" b="1" dirty="0" smtClean="0">
                <a:solidFill>
                  <a:srgbClr val="78BE20"/>
                </a:solidFill>
              </a:rPr>
              <a:t>environment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Expertise in: scientific publishing and international development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Owned by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48 member countries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400 staff worldwide </a:t>
            </a:r>
            <a:r>
              <a:rPr lang="en-GB" sz="2000" dirty="0" smtClean="0">
                <a:solidFill>
                  <a:srgbClr val="000000"/>
                </a:solidFill>
              </a:rPr>
              <a:t>in 21 locations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Annual turn-over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£28m </a:t>
            </a:r>
            <a:r>
              <a:rPr lang="en-GB" sz="2000" dirty="0" smtClean="0">
                <a:solidFill>
                  <a:srgbClr val="000000"/>
                </a:solidFill>
              </a:rPr>
              <a:t>(2013)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Compliant with requirements for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Joint Management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of strategic EC programmes, following successful 4-pillar audit in 2011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419871" y="450851"/>
            <a:ext cx="2400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5C5C5C"/>
                </a:solidFill>
              </a:rPr>
              <a:t>CABI in Brief</a:t>
            </a:r>
            <a:endParaRPr lang="en-GB" sz="2800" b="1" dirty="0">
              <a:solidFill>
                <a:srgbClr val="5C5C5C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-12184"/>
            <a:ext cx="3132138" cy="614205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18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4C4C4C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28800"/>
            <a:ext cx="8229600" cy="4464496"/>
          </a:xfrm>
        </p:spPr>
        <p:txBody>
          <a:bodyPr/>
          <a:lstStyle>
            <a:lvl1pPr marL="177800" indent="-177800">
              <a:buClr>
                <a:schemeClr val="bg2"/>
              </a:buClr>
              <a:defRPr/>
            </a:lvl1pPr>
            <a:lvl2pPr marL="177800" indent="-177800">
              <a:buClr>
                <a:schemeClr val="bg2"/>
              </a:buClr>
              <a:defRPr/>
            </a:lvl2pPr>
            <a:lvl3pPr marL="177800" indent="-177800">
              <a:buClr>
                <a:schemeClr val="bg2"/>
              </a:buClr>
              <a:defRPr/>
            </a:lvl3pPr>
            <a:lvl4pPr marL="177800" indent="-177800">
              <a:buClr>
                <a:schemeClr val="bg2"/>
              </a:buClr>
              <a:defRPr/>
            </a:lvl4pPr>
            <a:lvl5pPr marL="177800" indent="-177800"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840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9512" y="5503239"/>
            <a:ext cx="37080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4C4C4C"/>
                </a:solidFill>
              </a:rPr>
              <a:t>our member countries</a:t>
            </a:r>
            <a:endParaRPr lang="en-GB" sz="2600" b="1" dirty="0">
              <a:solidFill>
                <a:srgbClr val="4C4C4C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295262" y="366625"/>
            <a:ext cx="8559106" cy="4999039"/>
            <a:chOff x="341530" y="1583795"/>
            <a:chExt cx="8439487" cy="5000170"/>
          </a:xfrm>
        </p:grpSpPr>
        <p:grpSp>
          <p:nvGrpSpPr>
            <p:cNvPr id="7" name="Group 88"/>
            <p:cNvGrpSpPr>
              <a:grpSpLocks/>
            </p:cNvGrpSpPr>
            <p:nvPr/>
          </p:nvGrpSpPr>
          <p:grpSpPr bwMode="auto">
            <a:xfrm>
              <a:off x="341531" y="1583795"/>
              <a:ext cx="8429306" cy="720781"/>
              <a:chOff x="335436" y="1455048"/>
              <a:chExt cx="8429306" cy="720781"/>
            </a:xfrm>
          </p:grpSpPr>
          <p:sp>
            <p:nvSpPr>
              <p:cNvPr id="58" name="TextBox 138"/>
              <p:cNvSpPr txBox="1">
                <a:spLocks noChangeArrowheads="1"/>
              </p:cNvSpPr>
              <p:nvPr/>
            </p:nvSpPr>
            <p:spPr bwMode="auto">
              <a:xfrm>
                <a:off x="335436" y="1898830"/>
                <a:ext cx="842930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 Anguilla                      Australia               The Bahamas              Bangladesh                Bermuda                   Botswana                British Virgin                   Brunei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Islands                     Darussalam</a:t>
                </a:r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5435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9284" y="1458224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3" y="1455048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8370" y="1458224"/>
                <a:ext cx="87633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1458224"/>
                <a:ext cx="877923" cy="42713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1124" y="1458224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347625" y="4156342"/>
              <a:ext cx="8433392" cy="713519"/>
              <a:chOff x="341530" y="4027595"/>
              <a:chExt cx="8433392" cy="713519"/>
            </a:xfrm>
          </p:grpSpPr>
          <p:sp>
            <p:nvSpPr>
              <p:cNvPr id="49" name="TextBox 120"/>
              <p:cNvSpPr txBox="1">
                <a:spLocks noChangeArrowheads="1"/>
              </p:cNvSpPr>
              <p:nvPr/>
            </p:nvSpPr>
            <p:spPr bwMode="auto">
              <a:xfrm>
                <a:off x="341530" y="4464115"/>
                <a:ext cx="843339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    Malaysia                    Mauritius                  Montserrat                  Myanmar            The Netherlands*              Nigeria                     Pakistan                  Papua New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Guinea</a:t>
                </a:r>
              </a:p>
            </p:txBody>
          </p:sp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027380"/>
                <a:ext cx="88427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7678" y="4027380"/>
                <a:ext cx="87792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027380"/>
                <a:ext cx="88427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8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9" name="Group 91"/>
            <p:cNvGrpSpPr>
              <a:grpSpLocks/>
            </p:cNvGrpSpPr>
            <p:nvPr/>
          </p:nvGrpSpPr>
          <p:grpSpPr bwMode="auto">
            <a:xfrm>
              <a:off x="347625" y="4997907"/>
              <a:ext cx="8420271" cy="720080"/>
              <a:chOff x="341530" y="4869160"/>
              <a:chExt cx="8420271" cy="720080"/>
            </a:xfrm>
          </p:grpSpPr>
          <p:sp>
            <p:nvSpPr>
              <p:cNvPr id="40" name="TextBox 111"/>
              <p:cNvSpPr txBox="1">
                <a:spLocks noChangeArrowheads="1"/>
              </p:cNvSpPr>
              <p:nvPr/>
            </p:nvSpPr>
            <p:spPr bwMode="auto">
              <a:xfrm>
                <a:off x="341531" y="5312241"/>
                <a:ext cx="842027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The Philippines                Rwanda                 Sierra Leone                  Solomon                South Africa                Sri Lanka                   St Helena                 Switzerland 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Islands</a:t>
                </a: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868946"/>
                <a:ext cx="88268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868946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0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79536" y="486894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10" name="Group 92"/>
            <p:cNvGrpSpPr>
              <a:grpSpLocks/>
            </p:cNvGrpSpPr>
            <p:nvPr/>
          </p:nvGrpSpPr>
          <p:grpSpPr bwMode="auto">
            <a:xfrm>
              <a:off x="858932" y="5862153"/>
              <a:ext cx="7418478" cy="721812"/>
              <a:chOff x="852837" y="5733406"/>
              <a:chExt cx="7418478" cy="721812"/>
            </a:xfrm>
          </p:grpSpPr>
          <p:sp>
            <p:nvSpPr>
              <p:cNvPr id="32" name="TextBox 103"/>
              <p:cNvSpPr txBox="1">
                <a:spLocks noChangeArrowheads="1"/>
              </p:cNvSpPr>
              <p:nvPr/>
            </p:nvSpPr>
            <p:spPr bwMode="auto">
              <a:xfrm>
                <a:off x="852837" y="6178219"/>
                <a:ext cx="741847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Tanzania                    Trinidad &amp;                   Uganda                       United                      Vietnam                      Zambia                     Zimbabwe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Tobago                                                       Kingdom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							* Associate Member</a:t>
                </a: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2981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61100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2230" y="5732742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29712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02905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8323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9" name="Picture 2"/>
              <p:cNvPicPr>
                <a:picLocks noChangeArrowheads="1"/>
              </p:cNvPicPr>
              <p:nvPr/>
            </p:nvPicPr>
            <p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8030" y="5732742"/>
                <a:ext cx="863634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93"/>
            <p:cNvGrpSpPr>
              <a:grpSpLocks/>
            </p:cNvGrpSpPr>
            <p:nvPr/>
          </p:nvGrpSpPr>
          <p:grpSpPr bwMode="auto">
            <a:xfrm>
              <a:off x="347626" y="3287717"/>
              <a:ext cx="8428733" cy="727049"/>
              <a:chOff x="341531" y="3158970"/>
              <a:chExt cx="8428733" cy="727049"/>
            </a:xfrm>
          </p:grpSpPr>
          <p:sp>
            <p:nvSpPr>
              <p:cNvPr id="23" name="TextBox 94"/>
              <p:cNvSpPr txBox="1">
                <a:spLocks noChangeArrowheads="1"/>
              </p:cNvSpPr>
              <p:nvPr/>
            </p:nvSpPr>
            <p:spPr bwMode="auto">
              <a:xfrm>
                <a:off x="341532" y="3609020"/>
                <a:ext cx="84287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The Gambia                  Ghana                       Grenada                    Guyana                        India                       Jamaica                      Kenya                        Malawi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316993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3158822"/>
                <a:ext cx="877922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4227" y="3158822"/>
                <a:ext cx="876335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3171525"/>
                <a:ext cx="882685" cy="427134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9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0397" y="3158822"/>
                <a:ext cx="866810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1" name="Picture 3"/>
              <p:cNvPicPr>
                <a:picLocks noChangeArrowheads="1"/>
              </p:cNvPicPr>
              <p:nvPr/>
            </p:nvPicPr>
            <p:blipFill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833" y="3171525"/>
                <a:ext cx="863635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341530" y="2443902"/>
              <a:ext cx="8436791" cy="715769"/>
              <a:chOff x="341530" y="2443902"/>
              <a:chExt cx="8436791" cy="715769"/>
            </a:xfrm>
          </p:grpSpPr>
          <p:grpSp>
            <p:nvGrpSpPr>
              <p:cNvPr id="13" name="Group 89"/>
              <p:cNvGrpSpPr>
                <a:grpSpLocks/>
              </p:cNvGrpSpPr>
              <p:nvPr/>
            </p:nvGrpSpPr>
            <p:grpSpPr bwMode="auto">
              <a:xfrm>
                <a:off x="341530" y="2443902"/>
                <a:ext cx="8436791" cy="715769"/>
                <a:chOff x="335435" y="2315155"/>
                <a:chExt cx="8436791" cy="715769"/>
              </a:xfrm>
            </p:grpSpPr>
            <p:sp>
              <p:nvSpPr>
                <p:cNvPr id="15" name="TextBox 129"/>
                <p:cNvSpPr txBox="1">
                  <a:spLocks noChangeArrowheads="1"/>
                </p:cNvSpPr>
                <p:nvPr/>
              </p:nvSpPr>
              <p:spPr bwMode="auto">
                <a:xfrm>
                  <a:off x="335436" y="2753925"/>
                  <a:ext cx="843679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28800" rIns="0" bIns="0"/>
                <a:lstStyle>
                  <a:lvl1pPr eaLnBrk="0" hangingPunct="0">
                    <a:spcBef>
                      <a:spcPct val="2000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GB" altLang="en-US" sz="900">
                      <a:solidFill>
                        <a:srgbClr val="262626"/>
                      </a:solidFill>
                    </a:rPr>
                    <a:t>        Burundi                     Canada                       Chile                           China                     Colombia                Cote d’Ivoire                  Cyprus                   DPR Korea  </a:t>
                  </a:r>
                </a:p>
              </p:txBody>
            </p: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435" y="2317256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4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7679" y="2315668"/>
                  <a:ext cx="87792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4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9283" y="2315668"/>
                  <a:ext cx="87633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1052" y="2315668"/>
                  <a:ext cx="88268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5195" y="2315668"/>
                  <a:ext cx="88427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47438" y="2315668"/>
                  <a:ext cx="87792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85887" y="2315668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20376" y="2450767"/>
                <a:ext cx="858872" cy="431898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68601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56" y="1427907"/>
            <a:ext cx="7857490" cy="404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0" name="Oval 279"/>
          <p:cNvSpPr/>
          <p:nvPr userDrawn="1"/>
        </p:nvSpPr>
        <p:spPr>
          <a:xfrm>
            <a:off x="3247991" y="3691589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1" name="Oval 280"/>
          <p:cNvSpPr/>
          <p:nvPr userDrawn="1"/>
        </p:nvSpPr>
        <p:spPr>
          <a:xfrm>
            <a:off x="3031960" y="285032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2" name="Oval 281"/>
          <p:cNvSpPr/>
          <p:nvPr userDrawn="1"/>
        </p:nvSpPr>
        <p:spPr>
          <a:xfrm>
            <a:off x="2793071" y="369351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3" name="Oval 282"/>
          <p:cNvSpPr/>
          <p:nvPr userDrawn="1"/>
        </p:nvSpPr>
        <p:spPr>
          <a:xfrm>
            <a:off x="3376323" y="415937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4" name="Oval 283"/>
          <p:cNvSpPr/>
          <p:nvPr userDrawn="1"/>
        </p:nvSpPr>
        <p:spPr>
          <a:xfrm>
            <a:off x="5796665" y="3273675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5" name="Oval 284"/>
          <p:cNvSpPr/>
          <p:nvPr userDrawn="1"/>
        </p:nvSpPr>
        <p:spPr>
          <a:xfrm>
            <a:off x="4570462" y="259249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6" name="Oval 285"/>
          <p:cNvSpPr/>
          <p:nvPr userDrawn="1"/>
        </p:nvSpPr>
        <p:spPr>
          <a:xfrm>
            <a:off x="6054561" y="3484355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7" name="Oval 286"/>
          <p:cNvSpPr/>
          <p:nvPr userDrawn="1"/>
        </p:nvSpPr>
        <p:spPr>
          <a:xfrm>
            <a:off x="4642472" y="2729167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8" name="Oval 287"/>
          <p:cNvSpPr/>
          <p:nvPr userDrawn="1"/>
        </p:nvSpPr>
        <p:spPr>
          <a:xfrm>
            <a:off x="5209026" y="3974866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9" name="Oval 288"/>
          <p:cNvSpPr/>
          <p:nvPr userDrawn="1"/>
        </p:nvSpPr>
        <p:spPr>
          <a:xfrm>
            <a:off x="4449292" y="2585141"/>
            <a:ext cx="50400" cy="50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0" name="Oval 289"/>
          <p:cNvSpPr/>
          <p:nvPr userDrawn="1"/>
        </p:nvSpPr>
        <p:spPr>
          <a:xfrm>
            <a:off x="4976223" y="2851495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1" name="Oval 290"/>
          <p:cNvSpPr/>
          <p:nvPr userDrawn="1"/>
        </p:nvSpPr>
        <p:spPr>
          <a:xfrm>
            <a:off x="6514731" y="384299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2" name="Oval 291"/>
          <p:cNvSpPr/>
          <p:nvPr userDrawn="1"/>
        </p:nvSpPr>
        <p:spPr>
          <a:xfrm>
            <a:off x="6802768" y="2899478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3" name="Oval 292"/>
          <p:cNvSpPr/>
          <p:nvPr userDrawn="1"/>
        </p:nvSpPr>
        <p:spPr>
          <a:xfrm>
            <a:off x="7386471" y="4686013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94" name="Group 293"/>
          <p:cNvGrpSpPr/>
          <p:nvPr userDrawn="1"/>
        </p:nvGrpSpPr>
        <p:grpSpPr>
          <a:xfrm>
            <a:off x="1582854" y="976046"/>
            <a:ext cx="996049" cy="673347"/>
            <a:chOff x="1877735" y="1691634"/>
            <a:chExt cx="996049" cy="673346"/>
          </a:xfrm>
        </p:grpSpPr>
        <p:pic>
          <p:nvPicPr>
            <p:cNvPr id="295" name="Picture 3" descr="\\CABIUK-APPS04\Portfolio\Assets\MarketingImageLibrary\Flags\Flags for Web - GIF\United Kingdom - Flag.gif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60" y="169163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6" name="TextBox 295"/>
            <p:cNvSpPr txBox="1"/>
            <p:nvPr/>
          </p:nvSpPr>
          <p:spPr>
            <a:xfrm>
              <a:off x="1907760" y="2195703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UK  </a:t>
              </a:r>
              <a:r>
                <a:rPr lang="en-GB" sz="1100" dirty="0" smtClean="0">
                  <a:solidFill>
                    <a:srgbClr val="5C5C5C"/>
                  </a:solidFill>
                </a:rPr>
                <a:t>215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297" name="Straight Connector 296"/>
            <p:cNvCxnSpPr/>
            <p:nvPr/>
          </p:nvCxnSpPr>
          <p:spPr>
            <a:xfrm>
              <a:off x="1877735" y="236498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 userDrawn="1"/>
        </p:nvGrpSpPr>
        <p:grpSpPr>
          <a:xfrm>
            <a:off x="2838790" y="985571"/>
            <a:ext cx="996049" cy="672243"/>
            <a:chOff x="3348837" y="1699008"/>
            <a:chExt cx="996049" cy="672242"/>
          </a:xfrm>
        </p:grpSpPr>
        <p:pic>
          <p:nvPicPr>
            <p:cNvPr id="299" name="Picture 298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8862" y="1699008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00" name="TextBox 299"/>
            <p:cNvSpPr txBox="1"/>
            <p:nvPr/>
          </p:nvSpPr>
          <p:spPr>
            <a:xfrm>
              <a:off x="3378862" y="2201973"/>
              <a:ext cx="9360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Netherlands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1" name="Straight Connector 300"/>
            <p:cNvCxnSpPr/>
            <p:nvPr/>
          </p:nvCxnSpPr>
          <p:spPr>
            <a:xfrm>
              <a:off x="3348837" y="237125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Group 301"/>
          <p:cNvGrpSpPr/>
          <p:nvPr userDrawn="1"/>
        </p:nvGrpSpPr>
        <p:grpSpPr>
          <a:xfrm>
            <a:off x="4108113" y="976044"/>
            <a:ext cx="1032657" cy="675497"/>
            <a:chOff x="4758005" y="1699008"/>
            <a:chExt cx="1032657" cy="675497"/>
          </a:xfrm>
        </p:grpSpPr>
        <p:pic>
          <p:nvPicPr>
            <p:cNvPr id="303" name="Picture 4" descr="\\CABIUK-APPS04\Portfolio\Assets\MarketingImageLibrary\Flags\Flags for Web - GIF\Switzerland - Flag copy.gif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30" y="1699008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4" name="TextBox 303"/>
            <p:cNvSpPr txBox="1"/>
            <p:nvPr/>
          </p:nvSpPr>
          <p:spPr>
            <a:xfrm>
              <a:off x="4788030" y="2187174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Switzerland </a:t>
              </a:r>
              <a:r>
                <a:rPr lang="en-GB" sz="1100" dirty="0" smtClean="0">
                  <a:solidFill>
                    <a:srgbClr val="5C5C5C"/>
                  </a:solidFill>
                </a:rPr>
                <a:t>27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5" name="Straight Connector 304"/>
            <p:cNvCxnSpPr/>
            <p:nvPr/>
          </p:nvCxnSpPr>
          <p:spPr>
            <a:xfrm>
              <a:off x="4758005" y="2374505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305"/>
          <p:cNvGrpSpPr/>
          <p:nvPr userDrawn="1"/>
        </p:nvGrpSpPr>
        <p:grpSpPr>
          <a:xfrm>
            <a:off x="6730379" y="966012"/>
            <a:ext cx="1016639" cy="665927"/>
            <a:chOff x="7696357" y="2752915"/>
            <a:chExt cx="1016639" cy="665924"/>
          </a:xfrm>
        </p:grpSpPr>
        <p:sp>
          <p:nvSpPr>
            <p:cNvPr id="307" name="TextBox 306"/>
            <p:cNvSpPr txBox="1"/>
            <p:nvPr/>
          </p:nvSpPr>
          <p:spPr>
            <a:xfrm>
              <a:off x="7800089" y="3227306"/>
              <a:ext cx="912907" cy="1692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Bulgaria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pic>
          <p:nvPicPr>
            <p:cNvPr id="308" name="Picture 307"/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3057" y="2752915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309" name="Straight Connector 308"/>
            <p:cNvCxnSpPr/>
            <p:nvPr/>
          </p:nvCxnSpPr>
          <p:spPr>
            <a:xfrm>
              <a:off x="7696357" y="3418839"/>
              <a:ext cx="10082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309"/>
          <p:cNvGrpSpPr/>
          <p:nvPr userDrawn="1"/>
        </p:nvGrpSpPr>
        <p:grpSpPr>
          <a:xfrm>
            <a:off x="260179" y="976042"/>
            <a:ext cx="1029365" cy="670949"/>
            <a:chOff x="374195" y="1700760"/>
            <a:chExt cx="1029365" cy="670949"/>
          </a:xfrm>
        </p:grpSpPr>
        <p:pic>
          <p:nvPicPr>
            <p:cNvPr id="311" name="Picture 310"/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928" y="170076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12" name="TextBox 311"/>
            <p:cNvSpPr txBox="1"/>
            <p:nvPr/>
          </p:nvSpPr>
          <p:spPr>
            <a:xfrm>
              <a:off x="400928" y="217957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USA 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3" name="Straight Connector 312"/>
            <p:cNvCxnSpPr/>
            <p:nvPr/>
          </p:nvCxnSpPr>
          <p:spPr>
            <a:xfrm>
              <a:off x="374195" y="2371709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313"/>
          <p:cNvGrpSpPr/>
          <p:nvPr userDrawn="1"/>
        </p:nvGrpSpPr>
        <p:grpSpPr>
          <a:xfrm>
            <a:off x="281602" y="1763321"/>
            <a:ext cx="1446550" cy="706379"/>
            <a:chOff x="367845" y="3789050"/>
            <a:chExt cx="1446550" cy="706377"/>
          </a:xfrm>
        </p:grpSpPr>
        <p:pic>
          <p:nvPicPr>
            <p:cNvPr id="315" name="Picture 10" descr="\\CABIUK-APPS04\Portfolio\Assets\MarketingImageLibrary\Flags\Flags for Web - GIF\Trinidad &amp; Tobago - Flag copy.gif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45" y="3789050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6" name="TextBox 315"/>
            <p:cNvSpPr txBox="1"/>
            <p:nvPr/>
          </p:nvSpPr>
          <p:spPr>
            <a:xfrm>
              <a:off x="374195" y="4297166"/>
              <a:ext cx="14402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Trinidad &amp; Tobago </a:t>
              </a:r>
              <a:r>
                <a:rPr lang="en-GB" sz="1100" dirty="0" smtClean="0">
                  <a:solidFill>
                    <a:srgbClr val="5C5C5C"/>
                  </a:solidFill>
                </a:rPr>
                <a:t>4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7" name="Straight Connector 316"/>
            <p:cNvCxnSpPr/>
            <p:nvPr/>
          </p:nvCxnSpPr>
          <p:spPr>
            <a:xfrm>
              <a:off x="373476" y="4495427"/>
              <a:ext cx="13609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Group 317"/>
          <p:cNvGrpSpPr/>
          <p:nvPr userDrawn="1"/>
        </p:nvGrpSpPr>
        <p:grpSpPr>
          <a:xfrm>
            <a:off x="4949932" y="5200330"/>
            <a:ext cx="1161734" cy="711141"/>
            <a:chOff x="3186703" y="5727274"/>
            <a:chExt cx="1161734" cy="711141"/>
          </a:xfrm>
        </p:grpSpPr>
        <p:pic>
          <p:nvPicPr>
            <p:cNvPr id="319" name="Picture 9" descr="\\CABIUK-APPS04\Portfolio\Assets\MarketingImageLibrary\Flags\Flags for Web - GIF\Kenya - Flag copy.gif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805" y="572727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0" name="TextBox 319"/>
            <p:cNvSpPr txBox="1"/>
            <p:nvPr/>
          </p:nvSpPr>
          <p:spPr>
            <a:xfrm>
              <a:off x="3345805" y="6257852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Kenya  </a:t>
              </a:r>
              <a:r>
                <a:rPr lang="en-GB" sz="1100" dirty="0" smtClean="0">
                  <a:solidFill>
                    <a:srgbClr val="5C5C5C"/>
                  </a:solidFill>
                </a:rPr>
                <a:t>40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21" name="Straight Connector 320"/>
            <p:cNvCxnSpPr/>
            <p:nvPr/>
          </p:nvCxnSpPr>
          <p:spPr>
            <a:xfrm>
              <a:off x="3186703" y="6438415"/>
              <a:ext cx="10565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2" name="Straight Connector 321"/>
          <p:cNvCxnSpPr>
            <a:endCxn id="289" idx="1"/>
          </p:cNvCxnSpPr>
          <p:nvPr userDrawn="1"/>
        </p:nvCxnSpPr>
        <p:spPr>
          <a:xfrm>
            <a:off x="2578895" y="1648511"/>
            <a:ext cx="1877778" cy="9440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>
            <a:endCxn id="285" idx="1"/>
          </p:cNvCxnSpPr>
          <p:nvPr userDrawn="1"/>
        </p:nvCxnSpPr>
        <p:spPr>
          <a:xfrm>
            <a:off x="3834831" y="1651539"/>
            <a:ext cx="742318" cy="947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endCxn id="287" idx="0"/>
          </p:cNvCxnSpPr>
          <p:nvPr userDrawn="1"/>
        </p:nvCxnSpPr>
        <p:spPr>
          <a:xfrm flipH="1">
            <a:off x="4665324" y="1651545"/>
            <a:ext cx="438830" cy="1077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>
            <a:endCxn id="290" idx="6"/>
          </p:cNvCxnSpPr>
          <p:nvPr userDrawn="1"/>
        </p:nvCxnSpPr>
        <p:spPr>
          <a:xfrm flipH="1">
            <a:off x="5021950" y="1623957"/>
            <a:ext cx="1708429" cy="12503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>
            <a:endCxn id="339" idx="7"/>
          </p:cNvCxnSpPr>
          <p:nvPr userDrawn="1"/>
        </p:nvCxnSpPr>
        <p:spPr>
          <a:xfrm flipH="1">
            <a:off x="4897526" y="1651540"/>
            <a:ext cx="499205" cy="10843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>
            <a:endCxn id="291" idx="6"/>
          </p:cNvCxnSpPr>
          <p:nvPr userDrawn="1"/>
        </p:nvCxnSpPr>
        <p:spPr>
          <a:xfrm flipH="1">
            <a:off x="6560442" y="3335491"/>
            <a:ext cx="1401978" cy="5303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>
            <a:endCxn id="293" idx="7"/>
          </p:cNvCxnSpPr>
          <p:nvPr userDrawn="1"/>
        </p:nvCxnSpPr>
        <p:spPr>
          <a:xfrm flipH="1">
            <a:off x="7425487" y="4212581"/>
            <a:ext cx="532336" cy="480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>
            <a:endCxn id="286" idx="5"/>
          </p:cNvCxnSpPr>
          <p:nvPr userDrawn="1"/>
        </p:nvCxnSpPr>
        <p:spPr>
          <a:xfrm flipH="1" flipV="1">
            <a:off x="6093577" y="3523376"/>
            <a:ext cx="1528706" cy="1526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>
            <a:endCxn id="284" idx="5"/>
          </p:cNvCxnSpPr>
          <p:nvPr userDrawn="1"/>
        </p:nvCxnSpPr>
        <p:spPr>
          <a:xfrm flipH="1" flipV="1">
            <a:off x="5835689" y="3312693"/>
            <a:ext cx="2165677" cy="25834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>
            <a:endCxn id="288" idx="4"/>
          </p:cNvCxnSpPr>
          <p:nvPr userDrawn="1"/>
        </p:nvCxnSpPr>
        <p:spPr>
          <a:xfrm flipV="1">
            <a:off x="4949932" y="4020585"/>
            <a:ext cx="281946" cy="18911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 userDrawn="1"/>
        </p:nvCxnSpPr>
        <p:spPr>
          <a:xfrm>
            <a:off x="787589" y="4184133"/>
            <a:ext cx="25887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>
            <a:endCxn id="282" idx="2"/>
          </p:cNvCxnSpPr>
          <p:nvPr userDrawn="1"/>
        </p:nvCxnSpPr>
        <p:spPr>
          <a:xfrm>
            <a:off x="1256229" y="3298055"/>
            <a:ext cx="1536841" cy="4183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>
            <a:endCxn id="280" idx="2"/>
          </p:cNvCxnSpPr>
          <p:nvPr userDrawn="1"/>
        </p:nvCxnSpPr>
        <p:spPr>
          <a:xfrm>
            <a:off x="1648149" y="2469688"/>
            <a:ext cx="1599834" cy="12447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>
            <a:endCxn id="281" idx="2"/>
          </p:cNvCxnSpPr>
          <p:nvPr userDrawn="1"/>
        </p:nvCxnSpPr>
        <p:spPr>
          <a:xfrm>
            <a:off x="1256222" y="1646997"/>
            <a:ext cx="1775730" cy="1226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 userDrawn="1"/>
        </p:nvCxnSpPr>
        <p:spPr>
          <a:xfrm flipH="1">
            <a:off x="3348066" y="3524291"/>
            <a:ext cx="1334958" cy="23883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>
            <a:endCxn id="292" idx="7"/>
          </p:cNvCxnSpPr>
          <p:nvPr userDrawn="1"/>
        </p:nvCxnSpPr>
        <p:spPr>
          <a:xfrm flipH="1">
            <a:off x="6841788" y="2481837"/>
            <a:ext cx="1111106" cy="424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Oval 337"/>
          <p:cNvSpPr/>
          <p:nvPr userDrawn="1"/>
        </p:nvSpPr>
        <p:spPr>
          <a:xfrm>
            <a:off x="6241242" y="3342795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39" name="Oval 338"/>
          <p:cNvSpPr/>
          <p:nvPr userDrawn="1"/>
        </p:nvSpPr>
        <p:spPr>
          <a:xfrm>
            <a:off x="4858498" y="272916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40" name="Straight Connector 339"/>
          <p:cNvCxnSpPr/>
          <p:nvPr userDrawn="1"/>
        </p:nvCxnSpPr>
        <p:spPr>
          <a:xfrm flipH="1">
            <a:off x="6277861" y="1617804"/>
            <a:ext cx="1712482" cy="17426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1" name="Group 340"/>
          <p:cNvGrpSpPr/>
          <p:nvPr userDrawn="1"/>
        </p:nvGrpSpPr>
        <p:grpSpPr>
          <a:xfrm>
            <a:off x="5396731" y="976041"/>
            <a:ext cx="996049" cy="670171"/>
            <a:chOff x="6131916" y="1739750"/>
            <a:chExt cx="996049" cy="670170"/>
          </a:xfrm>
        </p:grpSpPr>
        <p:sp>
          <p:nvSpPr>
            <p:cNvPr id="342" name="TextBox 341"/>
            <p:cNvSpPr txBox="1"/>
            <p:nvPr/>
          </p:nvSpPr>
          <p:spPr>
            <a:xfrm>
              <a:off x="6200723" y="2218386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Hungary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43" name="Straight Connector 342"/>
            <p:cNvCxnSpPr/>
            <p:nvPr/>
          </p:nvCxnSpPr>
          <p:spPr>
            <a:xfrm>
              <a:off x="6131916" y="240992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3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176" y="173975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5" name="TextBox 344"/>
          <p:cNvSpPr txBox="1"/>
          <p:nvPr userDrawn="1"/>
        </p:nvSpPr>
        <p:spPr>
          <a:xfrm>
            <a:off x="8034561" y="1416174"/>
            <a:ext cx="10226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Bangladesh 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46" name="Straight Connector 345"/>
          <p:cNvCxnSpPr/>
          <p:nvPr userDrawn="1"/>
        </p:nvCxnSpPr>
        <p:spPr>
          <a:xfrm>
            <a:off x="7985734" y="1616241"/>
            <a:ext cx="964971" cy="15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7" name="Picture 4"/>
          <p:cNvPicPr>
            <a:picLocks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18918" y="965999"/>
            <a:ext cx="864000" cy="4320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8" name="Group 347"/>
          <p:cNvGrpSpPr/>
          <p:nvPr userDrawn="1"/>
        </p:nvGrpSpPr>
        <p:grpSpPr>
          <a:xfrm>
            <a:off x="7622283" y="4357502"/>
            <a:ext cx="1415412" cy="839049"/>
            <a:chOff x="7602377" y="5942099"/>
            <a:chExt cx="1415412" cy="839048"/>
          </a:xfrm>
        </p:grpSpPr>
        <p:cxnSp>
          <p:nvCxnSpPr>
            <p:cNvPr id="349" name="Straight Connector 348"/>
            <p:cNvCxnSpPr/>
            <p:nvPr/>
          </p:nvCxnSpPr>
          <p:spPr>
            <a:xfrm>
              <a:off x="7602377" y="6631810"/>
              <a:ext cx="13411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0" name="Group 349"/>
            <p:cNvGrpSpPr/>
            <p:nvPr/>
          </p:nvGrpSpPr>
          <p:grpSpPr>
            <a:xfrm>
              <a:off x="8008246" y="5942099"/>
              <a:ext cx="1009543" cy="839048"/>
              <a:chOff x="6626619" y="5917569"/>
              <a:chExt cx="1009543" cy="839048"/>
            </a:xfrm>
          </p:grpSpPr>
          <p:sp>
            <p:nvSpPr>
              <p:cNvPr id="351" name="TextBox 350"/>
              <p:cNvSpPr txBox="1"/>
              <p:nvPr/>
            </p:nvSpPr>
            <p:spPr>
              <a:xfrm>
                <a:off x="6633530" y="6418063"/>
                <a:ext cx="1002632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India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23</a:t>
                </a:r>
              </a:p>
              <a:p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pic>
            <p:nvPicPr>
              <p:cNvPr id="352" name="Picture 3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6619" y="5917569"/>
                <a:ext cx="904421" cy="439733"/>
              </a:xfrm>
              <a:prstGeom prst="rect">
                <a:avLst/>
              </a:prstGeom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</p:pic>
          <p:pic>
            <p:nvPicPr>
              <p:cNvPr id="353" name="Picture 352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6589" t="34010" r="28414" b="32995"/>
              <a:stretch/>
            </p:blipFill>
            <p:spPr>
              <a:xfrm>
                <a:off x="6929729" y="6064466"/>
                <a:ext cx="298200" cy="145937"/>
              </a:xfrm>
              <a:prstGeom prst="rect">
                <a:avLst/>
              </a:prstGeom>
            </p:spPr>
          </p:pic>
        </p:grpSp>
      </p:grpSp>
      <p:sp>
        <p:nvSpPr>
          <p:cNvPr id="354" name="Oval 353"/>
          <p:cNvSpPr/>
          <p:nvPr userDrawn="1"/>
        </p:nvSpPr>
        <p:spPr>
          <a:xfrm>
            <a:off x="4450774" y="3786458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5" name="Oval 354"/>
          <p:cNvSpPr/>
          <p:nvPr userDrawn="1"/>
        </p:nvSpPr>
        <p:spPr>
          <a:xfrm>
            <a:off x="5107993" y="3906473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6" name="Oval 355"/>
          <p:cNvSpPr/>
          <p:nvPr userDrawn="1"/>
        </p:nvSpPr>
        <p:spPr>
          <a:xfrm>
            <a:off x="5276273" y="372549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357" name="Picture 35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51" y="5214355"/>
            <a:ext cx="877751" cy="4327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58" name="TextBox 357"/>
          <p:cNvSpPr txBox="1"/>
          <p:nvPr userDrawn="1"/>
        </p:nvSpPr>
        <p:spPr>
          <a:xfrm>
            <a:off x="292600" y="5723007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Ghana  6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59" name="Straight Connector 358"/>
          <p:cNvCxnSpPr/>
          <p:nvPr userDrawn="1"/>
        </p:nvCxnSpPr>
        <p:spPr>
          <a:xfrm>
            <a:off x="301494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>
            <a:stCxn id="354" idx="3"/>
          </p:cNvCxnSpPr>
          <p:nvPr userDrawn="1"/>
        </p:nvCxnSpPr>
        <p:spPr>
          <a:xfrm flipH="1">
            <a:off x="1194509" y="3825477"/>
            <a:ext cx="3262952" cy="2078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1" name="Group 360"/>
          <p:cNvGrpSpPr/>
          <p:nvPr userDrawn="1"/>
        </p:nvGrpSpPr>
        <p:grpSpPr>
          <a:xfrm>
            <a:off x="3858266" y="5222152"/>
            <a:ext cx="1002802" cy="685667"/>
            <a:chOff x="2200763" y="6031612"/>
            <a:chExt cx="1002802" cy="685664"/>
          </a:xfrm>
        </p:grpSpPr>
        <p:pic>
          <p:nvPicPr>
            <p:cNvPr id="362" name="Picture 361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0288" y="6031612"/>
              <a:ext cx="86556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63" name="TextBox 362"/>
            <p:cNvSpPr txBox="1"/>
            <p:nvPr/>
          </p:nvSpPr>
          <p:spPr>
            <a:xfrm>
              <a:off x="2200933" y="6531703"/>
              <a:ext cx="1002632" cy="1692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Uganda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4" name="Straight Connector 363"/>
            <p:cNvCxnSpPr/>
            <p:nvPr/>
          </p:nvCxnSpPr>
          <p:spPr>
            <a:xfrm flipV="1">
              <a:off x="2200763" y="6716776"/>
              <a:ext cx="938882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5" name="Straight Connector 364"/>
          <p:cNvCxnSpPr/>
          <p:nvPr userDrawn="1"/>
        </p:nvCxnSpPr>
        <p:spPr>
          <a:xfrm flipH="1">
            <a:off x="4797148" y="3952185"/>
            <a:ext cx="333702" cy="19595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6" name="Group 365"/>
          <p:cNvGrpSpPr/>
          <p:nvPr userDrawn="1"/>
        </p:nvGrpSpPr>
        <p:grpSpPr>
          <a:xfrm>
            <a:off x="6441171" y="5200872"/>
            <a:ext cx="950181" cy="683758"/>
            <a:chOff x="5354624" y="5964870"/>
            <a:chExt cx="950181" cy="683759"/>
          </a:xfrm>
        </p:grpSpPr>
        <p:pic>
          <p:nvPicPr>
            <p:cNvPr id="367" name="Picture 366"/>
            <p:cNvPicPr>
              <a:picLocks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6" t="954" r="272" b="954"/>
            <a:stretch/>
          </p:blipFill>
          <p:spPr>
            <a:xfrm>
              <a:off x="5384301" y="5964870"/>
              <a:ext cx="8784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/>
          </p:spPr>
        </p:pic>
        <p:sp>
          <p:nvSpPr>
            <p:cNvPr id="368" name="TextBox 367"/>
            <p:cNvSpPr txBox="1"/>
            <p:nvPr/>
          </p:nvSpPr>
          <p:spPr>
            <a:xfrm>
              <a:off x="5384300" y="6464392"/>
              <a:ext cx="8955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Ethiopia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9" name="Straight Connector 368"/>
            <p:cNvCxnSpPr/>
            <p:nvPr/>
          </p:nvCxnSpPr>
          <p:spPr>
            <a:xfrm flipV="1">
              <a:off x="5354624" y="6648129"/>
              <a:ext cx="950181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0" name="Straight Connector 369"/>
          <p:cNvCxnSpPr>
            <a:endCxn id="356" idx="5"/>
          </p:cNvCxnSpPr>
          <p:nvPr userDrawn="1"/>
        </p:nvCxnSpPr>
        <p:spPr>
          <a:xfrm flipH="1" flipV="1">
            <a:off x="5315292" y="3764521"/>
            <a:ext cx="1125873" cy="21212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1" name="Group 370"/>
          <p:cNvGrpSpPr/>
          <p:nvPr userDrawn="1"/>
        </p:nvGrpSpPr>
        <p:grpSpPr>
          <a:xfrm>
            <a:off x="7954648" y="3542085"/>
            <a:ext cx="1091870" cy="670501"/>
            <a:chOff x="7910475" y="4286397"/>
            <a:chExt cx="1091870" cy="670501"/>
          </a:xfrm>
        </p:grpSpPr>
        <p:grpSp>
          <p:nvGrpSpPr>
            <p:cNvPr id="372" name="Group 371"/>
            <p:cNvGrpSpPr/>
            <p:nvPr/>
          </p:nvGrpSpPr>
          <p:grpSpPr>
            <a:xfrm>
              <a:off x="7910475" y="4755112"/>
              <a:ext cx="1091870" cy="201786"/>
              <a:chOff x="7755394" y="6264203"/>
              <a:chExt cx="1091870" cy="201786"/>
            </a:xfrm>
          </p:grpSpPr>
          <p:sp>
            <p:nvSpPr>
              <p:cNvPr id="374" name="TextBox 373"/>
              <p:cNvSpPr txBox="1"/>
              <p:nvPr/>
            </p:nvSpPr>
            <p:spPr>
              <a:xfrm>
                <a:off x="7844632" y="6264203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Australia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75" name="Straight Connector 374"/>
              <p:cNvCxnSpPr/>
              <p:nvPr/>
            </p:nvCxnSpPr>
            <p:spPr>
              <a:xfrm>
                <a:off x="7755394" y="6465989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3" name="Picture 372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9713" y="4286397"/>
              <a:ext cx="88373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76" name="Group 375"/>
          <p:cNvGrpSpPr/>
          <p:nvPr userDrawn="1"/>
        </p:nvGrpSpPr>
        <p:grpSpPr>
          <a:xfrm>
            <a:off x="7957831" y="2639146"/>
            <a:ext cx="1104263" cy="696351"/>
            <a:chOff x="7913650" y="3383453"/>
            <a:chExt cx="1104263" cy="696350"/>
          </a:xfrm>
        </p:grpSpPr>
        <p:grpSp>
          <p:nvGrpSpPr>
            <p:cNvPr id="377" name="Group 376"/>
            <p:cNvGrpSpPr/>
            <p:nvPr/>
          </p:nvGrpSpPr>
          <p:grpSpPr>
            <a:xfrm>
              <a:off x="7913650" y="3880826"/>
              <a:ext cx="1104263" cy="198977"/>
              <a:chOff x="7754491" y="5216714"/>
              <a:chExt cx="1104263" cy="198977"/>
            </a:xfrm>
          </p:grpSpPr>
          <p:sp>
            <p:nvSpPr>
              <p:cNvPr id="379" name="TextBox 378"/>
              <p:cNvSpPr txBox="1"/>
              <p:nvPr/>
            </p:nvSpPr>
            <p:spPr>
              <a:xfrm>
                <a:off x="7856122" y="5216714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Malaysia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0" name="Straight Connector 379"/>
              <p:cNvCxnSpPr/>
              <p:nvPr/>
            </p:nvCxnSpPr>
            <p:spPr>
              <a:xfrm>
                <a:off x="7754491" y="5415691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8" name="Picture 377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201" y="3383453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1" name="Group 380"/>
          <p:cNvGrpSpPr/>
          <p:nvPr userDrawn="1"/>
        </p:nvGrpSpPr>
        <p:grpSpPr>
          <a:xfrm>
            <a:off x="7952894" y="1838644"/>
            <a:ext cx="1104996" cy="643187"/>
            <a:chOff x="7908721" y="2582962"/>
            <a:chExt cx="1104996" cy="643186"/>
          </a:xfrm>
        </p:grpSpPr>
        <p:grpSp>
          <p:nvGrpSpPr>
            <p:cNvPr id="382" name="Group 381"/>
            <p:cNvGrpSpPr/>
            <p:nvPr/>
          </p:nvGrpSpPr>
          <p:grpSpPr>
            <a:xfrm>
              <a:off x="7908721" y="3052429"/>
              <a:ext cx="1104996" cy="173719"/>
              <a:chOff x="7737050" y="4258335"/>
              <a:chExt cx="1104996" cy="173719"/>
            </a:xfrm>
          </p:grpSpPr>
          <p:sp>
            <p:nvSpPr>
              <p:cNvPr id="384" name="TextBox 383"/>
              <p:cNvSpPr txBox="1"/>
              <p:nvPr/>
            </p:nvSpPr>
            <p:spPr>
              <a:xfrm>
                <a:off x="7839414" y="4258335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China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8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5" name="Straight Connector 384"/>
              <p:cNvCxnSpPr/>
              <p:nvPr/>
            </p:nvCxnSpPr>
            <p:spPr>
              <a:xfrm>
                <a:off x="7737050" y="443205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668" y="2582962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6" name="Group 385"/>
          <p:cNvGrpSpPr/>
          <p:nvPr userDrawn="1"/>
        </p:nvGrpSpPr>
        <p:grpSpPr>
          <a:xfrm>
            <a:off x="8001358" y="5208215"/>
            <a:ext cx="1040518" cy="687951"/>
            <a:chOff x="7052945" y="5952516"/>
            <a:chExt cx="1040518" cy="687951"/>
          </a:xfrm>
        </p:grpSpPr>
        <p:grpSp>
          <p:nvGrpSpPr>
            <p:cNvPr id="387" name="Group 386"/>
            <p:cNvGrpSpPr/>
            <p:nvPr/>
          </p:nvGrpSpPr>
          <p:grpSpPr>
            <a:xfrm>
              <a:off x="7052945" y="6460810"/>
              <a:ext cx="1040518" cy="179657"/>
              <a:chOff x="7052945" y="6360451"/>
              <a:chExt cx="1040518" cy="179657"/>
            </a:xfrm>
          </p:grpSpPr>
          <p:sp>
            <p:nvSpPr>
              <p:cNvPr id="389" name="TextBox 388"/>
              <p:cNvSpPr txBox="1"/>
              <p:nvPr/>
            </p:nvSpPr>
            <p:spPr>
              <a:xfrm>
                <a:off x="7090831" y="636045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Pakistan  115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0" name="Straight Connector 389"/>
              <p:cNvCxnSpPr/>
              <p:nvPr/>
            </p:nvCxnSpPr>
            <p:spPr>
              <a:xfrm>
                <a:off x="7052945" y="6540108"/>
                <a:ext cx="9110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8" name="Picture 387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3155" y="5952516"/>
              <a:ext cx="87775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1" name="Group 390"/>
          <p:cNvGrpSpPr/>
          <p:nvPr userDrawn="1"/>
        </p:nvGrpSpPr>
        <p:grpSpPr>
          <a:xfrm>
            <a:off x="286265" y="3535674"/>
            <a:ext cx="1002632" cy="647692"/>
            <a:chOff x="242092" y="4279978"/>
            <a:chExt cx="1002632" cy="647692"/>
          </a:xfrm>
        </p:grpSpPr>
        <p:grpSp>
          <p:nvGrpSpPr>
            <p:cNvPr id="392" name="Group 391"/>
            <p:cNvGrpSpPr/>
            <p:nvPr/>
          </p:nvGrpSpPr>
          <p:grpSpPr>
            <a:xfrm>
              <a:off x="242092" y="4751553"/>
              <a:ext cx="1002632" cy="176117"/>
              <a:chOff x="377649" y="5261360"/>
              <a:chExt cx="1002632" cy="176117"/>
            </a:xfrm>
          </p:grpSpPr>
          <p:sp>
            <p:nvSpPr>
              <p:cNvPr id="394" name="TextBox 393"/>
              <p:cNvSpPr txBox="1"/>
              <p:nvPr/>
            </p:nvSpPr>
            <p:spPr>
              <a:xfrm>
                <a:off x="377649" y="5261360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Brazil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4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5" name="Straight Connector 394"/>
              <p:cNvCxnSpPr/>
              <p:nvPr/>
            </p:nvCxnSpPr>
            <p:spPr>
              <a:xfrm>
                <a:off x="380940" y="5437477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3" name="Picture 392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778" y="4279978"/>
              <a:ext cx="878400" cy="4391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6" name="Group 395"/>
          <p:cNvGrpSpPr/>
          <p:nvPr userDrawn="1"/>
        </p:nvGrpSpPr>
        <p:grpSpPr>
          <a:xfrm>
            <a:off x="264012" y="2638213"/>
            <a:ext cx="1003324" cy="662919"/>
            <a:chOff x="219839" y="3382528"/>
            <a:chExt cx="1003324" cy="662919"/>
          </a:xfrm>
        </p:grpSpPr>
        <p:grpSp>
          <p:nvGrpSpPr>
            <p:cNvPr id="397" name="Group 396"/>
            <p:cNvGrpSpPr/>
            <p:nvPr/>
          </p:nvGrpSpPr>
          <p:grpSpPr>
            <a:xfrm>
              <a:off x="219839" y="3860524"/>
              <a:ext cx="1003324" cy="184923"/>
              <a:chOff x="366055" y="3272291"/>
              <a:chExt cx="1003324" cy="184923"/>
            </a:xfrm>
          </p:grpSpPr>
          <p:sp>
            <p:nvSpPr>
              <p:cNvPr id="399" name="TextBox 398"/>
              <p:cNvSpPr txBox="1"/>
              <p:nvPr/>
            </p:nvSpPr>
            <p:spPr>
              <a:xfrm>
                <a:off x="366747" y="327229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Costa Rica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400" name="Straight Connector 399"/>
              <p:cNvCxnSpPr/>
              <p:nvPr/>
            </p:nvCxnSpPr>
            <p:spPr>
              <a:xfrm>
                <a:off x="366055" y="345721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208" y="3382528"/>
              <a:ext cx="882000" cy="4409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401" name="Group 400"/>
          <p:cNvGrpSpPr/>
          <p:nvPr userDrawn="1"/>
        </p:nvGrpSpPr>
        <p:grpSpPr>
          <a:xfrm>
            <a:off x="281602" y="4338866"/>
            <a:ext cx="912907" cy="680426"/>
            <a:chOff x="237429" y="5083197"/>
            <a:chExt cx="912907" cy="680427"/>
          </a:xfrm>
        </p:grpSpPr>
        <p:pic>
          <p:nvPicPr>
            <p:cNvPr id="402" name="Picture 2" descr="\\CABIUK-IMAGE\images\General\Flags of the World\Flags - Uniform Size\Flags - Uniform Size - for Web\Chile.gif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57" y="5083197"/>
              <a:ext cx="886475" cy="443237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3" name="TextBox 402"/>
            <p:cNvSpPr txBox="1"/>
            <p:nvPr/>
          </p:nvSpPr>
          <p:spPr>
            <a:xfrm>
              <a:off x="237429" y="5582307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Chile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404" name="Straight Connector 403"/>
            <p:cNvCxnSpPr/>
            <p:nvPr/>
          </p:nvCxnSpPr>
          <p:spPr>
            <a:xfrm>
              <a:off x="246331" y="5763624"/>
              <a:ext cx="9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5" name="Oval 404"/>
          <p:cNvSpPr/>
          <p:nvPr userDrawn="1"/>
        </p:nvSpPr>
        <p:spPr>
          <a:xfrm>
            <a:off x="3098930" y="453164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406" name="Straight Connector 405"/>
          <p:cNvCxnSpPr>
            <a:endCxn id="405" idx="2"/>
          </p:cNvCxnSpPr>
          <p:nvPr userDrawn="1"/>
        </p:nvCxnSpPr>
        <p:spPr>
          <a:xfrm flipV="1">
            <a:off x="1181610" y="4554505"/>
            <a:ext cx="1917321" cy="4648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Rectangle 406"/>
          <p:cNvSpPr/>
          <p:nvPr userDrawn="1"/>
        </p:nvSpPr>
        <p:spPr>
          <a:xfrm>
            <a:off x="153948" y="332661"/>
            <a:ext cx="8971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5C5C5C"/>
                </a:solidFill>
              </a:rPr>
              <a:t>Global reach </a:t>
            </a:r>
            <a:r>
              <a:rPr lang="en-GB" dirty="0" smtClean="0">
                <a:solidFill>
                  <a:srgbClr val="5C5C5C"/>
                </a:solidFill>
              </a:rPr>
              <a:t>We </a:t>
            </a:r>
            <a:r>
              <a:rPr lang="en-GB" dirty="0">
                <a:solidFill>
                  <a:srgbClr val="5C5C5C"/>
                </a:solidFill>
              </a:rPr>
              <a:t>have </a:t>
            </a:r>
            <a:r>
              <a:rPr lang="en-GB" dirty="0" smtClean="0">
                <a:solidFill>
                  <a:srgbClr val="5C5C5C"/>
                </a:solidFill>
              </a:rPr>
              <a:t>480+ </a:t>
            </a:r>
            <a:r>
              <a:rPr lang="en-GB" dirty="0">
                <a:solidFill>
                  <a:srgbClr val="5C5C5C"/>
                </a:solidFill>
              </a:rPr>
              <a:t>staff across 21 locations worldwide</a:t>
            </a:r>
          </a:p>
        </p:txBody>
      </p:sp>
      <p:cxnSp>
        <p:nvCxnSpPr>
          <p:cNvPr id="409" name="Straight Connector 408"/>
          <p:cNvCxnSpPr/>
          <p:nvPr userDrawn="1"/>
        </p:nvCxnSpPr>
        <p:spPr>
          <a:xfrm>
            <a:off x="2448066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TextBox 409"/>
          <p:cNvSpPr txBox="1"/>
          <p:nvPr userDrawn="1"/>
        </p:nvSpPr>
        <p:spPr>
          <a:xfrm>
            <a:off x="2437812" y="5707462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Niger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pic>
        <p:nvPicPr>
          <p:cNvPr id="411" name="Picture 410"/>
          <p:cNvPicPr>
            <a:picLocks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66" y="5235699"/>
            <a:ext cx="864000" cy="4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2" name="Oval 411"/>
          <p:cNvSpPr/>
          <p:nvPr userDrawn="1"/>
        </p:nvSpPr>
        <p:spPr>
          <a:xfrm>
            <a:off x="4687641" y="3519226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35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4C4C4C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28800"/>
            <a:ext cx="8229600" cy="4464496"/>
          </a:xfrm>
        </p:spPr>
        <p:txBody>
          <a:bodyPr/>
          <a:lstStyle>
            <a:lvl1pPr marL="177800" indent="-177800">
              <a:buClr>
                <a:schemeClr val="bg2"/>
              </a:buClr>
              <a:defRPr/>
            </a:lvl1pPr>
            <a:lvl2pPr marL="177800" indent="-177800">
              <a:buClr>
                <a:schemeClr val="bg2"/>
              </a:buClr>
              <a:defRPr/>
            </a:lvl2pPr>
            <a:lvl3pPr marL="177800" indent="-177800">
              <a:buClr>
                <a:schemeClr val="bg2"/>
              </a:buClr>
              <a:defRPr/>
            </a:lvl3pPr>
            <a:lvl4pPr marL="177800" indent="-177800">
              <a:buClr>
                <a:schemeClr val="bg2"/>
              </a:buClr>
              <a:defRPr/>
            </a:lvl4pPr>
            <a:lvl5pPr marL="177800" indent="-177800"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1469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C4C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tabLst/>
              <a:defRPr/>
            </a:lvl1pPr>
            <a:lvl2pPr marL="539750" indent="-177800">
              <a:buFont typeface="Arial" panose="020B0604020202020204" pitchFamily="34" charset="0"/>
              <a:buChar char="●"/>
              <a:tabLst/>
              <a:defRPr/>
            </a:lvl2pPr>
            <a:lvl3pPr marL="730250" indent="-177800">
              <a:buFont typeface="Arial" panose="020B0604020202020204" pitchFamily="34" charset="0"/>
              <a:buChar char="●"/>
              <a:tabLst/>
              <a:defRPr/>
            </a:lvl3pPr>
            <a:lvl4pPr marL="901700" indent="-177800">
              <a:buFont typeface="Arial" panose="020B0604020202020204" pitchFamily="34" charset="0"/>
              <a:buChar char="●"/>
              <a:tabLst/>
              <a:defRPr/>
            </a:lvl4pPr>
            <a:lvl5pPr marL="1092200" indent="-177800">
              <a:buFont typeface="Arial" panose="020B0604020202020204" pitchFamily="34" charset="0"/>
              <a:buChar char="●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268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/>
            </a:lvl1pPr>
            <a:lvl2pPr marL="539750" indent="-177800">
              <a:buFont typeface="Arial" panose="020B0604020202020204" pitchFamily="34" charset="0"/>
              <a:buChar char="●"/>
              <a:defRPr/>
            </a:lvl2pPr>
            <a:lvl3pPr marL="730250" indent="-177800">
              <a:buFont typeface="Arial" panose="020B0604020202020204" pitchFamily="34" charset="0"/>
              <a:buChar char="●"/>
              <a:defRPr/>
            </a:lvl3pPr>
            <a:lvl4pPr marL="901700" indent="-177800">
              <a:buFont typeface="Arial" panose="020B0604020202020204" pitchFamily="34" charset="0"/>
              <a:buChar char="●"/>
              <a:defRPr/>
            </a:lvl4pPr>
            <a:lvl5pPr marL="1092200" indent="-177800" defTabSz="895350">
              <a:buFont typeface="Arial" panose="020B0604020202020204" pitchFamily="34" charset="0"/>
              <a:buChar char="●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174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29209"/>
            <a:ext cx="3132138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10884"/>
            <a:ext cx="5473758" cy="4535016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>
                <a:latin typeface="+mn-lt"/>
              </a:defRPr>
            </a:lvl1pPr>
            <a:lvl2pPr marL="539750" indent="-177800">
              <a:buFont typeface="Arial" panose="020B0604020202020204" pitchFamily="34" charset="0"/>
              <a:buChar char="●"/>
              <a:defRPr>
                <a:latin typeface="+mn-lt"/>
              </a:defRPr>
            </a:lvl2pPr>
            <a:lvl3pPr marL="730250" indent="-177800">
              <a:buFont typeface="Arial" panose="020B0604020202020204" pitchFamily="34" charset="0"/>
              <a:buChar char="●"/>
              <a:defRPr>
                <a:latin typeface="+mn-lt"/>
              </a:defRPr>
            </a:lvl3pPr>
            <a:lvl4pPr marL="901700" indent="-177800">
              <a:buFont typeface="Arial" panose="020B0604020202020204" pitchFamily="34" charset="0"/>
              <a:buChar char="●"/>
              <a:defRPr>
                <a:latin typeface="+mn-lt"/>
              </a:defRPr>
            </a:lvl4pPr>
            <a:lvl5pPr marL="1092200" indent="-177800">
              <a:buFont typeface="Arial" panose="020B0604020202020204" pitchFamily="34" charset="0"/>
              <a:buChar char="●"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6" y="450851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1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Pictur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20926"/>
            <a:ext cx="5473758" cy="4500367"/>
          </a:xfrm>
        </p:spPr>
        <p:txBody>
          <a:bodyPr/>
          <a:lstStyle>
            <a:lvl1pPr marL="177800" indent="-177800">
              <a:defRPr/>
            </a:lvl1pPr>
            <a:lvl2pPr marL="539750" indent="-177800">
              <a:defRPr/>
            </a:lvl2pPr>
            <a:lvl3pPr marL="730250" indent="-177800">
              <a:defRPr/>
            </a:lvl3pPr>
            <a:lvl4pPr marL="901700" indent="-177800">
              <a:defRPr/>
            </a:lvl4pPr>
            <a:lvl5pPr marL="1092200" indent="-1778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6" y="450851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132138" cy="190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111667"/>
            <a:ext cx="3132138" cy="1908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4221088"/>
            <a:ext cx="3132138" cy="19080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379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57301"/>
            <a:ext cx="9144000" cy="3700699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4173280" y="3267179"/>
            <a:ext cx="355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spc="-150" dirty="0" err="1">
                <a:solidFill>
                  <a:srgbClr val="CAEE9C">
                    <a:lumMod val="75000"/>
                  </a:srgbClr>
                </a:solidFill>
              </a:rPr>
              <a:t>xie-xie</a:t>
            </a:r>
            <a:endParaRPr lang="en-GB" sz="3200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2992114" y="3620455"/>
            <a:ext cx="355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zikomo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 userDrawn="1"/>
        </p:nvSpPr>
        <p:spPr bwMode="auto">
          <a:xfrm>
            <a:off x="2362551" y="3625471"/>
            <a:ext cx="40625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6600" b="1" spc="-150" dirty="0" smtClean="0">
                <a:solidFill>
                  <a:srgbClr val="CAEE9C">
                    <a:lumMod val="75000"/>
                  </a:srgbClr>
                </a:solidFill>
              </a:rPr>
              <a:t>thank </a:t>
            </a:r>
            <a:r>
              <a:rPr lang="en-GB" sz="6600" b="1" spc="-150" dirty="0">
                <a:solidFill>
                  <a:srgbClr val="CAEE9C">
                    <a:lumMod val="75000"/>
                  </a:srgbClr>
                </a:solidFill>
              </a:rPr>
              <a:t>you 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617280" y="4289029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urakoze</a:t>
            </a:r>
            <a:endParaRPr lang="en-GB" sz="32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 userDrawn="1"/>
        </p:nvSpPr>
        <p:spPr bwMode="auto">
          <a:xfrm>
            <a:off x="2501735" y="4539386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terima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kasih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19" name="Text Box 4"/>
          <p:cNvSpPr txBox="1">
            <a:spLocks noChangeArrowheads="1"/>
          </p:cNvSpPr>
          <p:nvPr userDrawn="1"/>
        </p:nvSpPr>
        <p:spPr bwMode="auto">
          <a:xfrm>
            <a:off x="4315361" y="4184303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spc="-150" dirty="0" err="1">
                <a:solidFill>
                  <a:srgbClr val="92D050"/>
                </a:solidFill>
              </a:rPr>
              <a:t>ke</a:t>
            </a:r>
            <a:r>
              <a:rPr lang="en-GB" sz="3200" spc="-150" dirty="0">
                <a:solidFill>
                  <a:srgbClr val="92D050"/>
                </a:solidFill>
              </a:rPr>
              <a:t> </a:t>
            </a:r>
            <a:r>
              <a:rPr lang="en-GB" sz="3200" spc="-150" dirty="0" err="1">
                <a:solidFill>
                  <a:srgbClr val="92D050"/>
                </a:solidFill>
              </a:rPr>
              <a:t>itumetse</a:t>
            </a:r>
            <a:endParaRPr lang="en-GB" sz="3200" spc="-150" dirty="0">
              <a:solidFill>
                <a:srgbClr val="92D05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 userDrawn="1"/>
        </p:nvSpPr>
        <p:spPr bwMode="auto">
          <a:xfrm>
            <a:off x="5120975" y="4545694"/>
            <a:ext cx="355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pc="-150" dirty="0" err="1">
                <a:solidFill>
                  <a:srgbClr val="CAEE9C">
                    <a:lumMod val="75000"/>
                  </a:srgbClr>
                </a:solidFill>
              </a:rPr>
              <a:t>dhanyawaad</a:t>
            </a:r>
            <a:endParaRPr lang="en-GB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 userDrawn="1"/>
        </p:nvSpPr>
        <p:spPr bwMode="auto">
          <a:xfrm>
            <a:off x="1018505" y="3555151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merci</a:t>
            </a:r>
            <a:endParaRPr lang="en-GB" sz="2800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 userDrawn="1"/>
        </p:nvSpPr>
        <p:spPr bwMode="auto">
          <a:xfrm>
            <a:off x="5862004" y="3569338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efharistó</a:t>
            </a:r>
            <a:endParaRPr lang="en-GB" sz="28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125404" y="3292007"/>
            <a:ext cx="2752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spc="-150" dirty="0" err="1">
                <a:solidFill>
                  <a:srgbClr val="CAEE9C">
                    <a:lumMod val="75000"/>
                  </a:srgbClr>
                </a:solidFill>
              </a:rPr>
              <a:t>Assalamualikum</a:t>
            </a:r>
            <a:endParaRPr lang="en-GB" b="1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110374" y="418130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tak</a:t>
            </a:r>
            <a:endParaRPr lang="en-GB" sz="20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1416823" y="4158783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00" b="1" spc="-150" dirty="0">
                <a:solidFill>
                  <a:srgbClr val="CAEE9C">
                    <a:lumMod val="75000"/>
                  </a:srgbClr>
                </a:solidFill>
              </a:rPr>
              <a:t>kiitos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3915401" y="3425416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spc="-150" dirty="0">
                <a:solidFill>
                  <a:srgbClr val="CAEE9C">
                    <a:lumMod val="75000"/>
                  </a:srgbClr>
                </a:solidFill>
              </a:rPr>
              <a:t>शुक्रिया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791201" y="3800605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pc="-150" dirty="0">
                <a:solidFill>
                  <a:srgbClr val="92D050"/>
                </a:solidFill>
              </a:rPr>
              <a:t>ありがとう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5951288" y="3913287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spc="-150" dirty="0">
                <a:solidFill>
                  <a:srgbClr val="CAEE9C">
                    <a:lumMod val="60000"/>
                    <a:lumOff val="40000"/>
                  </a:srgbClr>
                </a:solidFill>
              </a:rPr>
              <a:t>gracias</a:t>
            </a:r>
          </a:p>
        </p:txBody>
      </p:sp>
      <p:sp>
        <p:nvSpPr>
          <p:cNvPr id="29" name="Text Box 4"/>
          <p:cNvSpPr txBox="1">
            <a:spLocks noChangeArrowheads="1"/>
          </p:cNvSpPr>
          <p:nvPr userDrawn="1"/>
        </p:nvSpPr>
        <p:spPr bwMode="auto">
          <a:xfrm>
            <a:off x="5860025" y="4184300"/>
            <a:ext cx="355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dirty="0" err="1">
                <a:solidFill>
                  <a:srgbClr val="CAEE9C">
                    <a:lumMod val="75000"/>
                  </a:srgbClr>
                </a:solidFill>
              </a:rPr>
              <a:t>zikomo</a:t>
            </a:r>
            <a:endParaRPr lang="en-GB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245" y="4581409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rgbClr val="CAEE9C">
                    <a:lumMod val="75000"/>
                  </a:srgbClr>
                </a:solidFill>
              </a:rPr>
              <a:t>danke</a:t>
            </a:r>
            <a:endParaRPr lang="de-DE" sz="2000" dirty="0">
              <a:solidFill>
                <a:srgbClr val="CAEE9C">
                  <a:lumMod val="75000"/>
                </a:srgb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51" y="5125169"/>
            <a:ext cx="8209431" cy="91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 lang="en-GB" sz="2400" b="1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Name, CABI Centre</a:t>
            </a:r>
            <a:b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</a:b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email@cabi.org</a:t>
            </a:r>
          </a:p>
          <a:p>
            <a:pPr lvl="0"/>
            <a:endParaRPr lang="en-GB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-18321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 userDrawn="1"/>
        </p:nvSpPr>
        <p:spPr bwMode="auto">
          <a:xfrm>
            <a:off x="6289206" y="4499788"/>
            <a:ext cx="355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asante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0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344244"/>
            <a:ext cx="9144000" cy="513757"/>
          </a:xfrm>
          <a:custGeom>
            <a:avLst/>
            <a:gdLst/>
            <a:ahLst/>
            <a:cxnLst/>
            <a:rect l="l" t="t" r="r" b="b"/>
            <a:pathLst>
              <a:path w="9144000" h="385317">
                <a:moveTo>
                  <a:pt x="0" y="385317"/>
                </a:moveTo>
                <a:lnTo>
                  <a:pt x="9144000" y="385317"/>
                </a:lnTo>
                <a:lnTo>
                  <a:pt x="9144000" y="0"/>
                </a:lnTo>
                <a:lnTo>
                  <a:pt x="0" y="0"/>
                </a:lnTo>
                <a:lnTo>
                  <a:pt x="0" y="385317"/>
                </a:lnTo>
                <a:close/>
              </a:path>
            </a:pathLst>
          </a:custGeom>
          <a:solidFill>
            <a:srgbClr val="78BD1F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6344245"/>
            <a:ext cx="9144000" cy="513755"/>
          </a:xfrm>
          <a:custGeom>
            <a:avLst/>
            <a:gdLst/>
            <a:ahLst/>
            <a:cxnLst/>
            <a:rect l="l" t="t" r="r" b="b"/>
            <a:pathLst>
              <a:path w="9144000" h="385316">
                <a:moveTo>
                  <a:pt x="9144000" y="385316"/>
                </a:moveTo>
                <a:lnTo>
                  <a:pt x="9144000" y="0"/>
                </a:lnTo>
                <a:lnTo>
                  <a:pt x="0" y="0"/>
                </a:lnTo>
                <a:lnTo>
                  <a:pt x="0" y="385316"/>
                </a:lnTo>
              </a:path>
            </a:pathLst>
          </a:custGeom>
          <a:ln w="25400">
            <a:solidFill>
              <a:srgbClr val="78BD1F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7898922" y="330796"/>
            <a:ext cx="903378" cy="703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83238" y="6485603"/>
            <a:ext cx="2358875" cy="23866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sz="1100" spc="-5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100"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H </a:t>
            </a:r>
            <a:r>
              <a:rPr sz="1100" b="1" spc="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b="1" spc="-3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b="1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3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10" dirty="0" smtClean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100" spc="5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100" spc="-1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7128129" y="6485603"/>
            <a:ext cx="1626014" cy="23866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KN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OWL</a:t>
            </a:r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43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8701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725143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9164" y="4725144"/>
            <a:ext cx="9153164" cy="2157341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504" y="4725144"/>
            <a:ext cx="8928992" cy="749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 here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5474567"/>
            <a:ext cx="8928991" cy="326042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Data collected by (names of contributors and production team)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102922" y="5812508"/>
            <a:ext cx="8928991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Analysis and Compilation by (names of contributors)</a:t>
            </a:r>
            <a:endParaRPr lang="en-GB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6163317"/>
            <a:ext cx="8928990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Presenters name, date, event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>
          <a:xfrm>
            <a:off x="571023" y="3510136"/>
            <a:ext cx="8229600" cy="1143000"/>
          </a:xfrm>
        </p:spPr>
        <p:txBody>
          <a:bodyPr>
            <a:normAutofit/>
          </a:bodyPr>
          <a:lstStyle>
            <a:lvl1pPr>
              <a:defRPr sz="3600" b="1" cap="none" spc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Presentation heading here</a:t>
            </a:r>
            <a:br>
              <a:rPr lang="en-US" dirty="0" smtClean="0"/>
            </a:br>
            <a:r>
              <a:rPr lang="en-US" dirty="0" smtClean="0"/>
              <a:t>2nd line if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067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4162"/>
            <a:ext cx="9144000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baseline="0" dirty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4869160"/>
            <a:ext cx="8229600" cy="1143000"/>
          </a:xfrm>
        </p:spPr>
        <p:txBody>
          <a:bodyPr/>
          <a:lstStyle>
            <a:lvl1pPr algn="l">
              <a:defRPr b="1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778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190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slideLayout" Target="../slideLayouts/slideLayout20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slideLayout" Target="../slideLayouts/slideLayout215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13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Relationship Id="rId14" Type="http://schemas.openxmlformats.org/officeDocument/2006/relationships/theme" Target="../theme/theme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1.w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6165"/>
            <a:ext cx="9144000" cy="756323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chemeClr val="bg1"/>
                </a:solidFill>
              </a:rPr>
              <a:t>KNOWLEDGE FOR LIFE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2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81" r:id="rId3"/>
    <p:sldLayoutId id="2147483685" r:id="rId4"/>
    <p:sldLayoutId id="2147483686" r:id="rId5"/>
    <p:sldLayoutId id="2147483688" r:id="rId6"/>
    <p:sldLayoutId id="2147483687" r:id="rId7"/>
    <p:sldLayoutId id="2147483689" r:id="rId8"/>
    <p:sldLayoutId id="2147483682" r:id="rId9"/>
    <p:sldLayoutId id="2147483684" r:id="rId10"/>
    <p:sldLayoutId id="2147483674" r:id="rId11"/>
    <p:sldLayoutId id="2147483680" r:id="rId12"/>
    <p:sldLayoutId id="2147483683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4C4C4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5397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7302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tabLst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9017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0922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6164"/>
            <a:ext cx="9144000" cy="756322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8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4C4C4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5397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7302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tabLst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9017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0922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6164"/>
            <a:ext cx="9144000" cy="756322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9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4C4C4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5397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7302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tabLst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9017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0922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6164"/>
            <a:ext cx="9144000" cy="756322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8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4C4C4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5397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7302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tabLst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9017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0922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6164"/>
            <a:ext cx="9144000" cy="756322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9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4C4C4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5397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7302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tabLst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9017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0922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6164"/>
            <a:ext cx="9144000" cy="756322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8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4C4C4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5397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7302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tabLst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9017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0922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6164"/>
            <a:ext cx="9144000" cy="756322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4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4C4C4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5397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7302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tabLst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9017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0922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6164"/>
            <a:ext cx="9144000" cy="756322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4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4C4C4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5397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7302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tabLst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9017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0922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6164"/>
            <a:ext cx="9144000" cy="756322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1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4C4C4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5397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7302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tabLst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9017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0922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6165"/>
            <a:ext cx="9144000" cy="756323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5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4C4C4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5397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7302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tabLst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9017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0922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6165"/>
            <a:ext cx="9144000" cy="756323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4C4C4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5397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7302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tabLst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9017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0922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6164"/>
            <a:ext cx="9144000" cy="756322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3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4C4C4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5397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7302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tabLst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9017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0922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6164"/>
            <a:ext cx="9144000" cy="756322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6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4C4C4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5397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7302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tabLst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9017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0922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6164"/>
            <a:ext cx="9144000" cy="756322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6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4C4C4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5397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7302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tabLst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9017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0922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6165"/>
            <a:ext cx="9144000" cy="756323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5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6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4C4C4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5397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7302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tabLst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9017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0922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6164"/>
            <a:ext cx="9144000" cy="756322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4C4C4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5397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7302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tabLst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9017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0922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6164"/>
            <a:ext cx="9144000" cy="756322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4C4C4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5397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7302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tabLst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9017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0922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4797152"/>
            <a:ext cx="8924417" cy="864096"/>
          </a:xfrm>
        </p:spPr>
        <p:txBody>
          <a:bodyPr>
            <a:normAutofit fontScale="25000" lnSpcReduction="20000"/>
          </a:bodyPr>
          <a:lstStyle/>
          <a:p>
            <a:endParaRPr lang="en-GB" dirty="0" smtClean="0"/>
          </a:p>
          <a:p>
            <a:r>
              <a:rPr lang="en-GB" sz="88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African Member Countries Regional Consultation</a:t>
            </a:r>
          </a:p>
          <a:p>
            <a:r>
              <a:rPr lang="en-GB" sz="88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14-16 October 2015, Lusaka, Zambia</a:t>
            </a:r>
          </a:p>
          <a:p>
            <a:endParaRPr lang="en-GB" sz="8000" dirty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GB" sz="1800" dirty="0" smtClean="0">
                <a:latin typeface="Arial" panose="020B0604020202020204" pitchFamily="34" charset="0"/>
              </a:rPr>
              <a:t>Session 3</a:t>
            </a:r>
            <a:r>
              <a:rPr lang="en-GB" sz="1800" dirty="0">
                <a:latin typeface="Arial" panose="020B0604020202020204" pitchFamily="34" charset="0"/>
              </a:rPr>
              <a:t>: Prioritising Key Regional Issues</a:t>
            </a:r>
          </a:p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GB" dirty="0"/>
              <a:t>Morris </a:t>
            </a:r>
            <a:r>
              <a:rPr lang="en-GB" dirty="0" smtClean="0"/>
              <a:t>Akiri, Regional Director, CABI Africa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78BE20"/>
                </a:solidFill>
              </a:rPr>
              <a:t>Session 3: Introduction</a:t>
            </a:r>
            <a:endParaRPr lang="en-GB" sz="4000" dirty="0">
              <a:solidFill>
                <a:srgbClr val="78BE20"/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7" b="11187"/>
          <a:stretch>
            <a:fillRect/>
          </a:stretch>
        </p:blipFill>
        <p:spPr/>
      </p:pic>
      <p:sp>
        <p:nvSpPr>
          <p:cNvPr id="9" name="Rectangle 8"/>
          <p:cNvSpPr/>
          <p:nvPr/>
        </p:nvSpPr>
        <p:spPr>
          <a:xfrm>
            <a:off x="0" y="4109591"/>
            <a:ext cx="9144000" cy="615553"/>
          </a:xfrm>
          <a:prstGeom prst="rect">
            <a:avLst/>
          </a:prstGeom>
          <a:solidFill>
            <a:schemeClr val="accent4">
              <a:alpha val="38000"/>
            </a:schemeClr>
          </a:solidFill>
        </p:spPr>
        <p:txBody>
          <a:bodyPr wrap="square">
            <a:spAutoFit/>
          </a:bodyPr>
          <a:lstStyle/>
          <a:p>
            <a:r>
              <a:rPr lang="en-GB" sz="3400" b="1" smtClean="0">
                <a:solidFill>
                  <a:schemeClr val="bg1"/>
                </a:solidFill>
                <a:latin typeface="Arial"/>
                <a:ea typeface="+mj-ea"/>
                <a:cs typeface="Arial" panose="020B0604020202020204" pitchFamily="34" charset="0"/>
              </a:rPr>
              <a:t>Objectives </a:t>
            </a:r>
            <a:r>
              <a:rPr lang="en-GB" sz="3400" b="1" dirty="0" smtClean="0">
                <a:solidFill>
                  <a:schemeClr val="bg1"/>
                </a:solidFill>
                <a:latin typeface="Arial"/>
                <a:ea typeface="+mj-ea"/>
                <a:cs typeface="Arial" panose="020B0604020202020204" pitchFamily="34" charset="0"/>
              </a:rPr>
              <a:t>of the Day</a:t>
            </a:r>
            <a:endParaRPr lang="en-GB" sz="3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1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312663" y="980728"/>
            <a:ext cx="5723833" cy="4824536"/>
          </a:xfrm>
        </p:spPr>
        <p:txBody>
          <a:bodyPr>
            <a:noAutofit/>
          </a:bodyPr>
          <a:lstStyle/>
          <a:p>
            <a:pPr marL="0" marR="630936" indent="0" fontAlgn="t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1600" dirty="0" smtClean="0">
              <a:solidFill>
                <a:srgbClr val="252525"/>
              </a:solidFill>
              <a:cs typeface="Arial"/>
            </a:endParaRPr>
          </a:p>
          <a:p>
            <a:pPr marL="216000" marR="630936" lvl="1" indent="-216000" fontAlgn="t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Highlight </a:t>
            </a:r>
            <a:r>
              <a:rPr lang="en-GB" sz="1600" u="sng" dirty="0"/>
              <a:t>issues</a:t>
            </a:r>
            <a:r>
              <a:rPr lang="en-GB" sz="1600" dirty="0"/>
              <a:t> of select key CABI strategic </a:t>
            </a:r>
            <a:r>
              <a:rPr lang="en-GB" sz="1600" dirty="0" smtClean="0"/>
              <a:t>areas</a:t>
            </a:r>
          </a:p>
          <a:p>
            <a:pPr marL="216000" marR="630936" lvl="1" indent="-216000" fontAlgn="t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Focus on  </a:t>
            </a:r>
            <a:r>
              <a:rPr lang="en-GB" sz="1600" dirty="0"/>
              <a:t>Invasive species – the livelihoods threat facing Africa </a:t>
            </a:r>
            <a:r>
              <a:rPr lang="en-GB" sz="1600" dirty="0" smtClean="0"/>
              <a:t>through a special session</a:t>
            </a:r>
            <a:endParaRPr lang="en-GB" sz="1600" dirty="0"/>
          </a:p>
          <a:p>
            <a:pPr marL="216000" marR="630936" lvl="1" indent="-216000" fontAlgn="t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252525"/>
                </a:solidFill>
                <a:cs typeface="Arial"/>
              </a:rPr>
              <a:t>Discuss </a:t>
            </a:r>
            <a:r>
              <a:rPr lang="en-GB" sz="1600" dirty="0">
                <a:solidFill>
                  <a:srgbClr val="252525"/>
                </a:solidFill>
                <a:cs typeface="Arial"/>
              </a:rPr>
              <a:t>the importance of these highlighted issues </a:t>
            </a:r>
            <a:r>
              <a:rPr lang="en-GB" sz="1600" dirty="0" smtClean="0">
                <a:solidFill>
                  <a:srgbClr val="252525"/>
                </a:solidFill>
                <a:cs typeface="Arial"/>
              </a:rPr>
              <a:t>to </a:t>
            </a:r>
            <a:r>
              <a:rPr lang="en-GB" sz="1600" dirty="0">
                <a:solidFill>
                  <a:srgbClr val="252525"/>
                </a:solidFill>
                <a:cs typeface="Arial"/>
              </a:rPr>
              <a:t>member countries, and challenges faced</a:t>
            </a:r>
          </a:p>
          <a:p>
            <a:pPr marL="216000" marR="630936" lvl="1" indent="-216000" fontAlgn="t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252525"/>
                </a:solidFill>
                <a:cs typeface="Arial"/>
              </a:rPr>
              <a:t>Match </a:t>
            </a:r>
            <a:r>
              <a:rPr lang="en-GB" sz="1600" dirty="0">
                <a:solidFill>
                  <a:srgbClr val="252525"/>
                </a:solidFill>
                <a:cs typeface="Arial"/>
              </a:rPr>
              <a:t>regional priorities with CABI’s capabilities and </a:t>
            </a:r>
            <a:r>
              <a:rPr lang="en-GB" sz="1600" dirty="0" smtClean="0">
                <a:solidFill>
                  <a:srgbClr val="252525"/>
                </a:solidFill>
                <a:cs typeface="Arial"/>
              </a:rPr>
              <a:t>strategies</a:t>
            </a:r>
            <a:endParaRPr lang="en-GB" sz="1600" dirty="0">
              <a:solidFill>
                <a:srgbClr val="252525"/>
              </a:solidFill>
              <a:cs typeface="Arial"/>
            </a:endParaRPr>
          </a:p>
          <a:p>
            <a:pPr marL="216000" marR="630936" lvl="1" indent="-216000" fontAlgn="t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252525"/>
                </a:solidFill>
                <a:cs typeface="Arial"/>
              </a:rPr>
              <a:t>Identify </a:t>
            </a:r>
            <a:r>
              <a:rPr lang="en-GB" sz="1600" dirty="0">
                <a:solidFill>
                  <a:srgbClr val="252525"/>
                </a:solidFill>
                <a:cs typeface="Arial"/>
              </a:rPr>
              <a:t>what kind of support member countries can provide in order to develop further </a:t>
            </a:r>
            <a:r>
              <a:rPr lang="en-GB" sz="1600" dirty="0" smtClean="0">
                <a:solidFill>
                  <a:srgbClr val="252525"/>
                </a:solidFill>
                <a:cs typeface="Arial"/>
              </a:rPr>
              <a:t>joint initiatives </a:t>
            </a:r>
            <a:r>
              <a:rPr lang="en-GB" sz="1600" dirty="0">
                <a:solidFill>
                  <a:srgbClr val="252525"/>
                </a:solidFill>
                <a:cs typeface="Arial"/>
              </a:rPr>
              <a:t>and projects in relation to these issues</a:t>
            </a:r>
          </a:p>
          <a:p>
            <a:pPr marL="444246" marR="630936" lvl="1" algn="just" fontAlgn="t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</a:pPr>
            <a:endParaRPr lang="en-GB" sz="1600" dirty="0">
              <a:solidFill>
                <a:srgbClr val="252525"/>
              </a:solidFill>
              <a:cs typeface="Arial"/>
            </a:endParaRPr>
          </a:p>
          <a:p>
            <a:pPr marL="82296" marR="630936" fontAlgn="t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</a:pPr>
            <a:endParaRPr lang="en-GB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Objectives of the Day – Session 3 </a:t>
            </a:r>
            <a:endParaRPr lang="en-GB" sz="2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4" r="330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554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347864" y="1365250"/>
            <a:ext cx="5796136" cy="4728046"/>
          </a:xfrm>
        </p:spPr>
        <p:txBody>
          <a:bodyPr>
            <a:noAutofit/>
          </a:bodyPr>
          <a:lstStyle/>
          <a:p>
            <a:pPr marL="216000" marR="630936" indent="-216000" algn="ctr" fontAlgn="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1700" b="1" dirty="0" smtClean="0">
              <a:solidFill>
                <a:srgbClr val="252525"/>
              </a:solidFill>
              <a:cs typeface="Arial"/>
            </a:endParaRPr>
          </a:p>
          <a:p>
            <a:pPr marL="216000" marR="630936" indent="-216000" fontAlgn="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rgbClr val="252525"/>
                </a:solidFill>
                <a:cs typeface="Arial"/>
              </a:rPr>
              <a:t>Open </a:t>
            </a:r>
            <a:r>
              <a:rPr lang="en-GB" sz="1700" dirty="0">
                <a:solidFill>
                  <a:srgbClr val="252525"/>
                </a:solidFill>
                <a:cs typeface="Arial"/>
              </a:rPr>
              <a:t>data and mobile information delivery </a:t>
            </a:r>
            <a:endParaRPr lang="en-GB" sz="1700" dirty="0" smtClean="0">
              <a:solidFill>
                <a:srgbClr val="252525"/>
              </a:solidFill>
              <a:cs typeface="Arial"/>
            </a:endParaRPr>
          </a:p>
          <a:p>
            <a:pPr marL="216000" marR="630936" indent="-216000" fontAlgn="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rgbClr val="252525"/>
                </a:solidFill>
                <a:cs typeface="Arial"/>
              </a:rPr>
              <a:t>Plantwise - issues </a:t>
            </a:r>
            <a:r>
              <a:rPr lang="en-GB" sz="1700" dirty="0">
                <a:solidFill>
                  <a:srgbClr val="252525"/>
                </a:solidFill>
                <a:cs typeface="Arial"/>
              </a:rPr>
              <a:t>in relation to Plant Health system development, Knowledge Bank and </a:t>
            </a:r>
            <a:r>
              <a:rPr lang="en-GB" sz="1700" dirty="0" smtClean="0">
                <a:solidFill>
                  <a:srgbClr val="252525"/>
                </a:solidFill>
                <a:cs typeface="Arial"/>
              </a:rPr>
              <a:t>M&amp;E of the Plantwise</a:t>
            </a:r>
          </a:p>
          <a:p>
            <a:pPr marL="216000" marR="630936" indent="-216000" fontAlgn="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rgbClr val="252525"/>
                </a:solidFill>
                <a:cs typeface="Arial"/>
              </a:rPr>
              <a:t>CABI's </a:t>
            </a:r>
            <a:r>
              <a:rPr lang="en-GB" sz="1700" dirty="0">
                <a:solidFill>
                  <a:srgbClr val="252525"/>
                </a:solidFill>
                <a:cs typeface="Arial"/>
              </a:rPr>
              <a:t>role in facilitating trade and market </a:t>
            </a:r>
            <a:r>
              <a:rPr lang="en-GB" sz="1700" dirty="0" smtClean="0">
                <a:solidFill>
                  <a:srgbClr val="252525"/>
                </a:solidFill>
                <a:cs typeface="Arial"/>
              </a:rPr>
              <a:t>access</a:t>
            </a:r>
          </a:p>
          <a:p>
            <a:pPr marL="216000" marR="630936" indent="-216000" fontAlgn="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rgbClr val="252525"/>
                </a:solidFill>
                <a:cs typeface="Arial"/>
              </a:rPr>
              <a:t>CABI’s </a:t>
            </a:r>
            <a:r>
              <a:rPr lang="en-GB" sz="1700" dirty="0">
                <a:solidFill>
                  <a:srgbClr val="252525"/>
                </a:solidFill>
                <a:cs typeface="Arial"/>
              </a:rPr>
              <a:t>Policy on Access and Benefit Sharing Compliance under the Nagoya </a:t>
            </a:r>
            <a:r>
              <a:rPr lang="en-GB" sz="1700" dirty="0" smtClean="0">
                <a:solidFill>
                  <a:srgbClr val="252525"/>
                </a:solidFill>
                <a:cs typeface="Arial"/>
              </a:rPr>
              <a:t>Protocol</a:t>
            </a:r>
          </a:p>
          <a:p>
            <a:pPr marL="216000" marR="630936" indent="-216000" fontAlgn="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rgbClr val="252525"/>
                </a:solidFill>
                <a:cs typeface="Arial"/>
              </a:rPr>
              <a:t>Invasive </a:t>
            </a:r>
            <a:r>
              <a:rPr lang="en-GB" sz="1700" dirty="0">
                <a:solidFill>
                  <a:srgbClr val="252525"/>
                </a:solidFill>
                <a:cs typeface="Arial"/>
              </a:rPr>
              <a:t>species – the livelihoods threat facing Africa</a:t>
            </a:r>
          </a:p>
          <a:p>
            <a:pPr marL="216000" marR="630936" indent="-216000" fontAlgn="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700" dirty="0">
              <a:solidFill>
                <a:srgbClr val="252525"/>
              </a:solidFill>
              <a:cs typeface="Arial"/>
            </a:endParaRPr>
          </a:p>
          <a:p>
            <a:pPr marL="216000" marR="630936" indent="-216000" fontAlgn="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700" dirty="0" smtClean="0">
              <a:solidFill>
                <a:srgbClr val="252525"/>
              </a:solidFill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419872" y="450850"/>
            <a:ext cx="5724128" cy="914400"/>
          </a:xfrm>
        </p:spPr>
        <p:txBody>
          <a:bodyPr>
            <a:noAutofit/>
          </a:bodyPr>
          <a:lstStyle/>
          <a:p>
            <a:pPr marL="0"/>
            <a:r>
              <a:rPr lang="en-GB" sz="2400" dirty="0" smtClean="0"/>
              <a:t>Issues of select </a:t>
            </a:r>
          </a:p>
          <a:p>
            <a:pPr marL="0"/>
            <a:r>
              <a:rPr lang="en-GB" sz="2400" dirty="0" smtClean="0"/>
              <a:t>key CABI strategic areas</a:t>
            </a:r>
          </a:p>
          <a:p>
            <a:pPr marL="0"/>
            <a:endParaRPr lang="en-GB" sz="24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6" r="309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801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347864" y="332656"/>
            <a:ext cx="5832648" cy="5794135"/>
          </a:xfrm>
        </p:spPr>
        <p:txBody>
          <a:bodyPr>
            <a:noAutofit/>
          </a:bodyPr>
          <a:lstStyle/>
          <a:p>
            <a:pPr marL="0" marR="630936" indent="0" algn="just" fontAlgn="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1700" dirty="0" smtClean="0">
              <a:solidFill>
                <a:srgbClr val="252525"/>
              </a:solidFill>
              <a:cs typeface="Arial"/>
            </a:endParaRPr>
          </a:p>
          <a:p>
            <a:pPr marL="216000" marR="630936" indent="-216000" fontAlgn="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700" dirty="0" smtClean="0">
              <a:solidFill>
                <a:srgbClr val="252525"/>
              </a:solidFill>
              <a:cs typeface="Arial"/>
            </a:endParaRPr>
          </a:p>
          <a:p>
            <a:pPr marL="216000" marR="630936" indent="-216000" fontAlgn="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52525"/>
                </a:solidFill>
                <a:cs typeface="Arial"/>
              </a:rPr>
              <a:t>Have </a:t>
            </a:r>
            <a:r>
              <a:rPr lang="en-GB" dirty="0">
                <a:solidFill>
                  <a:srgbClr val="252525"/>
                </a:solidFill>
                <a:cs typeface="Arial"/>
              </a:rPr>
              <a:t>countries got objections to CABI’s Policy?</a:t>
            </a:r>
          </a:p>
          <a:p>
            <a:pPr marL="216000" marR="630936" indent="-216000" fontAlgn="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52525"/>
                </a:solidFill>
                <a:cs typeface="Arial"/>
              </a:rPr>
              <a:t>Are there specific contacts in your countries other than yourselves that CABI must negotiate with?</a:t>
            </a:r>
          </a:p>
          <a:p>
            <a:pPr marL="216000" marR="630936" indent="-216000" fontAlgn="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52525"/>
                </a:solidFill>
                <a:cs typeface="Arial"/>
              </a:rPr>
              <a:t>Are there specific protocols or procedures that countries want addressing in CABI’s best practice?</a:t>
            </a:r>
          </a:p>
          <a:p>
            <a:pPr marL="216000" marR="630936" indent="-216000" fontAlgn="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52525"/>
                </a:solidFill>
                <a:cs typeface="Arial"/>
              </a:rPr>
              <a:t>What changes to the procedures and practices need to be made for your country to adopt CABI’s policy at the 2016 CABI Review Conference</a:t>
            </a:r>
            <a:r>
              <a:rPr lang="en-GB" dirty="0" smtClean="0">
                <a:solidFill>
                  <a:srgbClr val="252525"/>
                </a:solidFill>
                <a:cs typeface="Arial"/>
              </a:rPr>
              <a:t>?</a:t>
            </a:r>
            <a:endParaRPr lang="en-GB" dirty="0" smtClean="0"/>
          </a:p>
          <a:p>
            <a:pPr marL="216000" marR="630936" indent="-216000" algn="just" fontAlgn="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700" dirty="0"/>
          </a:p>
          <a:p>
            <a:pPr marL="216000" marR="630936" indent="-216000" algn="just" fontAlgn="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419872" y="450850"/>
            <a:ext cx="5472607" cy="673894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en-GB" sz="2400" dirty="0" smtClean="0"/>
              <a:t>Plenary discussions </a:t>
            </a:r>
            <a:r>
              <a:rPr lang="en-GB" sz="2400" dirty="0"/>
              <a:t>on CABI CBD and ABS </a:t>
            </a:r>
            <a:r>
              <a:rPr lang="en-GB" sz="2400" dirty="0" smtClean="0"/>
              <a:t>Policy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 b="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427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75856" y="1412775"/>
            <a:ext cx="5868144" cy="4608513"/>
          </a:xfrm>
        </p:spPr>
        <p:txBody>
          <a:bodyPr>
            <a:noAutofit/>
          </a:bodyPr>
          <a:lstStyle/>
          <a:p>
            <a:pPr marL="0" marR="630936" indent="0" fontAlgn="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 smtClean="0">
                <a:solidFill>
                  <a:srgbClr val="252525"/>
                </a:solidFill>
                <a:cs typeface="Arial"/>
              </a:rPr>
              <a:t>This </a:t>
            </a:r>
            <a:r>
              <a:rPr lang="en-GB" dirty="0">
                <a:solidFill>
                  <a:srgbClr val="252525"/>
                </a:solidFill>
                <a:cs typeface="Arial"/>
              </a:rPr>
              <a:t>special session on invasive species aims to address the following overarching </a:t>
            </a:r>
            <a:r>
              <a:rPr lang="en-GB" dirty="0" smtClean="0">
                <a:solidFill>
                  <a:srgbClr val="252525"/>
                </a:solidFill>
                <a:cs typeface="Arial"/>
              </a:rPr>
              <a:t>objectives:</a:t>
            </a:r>
          </a:p>
          <a:p>
            <a:pPr marR="630936" fontAlgn="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 smtClean="0">
                <a:solidFill>
                  <a:srgbClr val="252525"/>
                </a:solidFill>
                <a:cs typeface="Arial"/>
              </a:rPr>
              <a:t>Discuss and review the impact of invasive species on livelihoods in Africa</a:t>
            </a:r>
          </a:p>
          <a:p>
            <a:pPr lvl="0"/>
            <a:r>
              <a:rPr lang="en-GB" dirty="0" smtClean="0"/>
              <a:t>Identify where gaps lie in current action plans and what can be done collectively </a:t>
            </a:r>
            <a:r>
              <a:rPr lang="en-GB" dirty="0"/>
              <a:t>to address the </a:t>
            </a:r>
            <a:r>
              <a:rPr lang="en-GB" dirty="0" smtClean="0"/>
              <a:t>issues</a:t>
            </a:r>
          </a:p>
          <a:p>
            <a:pPr lvl="0"/>
            <a:r>
              <a:rPr lang="en-GB" dirty="0" smtClean="0"/>
              <a:t>Identifying partnerships and next steps for addressing invasive species at a regional level. </a:t>
            </a:r>
          </a:p>
          <a:p>
            <a:pPr marL="0" marR="630936" indent="0" fontAlgn="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1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GB" sz="2400" dirty="0"/>
              <a:t>Invasive species – the livelihoods threat </a:t>
            </a:r>
            <a:r>
              <a:rPr lang="en-GB" sz="2400"/>
              <a:t>facing </a:t>
            </a:r>
            <a:r>
              <a:rPr lang="en-GB" sz="2400" smtClean="0"/>
              <a:t>Africa</a:t>
            </a:r>
            <a:endParaRPr lang="en-GB" sz="2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8" r="174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145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347864" y="692696"/>
            <a:ext cx="5760640" cy="144016"/>
          </a:xfrm>
        </p:spPr>
        <p:txBody>
          <a:bodyPr>
            <a:noAutofit/>
          </a:bodyPr>
          <a:lstStyle/>
          <a:p>
            <a:pPr marL="216000" marR="630936" indent="-216000" algn="ctr" fontAlgn="t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700" b="1" dirty="0" smtClean="0">
              <a:solidFill>
                <a:schemeClr val="tx1">
                  <a:lumMod val="75000"/>
                </a:schemeClr>
              </a:solidFill>
              <a:cs typeface="Arial"/>
            </a:endParaRPr>
          </a:p>
          <a:p>
            <a:pPr marL="0" indent="0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1700" b="1" dirty="0" smtClean="0">
              <a:solidFill>
                <a:schemeClr val="tx1">
                  <a:lumMod val="75000"/>
                </a:schemeClr>
              </a:solidFill>
              <a:ea typeface="Arial"/>
              <a:cs typeface="Arial"/>
            </a:endParaRPr>
          </a:p>
          <a:p>
            <a:pPr marL="0" indent="0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000" b="1" dirty="0" smtClean="0">
                <a:solidFill>
                  <a:schemeClr val="tx1">
                    <a:lumMod val="75000"/>
                  </a:schemeClr>
                </a:solidFill>
                <a:ea typeface="Arial"/>
                <a:cs typeface="Arial"/>
              </a:rPr>
              <a:t>Random selection </a:t>
            </a:r>
          </a:p>
          <a:p>
            <a:pPr marL="0" indent="0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700" b="1" dirty="0" smtClean="0">
                <a:solidFill>
                  <a:schemeClr val="tx1">
                    <a:lumMod val="75000"/>
                  </a:schemeClr>
                </a:solidFill>
                <a:ea typeface="Arial"/>
                <a:cs typeface="Arial"/>
              </a:rPr>
              <a:t>Group 1:</a:t>
            </a:r>
          </a:p>
          <a:p>
            <a:pPr marL="0" indent="0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700" b="1" i="1" dirty="0" smtClean="0">
                <a:solidFill>
                  <a:schemeClr val="tx1">
                    <a:lumMod val="75000"/>
                  </a:schemeClr>
                </a:solidFill>
                <a:ea typeface="Calibri"/>
                <a:cs typeface="Times New Roman"/>
              </a:rPr>
              <a:t>(</a:t>
            </a:r>
            <a:r>
              <a:rPr lang="en-GB" sz="1700" b="1" i="1" dirty="0">
                <a:solidFill>
                  <a:schemeClr val="tx1">
                    <a:lumMod val="75000"/>
                  </a:schemeClr>
                </a:solidFill>
                <a:ea typeface="Arial"/>
                <a:cs typeface="Arial"/>
              </a:rPr>
              <a:t>Roger Day </a:t>
            </a:r>
            <a:r>
              <a:rPr lang="en-GB" sz="1700" b="1" i="1" dirty="0" smtClean="0">
                <a:solidFill>
                  <a:schemeClr val="tx1">
                    <a:lumMod val="75000"/>
                  </a:schemeClr>
                </a:solidFill>
                <a:ea typeface="Calibri"/>
                <a:cs typeface="Times New Roman"/>
              </a:rPr>
              <a:t>and </a:t>
            </a:r>
            <a:r>
              <a:rPr lang="en-GB" sz="1700" b="1" i="1" dirty="0">
                <a:solidFill>
                  <a:schemeClr val="tx1">
                    <a:lumMod val="75000"/>
                  </a:schemeClr>
                </a:solidFill>
                <a:ea typeface="Calibri"/>
                <a:cs typeface="Times New Roman"/>
              </a:rPr>
              <a:t>Carol McNamara</a:t>
            </a:r>
            <a:r>
              <a:rPr lang="en-GB" sz="1700" b="1" dirty="0" smtClean="0">
                <a:solidFill>
                  <a:schemeClr val="tx1">
                    <a:lumMod val="75000"/>
                  </a:schemeClr>
                </a:solidFill>
                <a:ea typeface="Calibri"/>
                <a:cs typeface="Times New Roman"/>
              </a:rPr>
              <a:t>) </a:t>
            </a:r>
            <a:endParaRPr lang="en-GB" sz="1700" b="1" dirty="0">
              <a:solidFill>
                <a:schemeClr val="tx1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0" indent="0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700" b="1" dirty="0" smtClean="0">
                <a:solidFill>
                  <a:schemeClr val="tx1">
                    <a:lumMod val="75000"/>
                  </a:schemeClr>
                </a:solidFill>
                <a:ea typeface="Arial"/>
                <a:cs typeface="Arial"/>
              </a:rPr>
              <a:t>Group 2: </a:t>
            </a:r>
          </a:p>
          <a:p>
            <a:pPr marL="0" indent="0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700" b="1" i="1" dirty="0">
                <a:solidFill>
                  <a:schemeClr val="tx1">
                    <a:lumMod val="75000"/>
                  </a:schemeClr>
                </a:solidFill>
                <a:ea typeface="Calibri"/>
                <a:cs typeface="Times New Roman"/>
              </a:rPr>
              <a:t>(Babar Bajwa and Dannie Romney)</a:t>
            </a:r>
          </a:p>
          <a:p>
            <a:pPr marL="0" indent="0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700" b="1" dirty="0" smtClean="0">
                <a:solidFill>
                  <a:schemeClr val="tx1">
                    <a:lumMod val="75000"/>
                  </a:schemeClr>
                </a:solidFill>
                <a:ea typeface="Arial"/>
                <a:cs typeface="Arial"/>
              </a:rPr>
              <a:t>Group 3: </a:t>
            </a:r>
          </a:p>
          <a:p>
            <a:pPr marL="0" indent="0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700" b="1" i="1" dirty="0">
                <a:solidFill>
                  <a:schemeClr val="tx1">
                    <a:lumMod val="75000"/>
                  </a:schemeClr>
                </a:solidFill>
                <a:ea typeface="Calibri"/>
                <a:cs typeface="Times New Roman"/>
              </a:rPr>
              <a:t>(Victor Clottey and Phil Abrahams )</a:t>
            </a:r>
          </a:p>
          <a:p>
            <a:pPr marL="216000" indent="-216000" algn="just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700" dirty="0">
              <a:solidFill>
                <a:srgbClr val="262626"/>
              </a:solidFill>
              <a:ea typeface="Calibri"/>
              <a:cs typeface="Times New Roman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347864" y="450850"/>
            <a:ext cx="5472607" cy="745902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Break-out Discussions 2: Key Invasive Issues</a:t>
            </a:r>
          </a:p>
          <a:p>
            <a:endParaRPr lang="en-GB" sz="2400" dirty="0" smtClean="0"/>
          </a:p>
          <a:p>
            <a:endParaRPr lang="en-GB" sz="2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0" r="264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625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32138" y="548679"/>
            <a:ext cx="6011862" cy="5578111"/>
          </a:xfrm>
        </p:spPr>
        <p:txBody>
          <a:bodyPr>
            <a:noAutofit/>
          </a:bodyPr>
          <a:lstStyle/>
          <a:p>
            <a:pPr marL="216000" marR="630936" indent="-216000" algn="ctr" fontAlgn="t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700" b="1" dirty="0" smtClean="0">
              <a:solidFill>
                <a:schemeClr val="tx1">
                  <a:lumMod val="75000"/>
                </a:schemeClr>
              </a:solidFill>
              <a:cs typeface="Arial"/>
            </a:endParaRPr>
          </a:p>
          <a:p>
            <a:pPr marL="0" indent="0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1600" b="1" dirty="0" smtClean="0">
              <a:solidFill>
                <a:schemeClr val="tx1">
                  <a:lumMod val="75000"/>
                </a:schemeClr>
              </a:solidFill>
              <a:ea typeface="Arial"/>
              <a:cs typeface="Arial"/>
            </a:endParaRPr>
          </a:p>
          <a:p>
            <a:pPr marL="0" indent="0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600" b="1" dirty="0" smtClean="0">
                <a:solidFill>
                  <a:schemeClr val="tx1">
                    <a:lumMod val="75000"/>
                  </a:schemeClr>
                </a:solidFill>
                <a:ea typeface="Arial"/>
                <a:cs typeface="Arial"/>
              </a:rPr>
              <a:t>Group 1: Open </a:t>
            </a:r>
            <a:r>
              <a:rPr lang="en-GB" sz="1600" b="1" dirty="0">
                <a:solidFill>
                  <a:schemeClr val="tx1">
                    <a:lumMod val="75000"/>
                  </a:schemeClr>
                </a:solidFill>
                <a:ea typeface="Arial"/>
                <a:cs typeface="Arial"/>
              </a:rPr>
              <a:t>data and mobile information </a:t>
            </a:r>
            <a:r>
              <a:rPr lang="en-GB" sz="1600" b="1" dirty="0" smtClean="0">
                <a:solidFill>
                  <a:schemeClr val="tx1">
                    <a:lumMod val="75000"/>
                  </a:schemeClr>
                </a:solidFill>
                <a:ea typeface="Arial"/>
                <a:cs typeface="Arial"/>
              </a:rPr>
              <a:t>delivery </a:t>
            </a:r>
          </a:p>
          <a:p>
            <a:pPr marL="0" indent="0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600" i="1" dirty="0">
                <a:solidFill>
                  <a:schemeClr val="tx1">
                    <a:lumMod val="75000"/>
                  </a:schemeClr>
                </a:solidFill>
                <a:ea typeface="Calibri"/>
                <a:cs typeface="Times New Roman"/>
              </a:rPr>
              <a:t>Gambia, Kenya, Mauritius, Nigeria, South Africa, Uganda, Agricultural Research Council of South Africa, FAO and ZARI plus other local partners </a:t>
            </a:r>
            <a:r>
              <a:rPr lang="en-GB" sz="1600" b="1" i="1" dirty="0" smtClean="0">
                <a:solidFill>
                  <a:schemeClr val="tx1">
                    <a:lumMod val="75000"/>
                  </a:schemeClr>
                </a:solidFill>
                <a:ea typeface="Calibri"/>
                <a:cs typeface="Times New Roman"/>
              </a:rPr>
              <a:t>(Elizabeth Dodsworth and Dannie Romney</a:t>
            </a:r>
            <a:r>
              <a:rPr lang="en-GB" sz="1600" b="1" dirty="0" smtClean="0">
                <a:solidFill>
                  <a:schemeClr val="tx1">
                    <a:lumMod val="75000"/>
                  </a:schemeClr>
                </a:solidFill>
                <a:ea typeface="Calibri"/>
                <a:cs typeface="Times New Roman"/>
              </a:rPr>
              <a:t>) </a:t>
            </a:r>
            <a:endParaRPr lang="en-GB" sz="1600" b="1" dirty="0">
              <a:solidFill>
                <a:schemeClr val="tx1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600" b="1" dirty="0" smtClean="0">
                <a:solidFill>
                  <a:schemeClr val="tx1">
                    <a:lumMod val="75000"/>
                  </a:schemeClr>
                </a:solidFill>
                <a:ea typeface="Arial"/>
                <a:cs typeface="Arial"/>
              </a:rPr>
              <a:t>Group 2: Issues in relation to Plant Health system development, Knowledge Bank and M&amp;E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600" i="1" dirty="0">
                <a:solidFill>
                  <a:schemeClr val="tx1">
                    <a:lumMod val="75000"/>
                  </a:schemeClr>
                </a:solidFill>
                <a:ea typeface="Calibri"/>
                <a:cs typeface="Times New Roman"/>
              </a:rPr>
              <a:t>Ghana, Malawi, Sierra Leone, Tanzania, Rwanda, </a:t>
            </a:r>
            <a:r>
              <a:rPr lang="en-GB" sz="1600" i="1" dirty="0" smtClean="0">
                <a:solidFill>
                  <a:schemeClr val="tx1">
                    <a:lumMod val="75000"/>
                  </a:schemeClr>
                </a:solidFill>
                <a:ea typeface="Calibri"/>
                <a:cs typeface="Times New Roman"/>
              </a:rPr>
              <a:t>Zambia</a:t>
            </a:r>
            <a:r>
              <a:rPr lang="en-GB" sz="1600" i="1" dirty="0">
                <a:solidFill>
                  <a:schemeClr val="tx1">
                    <a:lumMod val="75000"/>
                  </a:schemeClr>
                </a:solidFill>
                <a:ea typeface="Calibri"/>
                <a:cs typeface="Times New Roman"/>
              </a:rPr>
              <a:t>, Self Help Africa and PW National Data Coordinator for Zambia plus local partners </a:t>
            </a:r>
            <a:r>
              <a:rPr lang="en-GB" sz="1600" b="1" i="1" dirty="0" smtClean="0">
                <a:solidFill>
                  <a:schemeClr val="tx1">
                    <a:lumMod val="75000"/>
                  </a:schemeClr>
                </a:solidFill>
                <a:ea typeface="Calibri"/>
                <a:cs typeface="Times New Roman"/>
              </a:rPr>
              <a:t>(Washington </a:t>
            </a:r>
            <a:r>
              <a:rPr lang="en-GB" sz="1600" b="1" i="1" dirty="0">
                <a:solidFill>
                  <a:schemeClr val="tx1">
                    <a:lumMod val="75000"/>
                  </a:schemeClr>
                </a:solidFill>
                <a:ea typeface="Calibri"/>
                <a:cs typeface="Times New Roman"/>
              </a:rPr>
              <a:t>Otieno and Victor </a:t>
            </a:r>
            <a:r>
              <a:rPr lang="en-GB" sz="1600" b="1" i="1" dirty="0" smtClean="0">
                <a:solidFill>
                  <a:schemeClr val="tx1">
                    <a:lumMod val="75000"/>
                  </a:schemeClr>
                </a:solidFill>
                <a:ea typeface="Calibri"/>
                <a:cs typeface="Times New Roman"/>
              </a:rPr>
              <a:t>Clottey)</a:t>
            </a:r>
            <a:endParaRPr lang="en-GB" sz="1600" b="1" i="1" dirty="0">
              <a:solidFill>
                <a:schemeClr val="tx1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0" indent="0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600" b="1" dirty="0" smtClean="0">
                <a:solidFill>
                  <a:schemeClr val="tx1">
                    <a:lumMod val="75000"/>
                  </a:schemeClr>
                </a:solidFill>
                <a:ea typeface="Arial"/>
                <a:cs typeface="Arial"/>
              </a:rPr>
              <a:t>Group 3: CABI's </a:t>
            </a:r>
            <a:r>
              <a:rPr lang="en-GB" sz="1600" b="1" dirty="0">
                <a:solidFill>
                  <a:schemeClr val="tx1">
                    <a:lumMod val="75000"/>
                  </a:schemeClr>
                </a:solidFill>
                <a:ea typeface="Arial"/>
                <a:cs typeface="Arial"/>
              </a:rPr>
              <a:t>role in facilitating trade and market </a:t>
            </a:r>
            <a:r>
              <a:rPr lang="en-GB" sz="1600" b="1" dirty="0" smtClean="0">
                <a:solidFill>
                  <a:schemeClr val="tx1">
                    <a:lumMod val="75000"/>
                  </a:schemeClr>
                </a:solidFill>
                <a:ea typeface="Arial"/>
                <a:cs typeface="Arial"/>
              </a:rPr>
              <a:t>access</a:t>
            </a:r>
          </a:p>
          <a:p>
            <a:pPr marL="0" indent="0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600" i="1" dirty="0">
                <a:solidFill>
                  <a:schemeClr val="tx1">
                    <a:lumMod val="75000"/>
                  </a:schemeClr>
                </a:solidFill>
                <a:ea typeface="Calibri"/>
                <a:cs typeface="Arial"/>
              </a:rPr>
              <a:t>Botswana, Burundi, Cameroon Cote d’Ivoire, Ethiopia, Zimbabwe, </a:t>
            </a:r>
            <a:r>
              <a:rPr lang="en-GB" sz="1600" i="1" dirty="0" err="1">
                <a:solidFill>
                  <a:schemeClr val="tx1">
                    <a:lumMod val="75000"/>
                  </a:schemeClr>
                </a:solidFill>
                <a:ea typeface="Calibri"/>
                <a:cs typeface="Arial"/>
              </a:rPr>
              <a:t>AfDB</a:t>
            </a:r>
            <a:r>
              <a:rPr lang="en-GB" sz="1600" i="1" dirty="0">
                <a:solidFill>
                  <a:schemeClr val="tx1">
                    <a:lumMod val="75000"/>
                  </a:schemeClr>
                </a:solidFill>
                <a:ea typeface="Calibri"/>
                <a:cs typeface="Arial"/>
              </a:rPr>
              <a:t>, COMESA plus local partners </a:t>
            </a:r>
            <a:r>
              <a:rPr lang="en-GB" sz="1600" b="1" i="1" dirty="0" smtClean="0">
                <a:solidFill>
                  <a:schemeClr val="tx1">
                    <a:lumMod val="75000"/>
                  </a:schemeClr>
                </a:solidFill>
                <a:ea typeface="Calibri"/>
                <a:cs typeface="Times New Roman"/>
              </a:rPr>
              <a:t>(Roger </a:t>
            </a:r>
            <a:r>
              <a:rPr lang="en-GB" sz="1600" b="1" i="1" dirty="0">
                <a:solidFill>
                  <a:schemeClr val="tx1">
                    <a:lumMod val="75000"/>
                  </a:schemeClr>
                </a:solidFill>
                <a:ea typeface="Calibri"/>
                <a:cs typeface="Times New Roman"/>
              </a:rPr>
              <a:t>Day </a:t>
            </a:r>
            <a:r>
              <a:rPr lang="en-GB" sz="1600" b="1" i="1" dirty="0" smtClean="0">
                <a:solidFill>
                  <a:schemeClr val="tx1">
                    <a:lumMod val="75000"/>
                  </a:schemeClr>
                </a:solidFill>
                <a:ea typeface="Calibri"/>
                <a:cs typeface="Times New Roman"/>
              </a:rPr>
              <a:t>and George </a:t>
            </a:r>
            <a:r>
              <a:rPr lang="en-GB" sz="1600" b="1" i="1" dirty="0" err="1" smtClean="0">
                <a:solidFill>
                  <a:schemeClr val="tx1">
                    <a:lumMod val="75000"/>
                  </a:schemeClr>
                </a:solidFill>
                <a:ea typeface="Calibri"/>
                <a:cs typeface="Times New Roman"/>
              </a:rPr>
              <a:t>Oduor</a:t>
            </a:r>
            <a:r>
              <a:rPr lang="en-GB" sz="1600" b="1" i="1" dirty="0" smtClean="0">
                <a:solidFill>
                  <a:schemeClr val="tx1">
                    <a:lumMod val="75000"/>
                  </a:schemeClr>
                </a:solidFill>
                <a:ea typeface="Calibri"/>
                <a:cs typeface="Times New Roman"/>
              </a:rPr>
              <a:t>)</a:t>
            </a:r>
            <a:endParaRPr lang="en-GB" sz="1600" b="1" i="1" dirty="0">
              <a:solidFill>
                <a:schemeClr val="tx1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216000" indent="-216000" algn="just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700" dirty="0">
              <a:solidFill>
                <a:srgbClr val="262626"/>
              </a:solidFill>
              <a:ea typeface="Calibri"/>
              <a:cs typeface="Times New Roman"/>
            </a:endParaRPr>
          </a:p>
          <a:p>
            <a:pPr marL="216000" indent="-216000" algn="just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700" dirty="0">
              <a:solidFill>
                <a:srgbClr val="262626"/>
              </a:solidFill>
              <a:ea typeface="Calibri"/>
              <a:cs typeface="Times New Roman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347864" y="332656"/>
            <a:ext cx="5472607" cy="1032594"/>
          </a:xfrm>
        </p:spPr>
        <p:txBody>
          <a:bodyPr>
            <a:normAutofit/>
          </a:bodyPr>
          <a:lstStyle/>
          <a:p>
            <a:r>
              <a:rPr lang="en-GB" sz="2200" dirty="0" smtClean="0"/>
              <a:t>Break-out Discussions 3: Other highlighted </a:t>
            </a:r>
            <a:r>
              <a:rPr lang="en-GB" sz="2200" dirty="0"/>
              <a:t>i</a:t>
            </a:r>
            <a:r>
              <a:rPr lang="en-GB" sz="2200" dirty="0" smtClean="0"/>
              <a:t>ssues </a:t>
            </a:r>
            <a:endParaRPr lang="en-GB" sz="22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366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75855" y="908720"/>
            <a:ext cx="5760641" cy="5137180"/>
          </a:xfrm>
        </p:spPr>
        <p:txBody>
          <a:bodyPr>
            <a:noAutofit/>
          </a:bodyPr>
          <a:lstStyle/>
          <a:p>
            <a:pPr marL="342900" indent="-342900">
              <a:lnSpc>
                <a:spcPct val="115000"/>
              </a:lnSpc>
              <a:buFont typeface="Symbol"/>
              <a:buChar char=""/>
            </a:pPr>
            <a:r>
              <a:rPr lang="en-GB" b="1" dirty="0" smtClean="0">
                <a:solidFill>
                  <a:srgbClr val="262626"/>
                </a:solidFill>
                <a:latin typeface="+mj-lt"/>
                <a:ea typeface="Calibri"/>
                <a:cs typeface="Times New Roman"/>
              </a:rPr>
              <a:t>Step 7: </a:t>
            </a:r>
            <a:r>
              <a:rPr lang="en-GB" dirty="0" smtClean="0">
                <a:solidFill>
                  <a:srgbClr val="262626"/>
                </a:solidFill>
                <a:latin typeface="+mj-lt"/>
                <a:ea typeface="Calibri"/>
                <a:cs typeface="Times New Roman"/>
              </a:rPr>
              <a:t>Discuss specific questions on highlighted issues of select CABI strategy areas, and modify “Regional Priority Areas and Issues” after matching CABI’s capabilities and strategies</a:t>
            </a:r>
          </a:p>
          <a:p>
            <a:pPr marL="342900" indent="-342900">
              <a:lnSpc>
                <a:spcPct val="115000"/>
              </a:lnSpc>
              <a:buFont typeface="Symbol"/>
              <a:buChar char=""/>
            </a:pPr>
            <a:r>
              <a:rPr lang="en-GB" b="1" dirty="0" smtClean="0">
                <a:solidFill>
                  <a:srgbClr val="262626"/>
                </a:solidFill>
                <a:latin typeface="+mj-lt"/>
                <a:ea typeface="Calibri"/>
                <a:cs typeface="Times New Roman"/>
              </a:rPr>
              <a:t>Step 8: </a:t>
            </a:r>
            <a:r>
              <a:rPr lang="en-GB" dirty="0" smtClean="0">
                <a:solidFill>
                  <a:srgbClr val="262626"/>
                </a:solidFill>
                <a:latin typeface="+mj-lt"/>
                <a:ea typeface="Calibri"/>
                <a:cs typeface="Times New Roman"/>
              </a:rPr>
              <a:t>Agreed on “</a:t>
            </a:r>
            <a:r>
              <a:rPr lang="en-GB" b="1" dirty="0" smtClean="0">
                <a:solidFill>
                  <a:srgbClr val="262626"/>
                </a:solidFill>
                <a:latin typeface="+mj-lt"/>
                <a:ea typeface="Calibri"/>
                <a:cs typeface="Times New Roman"/>
              </a:rPr>
              <a:t>Regional </a:t>
            </a:r>
            <a:r>
              <a:rPr lang="en-GB" b="1" dirty="0">
                <a:solidFill>
                  <a:srgbClr val="262626"/>
                </a:solidFill>
                <a:latin typeface="+mj-lt"/>
                <a:ea typeface="Calibri"/>
                <a:cs typeface="Times New Roman"/>
              </a:rPr>
              <a:t>Priority Areas and Issues for Action</a:t>
            </a:r>
            <a:r>
              <a:rPr lang="en-GB" dirty="0">
                <a:solidFill>
                  <a:srgbClr val="262626"/>
                </a:solidFill>
                <a:latin typeface="+mj-lt"/>
                <a:ea typeface="Calibri"/>
                <a:cs typeface="Times New Roman"/>
              </a:rPr>
              <a:t>” and develop </a:t>
            </a:r>
            <a:r>
              <a:rPr lang="en-GB" dirty="0" smtClean="0">
                <a:solidFill>
                  <a:srgbClr val="262626"/>
                </a:solidFill>
                <a:latin typeface="+mj-lt"/>
                <a:ea typeface="Calibri"/>
                <a:cs typeface="Times New Roman"/>
              </a:rPr>
              <a:t>recommendations </a:t>
            </a:r>
            <a:r>
              <a:rPr lang="en-GB" dirty="0">
                <a:solidFill>
                  <a:srgbClr val="262626"/>
                </a:solidFill>
                <a:latin typeface="+mj-lt"/>
                <a:ea typeface="Calibri"/>
                <a:cs typeface="Times New Roman"/>
              </a:rPr>
              <a:t>and </a:t>
            </a:r>
            <a:r>
              <a:rPr lang="en-GB" dirty="0" smtClean="0">
                <a:solidFill>
                  <a:srgbClr val="262626"/>
                </a:solidFill>
                <a:latin typeface="+mj-lt"/>
                <a:ea typeface="Calibri"/>
                <a:cs typeface="Times New Roman"/>
              </a:rPr>
              <a:t>action </a:t>
            </a:r>
            <a:r>
              <a:rPr lang="en-GB" dirty="0">
                <a:solidFill>
                  <a:srgbClr val="262626"/>
                </a:solidFill>
                <a:latin typeface="+mj-lt"/>
                <a:ea typeface="Calibri"/>
                <a:cs typeface="Times New Roman"/>
              </a:rPr>
              <a:t>plans </a:t>
            </a:r>
            <a:endParaRPr lang="en-GB" dirty="0" smtClean="0">
              <a:solidFill>
                <a:srgbClr val="262626"/>
              </a:solidFill>
              <a:latin typeface="+mj-lt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Symbol"/>
              <a:buChar char=""/>
            </a:pPr>
            <a:endParaRPr lang="en-GB" dirty="0">
              <a:solidFill>
                <a:srgbClr val="262626"/>
              </a:solidFill>
              <a:latin typeface="+mj-lt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Calibri"/>
                <a:cs typeface="Times New Roman"/>
              </a:rPr>
              <a:t>Session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Calibri"/>
                <a:cs typeface="Times New Roman"/>
              </a:rPr>
              <a:t>4 (Day 3)-  </a:t>
            </a:r>
            <a:r>
              <a:rPr lang="en-GB" b="1" u="sng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Calibri"/>
                <a:cs typeface="Times New Roman"/>
              </a:rPr>
              <a:t>Plenary </a:t>
            </a:r>
            <a:r>
              <a:rPr lang="en-GB" b="1" u="sng" dirty="0">
                <a:solidFill>
                  <a:schemeClr val="accent6">
                    <a:lumMod val="75000"/>
                  </a:schemeClr>
                </a:solidFill>
                <a:latin typeface="+mj-lt"/>
                <a:ea typeface="Calibri"/>
                <a:cs typeface="Times New Roman"/>
              </a:rPr>
              <a:t>Discussions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Calibri"/>
                <a:cs typeface="Times New Roman"/>
              </a:rPr>
              <a:t>Step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Calibri"/>
                <a:cs typeface="Times New Roman"/>
              </a:rPr>
              <a:t>9: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+mj-lt"/>
                <a:ea typeface="Calibri"/>
                <a:cs typeface="Times New Roman"/>
              </a:rPr>
              <a:t>Discuss and agree on “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Calibri"/>
                <a:cs typeface="Times New Roman"/>
              </a:rPr>
              <a:t>Regional Priority Areas and Issues for Action”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+mj-lt"/>
                <a:ea typeface="Calibri"/>
                <a:cs typeface="Times New Roman"/>
              </a:rPr>
              <a:t>and “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Calibri"/>
                <a:cs typeface="Times New Roman"/>
              </a:rPr>
              <a:t>recommendations and action plans”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+mj-lt"/>
                <a:ea typeface="Calibri"/>
                <a:cs typeface="Times New Roman"/>
              </a:rPr>
              <a:t> by all member countries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Calibri"/>
                <a:cs typeface="Times New Roman"/>
              </a:rPr>
              <a:t>and partners present </a:t>
            </a:r>
            <a:endParaRPr lang="en-GB" b="1" dirty="0" smtClean="0">
              <a:solidFill>
                <a:schemeClr val="accent6">
                  <a:lumMod val="75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endParaRPr lang="en-GB" sz="2000" b="1" dirty="0">
              <a:solidFill>
                <a:srgbClr val="78BE20"/>
              </a:solidFill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en-GB" dirty="0">
              <a:solidFill>
                <a:srgbClr val="262626"/>
              </a:solidFill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en-GB" dirty="0">
              <a:solidFill>
                <a:srgbClr val="262626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275856" y="0"/>
            <a:ext cx="5472608" cy="908720"/>
          </a:xfrm>
        </p:spPr>
        <p:txBody>
          <a:bodyPr>
            <a:normAutofit fontScale="85000" lnSpcReduction="20000"/>
          </a:bodyPr>
          <a:lstStyle/>
          <a:p>
            <a:endParaRPr lang="en-GB" sz="2400" dirty="0" smtClean="0"/>
          </a:p>
          <a:p>
            <a:pPr marL="0" indent="0"/>
            <a:r>
              <a:rPr lang="en-GB" sz="2400" dirty="0" smtClean="0"/>
              <a:t>Suggested Steps for </a:t>
            </a:r>
            <a:r>
              <a:rPr lang="en-GB" sz="2400" dirty="0"/>
              <a:t>Break Out Discussions </a:t>
            </a:r>
            <a:r>
              <a:rPr lang="en-GB" sz="2400" dirty="0" smtClean="0"/>
              <a:t>3 (continued from Session 2)</a:t>
            </a:r>
            <a:endParaRPr lang="en-GB" sz="2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7" r="330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348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 smtClean="0"/>
              <a:t>Akiri</a:t>
            </a:r>
            <a:r>
              <a:rPr lang="en-GB" dirty="0" smtClean="0"/>
              <a:t> Morris, Africa</a:t>
            </a:r>
          </a:p>
          <a:p>
            <a:r>
              <a:rPr lang="en-GB" dirty="0" smtClean="0"/>
              <a:t>m.akiri@cabi.org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37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3">
      <a:dk1>
        <a:srgbClr val="5C5C5C"/>
      </a:dk1>
      <a:lt1>
        <a:srgbClr val="FFFFFF"/>
      </a:lt1>
      <a:dk2>
        <a:srgbClr val="CAEE9C"/>
      </a:dk2>
      <a:lt2>
        <a:srgbClr val="78BE20"/>
      </a:lt2>
      <a:accent1>
        <a:srgbClr val="78BE20"/>
      </a:accent1>
      <a:accent2>
        <a:srgbClr val="FFD200"/>
      </a:accent2>
      <a:accent3>
        <a:srgbClr val="CAEE9C"/>
      </a:accent3>
      <a:accent4>
        <a:srgbClr val="4C4C4C"/>
      </a:accent4>
      <a:accent5>
        <a:srgbClr val="00BCE4"/>
      </a:accent5>
      <a:accent6>
        <a:srgbClr val="F58025"/>
      </a:accent6>
      <a:hlink>
        <a:srgbClr val="78BE20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blank">
  <a:themeElements>
    <a:clrScheme name="Custom 3">
      <a:dk1>
        <a:srgbClr val="5C5C5C"/>
      </a:dk1>
      <a:lt1>
        <a:srgbClr val="FFFFFF"/>
      </a:lt1>
      <a:dk2>
        <a:srgbClr val="CAEE9C"/>
      </a:dk2>
      <a:lt2>
        <a:srgbClr val="78BE20"/>
      </a:lt2>
      <a:accent1>
        <a:srgbClr val="78BE20"/>
      </a:accent1>
      <a:accent2>
        <a:srgbClr val="FFD200"/>
      </a:accent2>
      <a:accent3>
        <a:srgbClr val="CAEE9C"/>
      </a:accent3>
      <a:accent4>
        <a:srgbClr val="4C4C4C"/>
      </a:accent4>
      <a:accent5>
        <a:srgbClr val="00BCE4"/>
      </a:accent5>
      <a:accent6>
        <a:srgbClr val="F58025"/>
      </a:accent6>
      <a:hlink>
        <a:srgbClr val="78BE20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blank">
  <a:themeElements>
    <a:clrScheme name="Custom 3">
      <a:dk1>
        <a:srgbClr val="5C5C5C"/>
      </a:dk1>
      <a:lt1>
        <a:srgbClr val="FFFFFF"/>
      </a:lt1>
      <a:dk2>
        <a:srgbClr val="CAEE9C"/>
      </a:dk2>
      <a:lt2>
        <a:srgbClr val="78BE20"/>
      </a:lt2>
      <a:accent1>
        <a:srgbClr val="78BE20"/>
      </a:accent1>
      <a:accent2>
        <a:srgbClr val="FFD200"/>
      </a:accent2>
      <a:accent3>
        <a:srgbClr val="CAEE9C"/>
      </a:accent3>
      <a:accent4>
        <a:srgbClr val="4C4C4C"/>
      </a:accent4>
      <a:accent5>
        <a:srgbClr val="00BCE4"/>
      </a:accent5>
      <a:accent6>
        <a:srgbClr val="F58025"/>
      </a:accent6>
      <a:hlink>
        <a:srgbClr val="78BE20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blank">
  <a:themeElements>
    <a:clrScheme name="Custom 3">
      <a:dk1>
        <a:srgbClr val="5C5C5C"/>
      </a:dk1>
      <a:lt1>
        <a:srgbClr val="FFFFFF"/>
      </a:lt1>
      <a:dk2>
        <a:srgbClr val="CAEE9C"/>
      </a:dk2>
      <a:lt2>
        <a:srgbClr val="78BE20"/>
      </a:lt2>
      <a:accent1>
        <a:srgbClr val="78BE20"/>
      </a:accent1>
      <a:accent2>
        <a:srgbClr val="FFD200"/>
      </a:accent2>
      <a:accent3>
        <a:srgbClr val="CAEE9C"/>
      </a:accent3>
      <a:accent4>
        <a:srgbClr val="4C4C4C"/>
      </a:accent4>
      <a:accent5>
        <a:srgbClr val="00BCE4"/>
      </a:accent5>
      <a:accent6>
        <a:srgbClr val="F58025"/>
      </a:accent6>
      <a:hlink>
        <a:srgbClr val="78BE20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blank">
  <a:themeElements>
    <a:clrScheme name="Custom 3">
      <a:dk1>
        <a:srgbClr val="5C5C5C"/>
      </a:dk1>
      <a:lt1>
        <a:srgbClr val="FFFFFF"/>
      </a:lt1>
      <a:dk2>
        <a:srgbClr val="CAEE9C"/>
      </a:dk2>
      <a:lt2>
        <a:srgbClr val="78BE20"/>
      </a:lt2>
      <a:accent1>
        <a:srgbClr val="78BE20"/>
      </a:accent1>
      <a:accent2>
        <a:srgbClr val="FFD200"/>
      </a:accent2>
      <a:accent3>
        <a:srgbClr val="CAEE9C"/>
      </a:accent3>
      <a:accent4>
        <a:srgbClr val="4C4C4C"/>
      </a:accent4>
      <a:accent5>
        <a:srgbClr val="00BCE4"/>
      </a:accent5>
      <a:accent6>
        <a:srgbClr val="F58025"/>
      </a:accent6>
      <a:hlink>
        <a:srgbClr val="78BE20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blank">
  <a:themeElements>
    <a:clrScheme name="Custom 3">
      <a:dk1>
        <a:srgbClr val="5C5C5C"/>
      </a:dk1>
      <a:lt1>
        <a:srgbClr val="FFFFFF"/>
      </a:lt1>
      <a:dk2>
        <a:srgbClr val="CAEE9C"/>
      </a:dk2>
      <a:lt2>
        <a:srgbClr val="78BE20"/>
      </a:lt2>
      <a:accent1>
        <a:srgbClr val="78BE20"/>
      </a:accent1>
      <a:accent2>
        <a:srgbClr val="FFD200"/>
      </a:accent2>
      <a:accent3>
        <a:srgbClr val="CAEE9C"/>
      </a:accent3>
      <a:accent4>
        <a:srgbClr val="4C4C4C"/>
      </a:accent4>
      <a:accent5>
        <a:srgbClr val="00BCE4"/>
      </a:accent5>
      <a:accent6>
        <a:srgbClr val="F58025"/>
      </a:accent6>
      <a:hlink>
        <a:srgbClr val="78BE20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blank">
  <a:themeElements>
    <a:clrScheme name="Custom 3">
      <a:dk1>
        <a:srgbClr val="5C5C5C"/>
      </a:dk1>
      <a:lt1>
        <a:srgbClr val="FFFFFF"/>
      </a:lt1>
      <a:dk2>
        <a:srgbClr val="CAEE9C"/>
      </a:dk2>
      <a:lt2>
        <a:srgbClr val="78BE20"/>
      </a:lt2>
      <a:accent1>
        <a:srgbClr val="78BE20"/>
      </a:accent1>
      <a:accent2>
        <a:srgbClr val="FFD200"/>
      </a:accent2>
      <a:accent3>
        <a:srgbClr val="CAEE9C"/>
      </a:accent3>
      <a:accent4>
        <a:srgbClr val="4C4C4C"/>
      </a:accent4>
      <a:accent5>
        <a:srgbClr val="00BCE4"/>
      </a:accent5>
      <a:accent6>
        <a:srgbClr val="F58025"/>
      </a:accent6>
      <a:hlink>
        <a:srgbClr val="78BE20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blank">
  <a:themeElements>
    <a:clrScheme name="Custom 3">
      <a:dk1>
        <a:srgbClr val="5C5C5C"/>
      </a:dk1>
      <a:lt1>
        <a:srgbClr val="FFFFFF"/>
      </a:lt1>
      <a:dk2>
        <a:srgbClr val="CAEE9C"/>
      </a:dk2>
      <a:lt2>
        <a:srgbClr val="78BE20"/>
      </a:lt2>
      <a:accent1>
        <a:srgbClr val="78BE20"/>
      </a:accent1>
      <a:accent2>
        <a:srgbClr val="FFD200"/>
      </a:accent2>
      <a:accent3>
        <a:srgbClr val="CAEE9C"/>
      </a:accent3>
      <a:accent4>
        <a:srgbClr val="4C4C4C"/>
      </a:accent4>
      <a:accent5>
        <a:srgbClr val="00BCE4"/>
      </a:accent5>
      <a:accent6>
        <a:srgbClr val="F58025"/>
      </a:accent6>
      <a:hlink>
        <a:srgbClr val="78BE20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blank">
  <a:themeElements>
    <a:clrScheme name="Custom 3">
      <a:dk1>
        <a:srgbClr val="5C5C5C"/>
      </a:dk1>
      <a:lt1>
        <a:srgbClr val="FFFFFF"/>
      </a:lt1>
      <a:dk2>
        <a:srgbClr val="CAEE9C"/>
      </a:dk2>
      <a:lt2>
        <a:srgbClr val="78BE20"/>
      </a:lt2>
      <a:accent1>
        <a:srgbClr val="78BE20"/>
      </a:accent1>
      <a:accent2>
        <a:srgbClr val="FFD200"/>
      </a:accent2>
      <a:accent3>
        <a:srgbClr val="CAEE9C"/>
      </a:accent3>
      <a:accent4>
        <a:srgbClr val="4C4C4C"/>
      </a:accent4>
      <a:accent5>
        <a:srgbClr val="00BCE4"/>
      </a:accent5>
      <a:accent6>
        <a:srgbClr val="F58025"/>
      </a:accent6>
      <a:hlink>
        <a:srgbClr val="78BE20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Custom 3">
      <a:dk1>
        <a:srgbClr val="5C5C5C"/>
      </a:dk1>
      <a:lt1>
        <a:srgbClr val="FFFFFF"/>
      </a:lt1>
      <a:dk2>
        <a:srgbClr val="CAEE9C"/>
      </a:dk2>
      <a:lt2>
        <a:srgbClr val="78BE20"/>
      </a:lt2>
      <a:accent1>
        <a:srgbClr val="78BE20"/>
      </a:accent1>
      <a:accent2>
        <a:srgbClr val="FFD200"/>
      </a:accent2>
      <a:accent3>
        <a:srgbClr val="CAEE9C"/>
      </a:accent3>
      <a:accent4>
        <a:srgbClr val="4C4C4C"/>
      </a:accent4>
      <a:accent5>
        <a:srgbClr val="00BCE4"/>
      </a:accent5>
      <a:accent6>
        <a:srgbClr val="F58025"/>
      </a:accent6>
      <a:hlink>
        <a:srgbClr val="78BE20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lank">
  <a:themeElements>
    <a:clrScheme name="Custom 3">
      <a:dk1>
        <a:srgbClr val="5C5C5C"/>
      </a:dk1>
      <a:lt1>
        <a:srgbClr val="FFFFFF"/>
      </a:lt1>
      <a:dk2>
        <a:srgbClr val="CAEE9C"/>
      </a:dk2>
      <a:lt2>
        <a:srgbClr val="78BE20"/>
      </a:lt2>
      <a:accent1>
        <a:srgbClr val="78BE20"/>
      </a:accent1>
      <a:accent2>
        <a:srgbClr val="FFD200"/>
      </a:accent2>
      <a:accent3>
        <a:srgbClr val="CAEE9C"/>
      </a:accent3>
      <a:accent4>
        <a:srgbClr val="4C4C4C"/>
      </a:accent4>
      <a:accent5>
        <a:srgbClr val="00BCE4"/>
      </a:accent5>
      <a:accent6>
        <a:srgbClr val="F58025"/>
      </a:accent6>
      <a:hlink>
        <a:srgbClr val="78BE20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blank">
  <a:themeElements>
    <a:clrScheme name="Custom 3">
      <a:dk1>
        <a:srgbClr val="5C5C5C"/>
      </a:dk1>
      <a:lt1>
        <a:srgbClr val="FFFFFF"/>
      </a:lt1>
      <a:dk2>
        <a:srgbClr val="CAEE9C"/>
      </a:dk2>
      <a:lt2>
        <a:srgbClr val="78BE20"/>
      </a:lt2>
      <a:accent1>
        <a:srgbClr val="78BE20"/>
      </a:accent1>
      <a:accent2>
        <a:srgbClr val="FFD200"/>
      </a:accent2>
      <a:accent3>
        <a:srgbClr val="CAEE9C"/>
      </a:accent3>
      <a:accent4>
        <a:srgbClr val="4C4C4C"/>
      </a:accent4>
      <a:accent5>
        <a:srgbClr val="00BCE4"/>
      </a:accent5>
      <a:accent6>
        <a:srgbClr val="F58025"/>
      </a:accent6>
      <a:hlink>
        <a:srgbClr val="78BE20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blank">
  <a:themeElements>
    <a:clrScheme name="Custom 3">
      <a:dk1>
        <a:srgbClr val="5C5C5C"/>
      </a:dk1>
      <a:lt1>
        <a:srgbClr val="FFFFFF"/>
      </a:lt1>
      <a:dk2>
        <a:srgbClr val="CAEE9C"/>
      </a:dk2>
      <a:lt2>
        <a:srgbClr val="78BE20"/>
      </a:lt2>
      <a:accent1>
        <a:srgbClr val="78BE20"/>
      </a:accent1>
      <a:accent2>
        <a:srgbClr val="FFD200"/>
      </a:accent2>
      <a:accent3>
        <a:srgbClr val="CAEE9C"/>
      </a:accent3>
      <a:accent4>
        <a:srgbClr val="4C4C4C"/>
      </a:accent4>
      <a:accent5>
        <a:srgbClr val="00BCE4"/>
      </a:accent5>
      <a:accent6>
        <a:srgbClr val="F58025"/>
      </a:accent6>
      <a:hlink>
        <a:srgbClr val="78BE20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blank">
  <a:themeElements>
    <a:clrScheme name="Custom 3">
      <a:dk1>
        <a:srgbClr val="5C5C5C"/>
      </a:dk1>
      <a:lt1>
        <a:srgbClr val="FFFFFF"/>
      </a:lt1>
      <a:dk2>
        <a:srgbClr val="CAEE9C"/>
      </a:dk2>
      <a:lt2>
        <a:srgbClr val="78BE20"/>
      </a:lt2>
      <a:accent1>
        <a:srgbClr val="78BE20"/>
      </a:accent1>
      <a:accent2>
        <a:srgbClr val="FFD200"/>
      </a:accent2>
      <a:accent3>
        <a:srgbClr val="CAEE9C"/>
      </a:accent3>
      <a:accent4>
        <a:srgbClr val="4C4C4C"/>
      </a:accent4>
      <a:accent5>
        <a:srgbClr val="00BCE4"/>
      </a:accent5>
      <a:accent6>
        <a:srgbClr val="F58025"/>
      </a:accent6>
      <a:hlink>
        <a:srgbClr val="78BE20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blank">
  <a:themeElements>
    <a:clrScheme name="Custom 3">
      <a:dk1>
        <a:srgbClr val="5C5C5C"/>
      </a:dk1>
      <a:lt1>
        <a:srgbClr val="FFFFFF"/>
      </a:lt1>
      <a:dk2>
        <a:srgbClr val="CAEE9C"/>
      </a:dk2>
      <a:lt2>
        <a:srgbClr val="78BE20"/>
      </a:lt2>
      <a:accent1>
        <a:srgbClr val="78BE20"/>
      </a:accent1>
      <a:accent2>
        <a:srgbClr val="FFD200"/>
      </a:accent2>
      <a:accent3>
        <a:srgbClr val="CAEE9C"/>
      </a:accent3>
      <a:accent4>
        <a:srgbClr val="4C4C4C"/>
      </a:accent4>
      <a:accent5>
        <a:srgbClr val="00BCE4"/>
      </a:accent5>
      <a:accent6>
        <a:srgbClr val="F58025"/>
      </a:accent6>
      <a:hlink>
        <a:srgbClr val="78BE20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blank">
  <a:themeElements>
    <a:clrScheme name="Custom 3">
      <a:dk1>
        <a:srgbClr val="5C5C5C"/>
      </a:dk1>
      <a:lt1>
        <a:srgbClr val="FFFFFF"/>
      </a:lt1>
      <a:dk2>
        <a:srgbClr val="CAEE9C"/>
      </a:dk2>
      <a:lt2>
        <a:srgbClr val="78BE20"/>
      </a:lt2>
      <a:accent1>
        <a:srgbClr val="78BE20"/>
      </a:accent1>
      <a:accent2>
        <a:srgbClr val="FFD200"/>
      </a:accent2>
      <a:accent3>
        <a:srgbClr val="CAEE9C"/>
      </a:accent3>
      <a:accent4>
        <a:srgbClr val="4C4C4C"/>
      </a:accent4>
      <a:accent5>
        <a:srgbClr val="00BCE4"/>
      </a:accent5>
      <a:accent6>
        <a:srgbClr val="F58025"/>
      </a:accent6>
      <a:hlink>
        <a:srgbClr val="78BE20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blank">
  <a:themeElements>
    <a:clrScheme name="Custom 3">
      <a:dk1>
        <a:srgbClr val="5C5C5C"/>
      </a:dk1>
      <a:lt1>
        <a:srgbClr val="FFFFFF"/>
      </a:lt1>
      <a:dk2>
        <a:srgbClr val="CAEE9C"/>
      </a:dk2>
      <a:lt2>
        <a:srgbClr val="78BE20"/>
      </a:lt2>
      <a:accent1>
        <a:srgbClr val="78BE20"/>
      </a:accent1>
      <a:accent2>
        <a:srgbClr val="FFD200"/>
      </a:accent2>
      <a:accent3>
        <a:srgbClr val="CAEE9C"/>
      </a:accent3>
      <a:accent4>
        <a:srgbClr val="4C4C4C"/>
      </a:accent4>
      <a:accent5>
        <a:srgbClr val="00BCE4"/>
      </a:accent5>
      <a:accent6>
        <a:srgbClr val="F58025"/>
      </a:accent6>
      <a:hlink>
        <a:srgbClr val="78BE20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07fce95-64a3-45e0-8e78-c550b935440d">CABICORP-90-203</_dlc_DocId>
    <_dlc_DocIdUrl xmlns="d07fce95-64a3-45e0-8e78-c550b935440d">
      <Url>http://teams.cabi.org/function/Corporate/cabi_membership/_layouts/DocIdRedir.aspx?ID=CABICORP-90-203</Url>
      <Description>CABICORP-90-203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CABI Document" ma:contentTypeID="0x010100B73AEB2BC9FE5343B1F3C335A1578D940A000F49FD40320F5044943BBC9893338162" ma:contentTypeVersion="4" ma:contentTypeDescription="" ma:contentTypeScope="" ma:versionID="67b10446555de7413b5f93f9b6439e20">
  <xsd:schema xmlns:xsd="http://www.w3.org/2001/XMLSchema" xmlns:xs="http://www.w3.org/2001/XMLSchema" xmlns:p="http://schemas.microsoft.com/office/2006/metadata/properties" xmlns:ns2="d07fce95-64a3-45e0-8e78-c550b935440d" targetNamespace="http://schemas.microsoft.com/office/2006/metadata/properties" ma:root="true" ma:fieldsID="450b4e59a71d0f4e8b807d5a3bd36074" ns2:_="">
    <xsd:import namespace="d07fce95-64a3-45e0-8e78-c550b935440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fce95-64a3-45e0-8e78-c550b93544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d8dd7c1c-4333-446f-aac1-2085e198f311" ContentTypeId="0x010100B73AEB2BC9FE5343B1F3C335A1578D940A" PreviousValue="false"/>
</file>

<file path=customXml/itemProps1.xml><?xml version="1.0" encoding="utf-8"?>
<ds:datastoreItem xmlns:ds="http://schemas.openxmlformats.org/officeDocument/2006/customXml" ds:itemID="{BA2419BC-E4D2-4232-B0EB-784B78452E1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ADEE54C-F617-47FA-A5FF-AB335BE7A42B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  <ds:schemaRef ds:uri="d07fce95-64a3-45e0-8e78-c550b935440d"/>
  </ds:schemaRefs>
</ds:datastoreItem>
</file>

<file path=customXml/itemProps3.xml><?xml version="1.0" encoding="utf-8"?>
<ds:datastoreItem xmlns:ds="http://schemas.openxmlformats.org/officeDocument/2006/customXml" ds:itemID="{CA63C503-F90D-413E-BEB5-A56440B1346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A50D1F1-0028-47E1-A5AB-2B0694A91D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7fce95-64a3-45e0-8e78-c550b93544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5D7BD510-55F5-45E4-A097-565D3D417A2E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591</TotalTime>
  <Words>1246</Words>
  <Application>Microsoft Office PowerPoint</Application>
  <PresentationFormat>On-screen Show (4:3)</PresentationFormat>
  <Paragraphs>149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9</vt:i4>
      </vt:variant>
    </vt:vector>
  </HeadingPairs>
  <TitlesOfParts>
    <vt:vector size="26" baseType="lpstr">
      <vt:lpstr>blank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16_blank</vt:lpstr>
      <vt:lpstr>Session 3: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heading here 2nd line if needed</dc:title>
  <dc:creator>Qiaoqiao Zhang</dc:creator>
  <cp:lastModifiedBy>Tamsin Davis</cp:lastModifiedBy>
  <cp:revision>61</cp:revision>
  <cp:lastPrinted>2014-09-10T14:54:56Z</cp:lastPrinted>
  <dcterms:created xsi:type="dcterms:W3CDTF">2015-08-21T10:32:43Z</dcterms:created>
  <dcterms:modified xsi:type="dcterms:W3CDTF">2015-10-08T13:54:26Z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0x010100B73AEB2BC9FE5343B1F3C335A1578D940A000F49FD40320F5044943BBC9893338162</vt:lpwstr>
  </property>
  <property fmtid="{D5CDD505-2E9C-101B-9397-08002B2CF9AE}" pid="3" name="RegionalCentre">
    <vt:lpwstr/>
  </property>
  <property fmtid="{D5CDD505-2E9C-101B-9397-08002B2CF9AE}" pid="4" name="MemContinents">
    <vt:lpwstr/>
  </property>
  <property fmtid="{D5CDD505-2E9C-101B-9397-08002B2CF9AE}" pid="5" name="_dlc_DocIdItemGuid">
    <vt:lpwstr>0c536de7-b743-4896-8d04-ce6c899e1f2e</vt:lpwstr>
  </property>
  <property fmtid="{D5CDD505-2E9C-101B-9397-08002B2CF9AE}" pid="6" name="MemberCountries">
    <vt:lpwstr/>
  </property>
</Properties>
</file>