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8"/>
  </p:notesMasterIdLst>
  <p:sldIdLst>
    <p:sldId id="338" r:id="rId2"/>
    <p:sldId id="259" r:id="rId3"/>
    <p:sldId id="339" r:id="rId4"/>
    <p:sldId id="341" r:id="rId5"/>
    <p:sldId id="257" r:id="rId6"/>
    <p:sldId id="340" r:id="rId7"/>
    <p:sldId id="271" r:id="rId8"/>
    <p:sldId id="272" r:id="rId9"/>
    <p:sldId id="264" r:id="rId10"/>
    <p:sldId id="302" r:id="rId11"/>
    <p:sldId id="303" r:id="rId12"/>
    <p:sldId id="307" r:id="rId13"/>
    <p:sldId id="304" r:id="rId14"/>
    <p:sldId id="305" r:id="rId15"/>
    <p:sldId id="306" r:id="rId16"/>
    <p:sldId id="31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320" y="-7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27" Type="http://schemas.openxmlformats.org/officeDocument/2006/relationships/customXml" Target="../customXml/item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Work\Conferences\COMESA-STDF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2000"/>
              <a:t>Cost</a:t>
            </a:r>
            <a:r>
              <a:rPr lang="en-GB" sz="2000" baseline="0"/>
              <a:t> of Container Import/Export</a:t>
            </a:r>
            <a:endParaRPr lang="en-GB" sz="2000"/>
          </a:p>
        </c:rich>
      </c:tx>
      <c:layout>
        <c:manualLayout>
          <c:xMode val="edge"/>
          <c:yMode val="edge"/>
          <c:x val="0.20187599629933536"/>
          <c:y val="5.901448232619978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989057117704814"/>
          <c:y val="2.1065934504148533E-2"/>
          <c:w val="0.73048767117216529"/>
          <c:h val="0.883975729016153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Sheet1!$C$2:$C$6</c:f>
              <c:strCache>
                <c:ptCount val="5"/>
                <c:pt idx="0">
                  <c:v>SADC</c:v>
                </c:pt>
                <c:pt idx="1">
                  <c:v>COMESA</c:v>
                </c:pt>
                <c:pt idx="2">
                  <c:v>ECOWAS</c:v>
                </c:pt>
                <c:pt idx="3">
                  <c:v>E Asia</c:v>
                </c:pt>
                <c:pt idx="4">
                  <c:v>OECD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1856</c:v>
                </c:pt>
                <c:pt idx="1">
                  <c:v>1915</c:v>
                </c:pt>
                <c:pt idx="2">
                  <c:v>1528</c:v>
                </c:pt>
                <c:pt idx="3">
                  <c:v>890</c:v>
                </c:pt>
                <c:pt idx="4">
                  <c:v>1059</c:v>
                </c:pt>
              </c:numCache>
            </c:numRef>
          </c:val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Import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Sheet1!$C$2:$C$6</c:f>
              <c:strCache>
                <c:ptCount val="5"/>
                <c:pt idx="0">
                  <c:v>SADC</c:v>
                </c:pt>
                <c:pt idx="1">
                  <c:v>COMESA</c:v>
                </c:pt>
                <c:pt idx="2">
                  <c:v>ECOWAS</c:v>
                </c:pt>
                <c:pt idx="3">
                  <c:v>E Asia</c:v>
                </c:pt>
                <c:pt idx="4">
                  <c:v>OECD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2273</c:v>
                </c:pt>
                <c:pt idx="1">
                  <c:v>2457</c:v>
                </c:pt>
                <c:pt idx="2">
                  <c:v>1891</c:v>
                </c:pt>
                <c:pt idx="3">
                  <c:v>935</c:v>
                </c:pt>
                <c:pt idx="4">
                  <c:v>1106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177600"/>
        <c:axId val="99179136"/>
      </c:barChart>
      <c:catAx>
        <c:axId val="991776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80" b="1" baseline="0"/>
            </a:pPr>
            <a:endParaRPr lang="en-US"/>
          </a:p>
        </c:txPr>
        <c:crossAx val="99179136"/>
        <c:crosses val="autoZero"/>
        <c:auto val="1"/>
        <c:lblAlgn val="ctr"/>
        <c:lblOffset val="100"/>
        <c:noMultiLvlLbl val="0"/>
      </c:catAx>
      <c:valAx>
        <c:axId val="991791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US$/container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9177600"/>
        <c:crosses val="autoZero"/>
        <c:crossBetween val="between"/>
      </c:valAx>
      <c:spPr>
        <a:ln>
          <a:solidFill>
            <a:schemeClr val="accent1"/>
          </a:solidFill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E1324-06B6-4DB7-ADBE-EFC8A33E56AA}" type="datetimeFigureOut">
              <a:rPr lang="en-GB" smtClean="0"/>
              <a:t>14/10/2015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CBDCC-1393-49E3-834C-3278D55B5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99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CBDCC-1393-49E3-834C-3278D55B594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934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CBDCC-1393-49E3-834C-3278D55B594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934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age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0"/>
            <a:ext cx="738505" cy="738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F3131F9E-604E-4343-9F29-EF72E8231CAD}" type="datetime4">
              <a:rPr lang="en-US" smtClean="0"/>
              <a:pPr/>
              <a:t>October 14,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34A8E1CE-37F8-4102-8DF9-852A0A51F293}" type="datetime4">
              <a:rPr lang="en-US" smtClean="0"/>
              <a:pPr/>
              <a:t>October 14,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0738" y="2063750"/>
            <a:ext cx="7927336" cy="458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952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571184" cy="1371600"/>
          </a:xfrm>
        </p:spPr>
        <p:txBody>
          <a:bodyPr/>
          <a:lstStyle>
            <a:lvl1pPr>
              <a:defRPr cap="none" baseline="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79B19C71-EC74-44AF-B27E-FC7DC3C3A61D}" type="datetime4">
              <a:rPr lang="en-US" smtClean="0"/>
              <a:pPr/>
              <a:t>October 14,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6A5CDA29-3CBE-48EA-92AE-A996835462BA}" type="datetime4">
              <a:rPr lang="en-US" smtClean="0"/>
              <a:pPr/>
              <a:t>October 14,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E29EC054-3869-4501-B163-1BBFDE8DCE04}" type="datetime4">
              <a:rPr lang="en-US" smtClean="0"/>
              <a:pPr/>
              <a:t>October 14,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0A63D831-56C1-49CF-8EF7-8B9A98402BCD}" type="datetime4">
              <a:rPr lang="en-US" smtClean="0"/>
              <a:pPr/>
              <a:t>October 14,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6EAD5615-7F4F-4584-84D5-CC95918C321F}" type="datetime4">
              <a:rPr lang="en-US" smtClean="0"/>
              <a:pPr/>
              <a:t>October 14,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144001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image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0"/>
            <a:ext cx="738505" cy="738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813690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image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0"/>
            <a:ext cx="738505" cy="73850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none" spc="-60" baseline="0">
          <a:solidFill>
            <a:srgbClr val="0070C0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6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56" y="4365104"/>
            <a:ext cx="8064896" cy="187565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300" b="1" dirty="0" smtClean="0"/>
              <a:t>COMESA</a:t>
            </a:r>
            <a:br>
              <a:rPr lang="en-GB" sz="5300" b="1" dirty="0" smtClean="0"/>
            </a:br>
            <a:r>
              <a:rPr lang="en-GB" b="1" dirty="0" smtClean="0"/>
              <a:t>In partnership with CABI</a:t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3100" b="1" dirty="0" smtClean="0"/>
              <a:t>Martha Byanyima</a:t>
            </a:r>
            <a:br>
              <a:rPr lang="en-GB" sz="3100" b="1" dirty="0" smtClean="0"/>
            </a:br>
            <a:r>
              <a:rPr lang="en-GB" sz="3100" b="1" dirty="0" smtClean="0"/>
              <a:t>SPS Expert</a:t>
            </a:r>
            <a:r>
              <a:rPr lang="en-GB" sz="3100" b="1" dirty="0" smtClean="0"/>
              <a:t/>
            </a:r>
            <a:br>
              <a:rPr lang="en-GB" sz="3100" b="1" dirty="0" smtClean="0"/>
            </a:br>
            <a:endParaRPr lang="en-GB" sz="31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" y="-27384"/>
            <a:ext cx="9144000" cy="194323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08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Goal and Purpose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indent="0">
              <a:buNone/>
            </a:pPr>
            <a:r>
              <a:rPr lang="en-GB" b="1" dirty="0" smtClean="0"/>
              <a:t>Goal (Overall Objective)  </a:t>
            </a:r>
            <a:endParaRPr lang="en-GB" b="1" dirty="0"/>
          </a:p>
          <a:p>
            <a:pPr marL="183600" lvl="1"/>
            <a:r>
              <a:rPr lang="en-GB" dirty="0" smtClean="0"/>
              <a:t>Reduced poverty and increased </a:t>
            </a:r>
            <a:r>
              <a:rPr lang="en-GB" dirty="0" smtClean="0"/>
              <a:t>food </a:t>
            </a:r>
            <a:r>
              <a:rPr lang="en-GB" dirty="0" smtClean="0"/>
              <a:t>security within the COMESA, Tripartite and </a:t>
            </a:r>
            <a:r>
              <a:rPr lang="en-GB" dirty="0" smtClean="0"/>
              <a:t>AU</a:t>
            </a:r>
            <a:r>
              <a:rPr lang="en-GB" dirty="0" smtClean="0"/>
              <a:t> </a:t>
            </a:r>
            <a:r>
              <a:rPr lang="en-GB" dirty="0" smtClean="0"/>
              <a:t>frameworks</a:t>
            </a:r>
          </a:p>
          <a:p>
            <a:pPr marL="183600" lvl="1"/>
            <a:endParaRPr lang="en-GB" dirty="0"/>
          </a:p>
          <a:p>
            <a:pPr lvl="1" indent="0">
              <a:buNone/>
            </a:pPr>
            <a:r>
              <a:rPr lang="en-GB" b="1" dirty="0" smtClean="0"/>
              <a:t>Purpose (Specific Objective</a:t>
            </a:r>
            <a:r>
              <a:rPr lang="en-GB" b="1" dirty="0"/>
              <a:t>)  </a:t>
            </a:r>
          </a:p>
          <a:p>
            <a:pPr marL="183600" lvl="1"/>
            <a:r>
              <a:rPr lang="en-GB" dirty="0" smtClean="0"/>
              <a:t>Enhanced SPS capacity of the public and private sector to gain and maintain regional and international market access for food and agricultural products</a:t>
            </a:r>
          </a:p>
          <a:p>
            <a:pPr marL="1326600" lvl="2"/>
            <a:r>
              <a:rPr lang="en-GB" dirty="0" smtClean="0"/>
              <a:t>Indicators: Capacity assessments; rejections/non compliance; increased trade flows</a:t>
            </a:r>
            <a:endParaRPr lang="en-GB" dirty="0"/>
          </a:p>
          <a:p>
            <a:pPr marL="183600"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209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Expected 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en-GB" dirty="0" smtClean="0"/>
              <a:t>Regional leadership, coordination and collaboration on SPS issues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en-GB" dirty="0"/>
              <a:t>Private sector driven common certification schemes/protocols and standards in use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en-GB" dirty="0"/>
              <a:t>Monitoring, surveillance, diagnostic and emergency response systems established for priority SPS risks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en-GB" dirty="0"/>
              <a:t>Improved decision making using accurate and up-to-date SPS information</a:t>
            </a:r>
          </a:p>
        </p:txBody>
      </p:sp>
    </p:spTree>
    <p:extLst>
      <p:ext uri="{BB962C8B-B14F-4D97-AF65-F5344CB8AC3E}">
        <p14:creationId xmlns:p14="http://schemas.microsoft.com/office/powerpoint/2010/main" val="53543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371600"/>
          </a:xfrm>
        </p:spPr>
        <p:txBody>
          <a:bodyPr/>
          <a:lstStyle/>
          <a:p>
            <a:r>
              <a:rPr lang="en-GB" dirty="0" smtClean="0"/>
              <a:t>1. Leadership, coordination, collaboration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Establish </a:t>
            </a:r>
            <a:r>
              <a:rPr lang="en-GB" dirty="0"/>
              <a:t>COMESA/Tripartite SPS coordination mechanisms 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dirty="0"/>
              <a:t>Set up regional centres of SPS excellence 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dirty="0"/>
              <a:t>Coordinate/support regional participation in international SPS bodies 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dirty="0"/>
              <a:t> Assess and monitor regional SPS status </a:t>
            </a:r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/>
          <a:srcRect l="731" b="69553"/>
          <a:stretch/>
        </p:blipFill>
        <p:spPr bwMode="auto">
          <a:xfrm>
            <a:off x="-36512" y="4797152"/>
            <a:ext cx="9180512" cy="2060848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842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Private-sector driven schemes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dirty="0"/>
              <a:t>Set up mechanisms for prioritising, developing, approving common certification schemes 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dirty="0"/>
              <a:t>Develop and implement common certification, inspection and mutual recognition schemes </a:t>
            </a:r>
          </a:p>
          <a:p>
            <a:endParaRPr lang="en-GB" dirty="0"/>
          </a:p>
        </p:txBody>
      </p:sp>
      <p:pic>
        <p:nvPicPr>
          <p:cNvPr id="2050" name="Picture 6" descr="C:\Users\HP\Documents\Aflatoxin PT - Zabs\DSC013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89040"/>
            <a:ext cx="3816424" cy="286624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74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Monitoring &amp; response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dirty="0"/>
              <a:t>Set up and implement surveillance systems 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dirty="0"/>
              <a:t>Develop and test emergency response plans 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dirty="0"/>
              <a:t>Set up monitoring and traceability systems </a:t>
            </a: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88" y="4077072"/>
            <a:ext cx="3319264" cy="2489448"/>
          </a:xfrm>
          <a:prstGeom prst="rect">
            <a:avLst/>
          </a:prstGeom>
          <a:noFill/>
          <a:ln w="222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 descr="http://cms.russellipm.org/resources/gallery/tutaabsoluta_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77072"/>
            <a:ext cx="3744416" cy="2496280"/>
          </a:xfrm>
          <a:prstGeom prst="rect">
            <a:avLst/>
          </a:prstGeom>
          <a:noFill/>
          <a:ln w="222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42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07288" cy="1371600"/>
          </a:xfrm>
        </p:spPr>
        <p:txBody>
          <a:bodyPr/>
          <a:lstStyle/>
          <a:p>
            <a:r>
              <a:rPr lang="en-GB" dirty="0" smtClean="0"/>
              <a:t>4. SPS information and communication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dirty="0"/>
              <a:t>Establish national communication systems 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dirty="0"/>
              <a:t>Set up SPS web portal 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fr-FR" dirty="0"/>
              <a:t>Support international SPS communication 	</a:t>
            </a:r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/>
          <a:srcRect t="3746" r="49602" b="30547"/>
          <a:stretch/>
        </p:blipFill>
        <p:spPr bwMode="auto">
          <a:xfrm>
            <a:off x="1969907" y="3653856"/>
            <a:ext cx="4978357" cy="2943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842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864" y="2777480"/>
            <a:ext cx="2952328" cy="1371600"/>
          </a:xfrm>
        </p:spPr>
        <p:txBody>
          <a:bodyPr/>
          <a:lstStyle/>
          <a:p>
            <a:r>
              <a:rPr lang="en-GB" b="1" dirty="0" smtClean="0"/>
              <a:t>Thank You</a:t>
            </a:r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" y="-27384"/>
            <a:ext cx="9144000" cy="194323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34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COMESA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lvl="1" indent="-342900"/>
            <a:r>
              <a:rPr lang="en-GB" dirty="0" smtClean="0"/>
              <a:t>COMESA  is constituted by 19 MS</a:t>
            </a:r>
          </a:p>
          <a:p>
            <a:pPr marL="1485900" lvl="2" indent="-342900"/>
            <a:r>
              <a:rPr lang="en-GB" dirty="0" smtClean="0"/>
              <a:t>FTA </a:t>
            </a:r>
            <a:r>
              <a:rPr lang="en-GB" dirty="0" smtClean="0"/>
              <a:t>Established in 2000</a:t>
            </a:r>
          </a:p>
          <a:p>
            <a:pPr marL="1485900" lvl="2" indent="-342900"/>
            <a:r>
              <a:rPr lang="en-GB" dirty="0" smtClean="0"/>
              <a:t>Trade increase from $3.1bn to $19.3bn in 2012</a:t>
            </a:r>
            <a:endParaRPr lang="en-GB" dirty="0" smtClean="0"/>
          </a:p>
          <a:p>
            <a:pPr marL="1485900" lvl="2" indent="-342900"/>
            <a:r>
              <a:rPr lang="en-GB" dirty="0" smtClean="0"/>
              <a:t>Liberalisation and tariff reduction to facilitate free movement of goods and services including simplified regime for small traders</a:t>
            </a:r>
          </a:p>
          <a:p>
            <a:pPr marL="1485900" lvl="2" indent="-342900"/>
            <a:r>
              <a:rPr lang="en-GB" dirty="0" smtClean="0"/>
              <a:t>Based on regional trade policy instruments agreed and implemented by all MS e.g. SPS </a:t>
            </a:r>
            <a:r>
              <a:rPr lang="en-GB" dirty="0" err="1" smtClean="0"/>
              <a:t>Regns</a:t>
            </a:r>
            <a:endParaRPr lang="en-GB" dirty="0" smtClean="0"/>
          </a:p>
          <a:p>
            <a:pPr marL="1485900" lvl="2" indent="-342900"/>
            <a:r>
              <a:rPr lang="en-GB" dirty="0" smtClean="0"/>
              <a:t>Working towards customs union and a common external tariff</a:t>
            </a:r>
          </a:p>
          <a:p>
            <a:pPr marL="1485900" lvl="2" indent="-342900"/>
            <a:r>
              <a:rPr lang="en-GB" dirty="0" smtClean="0"/>
              <a:t>Largest FTA, common market and investment area</a:t>
            </a:r>
          </a:p>
          <a:p>
            <a:pPr lvl="2" indent="0">
              <a:buNone/>
            </a:pPr>
            <a:endParaRPr lang="en-GB" dirty="0" smtClean="0"/>
          </a:p>
          <a:p>
            <a:pPr marL="457200" lvl="1" indent="-457200">
              <a:buFont typeface="+mj-lt"/>
              <a:buAutoNum type="arabicPeriod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2473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7571184" cy="1371600"/>
          </a:xfrm>
        </p:spPr>
        <p:txBody>
          <a:bodyPr/>
          <a:lstStyle/>
          <a:p>
            <a:r>
              <a:rPr lang="en-GB" dirty="0" smtClean="0"/>
              <a:t>COMESA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060848"/>
            <a:ext cx="8136904" cy="5328592"/>
          </a:xfrm>
        </p:spPr>
        <p:txBody>
          <a:bodyPr>
            <a:noAutofit/>
          </a:bodyPr>
          <a:lstStyle/>
          <a:p>
            <a:pPr marL="342900" lvl="1" indent="-342900"/>
            <a:r>
              <a:rPr lang="en-GB" dirty="0" smtClean="0"/>
              <a:t>COMESA/EAC/SADC Tripartite FTA</a:t>
            </a:r>
          </a:p>
          <a:p>
            <a:pPr marL="1485900" lvl="2" indent="-342900"/>
            <a:r>
              <a:rPr lang="en-GB" dirty="0" smtClean="0"/>
              <a:t>Launched 2015</a:t>
            </a:r>
          </a:p>
          <a:p>
            <a:pPr marL="1485900" lvl="2" indent="-342900"/>
            <a:r>
              <a:rPr lang="en-GB" dirty="0" smtClean="0"/>
              <a:t>27 Member states – half of AU membership</a:t>
            </a:r>
          </a:p>
          <a:p>
            <a:pPr marL="1485900" lvl="2" indent="-342900"/>
            <a:r>
              <a:rPr lang="en-GB" dirty="0" smtClean="0"/>
              <a:t>GDP $1.3tn, population 565m</a:t>
            </a:r>
          </a:p>
          <a:p>
            <a:pPr marL="1485900" lvl="2" indent="-342900"/>
            <a:r>
              <a:rPr lang="en-GB" dirty="0" smtClean="0"/>
              <a:t>Only 14% of intra tripartite trade is from within</a:t>
            </a:r>
          </a:p>
          <a:p>
            <a:pPr marL="1485900" lvl="2" indent="-342900"/>
            <a:r>
              <a:rPr lang="en-GB" dirty="0" smtClean="0"/>
              <a:t>Implementation road map, including infrastructure development on trade corridors, tariff negotiations, SPS/TBT harmonization and elimination of NTBs </a:t>
            </a:r>
          </a:p>
          <a:p>
            <a:pPr marL="342900" lvl="1" indent="-342900"/>
            <a:endParaRPr lang="en-GB" dirty="0" smtClean="0"/>
          </a:p>
          <a:p>
            <a:pPr marL="457200" lvl="1" indent="-457200">
              <a:buFont typeface="+mj-lt"/>
              <a:buAutoNum type="arabicPeriod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1420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7571184" cy="1371600"/>
          </a:xfrm>
        </p:spPr>
        <p:txBody>
          <a:bodyPr/>
          <a:lstStyle/>
          <a:p>
            <a:r>
              <a:rPr lang="en-GB" dirty="0"/>
              <a:t>COMESA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2060848"/>
            <a:ext cx="8136904" cy="4373563"/>
          </a:xfrm>
        </p:spPr>
        <p:txBody>
          <a:bodyPr>
            <a:normAutofit lnSpcReduction="10000"/>
          </a:bodyPr>
          <a:lstStyle/>
          <a:p>
            <a:pPr marL="342900" lvl="1" indent="-342900"/>
            <a:r>
              <a:rPr lang="en-GB" dirty="0"/>
              <a:t>COMESA SPS Strategy is anchored on the COMESA MTSP Priority areas, (</a:t>
            </a:r>
            <a:r>
              <a:rPr lang="en-GB" dirty="0" err="1"/>
              <a:t>i</a:t>
            </a:r>
            <a:r>
              <a:rPr lang="en-GB" dirty="0"/>
              <a:t>) </a:t>
            </a:r>
            <a:r>
              <a:rPr lang="en-GB" dirty="0" smtClean="0"/>
              <a:t> </a:t>
            </a:r>
            <a:r>
              <a:rPr lang="en-GB" dirty="0"/>
              <a:t>liberalization and (ii) boosting </a:t>
            </a:r>
            <a:r>
              <a:rPr lang="en-GB" dirty="0" smtClean="0"/>
              <a:t>SMEs productive </a:t>
            </a:r>
            <a:r>
              <a:rPr lang="en-GB" dirty="0"/>
              <a:t>capacities and </a:t>
            </a:r>
            <a:r>
              <a:rPr lang="en-GB" dirty="0" smtClean="0"/>
              <a:t>(iii) Annexes </a:t>
            </a:r>
            <a:r>
              <a:rPr lang="en-GB" dirty="0"/>
              <a:t>9 and 10 of the Tripartite FTA Agreement</a:t>
            </a:r>
          </a:p>
          <a:p>
            <a:pPr marL="342900" lvl="1" indent="-342900"/>
            <a:endParaRPr lang="en-GB" dirty="0"/>
          </a:p>
          <a:p>
            <a:pPr marL="342900" lvl="1" indent="-342900"/>
            <a:r>
              <a:rPr lang="en-GB" dirty="0"/>
              <a:t>Our mandate – make the FTA functional,  create an SPS regulatory environment that connects supply chains and makes it easy for industry and SMEs to </a:t>
            </a:r>
            <a:r>
              <a:rPr lang="en-GB" dirty="0" smtClean="0"/>
              <a:t>access  </a:t>
            </a:r>
            <a:r>
              <a:rPr lang="en-GB" dirty="0"/>
              <a:t>regional and  global markets</a:t>
            </a:r>
          </a:p>
          <a:p>
            <a:pPr marL="342900" lvl="1" indent="-342900"/>
            <a:r>
              <a:rPr lang="en-GB" dirty="0"/>
              <a:t>Contribute to the CADDP  and Malabo Goals </a:t>
            </a:r>
            <a:r>
              <a:rPr lang="en-GB" dirty="0" smtClean="0"/>
              <a:t>on </a:t>
            </a:r>
            <a:r>
              <a:rPr lang="en-GB" dirty="0"/>
              <a:t>(</a:t>
            </a:r>
            <a:r>
              <a:rPr lang="en-GB" dirty="0" err="1"/>
              <a:t>i</a:t>
            </a:r>
            <a:r>
              <a:rPr lang="en-GB" dirty="0"/>
              <a:t>) </a:t>
            </a:r>
            <a:r>
              <a:rPr lang="en-GB" dirty="0" smtClean="0"/>
              <a:t>Tripling </a:t>
            </a:r>
            <a:r>
              <a:rPr lang="en-GB" dirty="0"/>
              <a:t>intra Africa Trade and (ii) </a:t>
            </a:r>
            <a:r>
              <a:rPr lang="en-GB" dirty="0" smtClean="0"/>
              <a:t>creating a  </a:t>
            </a:r>
            <a:r>
              <a:rPr lang="en-GB" dirty="0"/>
              <a:t>functional Continental FTA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186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Partnership with CABI – responding to RI challenges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lvl="1" indent="-457200">
              <a:buAutoNum type="arabicPeriod"/>
            </a:pPr>
            <a:r>
              <a:rPr lang="en-GB" b="1" dirty="0" smtClean="0"/>
              <a:t>I</a:t>
            </a:r>
            <a:r>
              <a:rPr lang="en-GB" b="1" dirty="0" smtClean="0"/>
              <a:t>nstitutional capacity building , harmonizing the </a:t>
            </a:r>
            <a:r>
              <a:rPr lang="en-GB" b="1" dirty="0" smtClean="0"/>
              <a:t>SPS regulatory  environment</a:t>
            </a:r>
          </a:p>
          <a:p>
            <a:pPr marL="342900" lvl="1" indent="-342900"/>
            <a:r>
              <a:rPr lang="en-GB" dirty="0" smtClean="0"/>
              <a:t>  Implemented a number of training programmes</a:t>
            </a:r>
          </a:p>
          <a:p>
            <a:pPr marL="457200" lvl="1" indent="-457200"/>
            <a:r>
              <a:rPr lang="en-GB" dirty="0" smtClean="0"/>
              <a:t>The Australia/Africa Plant Biosecurity initiative</a:t>
            </a:r>
            <a:endParaRPr lang="en-GB" dirty="0" smtClean="0"/>
          </a:p>
          <a:p>
            <a:pPr marL="457200" lvl="1" indent="-457200"/>
            <a:r>
              <a:rPr lang="en-GB" dirty="0" smtClean="0"/>
              <a:t>The COMESA/STDF SPS and trade facilitation programme</a:t>
            </a:r>
          </a:p>
          <a:p>
            <a:pPr lvl="1" indent="0">
              <a:buNone/>
            </a:pPr>
            <a:endParaRPr lang="en-GB" b="1" dirty="0" smtClean="0"/>
          </a:p>
          <a:p>
            <a:pPr lvl="1" indent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2 </a:t>
            </a:r>
            <a:r>
              <a:rPr lang="en-GB" b="1" dirty="0" smtClean="0"/>
              <a:t>. The Market Access Prioritization tool  to increase </a:t>
            </a:r>
            <a:r>
              <a:rPr lang="en-GB" b="1" dirty="0" smtClean="0"/>
              <a:t>investments in SPS capacity</a:t>
            </a:r>
            <a:endParaRPr lang="en-GB" b="1" dirty="0" smtClean="0"/>
          </a:p>
          <a:p>
            <a:pPr marL="457200" lvl="1" indent="-457200"/>
            <a:r>
              <a:rPr lang="en-GB" dirty="0" smtClean="0"/>
              <a:t>Building consensus on priorities to unlock MS trade potential</a:t>
            </a:r>
            <a:endParaRPr lang="en-GB" dirty="0"/>
          </a:p>
          <a:p>
            <a:pPr marL="457200" lvl="1" indent="-457200"/>
            <a:r>
              <a:rPr lang="en-GB" dirty="0" smtClean="0"/>
              <a:t>Improving collaboration/synergies synergies between </a:t>
            </a:r>
            <a:r>
              <a:rPr lang="en-GB" dirty="0"/>
              <a:t>p</a:t>
            </a:r>
            <a:r>
              <a:rPr lang="en-GB" dirty="0" smtClean="0"/>
              <a:t>ublic agencies and ministries</a:t>
            </a:r>
          </a:p>
          <a:p>
            <a:pPr marL="457200" lvl="1" indent="-457200"/>
            <a:r>
              <a:rPr lang="en-GB" dirty="0" smtClean="0"/>
              <a:t>Improving public-private sector collaboration on investing in SPS capacity</a:t>
            </a:r>
          </a:p>
          <a:p>
            <a:pPr lvl="1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3. </a:t>
            </a:r>
            <a:r>
              <a:rPr lang="en-GB" b="1" dirty="0" smtClean="0"/>
              <a:t>Review of the COMESA SPS Strategy</a:t>
            </a:r>
            <a:endParaRPr lang="en-GB" b="1" dirty="0" smtClean="0"/>
          </a:p>
          <a:p>
            <a:pPr lvl="1" indent="0">
              <a:buNone/>
            </a:pPr>
            <a:endParaRPr lang="en-GB" dirty="0" smtClean="0"/>
          </a:p>
          <a:p>
            <a:pPr marL="1600200" lvl="2" indent="-457200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472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businessdailyafrica.com/image/view/-/1364040/highRes/91278/-/maxw/600/-/6iujup/-/Truck-Malab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" r="2437"/>
          <a:stretch/>
        </p:blipFill>
        <p:spPr bwMode="auto">
          <a:xfrm>
            <a:off x="-1" y="0"/>
            <a:ext cx="9144001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5115272"/>
            <a:ext cx="8153400" cy="76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none" spc="-60" baseline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Trade Facilitation Agreement (TFA) &amp; SPS Agreement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89366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Trade Facilitation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/>
              <a:t>Simplifying </a:t>
            </a:r>
            <a:r>
              <a:rPr lang="en-GB" dirty="0"/>
              <a:t>trade procedures </a:t>
            </a:r>
          </a:p>
          <a:p>
            <a:pPr marL="183600" lvl="1"/>
            <a:r>
              <a:rPr lang="en-GB" dirty="0" smtClean="0"/>
              <a:t>Facilitate </a:t>
            </a:r>
            <a:r>
              <a:rPr lang="en-GB" dirty="0"/>
              <a:t>the movement, release and clearance of goods </a:t>
            </a:r>
          </a:p>
          <a:p>
            <a:pPr marL="183600" lvl="1"/>
            <a:r>
              <a:rPr lang="en-GB" dirty="0">
                <a:solidFill>
                  <a:srgbClr val="FF0000"/>
                </a:solidFill>
              </a:rPr>
              <a:t>How procedures and controls governing the movement of goods across borders can be improved to reduce associated cost  and maximise efficiency while safeguarding legitimate </a:t>
            </a:r>
            <a:r>
              <a:rPr lang="en-GB" dirty="0" smtClean="0">
                <a:solidFill>
                  <a:srgbClr val="FF0000"/>
                </a:solidFill>
              </a:rPr>
              <a:t>PH </a:t>
            </a:r>
            <a:r>
              <a:rPr lang="en-GB" dirty="0" smtClean="0">
                <a:solidFill>
                  <a:srgbClr val="FF0000"/>
                </a:solidFill>
              </a:rPr>
              <a:t>regulatory </a:t>
            </a:r>
            <a:r>
              <a:rPr lang="en-GB" dirty="0">
                <a:solidFill>
                  <a:srgbClr val="FF0000"/>
                </a:solidFill>
              </a:rPr>
              <a:t>objectives </a:t>
            </a:r>
          </a:p>
          <a:p>
            <a:endParaRPr lang="en-GB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85" b="16816"/>
          <a:stretch/>
        </p:blipFill>
        <p:spPr>
          <a:xfrm>
            <a:off x="0" y="4729369"/>
            <a:ext cx="9144000" cy="280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4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cost of trade</a:t>
            </a:r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1372713"/>
              </p:ext>
            </p:extLst>
          </p:nvPr>
        </p:nvGraphicFramePr>
        <p:xfrm>
          <a:off x="777240" y="1969477"/>
          <a:ext cx="7761849" cy="4714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7600009" y="5959082"/>
            <a:ext cx="1364479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1400" b="0" kern="0" dirty="0" err="1" smtClean="0">
                <a:solidFill>
                  <a:schemeClr val="tx1"/>
                </a:solidFill>
                <a:latin typeface="+mn-lt"/>
              </a:rPr>
              <a:t>Barka</a:t>
            </a:r>
            <a:r>
              <a:rPr lang="en-GB" sz="1400" b="0" kern="0" dirty="0" smtClean="0">
                <a:solidFill>
                  <a:schemeClr val="tx1"/>
                </a:solidFill>
                <a:latin typeface="+mn-lt"/>
              </a:rPr>
              <a:t>, 2012</a:t>
            </a:r>
            <a:endParaRPr lang="en-GB" sz="1400" b="0" kern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083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Current SPS Logical Framework</a:t>
            </a:r>
            <a:endParaRPr lang="en-GB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b="1" dirty="0" smtClean="0"/>
              <a:t>SPS Strategy Meeting, 22-23 June 2015 Kigali, Rwanda</a:t>
            </a:r>
            <a:endParaRPr lang="en-GB" b="1" dirty="0"/>
          </a:p>
        </p:txBody>
      </p:sp>
      <p:pic>
        <p:nvPicPr>
          <p:cNvPr id="5" name="Picture 8" descr="ship-container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050" b="1505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34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SharedContentType xmlns="Microsoft.SharePoint.Taxonomy.ContentTypeSync" SourceId="d8dd7c1c-4333-446f-aac1-2085e198f311" ContentTypeId="0x010100B73AEB2BC9FE5343B1F3C335A1578D940A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CABI Document" ma:contentTypeID="0x010100B73AEB2BC9FE5343B1F3C335A1578D940A000F49FD40320F5044943BBC9893338162" ma:contentTypeVersion="4" ma:contentTypeDescription="" ma:contentTypeScope="" ma:versionID="67b10446555de7413b5f93f9b6439e20">
  <xsd:schema xmlns:xsd="http://www.w3.org/2001/XMLSchema" xmlns:xs="http://www.w3.org/2001/XMLSchema" xmlns:p="http://schemas.microsoft.com/office/2006/metadata/properties" xmlns:ns2="d07fce95-64a3-45e0-8e78-c550b935440d" targetNamespace="http://schemas.microsoft.com/office/2006/metadata/properties" ma:root="true" ma:fieldsID="450b4e59a71d0f4e8b807d5a3bd36074" ns2:_="">
    <xsd:import namespace="d07fce95-64a3-45e0-8e78-c550b935440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7fce95-64a3-45e0-8e78-c550b93544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07fce95-64a3-45e0-8e78-c550b935440d">CABICORP-90-245</_dlc_DocId>
    <_dlc_DocIdUrl xmlns="d07fce95-64a3-45e0-8e78-c550b935440d">
      <Url>http://teams.cabi.org/function/Corporate/cabi_membership/_layouts/DocIdRedir.aspx?ID=CABICORP-90-245</Url>
      <Description>CABICORP-90-245</Description>
    </_dlc_DocIdUrl>
  </documentManagement>
</p:properties>
</file>

<file path=customXml/itemProps1.xml><?xml version="1.0" encoding="utf-8"?>
<ds:datastoreItem xmlns:ds="http://schemas.openxmlformats.org/officeDocument/2006/customXml" ds:itemID="{BC00C719-9FBA-48C2-99C4-92501EFAD9EB}"/>
</file>

<file path=customXml/itemProps2.xml><?xml version="1.0" encoding="utf-8"?>
<ds:datastoreItem xmlns:ds="http://schemas.openxmlformats.org/officeDocument/2006/customXml" ds:itemID="{599757EA-1736-416C-BB0B-7565CC225951}"/>
</file>

<file path=customXml/itemProps3.xml><?xml version="1.0" encoding="utf-8"?>
<ds:datastoreItem xmlns:ds="http://schemas.openxmlformats.org/officeDocument/2006/customXml" ds:itemID="{3DDEF216-DE63-4DC1-AB04-E2344E2F2858}"/>
</file>

<file path=customXml/itemProps4.xml><?xml version="1.0" encoding="utf-8"?>
<ds:datastoreItem xmlns:ds="http://schemas.openxmlformats.org/officeDocument/2006/customXml" ds:itemID="{01337C57-BA75-4250-9330-EDE10A1FCDD2}"/>
</file>

<file path=customXml/itemProps5.xml><?xml version="1.0" encoding="utf-8"?>
<ds:datastoreItem xmlns:ds="http://schemas.openxmlformats.org/officeDocument/2006/customXml" ds:itemID="{CA521FD3-274D-48DB-B7A0-C7D62A7F3FAB}"/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612</TotalTime>
  <Words>590</Words>
  <Application>Microsoft Office PowerPoint</Application>
  <PresentationFormat>On-screen Show (4:3)</PresentationFormat>
  <Paragraphs>75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Essential</vt:lpstr>
      <vt:lpstr>COMESA In partnership with CABI    Martha Byanyima SPS Expert </vt:lpstr>
      <vt:lpstr>COMESA</vt:lpstr>
      <vt:lpstr>COMESA</vt:lpstr>
      <vt:lpstr>COMESA</vt:lpstr>
      <vt:lpstr>Partnership with CABI – responding to RI challenges</vt:lpstr>
      <vt:lpstr>PowerPoint Presentation</vt:lpstr>
      <vt:lpstr>Trade Facilitation</vt:lpstr>
      <vt:lpstr>The cost of trade</vt:lpstr>
      <vt:lpstr>Current SPS Logical Framework</vt:lpstr>
      <vt:lpstr>Goal and Purpose</vt:lpstr>
      <vt:lpstr>Expected Results</vt:lpstr>
      <vt:lpstr>1. Leadership, coordination, collaboration</vt:lpstr>
      <vt:lpstr>2. Private-sector driven schemes</vt:lpstr>
      <vt:lpstr>3. Monitoring &amp; response systems</vt:lpstr>
      <vt:lpstr>4. SPS information and communication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Author</cp:lastModifiedBy>
  <cp:revision>69</cp:revision>
  <dcterms:created xsi:type="dcterms:W3CDTF">2015-06-19T15:02:47Z</dcterms:created>
  <dcterms:modified xsi:type="dcterms:W3CDTF">2015-10-14T08:52:45Z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0x010100B73AEB2BC9FE5343B1F3C335A1578D940A000F49FD40320F5044943BBC9893338162</vt:lpwstr>
  </property>
  <property fmtid="{D5CDD505-2E9C-101B-9397-08002B2CF9AE}" pid="3" name="_dlc_DocIdItemGuid">
    <vt:lpwstr>2b019ff5-8b40-4caa-af71-dbb078e49d60</vt:lpwstr>
  </property>
</Properties>
</file>