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6"/>
    <p:sldMasterId id="2147483702" r:id="rId7"/>
    <p:sldMasterId id="2147483721" r:id="rId8"/>
    <p:sldMasterId id="2147483735" r:id="rId9"/>
    <p:sldMasterId id="2147483749" r:id="rId10"/>
    <p:sldMasterId id="2147483762" r:id="rId11"/>
    <p:sldMasterId id="2147483776" r:id="rId12"/>
  </p:sldMasterIdLst>
  <p:notesMasterIdLst>
    <p:notesMasterId r:id="rId19"/>
  </p:notesMasterIdLst>
  <p:handoutMasterIdLst>
    <p:handoutMasterId r:id="rId20"/>
  </p:handoutMasterIdLst>
  <p:sldIdLst>
    <p:sldId id="287" r:id="rId13"/>
    <p:sldId id="325" r:id="rId14"/>
    <p:sldId id="345" r:id="rId15"/>
    <p:sldId id="346" r:id="rId16"/>
    <p:sldId id="340" r:id="rId17"/>
    <p:sldId id="342" r:id="rId1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C4C4C"/>
    <a:srgbClr val="78BE20"/>
    <a:srgbClr val="6FB72B"/>
    <a:srgbClr val="7BC143"/>
    <a:srgbClr val="77933C"/>
    <a:srgbClr val="93B64E"/>
    <a:srgbClr val="FFFFFF"/>
    <a:srgbClr val="41963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8940" autoAdjust="0"/>
  </p:normalViewPr>
  <p:slideViewPr>
    <p:cSldViewPr snapToObjects="1">
      <p:cViewPr>
        <p:scale>
          <a:sx n="80" d="100"/>
          <a:sy n="80" d="100"/>
        </p:scale>
        <p:origin x="-127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6" d="100"/>
          <a:sy n="46" d="100"/>
        </p:scale>
        <p:origin x="-2352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1" y="0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/>
          <a:lstStyle>
            <a:lvl1pPr algn="r">
              <a:defRPr sz="800"/>
            </a:lvl1pPr>
          </a:lstStyle>
          <a:p>
            <a:fld id="{A0F2F776-CAC3-4CDA-A06D-E9B2C6DE932E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1" y="9428165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 anchor="b"/>
          <a:lstStyle>
            <a:lvl1pPr algn="r">
              <a:defRPr sz="800"/>
            </a:lvl1pPr>
          </a:lstStyle>
          <a:p>
            <a:fld id="{7823938B-2D6B-4F90-B055-F5FC8ABE7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9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6400" cy="4964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6"/>
            <a:ext cx="2946400" cy="4964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113"/>
            <a:ext cx="5438775" cy="4467706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631"/>
            <a:ext cx="2946400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8631"/>
            <a:ext cx="2946400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title slide to</a:t>
            </a:r>
            <a:r>
              <a:rPr lang="en-US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be used at start of presentation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 Arial36bold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	may vary depending on heading between min=32pt, max=40pt</a:t>
            </a:r>
          </a:p>
          <a:p>
            <a:pPr defTabSz="629839"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Subtitle 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28bold white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14light green, can include: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Data collected by [Add names of contributors and production team &amp; REMOVE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BRACKETS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Analysis and compilation by [Add names of contributors &amp; REMOVE THE BRACKETS]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or Presenter’s name, date, event 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29839"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ADD MORE SLIDES in Office2007 use the ‘New Slide’ dropdown on the ‘Home’ ribbon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6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2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2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thank</a:t>
            </a:r>
            <a:r>
              <a:rPr lang="en-GB" b="0" baseline="0" dirty="0" smtClean="0"/>
              <a:t> you slide</a:t>
            </a:r>
          </a:p>
          <a:p>
            <a:r>
              <a:rPr lang="en-GB" baseline="0" dirty="0" smtClean="0"/>
              <a:t>changes only to name, centre &amp; email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24bold, light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green</a:t>
            </a:r>
            <a:endParaRPr lang="en-GB" baseline="0" dirty="0" smtClean="0"/>
          </a:p>
          <a:p>
            <a:r>
              <a:rPr lang="en-GB" baseline="0" dirty="0" smtClean="0"/>
              <a:t>Please let us know if there are any languages you wish to add to this slide</a:t>
            </a:r>
          </a:p>
          <a:p>
            <a:r>
              <a:rPr lang="en-GB" baseline="0" dirty="0" smtClean="0"/>
              <a:t>no change to be made to image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8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8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8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8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9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2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56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8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chemeClr val="accent3">
                    <a:lumMod val="75000"/>
                  </a:schemeClr>
                </a:solidFill>
              </a:rPr>
              <a:t>xie-xie</a:t>
            </a:r>
            <a:endParaRPr lang="en-GB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zikomo</a:t>
            </a:r>
            <a:endParaRPr lang="en-GB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chemeClr val="accent3">
                    <a:lumMod val="75000"/>
                  </a:schemeClr>
                </a:solidFill>
              </a:rPr>
              <a:t>thank </a:t>
            </a:r>
            <a:r>
              <a:rPr lang="en-GB" sz="6600" b="1" spc="-150" dirty="0">
                <a:solidFill>
                  <a:schemeClr val="accent3">
                    <a:lumMod val="75000"/>
                  </a:scheme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urakoze</a:t>
            </a:r>
            <a:endParaRPr lang="en-GB" sz="32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chemeClr val="accent3">
                    <a:lumMod val="75000"/>
                  </a:schemeClr>
                </a:solidFill>
              </a:rPr>
              <a:t>terima</a:t>
            </a:r>
            <a:r>
              <a:rPr lang="en-GB" sz="3200" b="1" spc="-15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200" b="1" spc="-150" dirty="0" err="1">
                <a:solidFill>
                  <a:schemeClr val="accent3">
                    <a:lumMod val="75000"/>
                  </a:schemeClr>
                </a:solidFill>
              </a:rPr>
              <a:t>kasih</a:t>
            </a:r>
            <a:r>
              <a:rPr lang="en-GB" sz="3200" b="1" spc="-15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chemeClr val="accent3">
                    <a:lumMod val="75000"/>
                  </a:schemeClr>
                </a:solidFill>
              </a:rPr>
              <a:t>dhanyawaad</a:t>
            </a:r>
            <a:endParaRPr lang="en-GB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merci</a:t>
            </a:r>
            <a:endParaRPr lang="en-GB" sz="2800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efharistó</a:t>
            </a:r>
            <a:endParaRPr lang="en-GB" sz="28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chemeClr val="accent3">
                    <a:lumMod val="75000"/>
                  </a:schemeClr>
                </a:solidFill>
              </a:rPr>
              <a:t>Assalamualikum</a:t>
            </a:r>
            <a:endParaRPr lang="en-GB" b="1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tak</a:t>
            </a:r>
            <a:endParaRPr lang="en-GB" sz="20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chemeClr val="accent3">
                    <a:lumMod val="75000"/>
                  </a:schemeClr>
                </a:solidFill>
              </a:rPr>
              <a:t>kiitos</a:t>
            </a:r>
            <a:endParaRPr lang="fi-FI" sz="1800" b="1" spc="-15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chemeClr val="accent3">
                    <a:lumMod val="75000"/>
                  </a:scheme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  <a:endParaRPr lang="ja-JP" altLang="en-US" spc="-150" dirty="0">
              <a:solidFill>
                <a:srgbClr val="92D050"/>
              </a:solidFill>
              <a:effectLst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gracias</a:t>
            </a:r>
            <a:endParaRPr lang="es-ES" sz="2000" b="1" spc="-15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zikomo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danke</a:t>
            </a:r>
            <a:endParaRPr lang="de-DE" sz="200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asante</a:t>
            </a:r>
            <a:endParaRPr lang="en-GB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0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19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8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6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4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66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332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0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94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43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81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4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8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2208213"/>
            <a:ext cx="9144000" cy="3060700"/>
          </a:xfrm>
          <a:prstGeom prst="rect">
            <a:avLst/>
          </a:prstGeom>
          <a:solidFill>
            <a:srgbClr val="5BBF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208213"/>
            <a:ext cx="9144000" cy="30607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47" y="1619253"/>
            <a:ext cx="7937369" cy="435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9587" y="2206800"/>
            <a:ext cx="3060000" cy="306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14755" y="2338388"/>
            <a:ext cx="5024438" cy="283686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92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4475" y="0"/>
            <a:ext cx="2881313" cy="6840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475" y="0"/>
            <a:ext cx="2881313" cy="6840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657" y="5118755"/>
            <a:ext cx="2747914" cy="15271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16" y="603315"/>
            <a:ext cx="2771481" cy="1246564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5866" y="2036175"/>
            <a:ext cx="2880000" cy="288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08355" y="1979613"/>
            <a:ext cx="5477430" cy="46656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98826" y="1168536"/>
            <a:ext cx="5477530" cy="6699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146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825" y="980728"/>
            <a:ext cx="5486955" cy="958532"/>
          </a:xfrm>
        </p:spPr>
        <p:txBody>
          <a:bodyPr anchor="b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5866" y="0"/>
            <a:ext cx="2880000" cy="6858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08351" y="2924943"/>
            <a:ext cx="5477430" cy="3720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98826" y="2033098"/>
            <a:ext cx="5477530" cy="74783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63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our mission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0738" y="2063788"/>
            <a:ext cx="7927336" cy="458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340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358775" y="5218113"/>
            <a:ext cx="8426450" cy="1293812"/>
            <a:chOff x="358775" y="5218113"/>
            <a:chExt cx="8426450" cy="1293812"/>
          </a:xfrm>
        </p:grpSpPr>
        <p:sp>
          <p:nvSpPr>
            <p:cNvPr id="3" name="Rectangle 2"/>
            <p:cNvSpPr/>
            <p:nvPr userDrawn="1"/>
          </p:nvSpPr>
          <p:spPr>
            <a:xfrm>
              <a:off x="358775" y="5218113"/>
              <a:ext cx="8426450" cy="1293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5449949" y="5598550"/>
              <a:ext cx="2826415" cy="607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300"/>
                </a:spcAft>
              </a:pPr>
              <a:r>
                <a:rPr lang="en-GB" sz="1300" b="1" dirty="0" smtClean="0">
                  <a:solidFill>
                    <a:srgbClr val="FFFFFF"/>
                  </a:solidFill>
                </a:rPr>
                <a:t>www.cabi.org</a:t>
              </a:r>
            </a:p>
            <a:p>
              <a:pPr algn="r">
                <a:spcAft>
                  <a:spcPts val="300"/>
                </a:spcAft>
              </a:pPr>
              <a:r>
                <a:rPr lang="en-GB" sz="1800" b="1" dirty="0" smtClean="0">
                  <a:solidFill>
                    <a:srgbClr val="FFFFFF"/>
                  </a:solidFill>
                </a:rPr>
                <a:t>KNOWLEDGE FOR LIFE</a:t>
              </a:r>
              <a:endParaRPr lang="en-GB" sz="1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2975" y="1989138"/>
            <a:ext cx="72199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66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1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25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8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3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5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098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8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CABI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  <a:latin typeface="+mn-lt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what is CABI?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9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5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58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9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0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98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41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0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what does CABI do?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8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621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6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66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37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16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7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2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358775" y="1219200"/>
            <a:ext cx="8421688" cy="29924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262626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58775" y="4211638"/>
            <a:ext cx="8421688" cy="22494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5775325" y="5740400"/>
            <a:ext cx="28257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300"/>
              </a:spcAft>
              <a:defRPr/>
            </a:pPr>
            <a:r>
              <a:rPr lang="en-GB" sz="1300" b="1" smtClean="0">
                <a:solidFill>
                  <a:srgbClr val="FFFFFF"/>
                </a:solidFill>
              </a:rPr>
              <a:t>www.cabi.org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en-GB" sz="1800" b="1" smtClean="0">
                <a:solidFill>
                  <a:srgbClr val="FFFFFF"/>
                </a:solidFill>
              </a:rPr>
              <a:t>KNOWLEDGE FOR LIFE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391025"/>
            <a:ext cx="5794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339725"/>
            <a:ext cx="1114425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4460" y="4398327"/>
            <a:ext cx="6874284" cy="503238"/>
          </a:xfrm>
        </p:spPr>
        <p:txBody>
          <a:bodyPr/>
          <a:lstStyle>
            <a:lvl1pPr algn="r"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1961" y="4874578"/>
            <a:ext cx="6825900" cy="396155"/>
          </a:xfrm>
        </p:spPr>
        <p:txBody>
          <a:bodyPr/>
          <a:lstStyle>
            <a:lvl1pPr algn="r">
              <a:tabLst>
                <a:tab pos="1885950" algn="l"/>
              </a:tabLst>
              <a:defRPr sz="24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647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0738" y="2063750"/>
            <a:ext cx="7927336" cy="458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58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chemeClr val="bg2"/>
                </a:solidFill>
              </a:rPr>
              <a:t>Not-for-profit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chemeClr val="bg2"/>
                </a:solidFill>
              </a:rPr>
              <a:t>1910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chemeClr val="bg2"/>
                </a:solidFill>
              </a:rPr>
              <a:t>agriculture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chemeClr val="bg2"/>
                </a:solidFill>
              </a:rPr>
              <a:t>environment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48 member countries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chemeClr val="bg2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Joint Management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CABI in Brief</a:t>
            </a:r>
            <a:endParaRPr lang="en-GB" sz="2800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p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132" y="2750467"/>
            <a:ext cx="7946796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0738" y="3695307"/>
            <a:ext cx="7946190" cy="2949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1"/>
          </p:nvPr>
        </p:nvSpPr>
        <p:spPr>
          <a:xfrm>
            <a:off x="849019" y="1206854"/>
            <a:ext cx="1440000" cy="1440000"/>
          </a:xfrm>
          <a:ln w="38100">
            <a:noFill/>
          </a:ln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5"/>
          <p:cNvSpPr>
            <a:spLocks noGrp="1" noChangeAspect="1"/>
          </p:cNvSpPr>
          <p:nvPr>
            <p:ph type="pic" sz="quarter" idx="12"/>
          </p:nvPr>
        </p:nvSpPr>
        <p:spPr>
          <a:xfrm>
            <a:off x="2453148" y="1207777"/>
            <a:ext cx="1440000" cy="1440000"/>
          </a:xfrm>
          <a:ln w="38100">
            <a:noFill/>
          </a:ln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12685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2208213"/>
            <a:ext cx="9144000" cy="3060700"/>
          </a:xfrm>
          <a:prstGeom prst="rect">
            <a:avLst/>
          </a:prstGeom>
          <a:solidFill>
            <a:srgbClr val="5BB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262626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208213"/>
            <a:ext cx="9144000" cy="3060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47" y="1619250"/>
            <a:ext cx="7937369" cy="435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9587" y="2206800"/>
            <a:ext cx="3060000" cy="306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14750" y="2338388"/>
            <a:ext cx="5024438" cy="283686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162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4475" y="0"/>
            <a:ext cx="2881313" cy="6840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475" y="0"/>
            <a:ext cx="2881313" cy="6840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652" y="5118755"/>
            <a:ext cx="2747914" cy="15271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11" y="603315"/>
            <a:ext cx="2771481" cy="1246564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5866" y="2036175"/>
            <a:ext cx="2880000" cy="288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08351" y="1979613"/>
            <a:ext cx="5477430" cy="46656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98826" y="1168498"/>
            <a:ext cx="5477530" cy="6699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4126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31" y="2064469"/>
            <a:ext cx="7937369" cy="3799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11213" y="5910263"/>
            <a:ext cx="7946288" cy="66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5862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77" y="5139965"/>
            <a:ext cx="7975077" cy="56673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1277" y="1008667"/>
            <a:ext cx="4826525" cy="34596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705" y="5778630"/>
            <a:ext cx="7965650" cy="39356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02707" y="2469817"/>
            <a:ext cx="2520000" cy="252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4371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8383" y="2070755"/>
            <a:ext cx="3749118" cy="409437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0263" y="2073275"/>
            <a:ext cx="4033968" cy="44211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6222" y="6211888"/>
            <a:ext cx="3751263" cy="2921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9570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0262" y="2073275"/>
            <a:ext cx="3873713" cy="44211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45377" y="2074846"/>
            <a:ext cx="3923121" cy="44211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32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pa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78" y="5139965"/>
            <a:ext cx="7598004" cy="56673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1277" y="1008667"/>
            <a:ext cx="7579151" cy="40535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705" y="5778630"/>
            <a:ext cx="7635711" cy="39356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369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58775" y="5218113"/>
            <a:ext cx="8426450" cy="1293812"/>
            <a:chOff x="358775" y="5218113"/>
            <a:chExt cx="8426450" cy="1293812"/>
          </a:xfrm>
        </p:grpSpPr>
        <p:sp>
          <p:nvSpPr>
            <p:cNvPr id="5" name="Rectangle 4"/>
            <p:cNvSpPr/>
            <p:nvPr userDrawn="1"/>
          </p:nvSpPr>
          <p:spPr>
            <a:xfrm>
              <a:off x="358775" y="5218113"/>
              <a:ext cx="8426450" cy="1293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" name="TextBox 7"/>
            <p:cNvSpPr txBox="1">
              <a:spLocks noChangeArrowheads="1"/>
            </p:cNvSpPr>
            <p:nvPr userDrawn="1"/>
          </p:nvSpPr>
          <p:spPr bwMode="auto">
            <a:xfrm>
              <a:off x="5449888" y="5599113"/>
              <a:ext cx="2825750" cy="60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en-GB" sz="1300" b="1" smtClean="0">
                  <a:solidFill>
                    <a:srgbClr val="FFFFFF"/>
                  </a:solidFill>
                </a:rPr>
                <a:t>www.cabi.org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en-GB" sz="1800" b="1" smtClean="0">
                  <a:solidFill>
                    <a:srgbClr val="FFFFFF"/>
                  </a:solidFill>
                </a:rPr>
                <a:t>KNOWLEDGE FOR LIFE</a:t>
              </a: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2975" y="1989138"/>
            <a:ext cx="72199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9997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0748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370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0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76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5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04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2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7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2130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55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78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UK  </a:t>
              </a:r>
              <a:r>
                <a:rPr lang="en-GB" sz="1100" dirty="0" smtClean="0"/>
                <a:t>215</a:t>
              </a:r>
              <a:endParaRPr lang="en-GB" sz="1100" dirty="0"/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Netherlands </a:t>
              </a:r>
              <a:r>
                <a:rPr lang="en-GB" sz="1100" dirty="0" smtClean="0"/>
                <a:t>3</a:t>
              </a:r>
              <a:endParaRPr lang="en-GB" sz="1100" dirty="0"/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Switzerland </a:t>
              </a:r>
              <a:r>
                <a:rPr lang="en-GB" sz="1100" dirty="0" smtClean="0"/>
                <a:t>27</a:t>
              </a:r>
              <a:endParaRPr lang="en-GB" sz="1100" dirty="0"/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Bulgaria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USA  </a:t>
              </a:r>
              <a:r>
                <a:rPr lang="en-GB" sz="1100" dirty="0" smtClean="0"/>
                <a:t>3</a:t>
              </a:r>
              <a:endParaRPr lang="en-GB" sz="1100" dirty="0"/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Trinidad &amp; Tobago </a:t>
              </a:r>
              <a:r>
                <a:rPr lang="en-GB" sz="1100" dirty="0" smtClean="0"/>
                <a:t>4</a:t>
              </a:r>
              <a:endParaRPr lang="en-GB" sz="1100" dirty="0"/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Kenya  </a:t>
              </a:r>
              <a:r>
                <a:rPr lang="en-GB" sz="1100" dirty="0" smtClean="0"/>
                <a:t>40</a:t>
              </a:r>
              <a:endParaRPr lang="en-GB" sz="1100" dirty="0"/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Hungary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Bangladesh  </a:t>
            </a:r>
            <a:r>
              <a:rPr lang="en-GB" sz="1100" dirty="0" smtClean="0"/>
              <a:t>1</a:t>
            </a:r>
            <a:endParaRPr lang="en-GB" sz="1100" dirty="0"/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India  </a:t>
                </a:r>
                <a:r>
                  <a:rPr lang="en-GB" sz="1100" dirty="0" smtClean="0"/>
                  <a:t>23</a:t>
                </a:r>
              </a:p>
              <a:p>
                <a:endParaRPr lang="en-GB" sz="1100" dirty="0"/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Ghana  6</a:t>
            </a:r>
            <a:endParaRPr lang="en-GB" sz="1100" dirty="0"/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Uganda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Ethiopia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Australia  </a:t>
                </a:r>
                <a:r>
                  <a:rPr lang="en-GB" sz="1100" dirty="0" smtClean="0"/>
                  <a:t>1</a:t>
                </a:r>
                <a:endParaRPr lang="en-GB" sz="1100" dirty="0"/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Malaysia  </a:t>
                </a:r>
                <a:r>
                  <a:rPr lang="en-GB" sz="1100" dirty="0" smtClean="0"/>
                  <a:t>25</a:t>
                </a:r>
                <a:endParaRPr lang="en-GB" sz="1100" dirty="0"/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China  </a:t>
                </a:r>
                <a:r>
                  <a:rPr lang="en-GB" sz="1100" dirty="0" smtClean="0"/>
                  <a:t>8</a:t>
                </a:r>
                <a:endParaRPr lang="en-GB" sz="1100" dirty="0"/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Pakistan  115</a:t>
                </a:r>
                <a:endParaRPr lang="en-GB" sz="1100" dirty="0"/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Brazil </a:t>
                </a:r>
                <a:r>
                  <a:rPr lang="en-GB" sz="1100" dirty="0" smtClean="0"/>
                  <a:t>4</a:t>
                </a:r>
                <a:endParaRPr lang="en-GB" sz="1100" dirty="0"/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Costa Rica  </a:t>
                </a:r>
                <a:r>
                  <a:rPr lang="en-GB" sz="1100" dirty="0" smtClean="0"/>
                  <a:t>1</a:t>
                </a:r>
                <a:endParaRPr lang="en-GB" sz="1100" dirty="0"/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Chile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/>
              <a:t>Global reach</a:t>
            </a:r>
            <a:r>
              <a:rPr lang="en-GB" sz="2400" b="1" baseline="0" dirty="0" smtClean="0"/>
              <a:t> </a:t>
            </a:r>
            <a:r>
              <a:rPr lang="en-GB" sz="2400" dirty="0" smtClean="0"/>
              <a:t>We </a:t>
            </a:r>
            <a:r>
              <a:rPr lang="en-GB" sz="2400" dirty="0"/>
              <a:t>have </a:t>
            </a:r>
            <a:r>
              <a:rPr lang="en-GB" sz="2400" dirty="0" smtClean="0"/>
              <a:t>480+ </a:t>
            </a:r>
            <a:r>
              <a:rPr lang="en-GB" sz="2400" dirty="0"/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Niger </a:t>
            </a:r>
            <a:r>
              <a:rPr lang="en-GB" sz="1100" dirty="0" smtClean="0"/>
              <a:t>1</a:t>
            </a:r>
            <a:endParaRPr lang="en-GB" sz="1100" dirty="0"/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5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8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6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71643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732240" y="329026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-180528" y="399635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r>
              <a:rPr lang="en-GB" sz="3200" b="1" spc="-150" dirty="0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 </a:t>
            </a: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sana</a:t>
            </a:r>
            <a:endParaRPr lang="en-GB" sz="4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1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4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1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b="1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/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OWL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881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b="1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/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OWL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424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b="1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/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OWL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799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b="1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/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OWL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117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44243"/>
            <a:ext cx="9144000" cy="513757"/>
          </a:xfrm>
          <a:custGeom>
            <a:avLst/>
            <a:gdLst/>
            <a:ahLst/>
            <a:cxnLst/>
            <a:rect l="l" t="t" r="r" b="b"/>
            <a:pathLst>
              <a:path w="9144000" h="385317">
                <a:moveTo>
                  <a:pt x="0" y="385317"/>
                </a:moveTo>
                <a:lnTo>
                  <a:pt x="9144000" y="385317"/>
                </a:lnTo>
                <a:lnTo>
                  <a:pt x="9144000" y="0"/>
                </a:lnTo>
                <a:lnTo>
                  <a:pt x="0" y="0"/>
                </a:lnTo>
                <a:lnTo>
                  <a:pt x="0" y="385317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344243"/>
            <a:ext cx="9144000" cy="513755"/>
          </a:xfrm>
          <a:custGeom>
            <a:avLst/>
            <a:gdLst/>
            <a:ahLst/>
            <a:cxnLst/>
            <a:rect l="l" t="t" r="r" b="b"/>
            <a:pathLst>
              <a:path w="9144000" h="385316">
                <a:moveTo>
                  <a:pt x="9144000" y="385316"/>
                </a:moveTo>
                <a:lnTo>
                  <a:pt x="9144000" y="0"/>
                </a:lnTo>
                <a:lnTo>
                  <a:pt x="0" y="0"/>
                </a:lnTo>
                <a:lnTo>
                  <a:pt x="0" y="385316"/>
                </a:lnTo>
              </a:path>
            </a:pathLst>
          </a:custGeom>
          <a:ln w="25400">
            <a:solidFill>
              <a:srgbClr val="78BD1F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b="1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/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OWL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7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40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0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1" r:id="rId3"/>
    <p:sldLayoutId id="2147483685" r:id="rId4"/>
    <p:sldLayoutId id="2147483686" r:id="rId5"/>
    <p:sldLayoutId id="2147483688" r:id="rId6"/>
    <p:sldLayoutId id="2147483687" r:id="rId7"/>
    <p:sldLayoutId id="2147483689" r:id="rId8"/>
    <p:sldLayoutId id="2147483682" r:id="rId9"/>
    <p:sldLayoutId id="2147483684" r:id="rId10"/>
    <p:sldLayoutId id="2147483674" r:id="rId11"/>
    <p:sldLayoutId id="2147483680" r:id="rId12"/>
    <p:sldLayoutId id="214748368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6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0738" y="1185863"/>
            <a:ext cx="7937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2063750"/>
            <a:ext cx="79279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indent for bullet 1</a:t>
            </a:r>
          </a:p>
          <a:p>
            <a:pPr lvl="2"/>
            <a:r>
              <a:rPr lang="en-US" altLang="en-US" smtClean="0"/>
              <a:t>indent for bullet 2</a:t>
            </a:r>
          </a:p>
          <a:p>
            <a:pPr lvl="3"/>
            <a:r>
              <a:rPr lang="en-US" altLang="en-US" smtClean="0"/>
              <a:t>indent for bullet 3</a:t>
            </a:r>
          </a:p>
          <a:p>
            <a:pPr lvl="4"/>
            <a:r>
              <a:rPr lang="en-US" altLang="en-US" smtClean="0"/>
              <a:t>indent for bullet 4</a:t>
            </a:r>
            <a:endParaRPr lang="en-GB" altLang="en-US" smtClean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339725"/>
            <a:ext cx="1114425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93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75000"/>
        <a:buFont typeface="Arial" charset="0"/>
        <a:buChar char="●"/>
        <a:defRPr sz="2400">
          <a:solidFill>
            <a:schemeClr val="tx1"/>
          </a:solidFill>
          <a:latin typeface="+mn-lt"/>
        </a:defRPr>
      </a:lvl2pPr>
      <a:lvl3pPr marL="742950" indent="-363538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75000"/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122363" indent="-377825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75000"/>
        <a:buFont typeface="Arial" charset="0"/>
        <a:buChar char="●"/>
        <a:defRPr sz="2400">
          <a:solidFill>
            <a:schemeClr val="tx1"/>
          </a:solidFill>
          <a:latin typeface="+mn-lt"/>
        </a:defRPr>
      </a:lvl4pPr>
      <a:lvl5pPr marL="1512888" indent="-388938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75000"/>
        <a:buFont typeface="Arial" charset="0"/>
        <a:buChar char="●"/>
        <a:defRPr sz="240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44243"/>
            <a:ext cx="9144000" cy="513757"/>
          </a:xfrm>
          <a:custGeom>
            <a:avLst/>
            <a:gdLst/>
            <a:ahLst/>
            <a:cxnLst/>
            <a:rect l="l" t="t" r="r" b="b"/>
            <a:pathLst>
              <a:path w="9144000" h="385317">
                <a:moveTo>
                  <a:pt x="0" y="385317"/>
                </a:moveTo>
                <a:lnTo>
                  <a:pt x="9144000" y="385317"/>
                </a:lnTo>
                <a:lnTo>
                  <a:pt x="9144000" y="0"/>
                </a:lnTo>
                <a:lnTo>
                  <a:pt x="0" y="0"/>
                </a:lnTo>
                <a:lnTo>
                  <a:pt x="0" y="385317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344243"/>
            <a:ext cx="9144000" cy="513755"/>
          </a:xfrm>
          <a:custGeom>
            <a:avLst/>
            <a:gdLst/>
            <a:ahLst/>
            <a:cxnLst/>
            <a:rect l="l" t="t" r="r" b="b"/>
            <a:pathLst>
              <a:path w="9144000" h="385316">
                <a:moveTo>
                  <a:pt x="9144000" y="385316"/>
                </a:moveTo>
                <a:lnTo>
                  <a:pt x="9144000" y="0"/>
                </a:lnTo>
                <a:lnTo>
                  <a:pt x="0" y="0"/>
                </a:lnTo>
                <a:lnTo>
                  <a:pt x="0" y="385316"/>
                </a:lnTo>
              </a:path>
            </a:pathLst>
          </a:custGeom>
          <a:ln w="25400">
            <a:solidFill>
              <a:srgbClr val="78BD1F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4697" y="427396"/>
            <a:ext cx="5594607" cy="1204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917" y="1772242"/>
            <a:ext cx="8424164" cy="42564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236" y="6485602"/>
            <a:ext cx="2358875" cy="2386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28129" y="6485602"/>
            <a:ext cx="1626014" cy="2386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OWL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80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8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95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Session 5: Conclusions</a:t>
            </a:r>
          </a:p>
          <a:p>
            <a:r>
              <a:rPr lang="en-GB" sz="2000" dirty="0" smtClean="0"/>
              <a:t>Dr Trevor Nicholls, CEO, CABI</a:t>
            </a: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GB" sz="1600" dirty="0">
                <a:latin typeface="Arial" panose="020B0604020202020204" pitchFamily="34" charset="0"/>
              </a:rPr>
              <a:t>African Member Countries Regional </a:t>
            </a:r>
            <a:r>
              <a:rPr lang="en-GB" sz="1600" dirty="0" smtClean="0">
                <a:latin typeface="Arial" panose="020B0604020202020204" pitchFamily="34" charset="0"/>
              </a:rPr>
              <a:t>Consultation</a:t>
            </a:r>
            <a:endParaRPr lang="en-GB" sz="1600" dirty="0">
              <a:latin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dirty="0"/>
              <a:t>Lusaka,  Zambia, 14-16  October 2015</a:t>
            </a:r>
          </a:p>
          <a:p>
            <a:endParaRPr lang="en-GB" dirty="0"/>
          </a:p>
        </p:txBody>
      </p:sp>
      <p:sp>
        <p:nvSpPr>
          <p:cNvPr id="9" name="Title 6"/>
          <p:cNvSpPr>
            <a:spLocks noGrp="1"/>
          </p:cNvSpPr>
          <p:nvPr/>
        </p:nvSpPr>
        <p:spPr>
          <a:xfrm>
            <a:off x="0" y="4149080"/>
            <a:ext cx="9144000" cy="576064"/>
          </a:xfrm>
          <a:prstGeom prst="rect">
            <a:avLst/>
          </a:prstGeom>
          <a:solidFill>
            <a:srgbClr val="000000">
              <a:alpha val="45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none" spc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Concluding Remarks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4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2570" y="845595"/>
            <a:ext cx="5911958" cy="5281196"/>
          </a:xfrm>
        </p:spPr>
        <p:txBody>
          <a:bodyPr>
            <a:normAutofit fontScale="92500" lnSpcReduction="20000"/>
          </a:bodyPr>
          <a:lstStyle/>
          <a:p>
            <a:pPr marL="216000" marR="630936" indent="-216000" algn="just" fontAlgn="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rgbClr val="252525"/>
              </a:solidFill>
              <a:cs typeface="Arial"/>
            </a:endParaRPr>
          </a:p>
          <a:p>
            <a:pPr marL="216000" marR="630936" indent="-216000" algn="just" fontAlgn="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252525"/>
              </a:solidFill>
              <a:cs typeface="Arial"/>
            </a:endParaRPr>
          </a:p>
          <a:p>
            <a:pPr marL="216000" marR="630936" indent="-216000" algn="just" fontAlgn="t">
              <a:lnSpc>
                <a:spcPct val="114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52525"/>
                </a:solidFill>
                <a:cs typeface="Arial"/>
              </a:rPr>
              <a:t>To review 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the progress made </a:t>
            </a:r>
            <a:r>
              <a:rPr lang="en-GB" sz="2000" dirty="0" smtClean="0">
                <a:solidFill>
                  <a:srgbClr val="252525"/>
                </a:solidFill>
                <a:cs typeface="Arial"/>
              </a:rPr>
              <a:t>and the continued 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relevance </a:t>
            </a:r>
            <a:r>
              <a:rPr lang="en-GB" sz="2000" dirty="0" smtClean="0">
                <a:solidFill>
                  <a:srgbClr val="252525"/>
                </a:solidFill>
                <a:cs typeface="Arial"/>
              </a:rPr>
              <a:t>of the 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priority areas and issues </a:t>
            </a:r>
            <a:r>
              <a:rPr lang="en-GB" sz="2000" dirty="0" smtClean="0">
                <a:solidFill>
                  <a:srgbClr val="252525"/>
                </a:solidFill>
                <a:cs typeface="Arial"/>
              </a:rPr>
              <a:t>identified in 2012</a:t>
            </a:r>
            <a:endParaRPr lang="en-GB" sz="2000" dirty="0">
              <a:solidFill>
                <a:srgbClr val="252525"/>
              </a:solidFill>
              <a:cs typeface="Arial"/>
            </a:endParaRPr>
          </a:p>
          <a:p>
            <a:pPr marL="216000" marR="630936" indent="-216000" algn="just" fontAlgn="t">
              <a:lnSpc>
                <a:spcPct val="114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252525"/>
              </a:solidFill>
              <a:cs typeface="Arial"/>
            </a:endParaRPr>
          </a:p>
          <a:p>
            <a:pPr marL="216000" marR="630936" indent="-216000" algn="just" fontAlgn="t">
              <a:lnSpc>
                <a:spcPct val="114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52525"/>
                </a:solidFill>
                <a:cs typeface="Arial"/>
              </a:rPr>
              <a:t>To 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identify new </a:t>
            </a:r>
            <a:r>
              <a:rPr lang="en-GB" sz="2000" dirty="0" smtClean="0">
                <a:solidFill>
                  <a:srgbClr val="252525"/>
                </a:solidFill>
                <a:cs typeface="Arial"/>
              </a:rPr>
              <a:t>emerging national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, sub-regional and regional priorities </a:t>
            </a:r>
            <a:r>
              <a:rPr lang="en-GB" sz="2000" dirty="0" smtClean="0">
                <a:solidFill>
                  <a:srgbClr val="252525"/>
                </a:solidFill>
                <a:cs typeface="Arial"/>
              </a:rPr>
              <a:t>influencing 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and impacting on sustainable development in the region</a:t>
            </a:r>
          </a:p>
          <a:p>
            <a:pPr marL="216000" marR="630936" indent="-216000" algn="just" fontAlgn="t">
              <a:lnSpc>
                <a:spcPct val="114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252525"/>
              </a:solidFill>
              <a:cs typeface="Arial"/>
            </a:endParaRPr>
          </a:p>
          <a:p>
            <a:pPr marL="216000" marR="630936" indent="-216000" algn="just" fontAlgn="t">
              <a:lnSpc>
                <a:spcPct val="114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52525"/>
                </a:solidFill>
                <a:cs typeface="Arial"/>
              </a:rPr>
              <a:t>To 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share country </a:t>
            </a:r>
            <a:r>
              <a:rPr lang="en-GB" sz="2000" dirty="0" smtClean="0">
                <a:solidFill>
                  <a:srgbClr val="252525"/>
                </a:solidFill>
                <a:cs typeface="Arial"/>
              </a:rPr>
              <a:t>and regional experiences 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and views</a:t>
            </a:r>
          </a:p>
          <a:p>
            <a:pPr marL="216000" marR="630936" indent="-216000" algn="just" fontAlgn="t">
              <a:lnSpc>
                <a:spcPct val="114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252525"/>
              </a:solidFill>
              <a:cs typeface="Arial"/>
            </a:endParaRPr>
          </a:p>
          <a:p>
            <a:pPr marL="216000" marR="630936" indent="-216000" algn="just" fontAlgn="t">
              <a:lnSpc>
                <a:spcPct val="114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52525"/>
                </a:solidFill>
                <a:cs typeface="Arial"/>
              </a:rPr>
              <a:t>To 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develop regional plans by linking regional priorities with CABI’s capabilities and strategies, and identify synergies among partners</a:t>
            </a:r>
          </a:p>
          <a:p>
            <a:pPr marL="216000" marR="630936" indent="-216000" algn="just" fontAlgn="t">
              <a:lnSpc>
                <a:spcPct val="114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The following objectives have been </a:t>
            </a:r>
            <a:r>
              <a:rPr lang="en-GB" sz="2400" dirty="0" smtClean="0"/>
              <a:t>met thanks </a:t>
            </a:r>
            <a:r>
              <a:rPr lang="en-GB" sz="2400" dirty="0"/>
              <a:t>to </a:t>
            </a:r>
            <a:r>
              <a:rPr lang="en-GB" sz="2400" dirty="0" smtClean="0"/>
              <a:t>useful input </a:t>
            </a:r>
            <a:r>
              <a:rPr lang="en-GB" sz="2400" dirty="0"/>
              <a:t>from </a:t>
            </a:r>
            <a:r>
              <a:rPr lang="en-GB" sz="2400" dirty="0" smtClean="0"/>
              <a:t>all of you</a:t>
            </a:r>
            <a:endParaRPr lang="en-GB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r="11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80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OWL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168" y="260648"/>
            <a:ext cx="8558394" cy="11700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-252000" fontAlgn="auto"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</a:pPr>
            <a:r>
              <a:rPr lang="en-GB" b="1" dirty="0" smtClean="0">
                <a:solidFill>
                  <a:srgbClr val="4C4C4C"/>
                </a:solidFill>
                <a:latin typeface="Calibri"/>
                <a:cs typeface="Arial" panose="020B0604020202020204" pitchFamily="34" charset="0"/>
              </a:rPr>
              <a:t>Main outcomes: consolidated Regional Priority Areas and Issues </a:t>
            </a:r>
            <a:endParaRPr b="1" dirty="0">
              <a:solidFill>
                <a:srgbClr val="4C4C4C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768099"/>
              </p:ext>
            </p:extLst>
          </p:nvPr>
        </p:nvGraphicFramePr>
        <p:xfrm>
          <a:off x="482277" y="673757"/>
          <a:ext cx="8271866" cy="6206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439"/>
                <a:gridCol w="6005427"/>
              </a:tblGrid>
              <a:tr h="28074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6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New </a:t>
                      </a:r>
                      <a:r>
                        <a:rPr sz="16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6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6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reas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D4ED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6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6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ssues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D4EDD2"/>
                    </a:solidFill>
                  </a:tcPr>
                </a:tc>
              </a:tr>
              <a:tr h="1179619">
                <a:tc>
                  <a:txBody>
                    <a:bodyPr/>
                    <a:lstStyle/>
                    <a:p>
                      <a:pPr marL="80010" marR="240029">
                        <a:lnSpc>
                          <a:spcPct val="114300"/>
                        </a:lnSpc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Trade and market access and development</a:t>
                      </a: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240029" indent="0" defTabSz="914400" eaLnBrk="1" fontAlgn="auto" latinLnBrk="0" hangingPunct="1">
                        <a:lnSpc>
                          <a:spcPct val="114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SPS compliance; Value-chain focus and postharvest value-addition; GAP and best practices promulgation, and capacity building; Commercialization and contract farming; </a:t>
                      </a:r>
                      <a:r>
                        <a:rPr lang="en-GB" sz="13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</a:rPr>
                        <a:t>Quality control of agricultural inputs (fake seed and other agro-inputs); Access to local and regional input and output markets; Labour saving technologies for efficient (cost effective) production; </a:t>
                      </a:r>
                      <a:r>
                        <a:rPr lang="en-GB" sz="130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</a:rPr>
                        <a:t>Organising farmers into business organisations; Access to information (markets, prices, &amp; regulations, etc.); Access to affordable credit; Risk management (price fluctuation, etc.)</a:t>
                      </a:r>
                      <a:endParaRPr lang="en-US" sz="1300" spc="0" baseline="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73477">
                <a:tc>
                  <a:txBody>
                    <a:bodyPr/>
                    <a:lstStyle/>
                    <a:p>
                      <a:pPr marL="80010" marR="240029" indent="0" defTabSz="914400" eaLnBrk="1" fontAlgn="auto" latinLnBrk="0" hangingPunct="1">
                        <a:lnSpc>
                          <a:spcPct val="114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Knowledge management, communication and use</a:t>
                      </a:r>
                    </a:p>
                    <a:p>
                      <a:pPr marL="80010" marR="501015">
                        <a:lnSpc>
                          <a:spcPct val="114300"/>
                        </a:lnSpc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51765" indent="0" defTabSz="914400" eaLnBrk="1" fontAlgn="auto" latinLnBrk="0" hangingPunct="1">
                        <a:lnSpc>
                          <a:spcPct val="1147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Techno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ogy</a:t>
                      </a:r>
                      <a:r>
                        <a:rPr lang="en-US" sz="1300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ans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par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icu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arly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ongst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ber</a:t>
                      </a:r>
                      <a:r>
                        <a:rPr lang="en-US" sz="1300" spc="-4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count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ies,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sou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sou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h);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Sharing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ledge a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ongst</a:t>
                      </a:r>
                      <a:r>
                        <a:rPr lang="en-US" sz="13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eholder</a:t>
                      </a:r>
                      <a:r>
                        <a:rPr lang="en-US" sz="13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oups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men</a:t>
                      </a:r>
                      <a:r>
                        <a:rPr lang="en-US" sz="1300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and women,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ass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oo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GB" sz="1300" spc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using social media to reach these communities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lang="en-US" sz="13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obile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ad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iso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 ser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ices;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1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Mass communication</a:t>
                      </a:r>
                      <a:r>
                        <a:rPr lang="en-US" sz="1300" spc="-1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and linking multiple stakeholders using mixed communication methods; 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pro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ing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ions</a:t>
                      </a:r>
                      <a:r>
                        <a:rPr lang="en-US" sz="13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armers; </a:t>
                      </a:r>
                      <a:r>
                        <a:rPr lang="en-US" sz="13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idenc</a:t>
                      </a:r>
                      <a:r>
                        <a:rPr lang="en-US" sz="1300" spc="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based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icies. </a:t>
                      </a:r>
                      <a:r>
                        <a:rPr lang="en-US" sz="1300" spc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Alternative uses of ICT</a:t>
                      </a:r>
                      <a:r>
                        <a:rPr lang="en-US" sz="1300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applications – e.g. e-M&amp;E; e-statistics; e-vouchers; Scaling up and out; </a:t>
                      </a:r>
                      <a:r>
                        <a:rPr lang="en-US" sz="130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ing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managing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ins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ional</a:t>
                      </a:r>
                      <a:r>
                        <a:rPr lang="en-US" sz="13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esearch, </a:t>
                      </a:r>
                      <a:r>
                        <a:rPr lang="en-US" sz="130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+mn-cs"/>
                        </a:rPr>
                        <a:t>government and others 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orma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ion; </a:t>
                      </a:r>
                      <a:r>
                        <a:rPr lang="en-US" sz="130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+mn-cs"/>
                        </a:rPr>
                        <a:t>Open data;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sz="1300" spc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Private public</a:t>
                      </a:r>
                      <a:r>
                        <a:rPr lang="en-US" sz="1300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partnerships to address pests and diseases. </a:t>
                      </a:r>
                      <a:r>
                        <a:rPr lang="en-US" sz="130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Pub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lang="en-US" sz="1300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3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access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o,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au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orma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lang="en-US" sz="13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esources</a:t>
                      </a:r>
                      <a:endParaRPr lang="en-US" sz="13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84455" marR="151765" indent="0" defTabSz="914400" eaLnBrk="1" fontAlgn="auto" latinLnBrk="0" hangingPunct="1">
                        <a:lnSpc>
                          <a:spcPct val="1147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1650816">
                <a:tc>
                  <a:txBody>
                    <a:bodyPr/>
                    <a:lstStyle/>
                    <a:p>
                      <a:pPr marL="80010" marR="501015">
                        <a:lnSpc>
                          <a:spcPct val="114300"/>
                        </a:lnSpc>
                      </a:pPr>
                      <a:r>
                        <a:rPr lang="en-US" sz="1300" dirty="0" smtClean="0">
                          <a:latin typeface="Arial"/>
                          <a:cs typeface="Arial"/>
                        </a:rPr>
                        <a:t>Plant and 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Animal</a:t>
                      </a:r>
                      <a:r>
                        <a:rPr lang="en-US" sz="1300" dirty="0" smtClean="0">
                          <a:latin typeface="Arial"/>
                          <a:cs typeface="Arial"/>
                        </a:rPr>
                        <a:t> Health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51765" indent="0" defTabSz="914400" eaLnBrk="1" fontAlgn="auto" latinLnBrk="0" hangingPunct="1">
                        <a:lnSpc>
                          <a:spcPct val="1147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Improved genetic materials; Range management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lang="en-US" sz="13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anaging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ange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essors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inc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pes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M)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3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er,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so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 nu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ien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s;</a:t>
                      </a:r>
                      <a:r>
                        <a:rPr lang="en-US" sz="13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PM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gh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v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ue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ops; 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eduction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pes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icide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lang="en-US" sz="13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arning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ly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erged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300" spc="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ey</a:t>
                      </a:r>
                      <a:r>
                        <a:rPr lang="en-US" sz="13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pes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seases</a:t>
                      </a:r>
                      <a:r>
                        <a:rPr lang="en-US" sz="1300" spc="0" baseline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&amp; </a:t>
                      </a:r>
                      <a:r>
                        <a:rPr lang="en-US" sz="1300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approaches to respond to emerging pests; Biotechnology applications for pests and diseases; </a:t>
                      </a:r>
                      <a:r>
                        <a:rPr lang="en-US" sz="1300" i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Zoonotic diseases; Safe use of (veterinary) drugs; </a:t>
                      </a:r>
                      <a:r>
                        <a:rPr lang="en-US" sz="1300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+mn-cs"/>
                        </a:rPr>
                        <a:t>Improved diagnostic skills and infrastructure.</a:t>
                      </a: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5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OWL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094" y="116632"/>
            <a:ext cx="8558394" cy="11700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-252000" fontAlgn="auto"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</a:pPr>
            <a:r>
              <a:rPr lang="en-US" b="1" dirty="0" smtClean="0">
                <a:solidFill>
                  <a:srgbClr val="4C4C4C"/>
                </a:solidFill>
                <a:latin typeface="Calibri"/>
                <a:cs typeface="Arial" panose="020B0604020202020204" pitchFamily="34" charset="0"/>
              </a:rPr>
              <a:t>Main outcomes: Consolidated Regional Priority Areas and Issues</a:t>
            </a:r>
            <a:endParaRPr b="1" dirty="0">
              <a:solidFill>
                <a:srgbClr val="4C4C4C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208718"/>
              </p:ext>
            </p:extLst>
          </p:nvPr>
        </p:nvGraphicFramePr>
        <p:xfrm>
          <a:off x="244899" y="769112"/>
          <a:ext cx="8509244" cy="5165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8564"/>
                <a:gridCol w="6120680"/>
              </a:tblGrid>
              <a:tr h="3600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GB" sz="16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New </a:t>
                      </a:r>
                      <a:r>
                        <a:rPr sz="16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6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6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reas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6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6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ssues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D2"/>
                    </a:solidFill>
                  </a:tcPr>
                </a:tc>
              </a:tr>
              <a:tr h="962920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lang="en-US" sz="1300" dirty="0" smtClean="0">
                          <a:latin typeface="Arial"/>
                          <a:cs typeface="Arial"/>
                        </a:rPr>
                        <a:t>Invasive species management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0160" indent="0" defTabSz="914400" eaLnBrk="1" fontAlgn="auto" latinLnBrk="0" hangingPunct="1">
                        <a:lnSpc>
                          <a:spcPct val="114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anage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lang="en-US" sz="1300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lang="en-US" sz="1300" spc="-5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aquatic environments </a:t>
                      </a:r>
                      <a:r>
                        <a:rPr lang="en-US" sz="1300" spc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and those </a:t>
                      </a:r>
                      <a:r>
                        <a:rPr lang="en-US" sz="1300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affecting agriculture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lang="en-US" sz="1300" spc="-4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4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Mapping</a:t>
                      </a:r>
                      <a:r>
                        <a:rPr lang="en-US" sz="1300" spc="-45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and distribution of </a:t>
                      </a:r>
                      <a:r>
                        <a:rPr lang="en-US" sz="1300" spc="-45" baseline="0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invasives</a:t>
                      </a:r>
                      <a:r>
                        <a:rPr lang="en-US" sz="1300" spc="-45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; 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Capac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bu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ld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identi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lang="en-US" sz="1300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agnos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ics.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lang="en-US" sz="1300" dirty="0" smtClean="0">
                          <a:latin typeface="Arial"/>
                          <a:cs typeface="Arial"/>
                        </a:rPr>
                        <a:t>Biodiversity </a:t>
                      </a:r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and ecosystem management</a:t>
                      </a:r>
                      <a:endParaRPr sz="13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Hab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anipula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ag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biodi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lang="en-US" sz="1300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ichment; 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ob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esource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lec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ion,</a:t>
                      </a:r>
                      <a:r>
                        <a:rPr lang="en-US" sz="1300" spc="-3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charac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eri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u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ili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ion;</a:t>
                      </a:r>
                      <a:r>
                        <a:rPr lang="en-US" sz="13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op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ent</a:t>
                      </a:r>
                      <a:r>
                        <a:rPr lang="en-US" sz="13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p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oduction</a:t>
                      </a:r>
                      <a:r>
                        <a:rPr lang="en-US" sz="13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lang="en-US" sz="1300" spc="0" dirty="0" err="1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sz="1300" spc="5" dirty="0" err="1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err="1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opestic</a:t>
                      </a:r>
                      <a:r>
                        <a:rPr lang="en-US" sz="1300" spc="5" dirty="0" err="1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err="1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, and i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ions</a:t>
                      </a:r>
                      <a:r>
                        <a:rPr lang="en-US" sz="13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err="1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sz="1300" spc="5" dirty="0" err="1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err="1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opestic</a:t>
                      </a:r>
                      <a:r>
                        <a:rPr lang="en-US" sz="1300" spc="5" dirty="0" err="1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err="1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use;</a:t>
                      </a:r>
                      <a:r>
                        <a:rPr lang="en-GB" sz="1300" spc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Composting</a:t>
                      </a:r>
                      <a:r>
                        <a:rPr lang="en-GB" sz="1300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and</a:t>
                      </a:r>
                      <a:r>
                        <a:rPr lang="en-GB" sz="1300" spc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waste management. </a:t>
                      </a:r>
                      <a:r>
                        <a:rPr lang="en-GB" sz="1300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Water management.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80010" marR="501015">
                        <a:lnSpc>
                          <a:spcPct val="114300"/>
                        </a:lnSpc>
                      </a:pPr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Nutrition sensitive  agriculture </a:t>
                      </a:r>
                    </a:p>
                    <a:p>
                      <a:pPr marL="80010" marR="501015">
                        <a:lnSpc>
                          <a:spcPct val="114300"/>
                        </a:lnSpc>
                      </a:pPr>
                      <a:endParaRPr sz="13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51765" indent="0" defTabSz="914400" eaLnBrk="1" fontAlgn="auto" latinLnBrk="0" hangingPunct="1">
                        <a:lnSpc>
                          <a:spcPct val="1147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Awareness-raising of nutrition amongst population; Use of indigenous crops – for nutrition – also to provide </a:t>
                      </a:r>
                      <a:r>
                        <a:rPr lang="en-US" sz="1300" i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nutricals</a:t>
                      </a:r>
                      <a:endParaRPr lang="en-US" sz="1300" i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84455" marR="151765" indent="0" defTabSz="914400" eaLnBrk="1" fontAlgn="auto" latinLnBrk="0" hangingPunct="1">
                        <a:lnSpc>
                          <a:spcPct val="1147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Food safety; (Bio)fortification; Food preparation; Food/diet diversification (micronutrients); Storage, post harvest, processing</a:t>
                      </a:r>
                      <a:r>
                        <a:rPr lang="en-US" sz="1300" i="0" baseline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 &amp; </a:t>
                      </a:r>
                      <a:r>
                        <a:rPr lang="en-US" sz="1300" i="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preservation.</a:t>
                      </a: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lang="en-US" sz="1300" i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Seed Systems</a:t>
                      </a:r>
                    </a:p>
                    <a:p>
                      <a:pPr marL="80010">
                        <a:lnSpc>
                          <a:spcPct val="100000"/>
                        </a:lnSpc>
                      </a:pPr>
                      <a:endParaRPr sz="13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0160" indent="0" defTabSz="914400" eaLnBrk="1" fontAlgn="auto" latinLnBrk="0" hangingPunct="1">
                        <a:lnSpc>
                          <a:spcPct val="114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Neglected crops and OPVs; Improving</a:t>
                      </a:r>
                      <a:r>
                        <a:rPr lang="en-US" sz="1300" i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self-saved seed (ITK); Regulatory and legislative environment;  linking formal and informal </a:t>
                      </a:r>
                      <a:r>
                        <a:rPr lang="en-US" sz="1300" i="0" baseline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sectors; Plant </a:t>
                      </a:r>
                      <a:r>
                        <a:rPr lang="en-US" sz="1300" i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Genetic Resources (PGR)</a:t>
                      </a:r>
                      <a:endParaRPr sz="1300" i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1152128">
                <a:tc gridSpan="2">
                  <a:txBody>
                    <a:bodyPr/>
                    <a:lstStyle/>
                    <a:p>
                      <a:pPr marL="542290">
                        <a:lnSpc>
                          <a:spcPct val="100000"/>
                        </a:lnSpc>
                      </a:pPr>
                      <a:r>
                        <a:rPr lang="en-US" sz="13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Cross</a:t>
                      </a:r>
                      <a:r>
                        <a:rPr lang="en-US" sz="13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3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cu</a:t>
                      </a:r>
                      <a:r>
                        <a:rPr lang="en-US" sz="13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tt</a:t>
                      </a:r>
                      <a:r>
                        <a:rPr lang="en-US" sz="13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ng:</a:t>
                      </a:r>
                      <a:endParaRPr lang="en-US" sz="1300" dirty="0" smtClean="0">
                        <a:latin typeface="Arial"/>
                        <a:cs typeface="Arial"/>
                      </a:endParaRPr>
                    </a:p>
                    <a:p>
                      <a:pPr marL="885190" indent="-343535">
                        <a:lnSpc>
                          <a:spcPct val="100000"/>
                        </a:lnSpc>
                        <a:spcBef>
                          <a:spcPts val="180"/>
                        </a:spcBef>
                        <a:buClr>
                          <a:srgbClr val="252525"/>
                        </a:buClr>
                        <a:buFont typeface="Symbol"/>
                        <a:buChar char=""/>
                        <a:tabLst>
                          <a:tab pos="885190" algn="l"/>
                        </a:tabLst>
                      </a:pPr>
                      <a:r>
                        <a:rPr lang="en-US" sz="130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Cli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3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US" sz="1300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art</a:t>
                      </a:r>
                      <a:r>
                        <a:rPr lang="en-US" sz="13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agricu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ure – including </a:t>
                      </a:r>
                      <a:r>
                        <a:rPr lang="en-US" sz="1300" spc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modeling</a:t>
                      </a:r>
                      <a:r>
                        <a:rPr lang="en-US" sz="1300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crop, pest and beneficial organisms’ distribution &amp; management (</a:t>
                      </a:r>
                      <a:r>
                        <a:rPr lang="en-US" sz="1300" b="0" u="sng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climate change adaptation and mitigation)</a:t>
                      </a:r>
                    </a:p>
                    <a:p>
                      <a:pPr marL="885190" indent="-343535">
                        <a:lnSpc>
                          <a:spcPct val="100000"/>
                        </a:lnSpc>
                        <a:spcBef>
                          <a:spcPts val="180"/>
                        </a:spcBef>
                        <a:buClr>
                          <a:srgbClr val="252525"/>
                        </a:buClr>
                        <a:buFont typeface="Symbol"/>
                        <a:buChar char=""/>
                        <a:tabLst>
                          <a:tab pos="885190" algn="l"/>
                        </a:tabLst>
                      </a:pP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Capac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lang="en-US" sz="13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bu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ld</a:t>
                      </a:r>
                      <a:r>
                        <a:rPr lang="en-US" sz="13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3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ng </a:t>
                      </a:r>
                      <a:r>
                        <a:rPr lang="en-US" sz="1300" spc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and governance (M&amp;E, Gender and youth in Agriculture, inclusivity of minority groups). Coordination,</a:t>
                      </a:r>
                      <a:r>
                        <a:rPr lang="en-US" sz="1300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project management. </a:t>
                      </a:r>
                      <a:r>
                        <a:rPr lang="en-US" sz="1300" spc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Laboratory practices and accreditation; Legislation (e.g. IPR issues); institutional capacity building </a:t>
                      </a:r>
                      <a:endParaRPr lang="en-US" sz="130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52525"/>
                      </a:solidFill>
                      <a:prstDash val="solid"/>
                    </a:lnL>
                    <a:lnR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25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9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6" r="3091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6" y="1196752"/>
            <a:ext cx="5868143" cy="48491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dirty="0" smtClean="0"/>
              <a:t>The outcomes from the Regional Consultation</a:t>
            </a:r>
          </a:p>
          <a:p>
            <a:pPr marL="0" indent="0">
              <a:buNone/>
            </a:pPr>
            <a:r>
              <a:rPr lang="en-GB" sz="2000" dirty="0" smtClean="0"/>
              <a:t>will </a:t>
            </a:r>
          </a:p>
          <a:p>
            <a:r>
              <a:rPr lang="en-GB" sz="2000" dirty="0" smtClean="0"/>
              <a:t>influence the </a:t>
            </a:r>
            <a:r>
              <a:rPr lang="en-GB" sz="2000" dirty="0"/>
              <a:t>revision </a:t>
            </a:r>
            <a:r>
              <a:rPr lang="en-GB" sz="2000" dirty="0" smtClean="0"/>
              <a:t>of the </a:t>
            </a:r>
            <a:r>
              <a:rPr lang="en-GB" sz="2000" dirty="0"/>
              <a:t>CABI </a:t>
            </a:r>
            <a:r>
              <a:rPr lang="en-GB" sz="2000" dirty="0" smtClean="0"/>
              <a:t>Medium Term </a:t>
            </a:r>
            <a:r>
              <a:rPr lang="en-GB" sz="2000" dirty="0"/>
              <a:t>Strategy  </a:t>
            </a:r>
            <a:r>
              <a:rPr lang="en-GB" sz="2000" dirty="0" smtClean="0"/>
              <a:t>2016-18 </a:t>
            </a:r>
            <a:r>
              <a:rPr lang="en-GB" sz="2000" dirty="0"/>
              <a:t>and Vision </a:t>
            </a:r>
            <a:r>
              <a:rPr lang="en-GB" sz="2000" dirty="0" smtClean="0"/>
              <a:t>2020</a:t>
            </a:r>
          </a:p>
          <a:p>
            <a:endParaRPr lang="en-GB" sz="2000" dirty="0" smtClean="0"/>
          </a:p>
          <a:p>
            <a:r>
              <a:rPr lang="en-GB" sz="2000" dirty="0"/>
              <a:t>be fed into the bigger CABI Review Conference 2016, which is scheduled for late July 2016</a:t>
            </a:r>
          </a:p>
          <a:p>
            <a:endParaRPr lang="en-GB" sz="2000" dirty="0"/>
          </a:p>
          <a:p>
            <a:r>
              <a:rPr lang="en-GB" sz="2000"/>
              <a:t>f</a:t>
            </a:r>
            <a:r>
              <a:rPr lang="en-GB" sz="2000" smtClean="0"/>
              <a:t>acilitate implementation </a:t>
            </a:r>
            <a:r>
              <a:rPr lang="en-GB" sz="2000" dirty="0" smtClean="0"/>
              <a:t>of agreed joint initiatives with member countries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Encourage member country representatives, </a:t>
            </a:r>
            <a:r>
              <a:rPr lang="en-GB" sz="2000" dirty="0"/>
              <a:t>who </a:t>
            </a:r>
            <a:r>
              <a:rPr lang="en-GB" sz="2000" dirty="0" smtClean="0"/>
              <a:t>unanimously agreed  </a:t>
            </a:r>
            <a:r>
              <a:rPr lang="en-GB" sz="2000" dirty="0"/>
              <a:t>on CABI’s policy on access and benefit </a:t>
            </a:r>
            <a:r>
              <a:rPr lang="en-GB" sz="2000" dirty="0" smtClean="0"/>
              <a:t>sharing in principal at the meeting to seek approvals from </a:t>
            </a:r>
            <a:r>
              <a:rPr lang="en-GB" sz="2000" dirty="0"/>
              <a:t>relevant national </a:t>
            </a:r>
            <a:r>
              <a:rPr lang="en-GB" sz="2000" dirty="0" smtClean="0"/>
              <a:t>authorities before CABI Review Conference in late July 2016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And lastly, commence the establishment of CABI Southern Africa Centre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What happens next?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4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Trevor Nicholls, CEO</a:t>
            </a:r>
          </a:p>
          <a:p>
            <a:r>
              <a:rPr lang="en-GB" dirty="0" smtClean="0"/>
              <a:t>t.nicholls@cabi.org</a:t>
            </a:r>
            <a:endParaRPr lang="en-GB" dirty="0"/>
          </a:p>
        </p:txBody>
      </p:sp>
      <p:pic>
        <p:nvPicPr>
          <p:cNvPr id="3" name="Picture 2" descr="Cabi_FCR_ 10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3" b="31069"/>
          <a:stretch/>
        </p:blipFill>
        <p:spPr>
          <a:xfrm>
            <a:off x="0" y="-63469"/>
            <a:ext cx="9155915" cy="32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lank">
  <a:themeElements>
    <a:clrScheme name="cabi brand">
      <a:dk1>
        <a:srgbClr val="262626"/>
      </a:dk1>
      <a:lt1>
        <a:srgbClr val="FFFFFF"/>
      </a:lt1>
      <a:dk2>
        <a:srgbClr val="F58025"/>
      </a:dk2>
      <a:lt2>
        <a:srgbClr val="78BE20"/>
      </a:lt2>
      <a:accent1>
        <a:srgbClr val="419639"/>
      </a:accent1>
      <a:accent2>
        <a:srgbClr val="FCD116"/>
      </a:accent2>
      <a:accent3>
        <a:srgbClr val="EF2B2D"/>
      </a:accent3>
      <a:accent4>
        <a:srgbClr val="7C1C51"/>
      </a:accent4>
      <a:accent5>
        <a:srgbClr val="00337F"/>
      </a:accent5>
      <a:accent6>
        <a:srgbClr val="00B5D6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8BD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CABICORP-90-254</_dlc_DocId>
    <_dlc_DocIdUrl xmlns="d07fce95-64a3-45e0-8e78-c550b935440d">
      <Url>http://teams.cabi.org/function/Corporate/cabi_membership/_layouts/DocIdRedir.aspx?ID=CABICORP-90-254</Url>
      <Description>CABICORP-90-254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F49FD40320F5044943BBC9893338162" ma:contentTypeVersion="4" ma:contentTypeDescription="" ma:contentTypeScope="" ma:versionID="67b10446555de7413b5f93f9b6439e20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450b4e59a71d0f4e8b807d5a3bd36074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Props1.xml><?xml version="1.0" encoding="utf-8"?>
<ds:datastoreItem xmlns:ds="http://schemas.openxmlformats.org/officeDocument/2006/customXml" ds:itemID="{BA2419BC-E4D2-4232-B0EB-784B78452E1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ADEE54C-F617-47FA-A5FF-AB335BE7A42B}">
  <ds:schemaRefs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d07fce95-64a3-45e0-8e78-c550b935440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63C503-F90D-413E-BEB5-A56440B1346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98D38B-7407-404D-9089-BA5AE78CA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476128B-9AFD-4851-B9CB-AECEE91DFED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857</TotalTime>
  <Words>984</Words>
  <Application>Microsoft Office PowerPoint</Application>
  <PresentationFormat>On-screen Show (4:3)</PresentationFormat>
  <Paragraphs>98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blank</vt:lpstr>
      <vt:lpstr>1_blank</vt:lpstr>
      <vt:lpstr>2_blank</vt:lpstr>
      <vt:lpstr>3_blank</vt:lpstr>
      <vt:lpstr>4_blank</vt:lpstr>
      <vt:lpstr>5_blank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 here 2nd line if needed</dc:title>
  <dc:creator>Qiaoqiao Zhang</dc:creator>
  <cp:lastModifiedBy>Gaenor Cowles</cp:lastModifiedBy>
  <cp:revision>91</cp:revision>
  <cp:lastPrinted>2014-09-10T14:54:56Z</cp:lastPrinted>
  <dcterms:created xsi:type="dcterms:W3CDTF">2015-08-21T10:32:43Z</dcterms:created>
  <dcterms:modified xsi:type="dcterms:W3CDTF">2015-10-23T08:10:24Z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0x010100B73AEB2BC9FE5343B1F3C335A1578D940A000F49FD40320F5044943BBC9893338162</vt:lpwstr>
  </property>
  <property fmtid="{D5CDD505-2E9C-101B-9397-08002B2CF9AE}" pid="3" name="RegionalCentre">
    <vt:lpwstr/>
  </property>
  <property fmtid="{D5CDD505-2E9C-101B-9397-08002B2CF9AE}" pid="4" name="MemContinents">
    <vt:lpwstr/>
  </property>
  <property fmtid="{D5CDD505-2E9C-101B-9397-08002B2CF9AE}" pid="5" name="_dlc_DocIdItemGuid">
    <vt:lpwstr>febf3150-e554-4e12-bc76-b0e85b7aea69</vt:lpwstr>
  </property>
  <property fmtid="{D5CDD505-2E9C-101B-9397-08002B2CF9AE}" pid="6" name="MemberCountries">
    <vt:lpwstr/>
  </property>
</Properties>
</file>