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8"/>
  </p:notesMasterIdLst>
  <p:sldIdLst>
    <p:sldId id="263" r:id="rId7"/>
    <p:sldId id="266" r:id="rId8"/>
    <p:sldId id="286" r:id="rId9"/>
    <p:sldId id="287" r:id="rId10"/>
    <p:sldId id="272" r:id="rId11"/>
    <p:sldId id="276" r:id="rId12"/>
    <p:sldId id="277" r:id="rId13"/>
    <p:sldId id="280" r:id="rId14"/>
    <p:sldId id="288" r:id="rId15"/>
    <p:sldId id="297" r:id="rId16"/>
    <p:sldId id="298" r:id="rId17"/>
    <p:sldId id="289" r:id="rId18"/>
    <p:sldId id="290" r:id="rId19"/>
    <p:sldId id="291" r:id="rId20"/>
    <p:sldId id="295" r:id="rId21"/>
    <p:sldId id="293" r:id="rId22"/>
    <p:sldId id="299" r:id="rId23"/>
    <p:sldId id="300" r:id="rId24"/>
    <p:sldId id="301" r:id="rId25"/>
    <p:sldId id="302" r:id="rId26"/>
    <p:sldId id="270" r:id="rId2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552" autoAdjust="0"/>
    <p:restoredTop sz="94586" autoAdjust="0"/>
  </p:normalViewPr>
  <p:slideViewPr>
    <p:cSldViewPr snapToGrid="0" snapToObjects="1">
      <p:cViewPr>
        <p:scale>
          <a:sx n="80" d="100"/>
          <a:sy n="80" d="100"/>
        </p:scale>
        <p:origin x="-1026" y="-3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24/03/2017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37290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6</a:t>
            </a:fld>
            <a:endParaRPr lang="en-US"/>
          </a:p>
        </p:txBody>
      </p:sp>
    </p:spTree>
    <p:extLst>
      <p:ext uri="{BB962C8B-B14F-4D97-AF65-F5344CB8AC3E}">
        <p14:creationId xmlns:p14="http://schemas.microsoft.com/office/powerpoint/2010/main" val="747213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7</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8</a:t>
            </a:fld>
            <a:endParaRPr lang="en-US"/>
          </a:p>
        </p:txBody>
      </p:sp>
    </p:spTree>
    <p:extLst>
      <p:ext uri="{BB962C8B-B14F-4D97-AF65-F5344CB8AC3E}">
        <p14:creationId xmlns:p14="http://schemas.microsoft.com/office/powerpoint/2010/main" val="173644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xmlns="" val="20000"/>
                    </a:ext>
                  </a:extLst>
                </a:gridCol>
                <a:gridCol w="778933">
                  <a:extLst>
                    <a:ext uri="{9D8B030D-6E8A-4147-A177-3AD203B41FA5}">
                      <a16:colId xmlns:a16="http://schemas.microsoft.com/office/drawing/2014/main" xmlns="" val="20001"/>
                    </a:ext>
                  </a:extLst>
                </a:gridCol>
                <a:gridCol w="778933">
                  <a:extLst>
                    <a:ext uri="{9D8B030D-6E8A-4147-A177-3AD203B41FA5}">
                      <a16:colId xmlns:a16="http://schemas.microsoft.com/office/drawing/2014/main" xmlns="" val="20002"/>
                    </a:ext>
                  </a:extLst>
                </a:gridCol>
                <a:gridCol w="778933">
                  <a:extLst>
                    <a:ext uri="{9D8B030D-6E8A-4147-A177-3AD203B41FA5}">
                      <a16:colId xmlns:a16="http://schemas.microsoft.com/office/drawing/2014/main" xmlns="" val="20003"/>
                    </a:ext>
                  </a:extLst>
                </a:gridCol>
                <a:gridCol w="778933">
                  <a:extLst>
                    <a:ext uri="{9D8B030D-6E8A-4147-A177-3AD203B41FA5}">
                      <a16:colId xmlns:a16="http://schemas.microsoft.com/office/drawing/2014/main" xmlns=""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xmlns=""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9"/>
                  </a:ext>
                </a:extLst>
              </a:tr>
            </a:tbl>
          </a:graphicData>
        </a:graphic>
      </p:graphicFrame>
      <p:pic>
        <p:nvPicPr>
          <p:cNvPr id="15" name="Picture 14"/>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xmlns="" val="20000"/>
                    </a:ext>
                  </a:extLst>
                </a:gridCol>
                <a:gridCol w="1308314">
                  <a:extLst>
                    <a:ext uri="{9D8B030D-6E8A-4147-A177-3AD203B41FA5}">
                      <a16:colId xmlns:a16="http://schemas.microsoft.com/office/drawing/2014/main" xmlns="" val="20001"/>
                    </a:ext>
                  </a:extLst>
                </a:gridCol>
                <a:gridCol w="1308314">
                  <a:extLst>
                    <a:ext uri="{9D8B030D-6E8A-4147-A177-3AD203B41FA5}">
                      <a16:colId xmlns:a16="http://schemas.microsoft.com/office/drawing/2014/main" xmlns="" val="20002"/>
                    </a:ext>
                  </a:extLst>
                </a:gridCol>
                <a:gridCol w="1308314">
                  <a:extLst>
                    <a:ext uri="{9D8B030D-6E8A-4147-A177-3AD203B41FA5}">
                      <a16:colId xmlns:a16="http://schemas.microsoft.com/office/drawing/2014/main" xmlns="" val="20003"/>
                    </a:ext>
                  </a:extLst>
                </a:gridCol>
                <a:gridCol w="1308314">
                  <a:extLst>
                    <a:ext uri="{9D8B030D-6E8A-4147-A177-3AD203B41FA5}">
                      <a16:colId xmlns:a16="http://schemas.microsoft.com/office/drawing/2014/main" xmlns=""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xmlns=""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xmlns=""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xmlns="" val="10010"/>
                  </a:ext>
                </a:extLst>
              </a:tr>
            </a:tbl>
          </a:graphicData>
        </a:graphic>
      </p:graphicFrame>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screen">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24/03/2017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http://www.youtube.com/watch?v=-T8GrXNA6XE" TargetMode="External"/><Relationship Id="rId2" Type="http://schemas.openxmlformats.org/officeDocument/2006/relationships/hyperlink" Target="http://www.youtube.com/watch?v=lEpjUqU_GbQ" TargetMode="External"/><Relationship Id="rId1" Type="http://schemas.openxmlformats.org/officeDocument/2006/relationships/slideLayout" Target="../slideLayouts/slideLayout9.xml"/><Relationship Id="rId4" Type="http://schemas.openxmlformats.org/officeDocument/2006/relationships/hyperlink" Target="http://www.taiwannews.com.tw/etn/news_content.php?id=1828170"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hyperlink" Target="http://www.nps.gov/grca/index.htm" TargetMode="External"/><Relationship Id="rId4" Type="http://schemas.openxmlformats.org/officeDocument/2006/relationships/hyperlink" Target="http://www.nps.gov/yose/index.ht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 Mountain with Handrails at Yosemite</a:t>
            </a:r>
            <a:endParaRPr lang="en-GB"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0800" y="1170877"/>
            <a:ext cx="9067800" cy="4690951"/>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10–12 demanding hours</a:t>
            </a:r>
          </a:p>
          <a:p>
            <a:r>
              <a:rPr lang="en-US" dirty="0"/>
              <a:t>Route polished by hiking boots</a:t>
            </a:r>
          </a:p>
          <a:p>
            <a:r>
              <a:rPr lang="en-US" dirty="0"/>
              <a:t>Altitude sickness</a:t>
            </a:r>
          </a:p>
          <a:p>
            <a:r>
              <a:rPr lang="en-US" dirty="0"/>
              <a:t>Vertigo</a:t>
            </a:r>
          </a:p>
          <a:p>
            <a:r>
              <a:rPr lang="en-US" dirty="0"/>
              <a:t>“Everything in my body was shaking. I felt like I was going to vomit.”</a:t>
            </a:r>
          </a:p>
          <a:p>
            <a:pPr marL="0" indent="0">
              <a:buNone/>
            </a:pPr>
            <a:endParaRPr lang="en-US" dirty="0"/>
          </a:p>
          <a:p>
            <a:endParaRPr lang="en-US" dirty="0"/>
          </a:p>
          <a:p>
            <a:endParaRPr lang="en-US" dirty="0"/>
          </a:p>
          <a:p>
            <a:endParaRPr lang="en-US" dirty="0"/>
          </a:p>
        </p:txBody>
      </p:sp>
      <p:sp>
        <p:nvSpPr>
          <p:cNvPr id="7" name="Title 1"/>
          <p:cNvSpPr txBox="1">
            <a:spLocks/>
          </p:cNvSpPr>
          <p:nvPr/>
        </p:nvSpPr>
        <p:spPr>
          <a:xfrm>
            <a:off x="304800" y="-30971"/>
            <a:ext cx="8534400" cy="10922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b="1" kern="1200">
                <a:solidFill>
                  <a:schemeClr val="tx1"/>
                </a:solidFill>
                <a:latin typeface="+mj-lt"/>
                <a:ea typeface="+mj-ea"/>
                <a:cs typeface="+mj-cs"/>
              </a:defRPr>
            </a:lvl1pPr>
          </a:lstStyle>
          <a:p>
            <a:r>
              <a:rPr lang="en-US" dirty="0"/>
              <a:t>A Mountain with Handrails at Yosemite</a:t>
            </a:r>
          </a:p>
        </p:txBody>
      </p:sp>
    </p:spTree>
    <p:extLst>
      <p:ext uri="{BB962C8B-B14F-4D97-AF65-F5344CB8AC3E}">
        <p14:creationId xmlns:p14="http://schemas.microsoft.com/office/powerpoint/2010/main" val="37212655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0800" y="1360449"/>
            <a:ext cx="9067800" cy="45013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Inadequate preparation</a:t>
            </a:r>
          </a:p>
          <a:p>
            <a:r>
              <a:rPr lang="en-US" dirty="0"/>
              <a:t>Increasing number of accidents requiring SAR</a:t>
            </a:r>
          </a:p>
          <a:p>
            <a:r>
              <a:rPr lang="en-US" dirty="0"/>
              <a:t>Deaths in 1985, 2007, and 2009</a:t>
            </a:r>
          </a:p>
          <a:p>
            <a:r>
              <a:rPr lang="en-US" dirty="0"/>
              <a:t>Half Dome is in designated wilderness</a:t>
            </a:r>
          </a:p>
          <a:p>
            <a:r>
              <a:rPr lang="en-US" dirty="0"/>
              <a:t>Mandatory permit system instituted in 2010</a:t>
            </a:r>
          </a:p>
          <a:p>
            <a:pPr marL="0" indent="0">
              <a:buNone/>
            </a:pPr>
            <a:endParaRPr lang="en-US" dirty="0"/>
          </a:p>
          <a:p>
            <a:endParaRPr lang="en-US" dirty="0"/>
          </a:p>
          <a:p>
            <a:endParaRPr lang="en-US" dirty="0"/>
          </a:p>
          <a:p>
            <a:endParaRPr lang="en-US" dirty="0"/>
          </a:p>
        </p:txBody>
      </p:sp>
      <p:sp>
        <p:nvSpPr>
          <p:cNvPr id="7" name="Title 1"/>
          <p:cNvSpPr txBox="1">
            <a:spLocks/>
          </p:cNvSpPr>
          <p:nvPr/>
        </p:nvSpPr>
        <p:spPr>
          <a:xfrm>
            <a:off x="304800" y="-30971"/>
            <a:ext cx="8534400" cy="10922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b="1" kern="1200">
                <a:solidFill>
                  <a:schemeClr val="tx1"/>
                </a:solidFill>
                <a:latin typeface="+mj-lt"/>
                <a:ea typeface="+mj-ea"/>
                <a:cs typeface="+mj-cs"/>
              </a:defRPr>
            </a:lvl1pPr>
          </a:lstStyle>
          <a:p>
            <a:r>
              <a:rPr lang="en-US" dirty="0"/>
              <a:t>A Mountain with Handrails at Yosemite</a:t>
            </a:r>
          </a:p>
        </p:txBody>
      </p:sp>
    </p:spTree>
    <p:extLst>
      <p:ext uri="{BB962C8B-B14F-4D97-AF65-F5344CB8AC3E}">
        <p14:creationId xmlns:p14="http://schemas.microsoft.com/office/powerpoint/2010/main" val="4092890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t>Impacts to experiences: Crowding </a:t>
            </a:r>
          </a:p>
          <a:p>
            <a:endParaRPr lang="en-US" dirty="0"/>
          </a:p>
          <a:p>
            <a:r>
              <a:rPr lang="en-US" dirty="0"/>
              <a:t>Impacts to facilities</a:t>
            </a:r>
            <a:r>
              <a:rPr lang="en-US" altLang="zh-CN" dirty="0"/>
              <a:t>/service: </a:t>
            </a:r>
            <a:r>
              <a:rPr lang="en-US" dirty="0"/>
              <a:t>Impacts to trails; impacts to attractions</a:t>
            </a:r>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1"/>
            <a:ext cx="7676348" cy="4313237"/>
          </a:xfrm>
        </p:spPr>
        <p:txBody>
          <a:bodyPr/>
          <a:lstStyle/>
          <a:p>
            <a:r>
              <a:rPr lang="en-US" dirty="0"/>
              <a:t>Management Strategies: Limit use</a:t>
            </a:r>
          </a:p>
          <a:p>
            <a:endParaRPr lang="en-US" dirty="0"/>
          </a:p>
          <a:p>
            <a:r>
              <a:rPr lang="en-US" dirty="0"/>
              <a:t>Management Practices: Rationing/allocation; rules and regulations; law enforcement</a:t>
            </a:r>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037319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Rationing/Allocation</a:t>
            </a:r>
          </a:p>
        </p:txBody>
      </p:sp>
      <p:sp>
        <p:nvSpPr>
          <p:cNvPr id="5" name="Content Placeholder 4"/>
          <p:cNvSpPr>
            <a:spLocks noGrp="1"/>
          </p:cNvSpPr>
          <p:nvPr>
            <p:ph sz="quarter" idx="13"/>
          </p:nvPr>
        </p:nvSpPr>
        <p:spPr/>
        <p:txBody>
          <a:bodyPr>
            <a:normAutofit/>
          </a:bodyPr>
          <a:lstStyle/>
          <a:p>
            <a:pPr marL="457200" lvl="1" indent="0">
              <a:buNone/>
            </a:pPr>
            <a:r>
              <a:rPr lang="en-US" dirty="0"/>
              <a:t>A maximum of 300 hikers are allowed (about 225 day hikers and 75 backpackers) each day</a:t>
            </a:r>
          </a:p>
          <a:p>
            <a:pPr marL="457200" lvl="1" indent="0">
              <a:buNone/>
            </a:pPr>
            <a:r>
              <a:rPr lang="en-US" dirty="0"/>
              <a:t>Preseason lottery for hiking permits in March (225 permits/day)</a:t>
            </a:r>
          </a:p>
          <a:p>
            <a:pPr marL="457200" lvl="1" indent="0">
              <a:buNone/>
            </a:pPr>
            <a:r>
              <a:rPr lang="en-US" dirty="0"/>
              <a:t>Daily Lottery (50 permits/day)</a:t>
            </a:r>
          </a:p>
          <a:p>
            <a:pPr marL="457200" lvl="1" indent="0">
              <a:buNone/>
            </a:pPr>
            <a:r>
              <a:rPr lang="en-US" dirty="0"/>
              <a:t>Cost for permits is $8.00 (plus $4.50 per group processing fee)</a:t>
            </a:r>
          </a:p>
          <a:p>
            <a:endParaRPr lang="en-US" dirty="0"/>
          </a:p>
          <a:p>
            <a:endParaRPr lang="en-US" dirty="0"/>
          </a:p>
        </p:txBody>
      </p:sp>
    </p:spTree>
    <p:extLst>
      <p:ext uri="{BB962C8B-B14F-4D97-AF65-F5344CB8AC3E}">
        <p14:creationId xmlns:p14="http://schemas.microsoft.com/office/powerpoint/2010/main" val="1614934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Rules and Regulations</a:t>
            </a:r>
          </a:p>
        </p:txBody>
      </p:sp>
      <p:sp>
        <p:nvSpPr>
          <p:cNvPr id="5" name="Content Placeholder 4"/>
          <p:cNvSpPr>
            <a:spLocks noGrp="1"/>
          </p:cNvSpPr>
          <p:nvPr>
            <p:ph sz="quarter" idx="13"/>
          </p:nvPr>
        </p:nvSpPr>
        <p:spPr/>
        <p:txBody>
          <a:bodyPr>
            <a:normAutofit/>
          </a:bodyPr>
          <a:lstStyle/>
          <a:p>
            <a:r>
              <a:rPr lang="en-GB" dirty="0"/>
              <a:t>Mandatory permit system instituted in 2010</a:t>
            </a:r>
          </a:p>
          <a:p>
            <a:endParaRPr lang="en-GB" dirty="0"/>
          </a:p>
          <a:p>
            <a:endParaRPr lang="en-GB" dirty="0"/>
          </a:p>
          <a:p>
            <a:endParaRPr lang="en-US" dirty="0"/>
          </a:p>
          <a:p>
            <a:endParaRPr lang="en-US" dirty="0"/>
          </a:p>
        </p:txBody>
      </p:sp>
    </p:spTree>
    <p:extLst>
      <p:ext uri="{BB962C8B-B14F-4D97-AF65-F5344CB8AC3E}">
        <p14:creationId xmlns:p14="http://schemas.microsoft.com/office/powerpoint/2010/main" val="3732993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pPr marL="457200" lvl="1" indent="0">
              <a:buNone/>
            </a:pPr>
            <a:r>
              <a:rPr lang="en-US" dirty="0"/>
              <a:t>Permit must be presented to a park ranger at the cables</a:t>
            </a:r>
          </a:p>
          <a:p>
            <a:pPr marL="457200" lvl="1" indent="0">
              <a:buNone/>
            </a:pPr>
            <a:r>
              <a:rPr lang="en-US" dirty="0"/>
              <a:t>Fine may be applied if hikers do not have permits at the cables</a:t>
            </a:r>
            <a:endParaRPr lang="en-GB" dirty="0"/>
          </a:p>
        </p:txBody>
      </p:sp>
      <p:sp>
        <p:nvSpPr>
          <p:cNvPr id="3" name="Title 2"/>
          <p:cNvSpPr>
            <a:spLocks noGrp="1"/>
          </p:cNvSpPr>
          <p:nvPr>
            <p:ph type="title"/>
          </p:nvPr>
        </p:nvSpPr>
        <p:spPr/>
        <p:txBody>
          <a:bodyPr/>
          <a:lstStyle/>
          <a:p>
            <a:r>
              <a:rPr lang="en-GB" dirty="0"/>
              <a:t>Law Enforcement</a:t>
            </a:r>
          </a:p>
        </p:txBody>
      </p:sp>
    </p:spTree>
    <p:extLst>
      <p:ext uri="{BB962C8B-B14F-4D97-AF65-F5344CB8AC3E}">
        <p14:creationId xmlns:p14="http://schemas.microsoft.com/office/powerpoint/2010/main" val="319385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0800" y="1360449"/>
            <a:ext cx="9067800" cy="4501379"/>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Permits on Craigslist for as much as $100</a:t>
            </a:r>
          </a:p>
          <a:p>
            <a:r>
              <a:rPr lang="en-US" dirty="0"/>
              <a:t>Research on crowding</a:t>
            </a:r>
          </a:p>
          <a:p>
            <a:r>
              <a:rPr lang="en-US" dirty="0"/>
              <a:t>When more than 30 people on the cables, some visitors move outside the cables</a:t>
            </a:r>
          </a:p>
          <a:p>
            <a:r>
              <a:rPr lang="en-US" dirty="0"/>
              <a:t>Computer simulation model</a:t>
            </a:r>
          </a:p>
          <a:p>
            <a:r>
              <a:rPr lang="en-US" dirty="0"/>
              <a:t>This Page Intentionally Left Blank</a:t>
            </a:r>
          </a:p>
          <a:p>
            <a:pPr marL="0" indent="0">
              <a:buNone/>
            </a:pPr>
            <a:endParaRPr lang="en-US" dirty="0"/>
          </a:p>
          <a:p>
            <a:endParaRPr lang="en-US" dirty="0"/>
          </a:p>
          <a:p>
            <a:endParaRPr lang="en-US" dirty="0"/>
          </a:p>
          <a:p>
            <a:endParaRPr lang="en-US" dirty="0"/>
          </a:p>
        </p:txBody>
      </p:sp>
      <p:sp>
        <p:nvSpPr>
          <p:cNvPr id="7" name="Title 1"/>
          <p:cNvSpPr txBox="1">
            <a:spLocks/>
          </p:cNvSpPr>
          <p:nvPr/>
        </p:nvSpPr>
        <p:spPr>
          <a:xfrm>
            <a:off x="304800" y="-30971"/>
            <a:ext cx="8534400" cy="10922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b="1" kern="1200">
                <a:solidFill>
                  <a:schemeClr val="tx1"/>
                </a:solidFill>
                <a:latin typeface="+mj-lt"/>
                <a:ea typeface="+mj-ea"/>
                <a:cs typeface="+mj-cs"/>
              </a:defRPr>
            </a:lvl1pPr>
          </a:lstStyle>
          <a:p>
            <a:r>
              <a:rPr lang="en-US" dirty="0"/>
              <a:t>A Mountain with Handrails at Yosemite</a:t>
            </a:r>
          </a:p>
        </p:txBody>
      </p:sp>
    </p:spTree>
    <p:extLst>
      <p:ext uri="{BB962C8B-B14F-4D97-AF65-F5344CB8AC3E}">
        <p14:creationId xmlns:p14="http://schemas.microsoft.com/office/powerpoint/2010/main" val="341103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alf dome cables"/>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784017" y="0"/>
            <a:ext cx="3692983" cy="553100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658874" y="5532864"/>
            <a:ext cx="1818126" cy="246221"/>
          </a:xfrm>
          <a:prstGeom prst="rect">
            <a:avLst/>
          </a:prstGeom>
          <a:noFill/>
        </p:spPr>
        <p:txBody>
          <a:bodyPr wrap="none" rtlCol="0">
            <a:spAutoFit/>
          </a:bodyPr>
          <a:lstStyle/>
          <a:p>
            <a:r>
              <a:rPr lang="en-US" sz="1000" dirty="0"/>
              <a:t>Photo Credit: </a:t>
            </a:r>
            <a:r>
              <a:rPr lang="en-US" sz="1000" dirty="0" err="1"/>
              <a:t>Bonzo</a:t>
            </a:r>
            <a:r>
              <a:rPr lang="en-US" sz="1000" dirty="0"/>
              <a:t> </a:t>
            </a:r>
            <a:r>
              <a:rPr lang="en-US" sz="1000" dirty="0" err="1"/>
              <a:t>McGrue</a:t>
            </a:r>
            <a:endParaRPr lang="en-US" sz="1000" dirty="0"/>
          </a:p>
        </p:txBody>
      </p:sp>
    </p:spTree>
    <p:extLst>
      <p:ext uri="{BB962C8B-B14F-4D97-AF65-F5344CB8AC3E}">
        <p14:creationId xmlns:p14="http://schemas.microsoft.com/office/powerpoint/2010/main" val="7195482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half dome cables"/>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05883" y="0"/>
            <a:ext cx="8077200" cy="538900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949405" y="5486400"/>
            <a:ext cx="1729961" cy="246221"/>
          </a:xfrm>
          <a:prstGeom prst="rect">
            <a:avLst/>
          </a:prstGeom>
          <a:noFill/>
        </p:spPr>
        <p:txBody>
          <a:bodyPr wrap="none" rtlCol="0">
            <a:spAutoFit/>
          </a:bodyPr>
          <a:lstStyle/>
          <a:p>
            <a:r>
              <a:rPr lang="en-US" sz="1000" dirty="0"/>
              <a:t>Photo Credit: Alex </a:t>
            </a:r>
            <a:r>
              <a:rPr lang="en-US" sz="1000" dirty="0" err="1"/>
              <a:t>Proimos</a:t>
            </a:r>
            <a:endParaRPr lang="en-US" sz="1000" dirty="0"/>
          </a:p>
        </p:txBody>
      </p:sp>
    </p:spTree>
    <p:extLst>
      <p:ext uri="{BB962C8B-B14F-4D97-AF65-F5344CB8AC3E}">
        <p14:creationId xmlns:p14="http://schemas.microsoft.com/office/powerpoint/2010/main" val="32303448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85000" lnSpcReduction="20000"/>
          </a:bodyPr>
          <a:lstStyle/>
          <a:p>
            <a:r>
              <a:rPr lang="en-US" dirty="0"/>
              <a:t>Yosemite National Park</a:t>
            </a:r>
          </a:p>
          <a:p>
            <a:r>
              <a:rPr lang="en-US" dirty="0"/>
              <a:t>1890</a:t>
            </a:r>
          </a:p>
          <a:p>
            <a:r>
              <a:rPr lang="en-US" dirty="0"/>
              <a:t>A “crown jewel” park</a:t>
            </a:r>
          </a:p>
          <a:p>
            <a:r>
              <a:rPr lang="en-US" dirty="0"/>
              <a:t>John Muir</a:t>
            </a:r>
          </a:p>
          <a:p>
            <a:r>
              <a:rPr lang="en-US" dirty="0"/>
              <a:t>1,200 square miles</a:t>
            </a:r>
          </a:p>
          <a:p>
            <a:r>
              <a:rPr lang="en-US" dirty="0"/>
              <a:t>Sierra Nevada Mountains</a:t>
            </a:r>
          </a:p>
          <a:p>
            <a:r>
              <a:rPr lang="en-US" dirty="0"/>
              <a:t>Half Dome is legendary in the climbing community</a:t>
            </a:r>
          </a:p>
          <a:p>
            <a:r>
              <a:rPr lang="en-US" dirty="0"/>
              <a:t>First technical ascent of the vertical north face was in 1957 via a route pioneered by Royal Robbins and others</a:t>
            </a:r>
          </a:p>
          <a:p>
            <a:endParaRPr lang="en-GB" dirty="0"/>
          </a:p>
          <a:p>
            <a:endParaRPr lang="en-GB" dirty="0"/>
          </a:p>
        </p:txBody>
      </p:sp>
      <p:sp>
        <p:nvSpPr>
          <p:cNvPr id="3" name="Title 2"/>
          <p:cNvSpPr>
            <a:spLocks noGrp="1"/>
          </p:cNvSpPr>
          <p:nvPr>
            <p:ph type="title"/>
          </p:nvPr>
        </p:nvSpPr>
        <p:spPr/>
        <p:txBody>
          <a:bodyPr/>
          <a:lstStyle/>
          <a:p>
            <a:r>
              <a:rPr lang="en-GB" dirty="0"/>
              <a:t>A Mountain with Handrails at Yosemite</a:t>
            </a:r>
          </a:p>
        </p:txBody>
      </p:sp>
    </p:spTree>
    <p:extLst>
      <p:ext uri="{BB962C8B-B14F-4D97-AF65-F5344CB8AC3E}">
        <p14:creationId xmlns:p14="http://schemas.microsoft.com/office/powerpoint/2010/main" val="3875592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481694" y="1125423"/>
            <a:ext cx="8254092" cy="3275127"/>
          </a:xfrm>
        </p:spPr>
        <p:txBody>
          <a:bodyPr/>
          <a:lstStyle/>
          <a:p>
            <a:pPr>
              <a:lnSpc>
                <a:spcPct val="150000"/>
              </a:lnSpc>
            </a:pPr>
            <a:r>
              <a:rPr lang="en-US" dirty="0">
                <a:hlinkClick r:id="rId2"/>
              </a:rPr>
              <a:t>Half Dome: Know Before You Go</a:t>
            </a:r>
            <a:r>
              <a:rPr lang="en-US" dirty="0"/>
              <a:t> (6:04)</a:t>
            </a:r>
            <a:endParaRPr lang="en-US" dirty="0">
              <a:hlinkClick r:id="rId3"/>
            </a:endParaRPr>
          </a:p>
          <a:p>
            <a:pPr>
              <a:lnSpc>
                <a:spcPct val="150000"/>
              </a:lnSpc>
            </a:pPr>
            <a:r>
              <a:rPr lang="en-US" dirty="0">
                <a:hlinkClick r:id="rId3"/>
              </a:rPr>
              <a:t>Hike up Half Dome</a:t>
            </a:r>
            <a:r>
              <a:rPr lang="en-US" dirty="0"/>
              <a:t> (6:43)</a:t>
            </a:r>
          </a:p>
          <a:p>
            <a:pPr>
              <a:lnSpc>
                <a:spcPct val="150000"/>
              </a:lnSpc>
              <a:spcBef>
                <a:spcPts val="1200"/>
              </a:spcBef>
            </a:pPr>
            <a:r>
              <a:rPr lang="en-US" dirty="0">
                <a:hlinkClick r:id="rId4"/>
              </a:rPr>
              <a:t>Yosemite plan means fewer hikers on Half Dome</a:t>
            </a:r>
            <a:r>
              <a:rPr lang="en-US" dirty="0"/>
              <a:t> (Associated Press)</a:t>
            </a:r>
          </a:p>
        </p:txBody>
      </p:sp>
      <p:sp>
        <p:nvSpPr>
          <p:cNvPr id="3" name="Title 2"/>
          <p:cNvSpPr>
            <a:spLocks noGrp="1"/>
          </p:cNvSpPr>
          <p:nvPr>
            <p:ph type="title"/>
          </p:nvPr>
        </p:nvSpPr>
        <p:spPr/>
        <p:txBody>
          <a:bodyPr/>
          <a:lstStyle/>
          <a:p>
            <a:r>
              <a:rPr lang="en-US" dirty="0"/>
              <a:t>A Mountain with Handrails at Yosemite</a:t>
            </a:r>
          </a:p>
        </p:txBody>
      </p:sp>
      <p:sp>
        <p:nvSpPr>
          <p:cNvPr id="4" name="Rectangle 3"/>
          <p:cNvSpPr/>
          <p:nvPr/>
        </p:nvSpPr>
        <p:spPr>
          <a:xfrm>
            <a:off x="481694" y="1757240"/>
            <a:ext cx="5053693" cy="369332"/>
          </a:xfrm>
          <a:prstGeom prst="rect">
            <a:avLst/>
          </a:prstGeom>
        </p:spPr>
        <p:txBody>
          <a:bodyPr wrap="square">
            <a:spAutoFit/>
          </a:bodyPr>
          <a:lstStyle/>
          <a:p>
            <a:r>
              <a:rPr lang="en-US" dirty="0"/>
              <a:t>http://www.youtube.com/watch?v=lEpjUqU_GbQ</a:t>
            </a:r>
          </a:p>
        </p:txBody>
      </p:sp>
      <p:sp>
        <p:nvSpPr>
          <p:cNvPr id="5" name="Rectangle 4"/>
          <p:cNvSpPr/>
          <p:nvPr/>
        </p:nvSpPr>
        <p:spPr>
          <a:xfrm>
            <a:off x="481694" y="2623002"/>
            <a:ext cx="4874079" cy="369332"/>
          </a:xfrm>
          <a:prstGeom prst="rect">
            <a:avLst/>
          </a:prstGeom>
        </p:spPr>
        <p:txBody>
          <a:bodyPr wrap="square">
            <a:spAutoFit/>
          </a:bodyPr>
          <a:lstStyle/>
          <a:p>
            <a:r>
              <a:rPr lang="en-US" dirty="0"/>
              <a:t>http://www.youtube.com/watch?v=-T8GrXNA6XE</a:t>
            </a:r>
          </a:p>
        </p:txBody>
      </p:sp>
      <p:sp>
        <p:nvSpPr>
          <p:cNvPr id="6" name="Rectangle 5"/>
          <p:cNvSpPr/>
          <p:nvPr/>
        </p:nvSpPr>
        <p:spPr>
          <a:xfrm>
            <a:off x="481694" y="4215884"/>
            <a:ext cx="6694714" cy="369332"/>
          </a:xfrm>
          <a:prstGeom prst="rect">
            <a:avLst/>
          </a:prstGeom>
        </p:spPr>
        <p:txBody>
          <a:bodyPr wrap="square">
            <a:spAutoFit/>
          </a:bodyPr>
          <a:lstStyle/>
          <a:p>
            <a:r>
              <a:rPr lang="en-US" dirty="0"/>
              <a:t>http://www.taiwannews.com.tw/etn/news_content.php?id=1828170</a:t>
            </a:r>
          </a:p>
        </p:txBody>
      </p:sp>
    </p:spTree>
    <p:extLst>
      <p:ext uri="{BB962C8B-B14F-4D97-AF65-F5344CB8AC3E}">
        <p14:creationId xmlns:p14="http://schemas.microsoft.com/office/powerpoint/2010/main" val="4978916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95563" y="299"/>
            <a:ext cx="3704875" cy="5776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3474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349298" y="0"/>
            <a:ext cx="6385668" cy="5742878"/>
            <a:chOff x="1270563" y="685800"/>
            <a:chExt cx="6464403" cy="5867400"/>
          </a:xfrm>
        </p:grpSpPr>
        <p:pic>
          <p:nvPicPr>
            <p:cNvPr id="7" name="Picture 2" descr="https://upload.wikimedia.org/wikipedia/commons/thumb/f/f7/Karte_Yosemite-Nationalpark.jpg/800px-Karte_Yosemite-Nationalpark.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270563" y="685800"/>
              <a:ext cx="6464403" cy="5867400"/>
            </a:xfrm>
            <a:prstGeom prst="rect">
              <a:avLst/>
            </a:prstGeom>
            <a:noFill/>
            <a:extLst>
              <a:ext uri="{909E8E84-426E-40DD-AFC4-6F175D3DCCD1}">
                <a14:hiddenFill xmlns:a14="http://schemas.microsoft.com/office/drawing/2010/main">
                  <a:solidFill>
                    <a:srgbClr val="FFFFFF"/>
                  </a:solidFill>
                </a14:hiddenFill>
              </a:ext>
            </a:extLst>
          </p:spPr>
        </p:pic>
        <p:sp>
          <p:nvSpPr>
            <p:cNvPr id="8" name="Oval 7"/>
            <p:cNvSpPr/>
            <p:nvPr/>
          </p:nvSpPr>
          <p:spPr>
            <a:xfrm rot="20700000">
              <a:off x="4408967" y="5029200"/>
              <a:ext cx="228600" cy="228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95714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2" descr="Image result for El Capitan meadow"/>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47902" y="0"/>
            <a:ext cx="8391297" cy="558561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193021" y="5585618"/>
            <a:ext cx="1646178" cy="246221"/>
          </a:xfrm>
          <a:prstGeom prst="rect">
            <a:avLst/>
          </a:prstGeom>
          <a:noFill/>
        </p:spPr>
        <p:txBody>
          <a:bodyPr wrap="square" rtlCol="0">
            <a:spAutoFit/>
          </a:bodyPr>
          <a:lstStyle/>
          <a:p>
            <a:r>
              <a:rPr lang="en-US" sz="1000" dirty="0"/>
              <a:t>Photo Credit: Rainer Marks</a:t>
            </a:r>
          </a:p>
        </p:txBody>
      </p:sp>
    </p:spTree>
    <p:extLst>
      <p:ext uri="{BB962C8B-B14F-4D97-AF65-F5344CB8AC3E}">
        <p14:creationId xmlns:p14="http://schemas.microsoft.com/office/powerpoint/2010/main" val="24280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2" descr="https://upload.wikimedia.org/wikipedia/commons/b/b9/Yosemite_Valley_Tunnel_View.jpg"/>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89208" y="-2867"/>
            <a:ext cx="8949515" cy="54069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309322" y="5488257"/>
            <a:ext cx="1640193" cy="246221"/>
          </a:xfrm>
          <a:prstGeom prst="rect">
            <a:avLst/>
          </a:prstGeom>
          <a:noFill/>
        </p:spPr>
        <p:txBody>
          <a:bodyPr wrap="none" rtlCol="0">
            <a:spAutoFit/>
          </a:bodyPr>
          <a:lstStyle/>
          <a:p>
            <a:r>
              <a:rPr lang="en-US" sz="1000" dirty="0"/>
              <a:t>Photo Credit: John </a:t>
            </a:r>
            <a:r>
              <a:rPr lang="en-US" sz="1000" dirty="0" err="1"/>
              <a:t>Viirok</a:t>
            </a:r>
            <a:endParaRPr lang="en-US" sz="1000" dirty="0"/>
          </a:p>
        </p:txBody>
      </p:sp>
    </p:spTree>
    <p:extLst>
      <p:ext uri="{BB962C8B-B14F-4D97-AF65-F5344CB8AC3E}">
        <p14:creationId xmlns:p14="http://schemas.microsoft.com/office/powerpoint/2010/main" val="570486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dirty="0"/>
          </a:p>
        </p:txBody>
      </p:sp>
      <p:sp>
        <p:nvSpPr>
          <p:cNvPr id="2" name="Content Placeholder 1"/>
          <p:cNvSpPr>
            <a:spLocks noGrp="1"/>
          </p:cNvSpPr>
          <p:nvPr>
            <p:ph sz="quarter" idx="13"/>
          </p:nvPr>
        </p:nvSpPr>
        <p:spPr/>
        <p:txBody>
          <a:bodyPr/>
          <a:lstStyle/>
          <a:p>
            <a:endParaRPr lang="en-US"/>
          </a:p>
        </p:txBody>
      </p:sp>
      <p:pic>
        <p:nvPicPr>
          <p:cNvPr id="5" name="Picture 2" descr="Image result for half dome from glacier poin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21110" y="0"/>
            <a:ext cx="7686907" cy="5762975"/>
          </a:xfrm>
          <a:prstGeom prst="rect">
            <a:avLst/>
          </a:prstGeom>
          <a:noFill/>
          <a:scene3d>
            <a:camera prst="orthographicFront">
              <a:rot lat="0" lon="10800000" rev="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70610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995250" y="1070913"/>
            <a:ext cx="3151550" cy="4103866"/>
          </a:xfrm>
          <a:prstGeom prst="rect">
            <a:avLst/>
          </a:prstGeom>
        </p:spPr>
      </p:pic>
      <p:sp>
        <p:nvSpPr>
          <p:cNvPr id="7" name="Title 3"/>
          <p:cNvSpPr>
            <a:spLocks noGrp="1"/>
          </p:cNvSpPr>
          <p:nvPr>
            <p:ph type="title"/>
          </p:nvPr>
        </p:nvSpPr>
        <p:spPr>
          <a:xfrm>
            <a:off x="152400" y="370784"/>
            <a:ext cx="8839200" cy="592606"/>
          </a:xfrm>
        </p:spPr>
        <p:txBody>
          <a:bodyPr>
            <a:normAutofit/>
          </a:bodyPr>
          <a:lstStyle/>
          <a:p>
            <a:pPr algn="ctr"/>
            <a:r>
              <a:rPr lang="en-US" dirty="0">
                <a:hlinkClick r:id="rId4"/>
              </a:rPr>
              <a:t>Yosemite National Park</a:t>
            </a:r>
            <a:endParaRPr lang="en-US" dirty="0">
              <a:hlinkClick r:id="rId5"/>
            </a:endParaRPr>
          </a:p>
        </p:txBody>
      </p:sp>
      <p:sp>
        <p:nvSpPr>
          <p:cNvPr id="2" name="Rectangle 1"/>
          <p:cNvSpPr/>
          <p:nvPr/>
        </p:nvSpPr>
        <p:spPr>
          <a:xfrm>
            <a:off x="2751776" y="5174779"/>
            <a:ext cx="3638497" cy="369332"/>
          </a:xfrm>
          <a:prstGeom prst="rect">
            <a:avLst/>
          </a:prstGeom>
        </p:spPr>
        <p:txBody>
          <a:bodyPr wrap="none">
            <a:spAutoFit/>
          </a:bodyPr>
          <a:lstStyle/>
          <a:p>
            <a:r>
              <a:rPr lang="en-US" dirty="0"/>
              <a:t>http://www.nps.gov/yose/index.htm</a:t>
            </a:r>
          </a:p>
        </p:txBody>
      </p:sp>
    </p:spTree>
    <p:extLst>
      <p:ext uri="{BB962C8B-B14F-4D97-AF65-F5344CB8AC3E}">
        <p14:creationId xmlns:p14="http://schemas.microsoft.com/office/powerpoint/2010/main" val="24922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0800" y="756429"/>
            <a:ext cx="9067800" cy="5105400"/>
          </a:xfrm>
          <a:prstGeom prst="rect">
            <a:avLst/>
          </a:prstGeom>
        </p:spPr>
        <p:txBody>
          <a:bodyP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t>Nearly 50 climbing routes today</a:t>
            </a:r>
          </a:p>
          <a:p>
            <a:r>
              <a:rPr lang="en-US" dirty="0"/>
              <a:t>John Muir Trail to Half Dome Trail</a:t>
            </a:r>
          </a:p>
          <a:p>
            <a:r>
              <a:rPr lang="en-US" dirty="0"/>
              <a:t>“Cables route”</a:t>
            </a:r>
          </a:p>
          <a:p>
            <a:r>
              <a:rPr lang="en-US" dirty="0"/>
              <a:t>Cables were installed in 1919 to increase visitation</a:t>
            </a:r>
          </a:p>
          <a:p>
            <a:r>
              <a:rPr lang="en-US" dirty="0"/>
              <a:t>400 vertical feet, 100% grade, 9,000 feet above sea level, exposed on all sides</a:t>
            </a:r>
          </a:p>
          <a:p>
            <a:r>
              <a:rPr lang="en-US" dirty="0"/>
              <a:t>“Half Dome is the ultimate Yosemite day hike – the one you can’t die without doing, and the one you’re most likely to die while doing.”</a:t>
            </a:r>
          </a:p>
          <a:p>
            <a:endParaRPr lang="en-US" dirty="0"/>
          </a:p>
          <a:p>
            <a:endParaRPr lang="en-US" dirty="0"/>
          </a:p>
          <a:p>
            <a:endParaRPr lang="en-US" dirty="0"/>
          </a:p>
          <a:p>
            <a:endParaRPr lang="en-US" dirty="0"/>
          </a:p>
        </p:txBody>
      </p:sp>
      <p:sp>
        <p:nvSpPr>
          <p:cNvPr id="7" name="Title 1"/>
          <p:cNvSpPr txBox="1">
            <a:spLocks/>
          </p:cNvSpPr>
          <p:nvPr/>
        </p:nvSpPr>
        <p:spPr>
          <a:xfrm>
            <a:off x="304800" y="-30971"/>
            <a:ext cx="8534400" cy="1092200"/>
          </a:xfrm>
          <a:prstGeom prst="rect">
            <a:avLst/>
          </a:prstGeom>
        </p:spPr>
        <p:txBody>
          <a:bodyPr vert="horz" lIns="91440" tIns="45720" rIns="91440" bIns="45720" rtlCol="0" anchor="ctr">
            <a:normAutofit fontScale="97500"/>
          </a:bodyPr>
          <a:lstStyle>
            <a:lvl1pPr algn="l" defTabSz="457200" rtl="0" eaLnBrk="1" latinLnBrk="0" hangingPunct="1">
              <a:spcBef>
                <a:spcPct val="0"/>
              </a:spcBef>
              <a:buNone/>
              <a:defRPr sz="2900" b="1" kern="1200">
                <a:solidFill>
                  <a:schemeClr val="tx1"/>
                </a:solidFill>
                <a:latin typeface="+mj-lt"/>
                <a:ea typeface="+mj-ea"/>
                <a:cs typeface="+mj-cs"/>
              </a:defRPr>
            </a:lvl1pPr>
          </a:lstStyle>
          <a:p>
            <a:r>
              <a:rPr lang="en-US" dirty="0"/>
              <a:t>A Mountain with Handrails at Yosemite</a:t>
            </a:r>
          </a:p>
        </p:txBody>
      </p:sp>
    </p:spTree>
    <p:extLst>
      <p:ext uri="{BB962C8B-B14F-4D97-AF65-F5344CB8AC3E}">
        <p14:creationId xmlns:p14="http://schemas.microsoft.com/office/powerpoint/2010/main" val="4068802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CABI.potx" id="{87B8C1C9-66F8-4BD5-AF67-7A9B07C0239F}" vid="{6FC34D9E-74DB-4516-929A-0551750D0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SharedContentType xmlns="Microsoft.SharePoint.Taxonomy.ContentTypeSync" SourceId="d8dd7c1c-4333-446f-aac1-2085e198f311" ContentTypeId="0x010100B73AEB2BC9FE5343B1F3C335A1578D9438" PreviousValue="false"/>
</file>

<file path=customXml/item4.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Props1.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2.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3.xml><?xml version="1.0" encoding="utf-8"?>
<ds:datastoreItem xmlns:ds="http://schemas.openxmlformats.org/officeDocument/2006/customXml" ds:itemID="{A09D32EB-CBA0-48A3-A7FA-AC73987F3CAE}">
  <ds:schemaRefs>
    <ds:schemaRef ds:uri="Microsoft.SharePoint.Taxonomy.ContentTypeSync"/>
  </ds:schemaRefs>
</ds:datastoreItem>
</file>

<file path=customXml/itemProps4.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61CCA640-930D-40CB-90E6-83585633B98F}">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07fce95-64a3-45e0-8e78-c550b935440d"/>
    <ds:schemaRef ds:uri="0b29e85d-e4df-4a6d-ba7c-01bf11944fc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470</TotalTime>
  <Words>467</Words>
  <Application>Microsoft Office PowerPoint</Application>
  <PresentationFormat>On-screen Show (4:3)</PresentationFormat>
  <Paragraphs>85</Paragraphs>
  <Slides>21</Slides>
  <Notes>4</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A Mountain with Handrails at Yosemite</vt:lpstr>
      <vt:lpstr>A Mountain with Handrails at Yosemite</vt:lpstr>
      <vt:lpstr>PowerPoint Presentation</vt:lpstr>
      <vt:lpstr>PowerPoint Presentation</vt:lpstr>
      <vt:lpstr>PowerPoint Presentation</vt:lpstr>
      <vt:lpstr>PowerPoint Presentation</vt:lpstr>
      <vt:lpstr>PowerPoint Presentation</vt:lpstr>
      <vt:lpstr>Yosemite National Park</vt:lpstr>
      <vt:lpstr>PowerPoint Presentation</vt:lpstr>
      <vt:lpstr>PowerPoint Presentation</vt:lpstr>
      <vt:lpstr>PowerPoint Presentation</vt:lpstr>
      <vt:lpstr>Problems</vt:lpstr>
      <vt:lpstr>Strategies and Practices</vt:lpstr>
      <vt:lpstr>Rationing/Allocation</vt:lpstr>
      <vt:lpstr>Rules and Regulations</vt:lpstr>
      <vt:lpstr>Law Enforcement</vt:lpstr>
      <vt:lpstr>PowerPoint Presentation</vt:lpstr>
      <vt:lpstr>PowerPoint Presentation</vt:lpstr>
      <vt:lpstr>PowerPoint Presentation</vt:lpstr>
      <vt:lpstr>A Mountain with Handrails at Yosemite</vt:lpstr>
      <vt:lpstr>PowerPoint Presentation</vt:lpstr>
    </vt:vector>
  </TitlesOfParts>
  <Company>CABI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Alexandra Lainsbury</cp:lastModifiedBy>
  <cp:revision>49</cp:revision>
  <dcterms:created xsi:type="dcterms:W3CDTF">2014-12-08T12:01:41Z</dcterms:created>
  <dcterms:modified xsi:type="dcterms:W3CDTF">2017-03-24T14:51:25Z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