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sldIdLst>
    <p:sldId id="263" r:id="rId7"/>
    <p:sldId id="266" r:id="rId8"/>
    <p:sldId id="286" r:id="rId9"/>
    <p:sldId id="277" r:id="rId10"/>
    <p:sldId id="299" r:id="rId11"/>
    <p:sldId id="298" r:id="rId12"/>
    <p:sldId id="273" r:id="rId13"/>
    <p:sldId id="300" r:id="rId14"/>
    <p:sldId id="301" r:id="rId15"/>
    <p:sldId id="297" r:id="rId16"/>
    <p:sldId id="274" r:id="rId17"/>
    <p:sldId id="280" r:id="rId18"/>
    <p:sldId id="302" r:id="rId19"/>
    <p:sldId id="284" r:id="rId20"/>
    <p:sldId id="289" r:id="rId21"/>
    <p:sldId id="290" r:id="rId22"/>
    <p:sldId id="293" r:id="rId23"/>
    <p:sldId id="294" r:id="rId24"/>
    <p:sldId id="291" r:id="rId25"/>
    <p:sldId id="296"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p:scale>
          <a:sx n="80" d="100"/>
          <a:sy n="80" d="100"/>
        </p:scale>
        <p:origin x="-1026" y="-3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24/03/2017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4</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279933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93338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12</a:t>
            </a:fld>
            <a:endParaRPr lang="en-US"/>
          </a:p>
        </p:txBody>
      </p:sp>
    </p:spTree>
    <p:extLst>
      <p:ext uri="{BB962C8B-B14F-4D97-AF65-F5344CB8AC3E}">
        <p14:creationId xmlns:p14="http://schemas.microsoft.com/office/powerpoint/2010/main" val="17364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13</a:t>
            </a:fld>
            <a:endParaRPr lang="en-US"/>
          </a:p>
        </p:txBody>
      </p:sp>
    </p:spTree>
    <p:extLst>
      <p:ext uri="{BB962C8B-B14F-4D97-AF65-F5344CB8AC3E}">
        <p14:creationId xmlns:p14="http://schemas.microsoft.com/office/powerpoint/2010/main" val="220358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xmlns="" val="20000"/>
                    </a:ext>
                  </a:extLst>
                </a:gridCol>
                <a:gridCol w="778933">
                  <a:extLst>
                    <a:ext uri="{9D8B030D-6E8A-4147-A177-3AD203B41FA5}">
                      <a16:colId xmlns:a16="http://schemas.microsoft.com/office/drawing/2014/main" xmlns="" val="20001"/>
                    </a:ext>
                  </a:extLst>
                </a:gridCol>
                <a:gridCol w="778933">
                  <a:extLst>
                    <a:ext uri="{9D8B030D-6E8A-4147-A177-3AD203B41FA5}">
                      <a16:colId xmlns:a16="http://schemas.microsoft.com/office/drawing/2014/main" xmlns="" val="20002"/>
                    </a:ext>
                  </a:extLst>
                </a:gridCol>
                <a:gridCol w="778933">
                  <a:extLst>
                    <a:ext uri="{9D8B030D-6E8A-4147-A177-3AD203B41FA5}">
                      <a16:colId xmlns:a16="http://schemas.microsoft.com/office/drawing/2014/main" xmlns="" val="20003"/>
                    </a:ext>
                  </a:extLst>
                </a:gridCol>
                <a:gridCol w="778933">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xmlns="" val="20000"/>
                    </a:ext>
                  </a:extLst>
                </a:gridCol>
                <a:gridCol w="1308314">
                  <a:extLst>
                    <a:ext uri="{9D8B030D-6E8A-4147-A177-3AD203B41FA5}">
                      <a16:colId xmlns:a16="http://schemas.microsoft.com/office/drawing/2014/main" xmlns="" val="20001"/>
                    </a:ext>
                  </a:extLst>
                </a:gridCol>
                <a:gridCol w="1308314">
                  <a:extLst>
                    <a:ext uri="{9D8B030D-6E8A-4147-A177-3AD203B41FA5}">
                      <a16:colId xmlns:a16="http://schemas.microsoft.com/office/drawing/2014/main" xmlns="" val="20002"/>
                    </a:ext>
                  </a:extLst>
                </a:gridCol>
                <a:gridCol w="1308314">
                  <a:extLst>
                    <a:ext uri="{9D8B030D-6E8A-4147-A177-3AD203B41FA5}">
                      <a16:colId xmlns:a16="http://schemas.microsoft.com/office/drawing/2014/main" xmlns="" val="20003"/>
                    </a:ext>
                  </a:extLst>
                </a:gridCol>
                <a:gridCol w="1308314">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24/03/2017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nps.gov/appa/index.htm"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lnt.or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Building a Better Campsite Along the Appalachian Trail</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403047" y="773509"/>
            <a:ext cx="4768119" cy="4313237"/>
          </a:xfrm>
        </p:spPr>
      </p:pic>
    </p:spTree>
    <p:extLst>
      <p:ext uri="{BB962C8B-B14F-4D97-AF65-F5344CB8AC3E}">
        <p14:creationId xmlns:p14="http://schemas.microsoft.com/office/powerpoint/2010/main" val="20099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7024" y="785018"/>
            <a:ext cx="6400800" cy="4800600"/>
          </a:xfrm>
          <a:prstGeom prst="rect">
            <a:avLst/>
          </a:prstGeom>
        </p:spPr>
      </p:pic>
    </p:spTree>
    <p:extLst>
      <p:ext uri="{BB962C8B-B14F-4D97-AF65-F5344CB8AC3E}">
        <p14:creationId xmlns:p14="http://schemas.microsoft.com/office/powerpoint/2010/main" val="26266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7" name="Picture 2" descr="http://www.mountainproject.com/images/47/85/106734785_large_4ee57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9493" y="61118"/>
            <a:ext cx="7366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5" descr="AR05s189"/>
          <p:cNvPicPr>
            <a:picLocks noChangeAspect="1" noChangeArrowheads="1"/>
          </p:cNvPicPr>
          <p:nvPr/>
        </p:nvPicPr>
        <p:blipFill>
          <a:blip r:embed="rId3" cstate="screen">
            <a:lum contrast="12000"/>
            <a:extLst>
              <a:ext uri="{28A0092B-C50C-407E-A947-70E740481C1C}">
                <a14:useLocalDpi xmlns:a14="http://schemas.microsoft.com/office/drawing/2010/main"/>
              </a:ext>
            </a:extLst>
          </a:blip>
          <a:srcRect/>
          <a:stretch>
            <a:fillRect/>
          </a:stretch>
        </p:blipFill>
        <p:spPr bwMode="auto">
          <a:xfrm>
            <a:off x="1929924" y="1272381"/>
            <a:ext cx="5715000" cy="38719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3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Appalachian National Scenic Trail</a:t>
            </a:r>
            <a:endParaRPr lang="en-GB" dirty="0"/>
          </a:p>
        </p:txBody>
      </p:sp>
      <p:sp>
        <p:nvSpPr>
          <p:cNvPr id="5" name="Rectangle 4"/>
          <p:cNvSpPr/>
          <p:nvPr/>
        </p:nvSpPr>
        <p:spPr>
          <a:xfrm>
            <a:off x="2907456" y="5399365"/>
            <a:ext cx="3759299" cy="369332"/>
          </a:xfrm>
          <a:prstGeom prst="rect">
            <a:avLst/>
          </a:prstGeom>
        </p:spPr>
        <p:txBody>
          <a:bodyPr wrap="none">
            <a:spAutoFit/>
          </a:bodyPr>
          <a:lstStyle/>
          <a:p>
            <a:r>
              <a:rPr lang="en-US" dirty="0"/>
              <a:t>https://www.nps.gov/appa/index.htm</a:t>
            </a:r>
          </a:p>
        </p:txBody>
      </p:sp>
    </p:spTree>
    <p:extLst>
      <p:ext uri="{BB962C8B-B14F-4D97-AF65-F5344CB8AC3E}">
        <p14:creationId xmlns:p14="http://schemas.microsoft.com/office/powerpoint/2010/main" val="187890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a:t>
            </a:r>
            <a:r>
              <a:rPr lang="en-US" dirty="0"/>
              <a:t>Soil, vegetation</a:t>
            </a:r>
          </a:p>
          <a:p>
            <a:endParaRPr lang="en-US" dirty="0"/>
          </a:p>
          <a:p>
            <a:r>
              <a:rPr lang="en-US" dirty="0"/>
              <a:t>Impacts to experience: Crowding, conflict, depreciative behavior</a:t>
            </a:r>
          </a:p>
          <a:p>
            <a:endParaRPr lang="en-US" dirty="0"/>
          </a:p>
          <a:p>
            <a:r>
              <a:rPr lang="en-GB" dirty="0"/>
              <a:t>Impacts to facilities/services: </a:t>
            </a:r>
            <a:r>
              <a:rPr lang="en-US" dirty="0"/>
              <a:t>Campsites</a:t>
            </a:r>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Harden the resource, limit use, reduce impact of use</a:t>
            </a:r>
          </a:p>
          <a:p>
            <a:endParaRPr lang="en-GB" dirty="0"/>
          </a:p>
          <a:p>
            <a:r>
              <a:rPr lang="en-GB" dirty="0"/>
              <a:t>Management practices: </a:t>
            </a:r>
            <a:r>
              <a:rPr lang="en-US" dirty="0"/>
              <a:t>Facility development/site design/maintenance, rationing/allocation, rules/regulations, information/education</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Annapolis Rocks once called “the worst campground along the AT”</a:t>
            </a:r>
          </a:p>
          <a:p>
            <a:endParaRPr lang="en-GB" dirty="0"/>
          </a:p>
          <a:p>
            <a:r>
              <a:rPr lang="en-GB" dirty="0"/>
              <a:t>“Side-hill” campsite construction use to prevent spread of vegetation and soil disturbance</a:t>
            </a:r>
          </a:p>
          <a:p>
            <a:endParaRPr lang="en-GB" dirty="0"/>
          </a:p>
          <a:p>
            <a:r>
              <a:rPr lang="en-GB" dirty="0"/>
              <a:t>Two self-composting toilets installed</a:t>
            </a:r>
          </a:p>
        </p:txBody>
      </p:sp>
      <p:sp>
        <p:nvSpPr>
          <p:cNvPr id="3" name="Title 2"/>
          <p:cNvSpPr>
            <a:spLocks noGrp="1"/>
          </p:cNvSpPr>
          <p:nvPr>
            <p:ph type="title"/>
          </p:nvPr>
        </p:nvSpPr>
        <p:spPr>
          <a:xfrm>
            <a:off x="1189356" y="274638"/>
            <a:ext cx="7477566" cy="997743"/>
          </a:xfrm>
        </p:spPr>
        <p:txBody>
          <a:bodyPr/>
          <a:lstStyle/>
          <a:p>
            <a:r>
              <a:rPr lang="en-GB" dirty="0"/>
              <a:t>Facility Development/Site Design/Maintenance</a:t>
            </a:r>
          </a:p>
        </p:txBody>
      </p:sp>
    </p:spTree>
    <p:extLst>
      <p:ext uri="{BB962C8B-B14F-4D97-AF65-F5344CB8AC3E}">
        <p14:creationId xmlns:p14="http://schemas.microsoft.com/office/powerpoint/2010/main" val="319385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Group size limits of ten people </a:t>
            </a:r>
          </a:p>
          <a:p>
            <a:endParaRPr lang="en-GB" dirty="0"/>
          </a:p>
          <a:p>
            <a:r>
              <a:rPr lang="en-GB" dirty="0"/>
              <a:t>Total number of campers per night capped at 75</a:t>
            </a:r>
          </a:p>
          <a:p>
            <a:endParaRPr lang="en-GB" dirty="0"/>
          </a:p>
          <a:p>
            <a:r>
              <a:rPr lang="en-GB" dirty="0"/>
              <a:t>Alcohol and campfires prohibited</a:t>
            </a:r>
          </a:p>
        </p:txBody>
      </p:sp>
      <p:sp>
        <p:nvSpPr>
          <p:cNvPr id="3" name="Title 2"/>
          <p:cNvSpPr>
            <a:spLocks noGrp="1"/>
          </p:cNvSpPr>
          <p:nvPr>
            <p:ph type="title"/>
          </p:nvPr>
        </p:nvSpPr>
        <p:spPr/>
        <p:txBody>
          <a:bodyPr/>
          <a:lstStyle/>
          <a:p>
            <a:r>
              <a:rPr lang="en-GB" dirty="0"/>
              <a:t>Rationing /Allocation and Rules/Regulations</a:t>
            </a:r>
          </a:p>
        </p:txBody>
      </p:sp>
    </p:spTree>
    <p:extLst>
      <p:ext uri="{BB962C8B-B14F-4D97-AF65-F5344CB8AC3E}">
        <p14:creationId xmlns:p14="http://schemas.microsoft.com/office/powerpoint/2010/main" val="81548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Information/Education</a:t>
            </a:r>
          </a:p>
        </p:txBody>
      </p:sp>
      <p:sp>
        <p:nvSpPr>
          <p:cNvPr id="5" name="Content Placeholder 4"/>
          <p:cNvSpPr>
            <a:spLocks noGrp="1"/>
          </p:cNvSpPr>
          <p:nvPr>
            <p:ph sz="quarter" idx="13"/>
          </p:nvPr>
        </p:nvSpPr>
        <p:spPr/>
        <p:txBody>
          <a:bodyPr>
            <a:normAutofit fontScale="92500" lnSpcReduction="20000"/>
          </a:bodyPr>
          <a:lstStyle/>
          <a:p>
            <a:r>
              <a:rPr lang="en-US" dirty="0"/>
              <a:t>Old camping area closed for rehabilitation was fenced and signs reminded visitors of closure </a:t>
            </a:r>
          </a:p>
          <a:p>
            <a:endParaRPr lang="en-US" dirty="0"/>
          </a:p>
          <a:p>
            <a:r>
              <a:rPr lang="en-US" dirty="0"/>
              <a:t>New rules and regulations were posted by a map of the camping area at two kiosks</a:t>
            </a:r>
          </a:p>
          <a:p>
            <a:endParaRPr lang="en-US" dirty="0"/>
          </a:p>
          <a:p>
            <a:r>
              <a:rPr lang="en-US" dirty="0"/>
              <a:t>Two ridge runners were hired to supervise the campsite and surrounding area during peak visitation season</a:t>
            </a:r>
          </a:p>
          <a:p>
            <a:endParaRPr lang="en-US" dirty="0"/>
          </a:p>
        </p:txBody>
      </p:sp>
    </p:spTree>
    <p:extLst>
      <p:ext uri="{BB962C8B-B14F-4D97-AF65-F5344CB8AC3E}">
        <p14:creationId xmlns:p14="http://schemas.microsoft.com/office/powerpoint/2010/main" val="161493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Envisioned in 1920s by Benton MacKaye</a:t>
            </a:r>
          </a:p>
          <a:p>
            <a:r>
              <a:rPr lang="en-GB" dirty="0"/>
              <a:t>Completed in 1937</a:t>
            </a:r>
          </a:p>
          <a:p>
            <a:r>
              <a:rPr lang="en-GB" dirty="0"/>
              <a:t>2,175 miles from Springer Mountain in Georgia to Mount Katahdin in Maine</a:t>
            </a:r>
          </a:p>
          <a:p>
            <a:r>
              <a:rPr lang="en-US" dirty="0"/>
              <a:t>Crosses through 14 states</a:t>
            </a:r>
            <a:endParaRPr lang="en-GB" dirty="0"/>
          </a:p>
          <a:p>
            <a:r>
              <a:rPr lang="en-GB" dirty="0"/>
              <a:t>Maintained through partnerships between public agencies and private organizations</a:t>
            </a:r>
          </a:p>
          <a:p>
            <a:endParaRPr lang="en-GB" dirty="0"/>
          </a:p>
          <a:p>
            <a:endParaRPr lang="en-GB" dirty="0"/>
          </a:p>
        </p:txBody>
      </p:sp>
      <p:sp>
        <p:nvSpPr>
          <p:cNvPr id="3" name="Title 2"/>
          <p:cNvSpPr>
            <a:spLocks noGrp="1"/>
          </p:cNvSpPr>
          <p:nvPr>
            <p:ph type="title"/>
          </p:nvPr>
        </p:nvSpPr>
        <p:spPr/>
        <p:txBody>
          <a:bodyPr/>
          <a:lstStyle/>
          <a:p>
            <a:r>
              <a:rPr lang="en-GB" dirty="0"/>
              <a:t>Appalachian National Scenic Trail</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Leave No Trace</a:t>
            </a:r>
            <a:endParaRPr lang="en-US" dirty="0"/>
          </a:p>
        </p:txBody>
      </p:sp>
      <p:sp>
        <p:nvSpPr>
          <p:cNvPr id="3" name="Title 2"/>
          <p:cNvSpPr>
            <a:spLocks noGrp="1"/>
          </p:cNvSpPr>
          <p:nvPr>
            <p:ph type="title"/>
          </p:nvPr>
        </p:nvSpPr>
        <p:spPr/>
        <p:txBody>
          <a:bodyPr/>
          <a:lstStyle/>
          <a:p>
            <a:r>
              <a:rPr lang="en-US" dirty="0"/>
              <a:t>Website</a:t>
            </a:r>
          </a:p>
        </p:txBody>
      </p:sp>
      <p:sp>
        <p:nvSpPr>
          <p:cNvPr id="4" name="Rectangle 3"/>
          <p:cNvSpPr/>
          <p:nvPr/>
        </p:nvSpPr>
        <p:spPr>
          <a:xfrm>
            <a:off x="1189356" y="1797671"/>
            <a:ext cx="1620572" cy="369332"/>
          </a:xfrm>
          <a:prstGeom prst="rect">
            <a:avLst/>
          </a:prstGeom>
        </p:spPr>
        <p:txBody>
          <a:bodyPr wrap="none">
            <a:spAutoFit/>
          </a:bodyPr>
          <a:lstStyle/>
          <a:p>
            <a:r>
              <a:rPr lang="en-US" dirty="0"/>
              <a:t>https://lnt.org/</a:t>
            </a:r>
          </a:p>
        </p:txBody>
      </p:sp>
    </p:spTree>
    <p:extLst>
      <p:ext uri="{BB962C8B-B14F-4D97-AF65-F5344CB8AC3E}">
        <p14:creationId xmlns:p14="http://schemas.microsoft.com/office/powerpoint/2010/main" val="63602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2786" y="-1"/>
            <a:ext cx="1449276" cy="6857999"/>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6" name="Picture 5" descr="AR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61722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06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024" y="538480"/>
            <a:ext cx="6400800" cy="4800600"/>
          </a:xfrm>
          <a:prstGeom prst="rect">
            <a:avLst/>
          </a:prstGeom>
        </p:spPr>
      </p:pic>
    </p:spTree>
    <p:extLst>
      <p:ext uri="{BB962C8B-B14F-4D97-AF65-F5344CB8AC3E}">
        <p14:creationId xmlns:p14="http://schemas.microsoft.com/office/powerpoint/2010/main" val="371813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1815152" y="1296537"/>
            <a:ext cx="1937982" cy="4230806"/>
          </a:xfrm>
          <a:prstGeom prst="rect">
            <a:avLst/>
          </a:prstGeom>
        </p:spPr>
      </p:pic>
      <p:pic>
        <p:nvPicPr>
          <p:cNvPr id="6" name="Picture 5" descr="Damaged tree4"/>
          <p:cNvPicPr>
            <a:picLocks noChangeAspect="1" noChangeArrowheads="1"/>
          </p:cNvPicPr>
          <p:nvPr/>
        </p:nvPicPr>
        <p:blipFill rotWithShape="1">
          <a:blip r:embed="rId4" cstate="screen">
            <a:lum contrast="24000"/>
            <a:extLst>
              <a:ext uri="{28A0092B-C50C-407E-A947-70E740481C1C}">
                <a14:useLocalDpi xmlns:a14="http://schemas.microsoft.com/office/drawing/2010/main"/>
              </a:ext>
            </a:extLst>
          </a:blip>
          <a:srcRect/>
          <a:stretch/>
        </p:blipFill>
        <p:spPr bwMode="auto">
          <a:xfrm>
            <a:off x="5493889" y="1296537"/>
            <a:ext cx="1909357" cy="423080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3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079245" y="984985"/>
            <a:ext cx="5415723" cy="4313237"/>
          </a:xfrm>
        </p:spPr>
      </p:pic>
    </p:spTree>
    <p:extLst>
      <p:ext uri="{BB962C8B-B14F-4D97-AF65-F5344CB8AC3E}">
        <p14:creationId xmlns:p14="http://schemas.microsoft.com/office/powerpoint/2010/main" val="232348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idehill site2"/>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2082324" y="1349854"/>
            <a:ext cx="5410200" cy="3600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8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structed site2"/>
          <p:cNvPicPr>
            <a:picLocks noGrp="1" noChangeAspect="1" noChangeArrowheads="1"/>
          </p:cNvPicPr>
          <p:nvPr>
            <p:ph sz="quarter" idx="13"/>
          </p:nvPr>
        </p:nvPicPr>
        <p:blipFill>
          <a:blip r:embed="rId2">
            <a:lum bright="6000" contrast="18000"/>
            <a:extLst>
              <a:ext uri="{28A0092B-C50C-407E-A947-70E740481C1C}">
                <a14:useLocalDpi xmlns:a14="http://schemas.microsoft.com/office/drawing/2010/main"/>
              </a:ext>
            </a:extLst>
          </a:blip>
          <a:srcRect/>
          <a:stretch>
            <a:fillRect/>
          </a:stretch>
        </p:blipFill>
        <p:spPr bwMode="auto">
          <a:xfrm>
            <a:off x="1494656" y="1272381"/>
            <a:ext cx="6585536" cy="431323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159791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d8dd7c1c-4333-446f-aac1-2085e198f311" ContentTypeId="0x010100B73AEB2BC9FE5343B1F3C335A1578D9438" PreviousValue="false"/>
</file>

<file path=customXml/item5.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CA640-930D-40CB-90E6-83585633B98F}">
  <ds:schemaRefs>
    <ds:schemaRef ds:uri="http://purl.org/dc/elements/1.1/"/>
    <ds:schemaRef ds:uri="http://schemas.microsoft.com/office/2006/documentManagement/types"/>
    <ds:schemaRef ds:uri="http://purl.org/dc/terms/"/>
    <ds:schemaRef ds:uri="http://www.w3.org/XML/1998/namespace"/>
    <ds:schemaRef ds:uri="http://purl.org/dc/dcmitype/"/>
    <ds:schemaRef ds:uri="0b29e85d-e4df-4a6d-ba7c-01bf11944fc3"/>
    <ds:schemaRef ds:uri="http://schemas.microsoft.com/office/2006/metadata/properties"/>
    <ds:schemaRef ds:uri="d07fce95-64a3-45e0-8e78-c550b935440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4.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5.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609</TotalTime>
  <Words>250</Words>
  <Application>Microsoft Office PowerPoint</Application>
  <PresentationFormat>On-screen Show (4:3)</PresentationFormat>
  <Paragraphs>51</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Building a Better Campsite Along the Appalachian Trail</vt:lpstr>
      <vt:lpstr>Appalachian National Scenic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Appalachian National Scenic Trail</vt:lpstr>
      <vt:lpstr>Problems</vt:lpstr>
      <vt:lpstr>Strategies and Practices</vt:lpstr>
      <vt:lpstr>Facility Development/Site Design/Maintenance</vt:lpstr>
      <vt:lpstr>Rationing /Allocation and Rules/Regulations</vt:lpstr>
      <vt:lpstr>Information/Education</vt:lpstr>
      <vt:lpstr>Website</vt:lpstr>
      <vt:lpstr>PowerPoint Presentation</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Alexandra Lainsbury</cp:lastModifiedBy>
  <cp:revision>62</cp:revision>
  <dcterms:created xsi:type="dcterms:W3CDTF">2014-12-08T12:01:41Z</dcterms:created>
  <dcterms:modified xsi:type="dcterms:W3CDTF">2017-03-24T14:37:49Z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