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332" r:id="rId2"/>
    <p:sldId id="333" r:id="rId3"/>
    <p:sldId id="329" r:id="rId4"/>
    <p:sldId id="284" r:id="rId5"/>
    <p:sldId id="286" r:id="rId6"/>
    <p:sldId id="287" r:id="rId7"/>
    <p:sldId id="288" r:id="rId8"/>
    <p:sldId id="295" r:id="rId9"/>
    <p:sldId id="308" r:id="rId10"/>
    <p:sldId id="309" r:id="rId11"/>
    <p:sldId id="289" r:id="rId12"/>
    <p:sldId id="294" r:id="rId13"/>
    <p:sldId id="310" r:id="rId14"/>
    <p:sldId id="311" r:id="rId15"/>
    <p:sldId id="301" r:id="rId16"/>
    <p:sldId id="300" r:id="rId17"/>
    <p:sldId id="313" r:id="rId18"/>
    <p:sldId id="303" r:id="rId19"/>
    <p:sldId id="312" r:id="rId20"/>
    <p:sldId id="307" r:id="rId21"/>
    <p:sldId id="305" r:id="rId22"/>
    <p:sldId id="283" r:id="rId23"/>
    <p:sldId id="315" r:id="rId24"/>
    <p:sldId id="314" r:id="rId25"/>
    <p:sldId id="316" r:id="rId26"/>
    <p:sldId id="317" r:id="rId27"/>
    <p:sldId id="318" r:id="rId28"/>
    <p:sldId id="321" r:id="rId29"/>
    <p:sldId id="319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0" r:id="rId38"/>
    <p:sldId id="331" r:id="rId39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ky" initials="V" lastIdx="5" clrIdx="0"/>
  <p:cmAuthor id="1" name="Victoria Hattersle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F1F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71" autoAdjust="0"/>
    <p:restoredTop sz="94660"/>
  </p:normalViewPr>
  <p:slideViewPr>
    <p:cSldViewPr>
      <p:cViewPr varScale="1">
        <p:scale>
          <a:sx n="69" d="100"/>
          <a:sy n="69" d="100"/>
        </p:scale>
        <p:origin x="-90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98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FBCFC-1CD5-450E-9E5D-CA99F6429B5A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114CBDC8-B0FB-4352-8408-03C8AC920507}">
      <dgm:prSet phldrT="[Metin]" custT="1"/>
      <dgm:spPr/>
      <dgm:t>
        <a:bodyPr/>
        <a:lstStyle/>
        <a:p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ROLE PLAY TRAINING </a:t>
          </a:r>
        </a:p>
        <a:p>
          <a:r>
            <a:rPr lang="en-US" sz="1600" noProof="0" dirty="0" smtClean="0"/>
            <a:t>for the receptionists</a:t>
          </a:r>
        </a:p>
        <a:p>
          <a:endParaRPr lang="en-US" sz="1600" noProof="0" dirty="0" smtClean="0"/>
        </a:p>
        <a:p>
          <a:r>
            <a:rPr lang="en-US" sz="1600" noProof="0" dirty="0" smtClean="0"/>
            <a:t>- ensure that the employee displays appropriate </a:t>
          </a:r>
          <a:r>
            <a:rPr lang="en-US" sz="1600" noProof="0" dirty="0" err="1" smtClean="0"/>
            <a:t>behaviours</a:t>
          </a:r>
          <a:r>
            <a:rPr lang="en-US" sz="1600" noProof="0" dirty="0" smtClean="0"/>
            <a:t> while dealing with an angry customer</a:t>
          </a:r>
          <a:endParaRPr lang="en-US" sz="1600" noProof="0" dirty="0"/>
        </a:p>
      </dgm:t>
    </dgm:pt>
    <dgm:pt modelId="{9D9AF060-4025-4E15-A416-8ECA6CD1E322}" type="parTrans" cxnId="{CC7C0023-C76F-4E14-A1C6-D2B6866691B0}">
      <dgm:prSet/>
      <dgm:spPr/>
      <dgm:t>
        <a:bodyPr/>
        <a:lstStyle/>
        <a:p>
          <a:endParaRPr lang="en-US" sz="1800" noProof="0" dirty="0"/>
        </a:p>
      </dgm:t>
    </dgm:pt>
    <dgm:pt modelId="{9D485E6C-34AE-4323-8335-8EE7DC5D6A9A}" type="sibTrans" cxnId="{CC7C0023-C76F-4E14-A1C6-D2B6866691B0}">
      <dgm:prSet/>
      <dgm:spPr/>
      <dgm:t>
        <a:bodyPr/>
        <a:lstStyle/>
        <a:p>
          <a:endParaRPr lang="en-US" sz="1800" noProof="0" dirty="0"/>
        </a:p>
      </dgm:t>
    </dgm:pt>
    <dgm:pt modelId="{C6F7D7C0-7270-4AD7-8474-12ED842AE434}">
      <dgm:prSet phldrT="[Metin]" custT="1"/>
      <dgm:spPr/>
      <dgm:t>
        <a:bodyPr/>
        <a:lstStyle/>
        <a:p>
          <a:pPr>
            <a:spcAft>
              <a:spcPct val="35000"/>
            </a:spcAft>
          </a:pPr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OUTCOMES</a:t>
          </a:r>
        </a:p>
        <a:p>
          <a:pPr>
            <a:spcAft>
              <a:spcPts val="0"/>
            </a:spcAft>
          </a:pPr>
          <a:r>
            <a:rPr lang="en-US" sz="1600" noProof="0" dirty="0" smtClean="0"/>
            <a:t>- prevents  negative reaction from the customer</a:t>
          </a:r>
        </a:p>
        <a:p>
          <a:pPr>
            <a:spcAft>
              <a:spcPts val="0"/>
            </a:spcAft>
          </a:pPr>
          <a:r>
            <a:rPr lang="en-US" sz="1600" noProof="0" dirty="0" smtClean="0"/>
            <a:t>- creates awareness in employees regarding the responsibilities of being on the frontline (managing both positive and negative customer reactions to create a good corporate image, despite the fact that the responsibility for the failure is not theirs)</a:t>
          </a:r>
          <a:endParaRPr lang="en-US" sz="1600" noProof="0" dirty="0"/>
        </a:p>
      </dgm:t>
    </dgm:pt>
    <dgm:pt modelId="{CECF5C15-CEA6-4777-BB4A-8EA9389039E1}" type="parTrans" cxnId="{029E7DD5-5FE9-40B9-AD41-90B86470C4E3}">
      <dgm:prSet/>
      <dgm:spPr/>
      <dgm:t>
        <a:bodyPr/>
        <a:lstStyle/>
        <a:p>
          <a:endParaRPr lang="en-US" sz="1800" noProof="0" dirty="0"/>
        </a:p>
      </dgm:t>
    </dgm:pt>
    <dgm:pt modelId="{336245D7-FD7A-4E2D-9CDE-BA25F858CCDB}" type="sibTrans" cxnId="{029E7DD5-5FE9-40B9-AD41-90B86470C4E3}">
      <dgm:prSet/>
      <dgm:spPr/>
      <dgm:t>
        <a:bodyPr/>
        <a:lstStyle/>
        <a:p>
          <a:endParaRPr lang="en-US" sz="1800" noProof="0" dirty="0"/>
        </a:p>
      </dgm:t>
    </dgm:pt>
    <dgm:pt modelId="{4A0B6ACA-3776-4D30-81EA-6193736D1B6D}">
      <dgm:prSet custT="1"/>
      <dgm:spPr/>
      <dgm:t>
        <a:bodyPr/>
        <a:lstStyle/>
        <a:p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</a:t>
          </a:r>
        </a:p>
        <a:p>
          <a:endParaRPr lang="en-US" sz="1600" noProof="0" dirty="0" smtClean="0"/>
        </a:p>
        <a:p>
          <a:r>
            <a:rPr lang="en-US" sz="1600" noProof="0" dirty="0" smtClean="0"/>
            <a:t>- not being able to provide the requested room to a customer who is respecting the check-in hours and any other rules of the hotel</a:t>
          </a:r>
          <a:endParaRPr lang="en-US" sz="1600" noProof="0" dirty="0"/>
        </a:p>
      </dgm:t>
    </dgm:pt>
    <dgm:pt modelId="{5D17EDA2-F927-4FCF-B4DF-F19537D80B23}" type="parTrans" cxnId="{F1C53FB7-74D9-4BE4-A2D2-6262CCE0C9B5}">
      <dgm:prSet/>
      <dgm:spPr/>
      <dgm:t>
        <a:bodyPr/>
        <a:lstStyle/>
        <a:p>
          <a:endParaRPr lang="en-US" sz="1800" noProof="0" dirty="0"/>
        </a:p>
      </dgm:t>
    </dgm:pt>
    <dgm:pt modelId="{F7122999-F433-429D-AC44-4E1DBD1510A7}" type="sibTrans" cxnId="{F1C53FB7-74D9-4BE4-A2D2-6262CCE0C9B5}">
      <dgm:prSet/>
      <dgm:spPr/>
      <dgm:t>
        <a:bodyPr/>
        <a:lstStyle/>
        <a:p>
          <a:endParaRPr lang="en-US" sz="1800" noProof="0" dirty="0"/>
        </a:p>
      </dgm:t>
    </dgm:pt>
    <dgm:pt modelId="{CE0B5C14-935A-4DDF-8BA7-793E8D8597F6}" type="pres">
      <dgm:prSet presAssocID="{4E4FBCFC-1CD5-450E-9E5D-CA99F6429B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4C106D-E515-4661-AFD0-EBD64DBD9131}" type="pres">
      <dgm:prSet presAssocID="{4A0B6ACA-3776-4D30-81EA-6193736D1B6D}" presName="node" presStyleLbl="node1" presStyleIdx="0" presStyleCnt="3" custScaleX="77722" custLinFactNeighborX="-74938" custLinFactNeighborY="-17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DB8A31-E5E3-4667-9582-541BB64ABE43}" type="pres">
      <dgm:prSet presAssocID="{F7122999-F433-429D-AC44-4E1DBD1510A7}" presName="sibTrans" presStyleCnt="0"/>
      <dgm:spPr/>
      <dgm:t>
        <a:bodyPr/>
        <a:lstStyle/>
        <a:p>
          <a:endParaRPr lang="en-US"/>
        </a:p>
      </dgm:t>
    </dgm:pt>
    <dgm:pt modelId="{98FF6407-E3AA-484A-A032-DEA05D5C1FC2}" type="pres">
      <dgm:prSet presAssocID="{114CBDC8-B0FB-4352-8408-03C8AC920507}" presName="node" presStyleLbl="node1" presStyleIdx="1" presStyleCnt="3" custScaleX="812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070D0-BA79-4196-BCAE-D5D8CB812404}" type="pres">
      <dgm:prSet presAssocID="{9D485E6C-34AE-4323-8335-8EE7DC5D6A9A}" presName="sibTrans" presStyleCnt="0"/>
      <dgm:spPr/>
      <dgm:t>
        <a:bodyPr/>
        <a:lstStyle/>
        <a:p>
          <a:endParaRPr lang="en-US"/>
        </a:p>
      </dgm:t>
    </dgm:pt>
    <dgm:pt modelId="{652CAA2D-A192-4F31-9260-259224AC928A}" type="pres">
      <dgm:prSet presAssocID="{C6F7D7C0-7270-4AD7-8474-12ED842AE4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00AFD0-7BFC-4FED-94D3-A92E0BCB4026}" type="presOf" srcId="{4E4FBCFC-1CD5-450E-9E5D-CA99F6429B5A}" destId="{CE0B5C14-935A-4DDF-8BA7-793E8D8597F6}" srcOrd="0" destOrd="0" presId="urn:microsoft.com/office/officeart/2005/8/layout/hList6"/>
    <dgm:cxn modelId="{029E7DD5-5FE9-40B9-AD41-90B86470C4E3}" srcId="{4E4FBCFC-1CD5-450E-9E5D-CA99F6429B5A}" destId="{C6F7D7C0-7270-4AD7-8474-12ED842AE434}" srcOrd="2" destOrd="0" parTransId="{CECF5C15-CEA6-4777-BB4A-8EA9389039E1}" sibTransId="{336245D7-FD7A-4E2D-9CDE-BA25F858CCDB}"/>
    <dgm:cxn modelId="{F1C53FB7-74D9-4BE4-A2D2-6262CCE0C9B5}" srcId="{4E4FBCFC-1CD5-450E-9E5D-CA99F6429B5A}" destId="{4A0B6ACA-3776-4D30-81EA-6193736D1B6D}" srcOrd="0" destOrd="0" parTransId="{5D17EDA2-F927-4FCF-B4DF-F19537D80B23}" sibTransId="{F7122999-F433-429D-AC44-4E1DBD1510A7}"/>
    <dgm:cxn modelId="{46314DB5-474B-4669-86CE-C2299C77D468}" type="presOf" srcId="{4A0B6ACA-3776-4D30-81EA-6193736D1B6D}" destId="{AA4C106D-E515-4661-AFD0-EBD64DBD9131}" srcOrd="0" destOrd="0" presId="urn:microsoft.com/office/officeart/2005/8/layout/hList6"/>
    <dgm:cxn modelId="{D9C86D7B-D985-4F7A-90AB-B19877A776D5}" type="presOf" srcId="{114CBDC8-B0FB-4352-8408-03C8AC920507}" destId="{98FF6407-E3AA-484A-A032-DEA05D5C1FC2}" srcOrd="0" destOrd="0" presId="urn:microsoft.com/office/officeart/2005/8/layout/hList6"/>
    <dgm:cxn modelId="{0BCF32F3-968B-40F8-8508-4316EA463A64}" type="presOf" srcId="{C6F7D7C0-7270-4AD7-8474-12ED842AE434}" destId="{652CAA2D-A192-4F31-9260-259224AC928A}" srcOrd="0" destOrd="0" presId="urn:microsoft.com/office/officeart/2005/8/layout/hList6"/>
    <dgm:cxn modelId="{CC7C0023-C76F-4E14-A1C6-D2B6866691B0}" srcId="{4E4FBCFC-1CD5-450E-9E5D-CA99F6429B5A}" destId="{114CBDC8-B0FB-4352-8408-03C8AC920507}" srcOrd="1" destOrd="0" parTransId="{9D9AF060-4025-4E15-A416-8ECA6CD1E322}" sibTransId="{9D485E6C-34AE-4323-8335-8EE7DC5D6A9A}"/>
    <dgm:cxn modelId="{56575B49-134E-411C-B4C8-F7058430DC95}" type="presParOf" srcId="{CE0B5C14-935A-4DDF-8BA7-793E8D8597F6}" destId="{AA4C106D-E515-4661-AFD0-EBD64DBD9131}" srcOrd="0" destOrd="0" presId="urn:microsoft.com/office/officeart/2005/8/layout/hList6"/>
    <dgm:cxn modelId="{E66ADCE0-F181-4E48-80F9-0473E7AEA8B0}" type="presParOf" srcId="{CE0B5C14-935A-4DDF-8BA7-793E8D8597F6}" destId="{32DB8A31-E5E3-4667-9582-541BB64ABE43}" srcOrd="1" destOrd="0" presId="urn:microsoft.com/office/officeart/2005/8/layout/hList6"/>
    <dgm:cxn modelId="{E0F509FC-F2F3-4681-814C-F635E3B87E77}" type="presParOf" srcId="{CE0B5C14-935A-4DDF-8BA7-793E8D8597F6}" destId="{98FF6407-E3AA-484A-A032-DEA05D5C1FC2}" srcOrd="2" destOrd="0" presId="urn:microsoft.com/office/officeart/2005/8/layout/hList6"/>
    <dgm:cxn modelId="{F6EBC0A3-4B87-4462-B7D8-75F9EA680C52}" type="presParOf" srcId="{CE0B5C14-935A-4DDF-8BA7-793E8D8597F6}" destId="{5F2070D0-BA79-4196-BCAE-D5D8CB812404}" srcOrd="3" destOrd="0" presId="urn:microsoft.com/office/officeart/2005/8/layout/hList6"/>
    <dgm:cxn modelId="{D9C222E6-F655-4A68-B38C-F4FB96D3DFA8}" type="presParOf" srcId="{CE0B5C14-935A-4DDF-8BA7-793E8D8597F6}" destId="{652CAA2D-A192-4F31-9260-259224AC928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FBCFC-1CD5-450E-9E5D-CA99F6429B5A}" type="doc">
      <dgm:prSet loTypeId="urn:microsoft.com/office/officeart/2005/8/layout/hList6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114CBDC8-B0FB-4352-8408-03C8AC920507}">
      <dgm:prSet phldrT="[Metin]" custT="1"/>
      <dgm:spPr/>
      <dgm:t>
        <a:bodyPr/>
        <a:lstStyle/>
        <a:p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EVENT TRAINING </a:t>
          </a:r>
        </a:p>
        <a:p>
          <a:endParaRPr lang="en-US" sz="1600" noProof="0" dirty="0" smtClean="0"/>
        </a:p>
        <a:p>
          <a:r>
            <a:rPr lang="en-US" sz="1600" noProof="0" dirty="0" smtClean="0"/>
            <a:t>- to manage the customer’s perception that the failure has arisen as a result of factors out of their control by giving detailed information about the high quality service process</a:t>
          </a:r>
          <a:endParaRPr lang="en-US" sz="1600" noProof="0" dirty="0"/>
        </a:p>
      </dgm:t>
    </dgm:pt>
    <dgm:pt modelId="{9D9AF060-4025-4E15-A416-8ECA6CD1E322}" type="parTrans" cxnId="{CC7C0023-C76F-4E14-A1C6-D2B6866691B0}">
      <dgm:prSet/>
      <dgm:spPr/>
      <dgm:t>
        <a:bodyPr/>
        <a:lstStyle/>
        <a:p>
          <a:endParaRPr lang="en-US" sz="1800" noProof="0" dirty="0">
            <a:solidFill>
              <a:schemeClr val="tx1"/>
            </a:solidFill>
          </a:endParaRPr>
        </a:p>
      </dgm:t>
    </dgm:pt>
    <dgm:pt modelId="{9D485E6C-34AE-4323-8335-8EE7DC5D6A9A}" type="sibTrans" cxnId="{CC7C0023-C76F-4E14-A1C6-D2B6866691B0}">
      <dgm:prSet/>
      <dgm:spPr/>
      <dgm:t>
        <a:bodyPr/>
        <a:lstStyle/>
        <a:p>
          <a:endParaRPr lang="en-US" sz="1800" noProof="0" dirty="0">
            <a:solidFill>
              <a:schemeClr val="tx1"/>
            </a:solidFill>
          </a:endParaRPr>
        </a:p>
      </dgm:t>
    </dgm:pt>
    <dgm:pt modelId="{C6F7D7C0-7270-4AD7-8474-12ED842AE434}">
      <dgm:prSet phldrT="[Metin]" custT="1"/>
      <dgm:spPr/>
      <dgm:t>
        <a:bodyPr/>
        <a:lstStyle/>
        <a:p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OUTCOMES</a:t>
          </a:r>
        </a:p>
        <a:p>
          <a:r>
            <a:rPr lang="en-US" sz="1600" noProof="0" dirty="0" smtClean="0"/>
            <a:t>- prevents negative reaction from the customer to employees and management </a:t>
          </a:r>
        </a:p>
        <a:p>
          <a:r>
            <a:rPr lang="en-US" sz="1600" noProof="0" dirty="0" smtClean="0"/>
            <a:t>- service failure  perceived by the customer as the failure of another customer, independent from the management</a:t>
          </a:r>
        </a:p>
      </dgm:t>
    </dgm:pt>
    <dgm:pt modelId="{CECF5C15-CEA6-4777-BB4A-8EA9389039E1}" type="parTrans" cxnId="{029E7DD5-5FE9-40B9-AD41-90B86470C4E3}">
      <dgm:prSet/>
      <dgm:spPr/>
      <dgm:t>
        <a:bodyPr/>
        <a:lstStyle/>
        <a:p>
          <a:endParaRPr lang="en-US" sz="1800" noProof="0" dirty="0">
            <a:solidFill>
              <a:schemeClr val="tx1"/>
            </a:solidFill>
          </a:endParaRPr>
        </a:p>
      </dgm:t>
    </dgm:pt>
    <dgm:pt modelId="{336245D7-FD7A-4E2D-9CDE-BA25F858CCDB}" type="sibTrans" cxnId="{029E7DD5-5FE9-40B9-AD41-90B86470C4E3}">
      <dgm:prSet/>
      <dgm:spPr/>
      <dgm:t>
        <a:bodyPr/>
        <a:lstStyle/>
        <a:p>
          <a:endParaRPr lang="en-US" sz="1800" noProof="0" dirty="0">
            <a:solidFill>
              <a:schemeClr val="tx1"/>
            </a:solidFill>
          </a:endParaRPr>
        </a:p>
      </dgm:t>
    </dgm:pt>
    <dgm:pt modelId="{4A0B6ACA-3776-4D30-81EA-6193736D1B6D}">
      <dgm:prSet custT="1"/>
      <dgm:spPr/>
      <dgm:t>
        <a:bodyPr/>
        <a:lstStyle/>
        <a:p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</a:t>
          </a:r>
        </a:p>
        <a:p>
          <a:endParaRPr lang="en-US" sz="1600" noProof="0" dirty="0" smtClean="0"/>
        </a:p>
        <a:p>
          <a:r>
            <a:rPr lang="en-US" sz="1600" noProof="0" dirty="0" smtClean="0"/>
            <a:t>- current customer staying in a room type which is limited in number in the hotel does not leave the room on time and thus another customer cannot check-in</a:t>
          </a:r>
          <a:endParaRPr lang="en-US" sz="1600" noProof="0" dirty="0"/>
        </a:p>
      </dgm:t>
    </dgm:pt>
    <dgm:pt modelId="{5D17EDA2-F927-4FCF-B4DF-F19537D80B23}" type="parTrans" cxnId="{F1C53FB7-74D9-4BE4-A2D2-6262CCE0C9B5}">
      <dgm:prSet/>
      <dgm:spPr/>
      <dgm:t>
        <a:bodyPr/>
        <a:lstStyle/>
        <a:p>
          <a:endParaRPr lang="en-US" sz="1800" noProof="0" dirty="0">
            <a:solidFill>
              <a:schemeClr val="tx1"/>
            </a:solidFill>
          </a:endParaRPr>
        </a:p>
      </dgm:t>
    </dgm:pt>
    <dgm:pt modelId="{F7122999-F433-429D-AC44-4E1DBD1510A7}" type="sibTrans" cxnId="{F1C53FB7-74D9-4BE4-A2D2-6262CCE0C9B5}">
      <dgm:prSet/>
      <dgm:spPr/>
      <dgm:t>
        <a:bodyPr/>
        <a:lstStyle/>
        <a:p>
          <a:endParaRPr lang="en-US" sz="1800" noProof="0" dirty="0">
            <a:solidFill>
              <a:schemeClr val="tx1"/>
            </a:solidFill>
          </a:endParaRPr>
        </a:p>
      </dgm:t>
    </dgm:pt>
    <dgm:pt modelId="{CE0B5C14-935A-4DDF-8BA7-793E8D8597F6}" type="pres">
      <dgm:prSet presAssocID="{4E4FBCFC-1CD5-450E-9E5D-CA99F6429B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4C106D-E515-4661-AFD0-EBD64DBD9131}" type="pres">
      <dgm:prSet presAssocID="{4A0B6ACA-3776-4D30-81EA-6193736D1B6D}" presName="node" presStyleLbl="node1" presStyleIdx="0" presStyleCnt="3" custScaleX="777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DB8A31-E5E3-4667-9582-541BB64ABE43}" type="pres">
      <dgm:prSet presAssocID="{F7122999-F433-429D-AC44-4E1DBD1510A7}" presName="sibTrans" presStyleCnt="0"/>
      <dgm:spPr/>
      <dgm:t>
        <a:bodyPr/>
        <a:lstStyle/>
        <a:p>
          <a:endParaRPr lang="en-US"/>
        </a:p>
      </dgm:t>
    </dgm:pt>
    <dgm:pt modelId="{98FF6407-E3AA-484A-A032-DEA05D5C1FC2}" type="pres">
      <dgm:prSet presAssocID="{114CBDC8-B0FB-4352-8408-03C8AC920507}" presName="node" presStyleLbl="node1" presStyleIdx="1" presStyleCnt="3" custScaleX="812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070D0-BA79-4196-BCAE-D5D8CB812404}" type="pres">
      <dgm:prSet presAssocID="{9D485E6C-34AE-4323-8335-8EE7DC5D6A9A}" presName="sibTrans" presStyleCnt="0"/>
      <dgm:spPr/>
      <dgm:t>
        <a:bodyPr/>
        <a:lstStyle/>
        <a:p>
          <a:endParaRPr lang="en-US"/>
        </a:p>
      </dgm:t>
    </dgm:pt>
    <dgm:pt modelId="{652CAA2D-A192-4F31-9260-259224AC928A}" type="pres">
      <dgm:prSet presAssocID="{C6F7D7C0-7270-4AD7-8474-12ED842AE4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AF7CC78-D7B2-4C0F-9F4E-780117C275BC}" type="presOf" srcId="{C6F7D7C0-7270-4AD7-8474-12ED842AE434}" destId="{652CAA2D-A192-4F31-9260-259224AC928A}" srcOrd="0" destOrd="0" presId="urn:microsoft.com/office/officeart/2005/8/layout/hList6"/>
    <dgm:cxn modelId="{A87CFA92-AC0E-42E1-91DC-B8A503BC416F}" type="presOf" srcId="{4E4FBCFC-1CD5-450E-9E5D-CA99F6429B5A}" destId="{CE0B5C14-935A-4DDF-8BA7-793E8D8597F6}" srcOrd="0" destOrd="0" presId="urn:microsoft.com/office/officeart/2005/8/layout/hList6"/>
    <dgm:cxn modelId="{029E7DD5-5FE9-40B9-AD41-90B86470C4E3}" srcId="{4E4FBCFC-1CD5-450E-9E5D-CA99F6429B5A}" destId="{C6F7D7C0-7270-4AD7-8474-12ED842AE434}" srcOrd="2" destOrd="0" parTransId="{CECF5C15-CEA6-4777-BB4A-8EA9389039E1}" sibTransId="{336245D7-FD7A-4E2D-9CDE-BA25F858CCDB}"/>
    <dgm:cxn modelId="{8ED16694-EF64-4720-9AD8-C6217EBFF740}" type="presOf" srcId="{114CBDC8-B0FB-4352-8408-03C8AC920507}" destId="{98FF6407-E3AA-484A-A032-DEA05D5C1FC2}" srcOrd="0" destOrd="0" presId="urn:microsoft.com/office/officeart/2005/8/layout/hList6"/>
    <dgm:cxn modelId="{CC7C0023-C76F-4E14-A1C6-D2B6866691B0}" srcId="{4E4FBCFC-1CD5-450E-9E5D-CA99F6429B5A}" destId="{114CBDC8-B0FB-4352-8408-03C8AC920507}" srcOrd="1" destOrd="0" parTransId="{9D9AF060-4025-4E15-A416-8ECA6CD1E322}" sibTransId="{9D485E6C-34AE-4323-8335-8EE7DC5D6A9A}"/>
    <dgm:cxn modelId="{6394717C-AA90-498E-88E9-7B0AD48DF029}" type="presOf" srcId="{4A0B6ACA-3776-4D30-81EA-6193736D1B6D}" destId="{AA4C106D-E515-4661-AFD0-EBD64DBD9131}" srcOrd="0" destOrd="0" presId="urn:microsoft.com/office/officeart/2005/8/layout/hList6"/>
    <dgm:cxn modelId="{F1C53FB7-74D9-4BE4-A2D2-6262CCE0C9B5}" srcId="{4E4FBCFC-1CD5-450E-9E5D-CA99F6429B5A}" destId="{4A0B6ACA-3776-4D30-81EA-6193736D1B6D}" srcOrd="0" destOrd="0" parTransId="{5D17EDA2-F927-4FCF-B4DF-F19537D80B23}" sibTransId="{F7122999-F433-429D-AC44-4E1DBD1510A7}"/>
    <dgm:cxn modelId="{2D9E1046-F893-4D3B-AB14-77AACA1B0689}" type="presParOf" srcId="{CE0B5C14-935A-4DDF-8BA7-793E8D8597F6}" destId="{AA4C106D-E515-4661-AFD0-EBD64DBD9131}" srcOrd="0" destOrd="0" presId="urn:microsoft.com/office/officeart/2005/8/layout/hList6"/>
    <dgm:cxn modelId="{01D1D945-3F84-42E9-AA49-EBE6BC30A953}" type="presParOf" srcId="{CE0B5C14-935A-4DDF-8BA7-793E8D8597F6}" destId="{32DB8A31-E5E3-4667-9582-541BB64ABE43}" srcOrd="1" destOrd="0" presId="urn:microsoft.com/office/officeart/2005/8/layout/hList6"/>
    <dgm:cxn modelId="{C38B0707-7972-44FD-BB52-9B934159D9A5}" type="presParOf" srcId="{CE0B5C14-935A-4DDF-8BA7-793E8D8597F6}" destId="{98FF6407-E3AA-484A-A032-DEA05D5C1FC2}" srcOrd="2" destOrd="0" presId="urn:microsoft.com/office/officeart/2005/8/layout/hList6"/>
    <dgm:cxn modelId="{75E266EA-CD6C-4E7C-A1E5-ED4344486A0D}" type="presParOf" srcId="{CE0B5C14-935A-4DDF-8BA7-793E8D8597F6}" destId="{5F2070D0-BA79-4196-BCAE-D5D8CB812404}" srcOrd="3" destOrd="0" presId="urn:microsoft.com/office/officeart/2005/8/layout/hList6"/>
    <dgm:cxn modelId="{E7961BDC-4622-4D50-84F2-1DBDE7CC338F}" type="presParOf" srcId="{CE0B5C14-935A-4DDF-8BA7-793E8D8597F6}" destId="{652CAA2D-A192-4F31-9260-259224AC928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FBCFC-1CD5-450E-9E5D-CA99F6429B5A}" type="doc">
      <dgm:prSet loTypeId="urn:microsoft.com/office/officeart/2005/8/layout/hList6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114CBDC8-B0FB-4352-8408-03C8AC920507}">
      <dgm:prSet phldrT="[Metin]" custT="1"/>
      <dgm:spPr/>
      <dgm:t>
        <a:bodyPr/>
        <a:lstStyle/>
        <a:p>
          <a:pPr algn="l"/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ORIENTATION TRAINING </a:t>
          </a:r>
        </a:p>
        <a:p>
          <a:pPr algn="l"/>
          <a:endParaRPr lang="en-US" sz="1800" noProof="0" dirty="0" smtClean="0"/>
        </a:p>
        <a:p>
          <a:pPr algn="l"/>
          <a:r>
            <a:rPr lang="en-US" sz="1800" noProof="0" dirty="0" smtClean="0"/>
            <a:t>- their authority</a:t>
          </a:r>
        </a:p>
        <a:p>
          <a:pPr algn="l"/>
          <a:r>
            <a:rPr lang="en-US" sz="1800" noProof="0" dirty="0" smtClean="0"/>
            <a:t>- general outline of the limitations of recovery activities  (when an outcome failure occurs)</a:t>
          </a:r>
        </a:p>
        <a:p>
          <a:pPr algn="l"/>
          <a:r>
            <a:rPr lang="en-US" sz="1800" noProof="0" dirty="0" smtClean="0"/>
            <a:t>- experienced examples</a:t>
          </a:r>
          <a:endParaRPr lang="en-US" sz="1800" noProof="0" dirty="0"/>
        </a:p>
      </dgm:t>
    </dgm:pt>
    <dgm:pt modelId="{9D9AF060-4025-4E15-A416-8ECA6CD1E322}" type="parTrans" cxnId="{CC7C0023-C76F-4E14-A1C6-D2B6866691B0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9D485E6C-34AE-4323-8335-8EE7DC5D6A9A}" type="sibTrans" cxnId="{CC7C0023-C76F-4E14-A1C6-D2B6866691B0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C6F7D7C0-7270-4AD7-8474-12ED842AE434}">
      <dgm:prSet phldrT="[Metin]" custT="1"/>
      <dgm:spPr/>
      <dgm:t>
        <a:bodyPr/>
        <a:lstStyle/>
        <a:p>
          <a:pPr algn="l"/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OUTCOMES</a:t>
          </a:r>
        </a:p>
        <a:p>
          <a:pPr algn="l"/>
          <a:endParaRPr lang="en-US" sz="1800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en-US" sz="1800" noProof="0" dirty="0" smtClean="0"/>
            <a:t>- provides efficient recoveries</a:t>
          </a:r>
        </a:p>
        <a:p>
          <a:pPr algn="l"/>
          <a:r>
            <a:rPr lang="en-US" sz="1800" noProof="0" dirty="0" smtClean="0"/>
            <a:t>- avoids unacceptable responses from employees</a:t>
          </a:r>
        </a:p>
        <a:p>
          <a:pPr algn="l"/>
          <a:r>
            <a:rPr lang="en-US" sz="1800" noProof="0" dirty="0" smtClean="0"/>
            <a:t>- avoids redundant recoveries</a:t>
          </a:r>
        </a:p>
      </dgm:t>
    </dgm:pt>
    <dgm:pt modelId="{CECF5C15-CEA6-4777-BB4A-8EA9389039E1}" type="parTrans" cxnId="{029E7DD5-5FE9-40B9-AD41-90B86470C4E3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336245D7-FD7A-4E2D-9CDE-BA25F858CCDB}" type="sibTrans" cxnId="{029E7DD5-5FE9-40B9-AD41-90B86470C4E3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4A0B6ACA-3776-4D30-81EA-6193736D1B6D}">
      <dgm:prSet custT="1"/>
      <dgm:spPr/>
      <dgm:t>
        <a:bodyPr/>
        <a:lstStyle/>
        <a:p>
          <a:pPr algn="l"/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</a:t>
          </a:r>
        </a:p>
        <a:p>
          <a:pPr algn="l"/>
          <a:endParaRPr lang="en-US" sz="1800" noProof="0" dirty="0" smtClean="0"/>
        </a:p>
        <a:p>
          <a:pPr algn="l"/>
          <a:r>
            <a:rPr lang="en-US" sz="1800" noProof="0" dirty="0" smtClean="0"/>
            <a:t>- when a customer faces problems associated with overbooking in a hotel and cannot find any room in accordance with his/her reservation</a:t>
          </a:r>
          <a:endParaRPr lang="en-US" sz="1800" noProof="0" dirty="0"/>
        </a:p>
      </dgm:t>
    </dgm:pt>
    <dgm:pt modelId="{5D17EDA2-F927-4FCF-B4DF-F19537D80B23}" type="parTrans" cxnId="{F1C53FB7-74D9-4BE4-A2D2-6262CCE0C9B5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F7122999-F433-429D-AC44-4E1DBD1510A7}" type="sibTrans" cxnId="{F1C53FB7-74D9-4BE4-A2D2-6262CCE0C9B5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CE0B5C14-935A-4DDF-8BA7-793E8D8597F6}" type="pres">
      <dgm:prSet presAssocID="{4E4FBCFC-1CD5-450E-9E5D-CA99F6429B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4C106D-E515-4661-AFD0-EBD64DBD9131}" type="pres">
      <dgm:prSet presAssocID="{4A0B6ACA-3776-4D30-81EA-6193736D1B6D}" presName="node" presStyleLbl="node1" presStyleIdx="0" presStyleCnt="3" custScaleX="777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DB8A31-E5E3-4667-9582-541BB64ABE43}" type="pres">
      <dgm:prSet presAssocID="{F7122999-F433-429D-AC44-4E1DBD1510A7}" presName="sibTrans" presStyleCnt="0"/>
      <dgm:spPr/>
      <dgm:t>
        <a:bodyPr/>
        <a:lstStyle/>
        <a:p>
          <a:endParaRPr lang="en-US"/>
        </a:p>
      </dgm:t>
    </dgm:pt>
    <dgm:pt modelId="{98FF6407-E3AA-484A-A032-DEA05D5C1FC2}" type="pres">
      <dgm:prSet presAssocID="{114CBDC8-B0FB-4352-8408-03C8AC920507}" presName="node" presStyleLbl="node1" presStyleIdx="1" presStyleCnt="3" custScaleX="812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070D0-BA79-4196-BCAE-D5D8CB812404}" type="pres">
      <dgm:prSet presAssocID="{9D485E6C-34AE-4323-8335-8EE7DC5D6A9A}" presName="sibTrans" presStyleCnt="0"/>
      <dgm:spPr/>
      <dgm:t>
        <a:bodyPr/>
        <a:lstStyle/>
        <a:p>
          <a:endParaRPr lang="en-US"/>
        </a:p>
      </dgm:t>
    </dgm:pt>
    <dgm:pt modelId="{652CAA2D-A192-4F31-9260-259224AC928A}" type="pres">
      <dgm:prSet presAssocID="{C6F7D7C0-7270-4AD7-8474-12ED842AE4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FDB5B10-8694-470C-B49F-D71E760FB59D}" type="presOf" srcId="{114CBDC8-B0FB-4352-8408-03C8AC920507}" destId="{98FF6407-E3AA-484A-A032-DEA05D5C1FC2}" srcOrd="0" destOrd="0" presId="urn:microsoft.com/office/officeart/2005/8/layout/hList6"/>
    <dgm:cxn modelId="{029E7DD5-5FE9-40B9-AD41-90B86470C4E3}" srcId="{4E4FBCFC-1CD5-450E-9E5D-CA99F6429B5A}" destId="{C6F7D7C0-7270-4AD7-8474-12ED842AE434}" srcOrd="2" destOrd="0" parTransId="{CECF5C15-CEA6-4777-BB4A-8EA9389039E1}" sibTransId="{336245D7-FD7A-4E2D-9CDE-BA25F858CCDB}"/>
    <dgm:cxn modelId="{0B37B4C6-5E66-4658-982A-294EFFD2BCD3}" type="presOf" srcId="{C6F7D7C0-7270-4AD7-8474-12ED842AE434}" destId="{652CAA2D-A192-4F31-9260-259224AC928A}" srcOrd="0" destOrd="0" presId="urn:microsoft.com/office/officeart/2005/8/layout/hList6"/>
    <dgm:cxn modelId="{CC7C0023-C76F-4E14-A1C6-D2B6866691B0}" srcId="{4E4FBCFC-1CD5-450E-9E5D-CA99F6429B5A}" destId="{114CBDC8-B0FB-4352-8408-03C8AC920507}" srcOrd="1" destOrd="0" parTransId="{9D9AF060-4025-4E15-A416-8ECA6CD1E322}" sibTransId="{9D485E6C-34AE-4323-8335-8EE7DC5D6A9A}"/>
    <dgm:cxn modelId="{B4827E14-9E1F-46EA-B675-4625D2678EDE}" type="presOf" srcId="{4E4FBCFC-1CD5-450E-9E5D-CA99F6429B5A}" destId="{CE0B5C14-935A-4DDF-8BA7-793E8D8597F6}" srcOrd="0" destOrd="0" presId="urn:microsoft.com/office/officeart/2005/8/layout/hList6"/>
    <dgm:cxn modelId="{F1C53FB7-74D9-4BE4-A2D2-6262CCE0C9B5}" srcId="{4E4FBCFC-1CD5-450E-9E5D-CA99F6429B5A}" destId="{4A0B6ACA-3776-4D30-81EA-6193736D1B6D}" srcOrd="0" destOrd="0" parTransId="{5D17EDA2-F927-4FCF-B4DF-F19537D80B23}" sibTransId="{F7122999-F433-429D-AC44-4E1DBD1510A7}"/>
    <dgm:cxn modelId="{604DCB8D-B806-4CA1-8E1D-10620FCF6055}" type="presOf" srcId="{4A0B6ACA-3776-4D30-81EA-6193736D1B6D}" destId="{AA4C106D-E515-4661-AFD0-EBD64DBD9131}" srcOrd="0" destOrd="0" presId="urn:microsoft.com/office/officeart/2005/8/layout/hList6"/>
    <dgm:cxn modelId="{6940623E-8EF6-49B2-87C5-965BB061E684}" type="presParOf" srcId="{CE0B5C14-935A-4DDF-8BA7-793E8D8597F6}" destId="{AA4C106D-E515-4661-AFD0-EBD64DBD9131}" srcOrd="0" destOrd="0" presId="urn:microsoft.com/office/officeart/2005/8/layout/hList6"/>
    <dgm:cxn modelId="{228F0CBF-5215-4B9D-AD9E-BB876EB5815A}" type="presParOf" srcId="{CE0B5C14-935A-4DDF-8BA7-793E8D8597F6}" destId="{32DB8A31-E5E3-4667-9582-541BB64ABE43}" srcOrd="1" destOrd="0" presId="urn:microsoft.com/office/officeart/2005/8/layout/hList6"/>
    <dgm:cxn modelId="{0F10945F-FE7A-4EDD-90E7-A59422B3DF0A}" type="presParOf" srcId="{CE0B5C14-935A-4DDF-8BA7-793E8D8597F6}" destId="{98FF6407-E3AA-484A-A032-DEA05D5C1FC2}" srcOrd="2" destOrd="0" presId="urn:microsoft.com/office/officeart/2005/8/layout/hList6"/>
    <dgm:cxn modelId="{5A6699B9-9582-41E8-91CA-F0148297905C}" type="presParOf" srcId="{CE0B5C14-935A-4DDF-8BA7-793E8D8597F6}" destId="{5F2070D0-BA79-4196-BCAE-D5D8CB812404}" srcOrd="3" destOrd="0" presId="urn:microsoft.com/office/officeart/2005/8/layout/hList6"/>
    <dgm:cxn modelId="{B61A61EB-5D0C-4AA1-BCB7-17BA6DCDEDC0}" type="presParOf" srcId="{CE0B5C14-935A-4DDF-8BA7-793E8D8597F6}" destId="{652CAA2D-A192-4F31-9260-259224AC928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FBCFC-1CD5-450E-9E5D-CA99F6429B5A}" type="doc">
      <dgm:prSet loTypeId="urn:microsoft.com/office/officeart/2005/8/layout/hList6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114CBDC8-B0FB-4352-8408-03C8AC920507}">
      <dgm:prSet phldrT="[Metin]" custT="1"/>
      <dgm:spPr/>
      <dgm:t>
        <a:bodyPr/>
        <a:lstStyle/>
        <a:p>
          <a:pPr algn="l"/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SENSITIVITY  </a:t>
          </a:r>
          <a:b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 GROUP) TRAINING </a:t>
          </a:r>
        </a:p>
        <a:p>
          <a:pPr algn="l"/>
          <a:endParaRPr lang="en-US" sz="1800" noProof="0" dirty="0" smtClean="0"/>
        </a:p>
        <a:p>
          <a:pPr algn="l"/>
          <a:r>
            <a:rPr lang="en-US" sz="1800" noProof="0" dirty="0" smtClean="0"/>
            <a:t>- </a:t>
          </a:r>
          <a:r>
            <a:rPr lang="en-US" sz="1600" noProof="0" dirty="0" smtClean="0"/>
            <a:t>employees examine not only feelings and perceptions but also reactions and </a:t>
          </a:r>
          <a:r>
            <a:rPr lang="en-US" sz="1600" noProof="0" dirty="0" err="1" smtClean="0"/>
            <a:t>behaviours</a:t>
          </a:r>
          <a:r>
            <a:rPr lang="en-US" sz="1600" noProof="0" dirty="0" smtClean="0"/>
            <a:t> </a:t>
          </a:r>
        </a:p>
        <a:p>
          <a:pPr algn="l"/>
          <a:r>
            <a:rPr lang="en-US" sz="1600" noProof="0" dirty="0" smtClean="0"/>
            <a:t>- employees show empathy and compassion along with honesty and politeness</a:t>
          </a:r>
          <a:endParaRPr lang="en-US" sz="1600" noProof="0" dirty="0"/>
        </a:p>
      </dgm:t>
    </dgm:pt>
    <dgm:pt modelId="{9D9AF060-4025-4E15-A416-8ECA6CD1E322}" type="parTrans" cxnId="{CC7C0023-C76F-4E14-A1C6-D2B6866691B0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9D485E6C-34AE-4323-8335-8EE7DC5D6A9A}" type="sibTrans" cxnId="{CC7C0023-C76F-4E14-A1C6-D2B6866691B0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C6F7D7C0-7270-4AD7-8474-12ED842AE434}">
      <dgm:prSet phldrT="[Metin]" custT="1"/>
      <dgm:spPr/>
      <dgm:t>
        <a:bodyPr/>
        <a:lstStyle/>
        <a:p>
          <a:pPr algn="l"/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OUTCOMES</a:t>
          </a:r>
        </a:p>
        <a:p>
          <a:pPr algn="l"/>
          <a:endParaRPr lang="en-US" sz="1800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en-US" sz="1800" noProof="0" dirty="0" smtClean="0"/>
            <a:t>- </a:t>
          </a:r>
          <a:r>
            <a:rPr lang="en-US" sz="1600" noProof="0" dirty="0" smtClean="0"/>
            <a:t>provide efficient recoveries</a:t>
          </a:r>
        </a:p>
        <a:p>
          <a:pPr algn="l"/>
          <a:r>
            <a:rPr lang="en-US" sz="1600" noProof="0" dirty="0" smtClean="0"/>
            <a:t>- cared-for  and satisfied customer</a:t>
          </a:r>
        </a:p>
        <a:p>
          <a:pPr algn="l"/>
          <a:r>
            <a:rPr lang="en-US" sz="1600" noProof="0" dirty="0" smtClean="0"/>
            <a:t>- develop skilled employees in accordance with all the perspectives of the </a:t>
          </a:r>
          <a:r>
            <a:rPr lang="en-US" sz="1600" noProof="0" dirty="0" err="1" smtClean="0"/>
            <a:t>organisation</a:t>
          </a:r>
          <a:r>
            <a:rPr lang="en-US" sz="1600" noProof="0" dirty="0" smtClean="0"/>
            <a:t>, group and individual</a:t>
          </a:r>
        </a:p>
      </dgm:t>
    </dgm:pt>
    <dgm:pt modelId="{CECF5C15-CEA6-4777-BB4A-8EA9389039E1}" type="parTrans" cxnId="{029E7DD5-5FE9-40B9-AD41-90B86470C4E3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336245D7-FD7A-4E2D-9CDE-BA25F858CCDB}" type="sibTrans" cxnId="{029E7DD5-5FE9-40B9-AD41-90B86470C4E3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4A0B6ACA-3776-4D30-81EA-6193736D1B6D}">
      <dgm:prSet custT="1"/>
      <dgm:spPr/>
      <dgm:t>
        <a:bodyPr/>
        <a:lstStyle/>
        <a:p>
          <a:pPr algn="l"/>
          <a:r>
            <a:rPr lang="en-US" sz="1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</a:t>
          </a:r>
        </a:p>
        <a:p>
          <a:pPr algn="l"/>
          <a:endParaRPr lang="en-US" sz="1800" noProof="0" dirty="0" smtClean="0"/>
        </a:p>
        <a:p>
          <a:pPr algn="l"/>
          <a:r>
            <a:rPr lang="en-US" sz="1800" noProof="0" dirty="0" smtClean="0"/>
            <a:t>- </a:t>
          </a:r>
          <a:r>
            <a:rPr lang="en-US" sz="1600" noProof="0" dirty="0" smtClean="0"/>
            <a:t>current customer staying in a room type which is limited in number in the hotel does not leave the room on time and thus another customer cannot check-in</a:t>
          </a:r>
          <a:endParaRPr lang="en-US" sz="1600" noProof="0" dirty="0"/>
        </a:p>
      </dgm:t>
    </dgm:pt>
    <dgm:pt modelId="{5D17EDA2-F927-4FCF-B4DF-F19537D80B23}" type="parTrans" cxnId="{F1C53FB7-74D9-4BE4-A2D2-6262CCE0C9B5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F7122999-F433-429D-AC44-4E1DBD1510A7}" type="sibTrans" cxnId="{F1C53FB7-74D9-4BE4-A2D2-6262CCE0C9B5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CE0B5C14-935A-4DDF-8BA7-793E8D8597F6}" type="pres">
      <dgm:prSet presAssocID="{4E4FBCFC-1CD5-450E-9E5D-CA99F6429B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4C106D-E515-4661-AFD0-EBD64DBD9131}" type="pres">
      <dgm:prSet presAssocID="{4A0B6ACA-3776-4D30-81EA-6193736D1B6D}" presName="node" presStyleLbl="node1" presStyleIdx="0" presStyleCnt="3" custScaleX="777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DB8A31-E5E3-4667-9582-541BB64ABE43}" type="pres">
      <dgm:prSet presAssocID="{F7122999-F433-429D-AC44-4E1DBD1510A7}" presName="sibTrans" presStyleCnt="0"/>
      <dgm:spPr/>
      <dgm:t>
        <a:bodyPr/>
        <a:lstStyle/>
        <a:p>
          <a:endParaRPr lang="en-US"/>
        </a:p>
      </dgm:t>
    </dgm:pt>
    <dgm:pt modelId="{98FF6407-E3AA-484A-A032-DEA05D5C1FC2}" type="pres">
      <dgm:prSet presAssocID="{114CBDC8-B0FB-4352-8408-03C8AC920507}" presName="node" presStyleLbl="node1" presStyleIdx="1" presStyleCnt="3" custScaleX="938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070D0-BA79-4196-BCAE-D5D8CB812404}" type="pres">
      <dgm:prSet presAssocID="{9D485E6C-34AE-4323-8335-8EE7DC5D6A9A}" presName="sibTrans" presStyleCnt="0"/>
      <dgm:spPr/>
      <dgm:t>
        <a:bodyPr/>
        <a:lstStyle/>
        <a:p>
          <a:endParaRPr lang="en-US"/>
        </a:p>
      </dgm:t>
    </dgm:pt>
    <dgm:pt modelId="{652CAA2D-A192-4F31-9260-259224AC928A}" type="pres">
      <dgm:prSet presAssocID="{C6F7D7C0-7270-4AD7-8474-12ED842AE4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9E7DD5-5FE9-40B9-AD41-90B86470C4E3}" srcId="{4E4FBCFC-1CD5-450E-9E5D-CA99F6429B5A}" destId="{C6F7D7C0-7270-4AD7-8474-12ED842AE434}" srcOrd="2" destOrd="0" parTransId="{CECF5C15-CEA6-4777-BB4A-8EA9389039E1}" sibTransId="{336245D7-FD7A-4E2D-9CDE-BA25F858CCDB}"/>
    <dgm:cxn modelId="{1DA0FD20-73AC-43C4-98ED-654CD46411B7}" type="presOf" srcId="{4A0B6ACA-3776-4D30-81EA-6193736D1B6D}" destId="{AA4C106D-E515-4661-AFD0-EBD64DBD9131}" srcOrd="0" destOrd="0" presId="urn:microsoft.com/office/officeart/2005/8/layout/hList6"/>
    <dgm:cxn modelId="{02EA60E4-79C8-4BDE-9FF0-CD13D99D3713}" type="presOf" srcId="{4E4FBCFC-1CD5-450E-9E5D-CA99F6429B5A}" destId="{CE0B5C14-935A-4DDF-8BA7-793E8D8597F6}" srcOrd="0" destOrd="0" presId="urn:microsoft.com/office/officeart/2005/8/layout/hList6"/>
    <dgm:cxn modelId="{F1C53FB7-74D9-4BE4-A2D2-6262CCE0C9B5}" srcId="{4E4FBCFC-1CD5-450E-9E5D-CA99F6429B5A}" destId="{4A0B6ACA-3776-4D30-81EA-6193736D1B6D}" srcOrd="0" destOrd="0" parTransId="{5D17EDA2-F927-4FCF-B4DF-F19537D80B23}" sibTransId="{F7122999-F433-429D-AC44-4E1DBD1510A7}"/>
    <dgm:cxn modelId="{A10101C6-C983-47D3-A40C-FB17E6296692}" type="presOf" srcId="{C6F7D7C0-7270-4AD7-8474-12ED842AE434}" destId="{652CAA2D-A192-4F31-9260-259224AC928A}" srcOrd="0" destOrd="0" presId="urn:microsoft.com/office/officeart/2005/8/layout/hList6"/>
    <dgm:cxn modelId="{CC7C0023-C76F-4E14-A1C6-D2B6866691B0}" srcId="{4E4FBCFC-1CD5-450E-9E5D-CA99F6429B5A}" destId="{114CBDC8-B0FB-4352-8408-03C8AC920507}" srcOrd="1" destOrd="0" parTransId="{9D9AF060-4025-4E15-A416-8ECA6CD1E322}" sibTransId="{9D485E6C-34AE-4323-8335-8EE7DC5D6A9A}"/>
    <dgm:cxn modelId="{AE376F30-58F8-43ED-A039-02051FF15797}" type="presOf" srcId="{114CBDC8-B0FB-4352-8408-03C8AC920507}" destId="{98FF6407-E3AA-484A-A032-DEA05D5C1FC2}" srcOrd="0" destOrd="0" presId="urn:microsoft.com/office/officeart/2005/8/layout/hList6"/>
    <dgm:cxn modelId="{81BE9076-EE22-463C-883D-E54307D33F4C}" type="presParOf" srcId="{CE0B5C14-935A-4DDF-8BA7-793E8D8597F6}" destId="{AA4C106D-E515-4661-AFD0-EBD64DBD9131}" srcOrd="0" destOrd="0" presId="urn:microsoft.com/office/officeart/2005/8/layout/hList6"/>
    <dgm:cxn modelId="{141A8E6F-F410-4A82-8BB0-C887DFA6E45D}" type="presParOf" srcId="{CE0B5C14-935A-4DDF-8BA7-793E8D8597F6}" destId="{32DB8A31-E5E3-4667-9582-541BB64ABE43}" srcOrd="1" destOrd="0" presId="urn:microsoft.com/office/officeart/2005/8/layout/hList6"/>
    <dgm:cxn modelId="{8985BEA2-C146-4AFA-A583-7EDEA9F14530}" type="presParOf" srcId="{CE0B5C14-935A-4DDF-8BA7-793E8D8597F6}" destId="{98FF6407-E3AA-484A-A032-DEA05D5C1FC2}" srcOrd="2" destOrd="0" presId="urn:microsoft.com/office/officeart/2005/8/layout/hList6"/>
    <dgm:cxn modelId="{C5095E86-D8DF-485E-8384-6E37215E2B90}" type="presParOf" srcId="{CE0B5C14-935A-4DDF-8BA7-793E8D8597F6}" destId="{5F2070D0-BA79-4196-BCAE-D5D8CB812404}" srcOrd="3" destOrd="0" presId="urn:microsoft.com/office/officeart/2005/8/layout/hList6"/>
    <dgm:cxn modelId="{FF7AEC62-F22D-47FA-8E6F-0669C7769A33}" type="presParOf" srcId="{CE0B5C14-935A-4DDF-8BA7-793E8D8597F6}" destId="{652CAA2D-A192-4F31-9260-259224AC928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4FBCFC-1CD5-450E-9E5D-CA99F6429B5A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14CBDC8-B0FB-4352-8408-03C8AC920507}">
      <dgm:prSet phldrT="[Metin]" custT="1"/>
      <dgm:spPr/>
      <dgm:t>
        <a:bodyPr/>
        <a:lstStyle/>
        <a:p>
          <a:pPr algn="l"/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COACHING, </a:t>
          </a:r>
        </a:p>
        <a:p>
          <a:pPr algn="l"/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ROLE PLAY TRAINING </a:t>
          </a:r>
        </a:p>
        <a:p>
          <a:pPr algn="l"/>
          <a:r>
            <a:rPr lang="en-US" sz="1600" noProof="0" dirty="0" smtClean="0"/>
            <a:t>- </a:t>
          </a:r>
          <a:r>
            <a:rPr lang="en-US" sz="1400" noProof="0" dirty="0" smtClean="0"/>
            <a:t>employees ensure that there is no problem with the card and make the customer feel good and comfortable</a:t>
          </a:r>
        </a:p>
        <a:p>
          <a:pPr algn="l"/>
          <a:r>
            <a:rPr lang="en-US" sz="1400" noProof="0" dirty="0" smtClean="0"/>
            <a:t>- employees neither hint nor blame the customer for not being able to open the door</a:t>
          </a:r>
          <a:endParaRPr lang="en-US" sz="1400" noProof="0" dirty="0"/>
        </a:p>
      </dgm:t>
    </dgm:pt>
    <dgm:pt modelId="{9D9AF060-4025-4E15-A416-8ECA6CD1E322}" type="parTrans" cxnId="{CC7C0023-C76F-4E14-A1C6-D2B6866691B0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9D485E6C-34AE-4323-8335-8EE7DC5D6A9A}" type="sibTrans" cxnId="{CC7C0023-C76F-4E14-A1C6-D2B6866691B0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C6F7D7C0-7270-4AD7-8474-12ED842AE434}">
      <dgm:prSet phldrT="[Metin]" custT="1"/>
      <dgm:spPr/>
      <dgm:t>
        <a:bodyPr/>
        <a:lstStyle/>
        <a:p>
          <a:pPr algn="l"/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OUTCOMES</a:t>
          </a:r>
        </a:p>
        <a:p>
          <a:pPr algn="l"/>
          <a:endParaRPr lang="en-US" sz="1600" noProof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en-US" sz="1600" noProof="0" dirty="0" smtClean="0"/>
            <a:t>- </a:t>
          </a:r>
          <a:r>
            <a:rPr lang="en-US" sz="1400" noProof="0" dirty="0" smtClean="0"/>
            <a:t>provide efficient recoveries</a:t>
          </a:r>
        </a:p>
        <a:p>
          <a:pPr algn="l"/>
          <a:r>
            <a:rPr lang="en-US" sz="1400" noProof="0" dirty="0" smtClean="0"/>
            <a:t>- cared-for and satisfied customer</a:t>
          </a:r>
        </a:p>
        <a:p>
          <a:pPr algn="l"/>
          <a:r>
            <a:rPr lang="en-US" sz="1400" noProof="0" dirty="0" smtClean="0"/>
            <a:t>- develop skilled employees</a:t>
          </a:r>
        </a:p>
        <a:p>
          <a:pPr algn="l"/>
          <a:r>
            <a:rPr lang="en-US" sz="1400" noProof="0" dirty="0" smtClean="0"/>
            <a:t>- calm and satisfied employees</a:t>
          </a:r>
        </a:p>
      </dgm:t>
    </dgm:pt>
    <dgm:pt modelId="{CECF5C15-CEA6-4777-BB4A-8EA9389039E1}" type="parTrans" cxnId="{029E7DD5-5FE9-40B9-AD41-90B86470C4E3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336245D7-FD7A-4E2D-9CDE-BA25F858CCDB}" type="sibTrans" cxnId="{029E7DD5-5FE9-40B9-AD41-90B86470C4E3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4A0B6ACA-3776-4D30-81EA-6193736D1B6D}">
      <dgm:prSet custT="1"/>
      <dgm:spPr/>
      <dgm:t>
        <a:bodyPr/>
        <a:lstStyle/>
        <a:p>
          <a:pPr algn="l"/>
          <a:r>
            <a:rPr lang="en-US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</a:t>
          </a:r>
        </a:p>
        <a:p>
          <a:pPr algn="l"/>
          <a:endParaRPr lang="en-US" sz="1600" noProof="0" dirty="0" smtClean="0"/>
        </a:p>
        <a:p>
          <a:pPr algn="l"/>
          <a:r>
            <a:rPr lang="en-US" sz="1600" noProof="0" dirty="0" smtClean="0"/>
            <a:t>- </a:t>
          </a:r>
          <a:r>
            <a:rPr lang="en-US" sz="1400" noProof="0" dirty="0" smtClean="0"/>
            <a:t>despite detailed information given by the receptionist, a customer who could not enter a room and had to go back to reception tends to blame the employee for that problem.</a:t>
          </a:r>
          <a:endParaRPr lang="en-US" sz="1400" noProof="0" dirty="0"/>
        </a:p>
      </dgm:t>
    </dgm:pt>
    <dgm:pt modelId="{5D17EDA2-F927-4FCF-B4DF-F19537D80B23}" type="parTrans" cxnId="{F1C53FB7-74D9-4BE4-A2D2-6262CCE0C9B5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F7122999-F433-429D-AC44-4E1DBD1510A7}" type="sibTrans" cxnId="{F1C53FB7-74D9-4BE4-A2D2-6262CCE0C9B5}">
      <dgm:prSet/>
      <dgm:spPr/>
      <dgm:t>
        <a:bodyPr/>
        <a:lstStyle/>
        <a:p>
          <a:pPr algn="l"/>
          <a:endParaRPr lang="en-US" sz="1800" noProof="0" dirty="0">
            <a:solidFill>
              <a:schemeClr val="tx1"/>
            </a:solidFill>
          </a:endParaRPr>
        </a:p>
      </dgm:t>
    </dgm:pt>
    <dgm:pt modelId="{CE0B5C14-935A-4DDF-8BA7-793E8D8597F6}" type="pres">
      <dgm:prSet presAssocID="{4E4FBCFC-1CD5-450E-9E5D-CA99F6429B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4C106D-E515-4661-AFD0-EBD64DBD9131}" type="pres">
      <dgm:prSet presAssocID="{4A0B6ACA-3776-4D30-81EA-6193736D1B6D}" presName="node" presStyleLbl="node1" presStyleIdx="0" presStyleCnt="3" custScaleX="777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DB8A31-E5E3-4667-9582-541BB64ABE43}" type="pres">
      <dgm:prSet presAssocID="{F7122999-F433-429D-AC44-4E1DBD1510A7}" presName="sibTrans" presStyleCnt="0"/>
      <dgm:spPr/>
      <dgm:t>
        <a:bodyPr/>
        <a:lstStyle/>
        <a:p>
          <a:endParaRPr lang="en-US"/>
        </a:p>
      </dgm:t>
    </dgm:pt>
    <dgm:pt modelId="{98FF6407-E3AA-484A-A032-DEA05D5C1FC2}" type="pres">
      <dgm:prSet presAssocID="{114CBDC8-B0FB-4352-8408-03C8AC920507}" presName="node" presStyleLbl="node1" presStyleIdx="1" presStyleCnt="3" custScaleX="812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070D0-BA79-4196-BCAE-D5D8CB812404}" type="pres">
      <dgm:prSet presAssocID="{9D485E6C-34AE-4323-8335-8EE7DC5D6A9A}" presName="sibTrans" presStyleCnt="0"/>
      <dgm:spPr/>
      <dgm:t>
        <a:bodyPr/>
        <a:lstStyle/>
        <a:p>
          <a:endParaRPr lang="en-US"/>
        </a:p>
      </dgm:t>
    </dgm:pt>
    <dgm:pt modelId="{652CAA2D-A192-4F31-9260-259224AC928A}" type="pres">
      <dgm:prSet presAssocID="{C6F7D7C0-7270-4AD7-8474-12ED842AE4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535DB2-791E-4D7D-A15B-FEE85A502734}" type="presOf" srcId="{C6F7D7C0-7270-4AD7-8474-12ED842AE434}" destId="{652CAA2D-A192-4F31-9260-259224AC928A}" srcOrd="0" destOrd="0" presId="urn:microsoft.com/office/officeart/2005/8/layout/hList6"/>
    <dgm:cxn modelId="{25C78930-74D4-4937-820B-C2F85C6FBBBD}" type="presOf" srcId="{114CBDC8-B0FB-4352-8408-03C8AC920507}" destId="{98FF6407-E3AA-484A-A032-DEA05D5C1FC2}" srcOrd="0" destOrd="0" presId="urn:microsoft.com/office/officeart/2005/8/layout/hList6"/>
    <dgm:cxn modelId="{029E7DD5-5FE9-40B9-AD41-90B86470C4E3}" srcId="{4E4FBCFC-1CD5-450E-9E5D-CA99F6429B5A}" destId="{C6F7D7C0-7270-4AD7-8474-12ED842AE434}" srcOrd="2" destOrd="0" parTransId="{CECF5C15-CEA6-4777-BB4A-8EA9389039E1}" sibTransId="{336245D7-FD7A-4E2D-9CDE-BA25F858CCDB}"/>
    <dgm:cxn modelId="{F1C53FB7-74D9-4BE4-A2D2-6262CCE0C9B5}" srcId="{4E4FBCFC-1CD5-450E-9E5D-CA99F6429B5A}" destId="{4A0B6ACA-3776-4D30-81EA-6193736D1B6D}" srcOrd="0" destOrd="0" parTransId="{5D17EDA2-F927-4FCF-B4DF-F19537D80B23}" sibTransId="{F7122999-F433-429D-AC44-4E1DBD1510A7}"/>
    <dgm:cxn modelId="{EEEB45A8-DA6D-4D79-89D8-21A8B1FA365D}" type="presOf" srcId="{4A0B6ACA-3776-4D30-81EA-6193736D1B6D}" destId="{AA4C106D-E515-4661-AFD0-EBD64DBD9131}" srcOrd="0" destOrd="0" presId="urn:microsoft.com/office/officeart/2005/8/layout/hList6"/>
    <dgm:cxn modelId="{CC7C0023-C76F-4E14-A1C6-D2B6866691B0}" srcId="{4E4FBCFC-1CD5-450E-9E5D-CA99F6429B5A}" destId="{114CBDC8-B0FB-4352-8408-03C8AC920507}" srcOrd="1" destOrd="0" parTransId="{9D9AF060-4025-4E15-A416-8ECA6CD1E322}" sibTransId="{9D485E6C-34AE-4323-8335-8EE7DC5D6A9A}"/>
    <dgm:cxn modelId="{CC923D6F-1C21-4723-B4D2-80AF1AD83359}" type="presOf" srcId="{4E4FBCFC-1CD5-450E-9E5D-CA99F6429B5A}" destId="{CE0B5C14-935A-4DDF-8BA7-793E8D8597F6}" srcOrd="0" destOrd="0" presId="urn:microsoft.com/office/officeart/2005/8/layout/hList6"/>
    <dgm:cxn modelId="{7DA86214-4B2B-4A55-B3E0-D7C0FD568387}" type="presParOf" srcId="{CE0B5C14-935A-4DDF-8BA7-793E8D8597F6}" destId="{AA4C106D-E515-4661-AFD0-EBD64DBD9131}" srcOrd="0" destOrd="0" presId="urn:microsoft.com/office/officeart/2005/8/layout/hList6"/>
    <dgm:cxn modelId="{C5A0D2CE-3D88-4BB1-B2A0-5C92F047E744}" type="presParOf" srcId="{CE0B5C14-935A-4DDF-8BA7-793E8D8597F6}" destId="{32DB8A31-E5E3-4667-9582-541BB64ABE43}" srcOrd="1" destOrd="0" presId="urn:microsoft.com/office/officeart/2005/8/layout/hList6"/>
    <dgm:cxn modelId="{CC1BAD0C-CE79-498C-A3AE-77EC9F6672AF}" type="presParOf" srcId="{CE0B5C14-935A-4DDF-8BA7-793E8D8597F6}" destId="{98FF6407-E3AA-484A-A032-DEA05D5C1FC2}" srcOrd="2" destOrd="0" presId="urn:microsoft.com/office/officeart/2005/8/layout/hList6"/>
    <dgm:cxn modelId="{30E16E19-9D12-4693-A4FC-22B2684E28F2}" type="presParOf" srcId="{CE0B5C14-935A-4DDF-8BA7-793E8D8597F6}" destId="{5F2070D0-BA79-4196-BCAE-D5D8CB812404}" srcOrd="3" destOrd="0" presId="urn:microsoft.com/office/officeart/2005/8/layout/hList6"/>
    <dgm:cxn modelId="{A43999C5-C725-495A-A2EB-37BF6811077C}" type="presParOf" srcId="{CE0B5C14-935A-4DDF-8BA7-793E8D8597F6}" destId="{652CAA2D-A192-4F31-9260-259224AC928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F87037-B210-4DB6-A323-096CF870E16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9C99EB9-C1C9-4588-B5D5-F8376EF4B1CD}">
      <dgm:prSet phldrT="[Metin]" custT="1"/>
      <dgm:spPr/>
      <dgm:t>
        <a:bodyPr/>
        <a:lstStyle/>
        <a:p>
          <a:r>
            <a:rPr lang="en-US" sz="1800" noProof="0" dirty="0" smtClean="0"/>
            <a:t>Competes with the service business </a:t>
          </a:r>
          <a:endParaRPr lang="en-US" sz="1800" noProof="0" dirty="0"/>
        </a:p>
      </dgm:t>
    </dgm:pt>
    <dgm:pt modelId="{E20E98B7-C566-4CAB-9A87-FE047AAE3F9A}" type="parTrans" cxnId="{D4595A83-A3C0-444A-A3C4-86DB3D76CFAB}">
      <dgm:prSet/>
      <dgm:spPr/>
      <dgm:t>
        <a:bodyPr/>
        <a:lstStyle/>
        <a:p>
          <a:endParaRPr lang="en-US" sz="1800" noProof="0" dirty="0"/>
        </a:p>
      </dgm:t>
    </dgm:pt>
    <dgm:pt modelId="{50339978-0A64-446B-8E45-A285B1341E4D}" type="sibTrans" cxnId="{D4595A83-A3C0-444A-A3C4-86DB3D76CFAB}">
      <dgm:prSet/>
      <dgm:spPr/>
      <dgm:t>
        <a:bodyPr/>
        <a:lstStyle/>
        <a:p>
          <a:endParaRPr lang="en-US" sz="1800" noProof="0" dirty="0"/>
        </a:p>
      </dgm:t>
    </dgm:pt>
    <dgm:pt modelId="{EA68F8C9-C01F-40CF-B058-74FB3564AEEC}">
      <dgm:prSet phldrT="[Metin]" custT="1"/>
      <dgm:spPr/>
      <dgm:t>
        <a:bodyPr/>
        <a:lstStyle/>
        <a:p>
          <a:r>
            <a:rPr lang="en-US" sz="1600" noProof="0" dirty="0" smtClean="0"/>
            <a:t>prefers to travel under his own guidance without the use of a tour guide during his journey</a:t>
          </a:r>
          <a:endParaRPr lang="en-US" sz="1600" noProof="0" dirty="0"/>
        </a:p>
      </dgm:t>
    </dgm:pt>
    <dgm:pt modelId="{CB9720F2-5C22-419A-A781-7C70E9848DF1}" type="parTrans" cxnId="{726BE5A5-E317-4DA1-A2B3-B20F01DD9E5C}">
      <dgm:prSet/>
      <dgm:spPr/>
      <dgm:t>
        <a:bodyPr/>
        <a:lstStyle/>
        <a:p>
          <a:endParaRPr lang="en-US" sz="1800" noProof="0" dirty="0"/>
        </a:p>
      </dgm:t>
    </dgm:pt>
    <dgm:pt modelId="{5A0D4397-31EA-4CAF-8840-3FFF8FA23C29}" type="sibTrans" cxnId="{726BE5A5-E317-4DA1-A2B3-B20F01DD9E5C}">
      <dgm:prSet/>
      <dgm:spPr/>
      <dgm:t>
        <a:bodyPr/>
        <a:lstStyle/>
        <a:p>
          <a:endParaRPr lang="en-US" sz="1800" noProof="0" dirty="0"/>
        </a:p>
      </dgm:t>
    </dgm:pt>
    <dgm:pt modelId="{33BBB17C-3877-4BD3-A5B7-FA31DC05D203}">
      <dgm:prSet phldrT="[Metin]" custT="1"/>
      <dgm:spPr/>
      <dgm:t>
        <a:bodyPr/>
        <a:lstStyle/>
        <a:p>
          <a:r>
            <a:rPr lang="en-US" sz="1800" noProof="0" dirty="0" smtClean="0"/>
            <a:t>Contributor to the service business</a:t>
          </a:r>
          <a:endParaRPr lang="en-US" sz="1800" noProof="0" dirty="0"/>
        </a:p>
      </dgm:t>
    </dgm:pt>
    <dgm:pt modelId="{6298639A-B464-4862-BDCF-DC4114E82F49}" type="parTrans" cxnId="{A5BA572E-9334-490D-82D8-7ADA63FCFC5F}">
      <dgm:prSet/>
      <dgm:spPr/>
      <dgm:t>
        <a:bodyPr/>
        <a:lstStyle/>
        <a:p>
          <a:endParaRPr lang="en-US" sz="1800" noProof="0" dirty="0"/>
        </a:p>
      </dgm:t>
    </dgm:pt>
    <dgm:pt modelId="{C157CBF3-22CF-4DB7-BCC8-8DACD8A60C1B}" type="sibTrans" cxnId="{A5BA572E-9334-490D-82D8-7ADA63FCFC5F}">
      <dgm:prSet/>
      <dgm:spPr/>
      <dgm:t>
        <a:bodyPr/>
        <a:lstStyle/>
        <a:p>
          <a:endParaRPr lang="en-US" sz="1800" noProof="0" dirty="0"/>
        </a:p>
      </dgm:t>
    </dgm:pt>
    <dgm:pt modelId="{9775302F-4CC0-467C-A235-822076CFDB95}">
      <dgm:prSet phldrT="[Metin]" custT="1"/>
      <dgm:spPr/>
      <dgm:t>
        <a:bodyPr/>
        <a:lstStyle/>
        <a:p>
          <a:r>
            <a:rPr lang="en-US" sz="1600" noProof="0" dirty="0" smtClean="0"/>
            <a:t>prefers a comfortable travel option with no overnight accommodation to allow him to visit more cities during his journey</a:t>
          </a:r>
          <a:endParaRPr lang="en-US" sz="1600" noProof="0" dirty="0"/>
        </a:p>
      </dgm:t>
    </dgm:pt>
    <dgm:pt modelId="{7D0F9D70-47E8-45B5-85C6-BF702F43F05A}" type="parTrans" cxnId="{EAB019D9-B8B6-4149-9C1B-50A588913567}">
      <dgm:prSet/>
      <dgm:spPr/>
      <dgm:t>
        <a:bodyPr/>
        <a:lstStyle/>
        <a:p>
          <a:endParaRPr lang="en-US" sz="1800" noProof="0" dirty="0"/>
        </a:p>
      </dgm:t>
    </dgm:pt>
    <dgm:pt modelId="{0447755C-09DA-4636-877E-EF42E8C5839E}" type="sibTrans" cxnId="{EAB019D9-B8B6-4149-9C1B-50A588913567}">
      <dgm:prSet/>
      <dgm:spPr/>
      <dgm:t>
        <a:bodyPr/>
        <a:lstStyle/>
        <a:p>
          <a:endParaRPr lang="en-US" sz="1800" noProof="0" dirty="0"/>
        </a:p>
      </dgm:t>
    </dgm:pt>
    <dgm:pt modelId="{32301752-6646-4513-BABE-33F43EA91062}">
      <dgm:prSet phldrT="[Metin]" custT="1"/>
      <dgm:spPr/>
      <dgm:t>
        <a:bodyPr/>
        <a:lstStyle/>
        <a:p>
          <a:r>
            <a:rPr lang="en-US" sz="1800" noProof="0" dirty="0" smtClean="0"/>
            <a:t>Resource of the travel service</a:t>
          </a:r>
          <a:endParaRPr lang="en-US" sz="1800" noProof="0" dirty="0"/>
        </a:p>
      </dgm:t>
    </dgm:pt>
    <dgm:pt modelId="{7D59E282-866C-4C93-9053-FD62E48A80C4}" type="parTrans" cxnId="{0BEE9723-C82D-4C68-8380-8F0448D450F6}">
      <dgm:prSet/>
      <dgm:spPr/>
      <dgm:t>
        <a:bodyPr/>
        <a:lstStyle/>
        <a:p>
          <a:endParaRPr lang="en-US" sz="1800" noProof="0" dirty="0"/>
        </a:p>
      </dgm:t>
    </dgm:pt>
    <dgm:pt modelId="{9DCCDCA2-1DFF-4948-94A7-F7201E8FB8BB}" type="sibTrans" cxnId="{0BEE9723-C82D-4C68-8380-8F0448D450F6}">
      <dgm:prSet/>
      <dgm:spPr/>
      <dgm:t>
        <a:bodyPr/>
        <a:lstStyle/>
        <a:p>
          <a:endParaRPr lang="en-US" sz="1800" noProof="0" dirty="0"/>
        </a:p>
      </dgm:t>
    </dgm:pt>
    <dgm:pt modelId="{F6E8536D-1CD1-46CF-8131-BF37F77C98F9}">
      <dgm:prSet phldrT="[Metin]" custT="1"/>
      <dgm:spPr/>
      <dgm:t>
        <a:bodyPr/>
        <a:lstStyle/>
        <a:p>
          <a:r>
            <a:rPr lang="en-US" sz="1600" noProof="0" dirty="0" smtClean="0"/>
            <a:t>Private tour is planned according to a customer’s special request</a:t>
          </a:r>
          <a:endParaRPr lang="en-US" sz="1600" noProof="0" dirty="0"/>
        </a:p>
      </dgm:t>
    </dgm:pt>
    <dgm:pt modelId="{14D0A761-4BA9-4AE0-8FDE-74E340AFEA1F}" type="parTrans" cxnId="{9E1E65C0-8650-48AC-9EA3-52E5F5F1AB64}">
      <dgm:prSet/>
      <dgm:spPr/>
      <dgm:t>
        <a:bodyPr/>
        <a:lstStyle/>
        <a:p>
          <a:endParaRPr lang="en-US" sz="1800" noProof="0" dirty="0"/>
        </a:p>
      </dgm:t>
    </dgm:pt>
    <dgm:pt modelId="{7BE76F02-B915-444C-A85B-3FE771278947}" type="sibTrans" cxnId="{9E1E65C0-8650-48AC-9EA3-52E5F5F1AB64}">
      <dgm:prSet/>
      <dgm:spPr/>
      <dgm:t>
        <a:bodyPr/>
        <a:lstStyle/>
        <a:p>
          <a:endParaRPr lang="en-US" sz="1800" noProof="0" dirty="0"/>
        </a:p>
      </dgm:t>
    </dgm:pt>
    <dgm:pt modelId="{0F036B63-B105-4D57-9FCA-6BFA5A154D2D}" type="pres">
      <dgm:prSet presAssocID="{E1F87037-B210-4DB6-A323-096CF870E1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CC4DF12-C07D-4A80-9489-28FDECDDBD39}" type="pres">
      <dgm:prSet presAssocID="{E9C99EB9-C1C9-4588-B5D5-F8376EF4B1CD}" presName="circle1" presStyleLbl="node1" presStyleIdx="0" presStyleCnt="3"/>
      <dgm:spPr/>
      <dgm:t>
        <a:bodyPr/>
        <a:lstStyle/>
        <a:p>
          <a:endParaRPr lang="en-US"/>
        </a:p>
      </dgm:t>
    </dgm:pt>
    <dgm:pt modelId="{63294918-5C0F-49A1-90FC-FDCC17436165}" type="pres">
      <dgm:prSet presAssocID="{E9C99EB9-C1C9-4588-B5D5-F8376EF4B1CD}" presName="space" presStyleCnt="0"/>
      <dgm:spPr/>
      <dgm:t>
        <a:bodyPr/>
        <a:lstStyle/>
        <a:p>
          <a:endParaRPr lang="en-US"/>
        </a:p>
      </dgm:t>
    </dgm:pt>
    <dgm:pt modelId="{A1FD9FC3-E667-4EC3-9488-FA0FAD733A6B}" type="pres">
      <dgm:prSet presAssocID="{E9C99EB9-C1C9-4588-B5D5-F8376EF4B1CD}" presName="rect1" presStyleLbl="alignAcc1" presStyleIdx="0" presStyleCnt="3"/>
      <dgm:spPr/>
      <dgm:t>
        <a:bodyPr/>
        <a:lstStyle/>
        <a:p>
          <a:endParaRPr lang="tr-TR"/>
        </a:p>
      </dgm:t>
    </dgm:pt>
    <dgm:pt modelId="{3CD425A3-51E2-4D04-AA3E-A67F00C22988}" type="pres">
      <dgm:prSet presAssocID="{33BBB17C-3877-4BD3-A5B7-FA31DC05D203}" presName="vertSpace2" presStyleLbl="node1" presStyleIdx="0" presStyleCnt="3"/>
      <dgm:spPr/>
      <dgm:t>
        <a:bodyPr/>
        <a:lstStyle/>
        <a:p>
          <a:endParaRPr lang="en-US"/>
        </a:p>
      </dgm:t>
    </dgm:pt>
    <dgm:pt modelId="{BF75FC81-CC32-41FC-A3EF-0AF6E79A4411}" type="pres">
      <dgm:prSet presAssocID="{33BBB17C-3877-4BD3-A5B7-FA31DC05D203}" presName="circle2" presStyleLbl="node1" presStyleIdx="1" presStyleCnt="3"/>
      <dgm:spPr/>
      <dgm:t>
        <a:bodyPr/>
        <a:lstStyle/>
        <a:p>
          <a:endParaRPr lang="en-US"/>
        </a:p>
      </dgm:t>
    </dgm:pt>
    <dgm:pt modelId="{CB89F25F-2D3E-4674-94B6-58567398830A}" type="pres">
      <dgm:prSet presAssocID="{33BBB17C-3877-4BD3-A5B7-FA31DC05D203}" presName="rect2" presStyleLbl="alignAcc1" presStyleIdx="1" presStyleCnt="3"/>
      <dgm:spPr/>
      <dgm:t>
        <a:bodyPr/>
        <a:lstStyle/>
        <a:p>
          <a:endParaRPr lang="tr-TR"/>
        </a:p>
      </dgm:t>
    </dgm:pt>
    <dgm:pt modelId="{90B26572-5141-4A3D-A2E3-AC0E64B400D1}" type="pres">
      <dgm:prSet presAssocID="{32301752-6646-4513-BABE-33F43EA91062}" presName="vertSpace3" presStyleLbl="node1" presStyleIdx="1" presStyleCnt="3"/>
      <dgm:spPr/>
      <dgm:t>
        <a:bodyPr/>
        <a:lstStyle/>
        <a:p>
          <a:endParaRPr lang="en-US"/>
        </a:p>
      </dgm:t>
    </dgm:pt>
    <dgm:pt modelId="{12AC8599-ACE8-4522-9B19-E30F72CE7948}" type="pres">
      <dgm:prSet presAssocID="{32301752-6646-4513-BABE-33F43EA91062}" presName="circle3" presStyleLbl="node1" presStyleIdx="2" presStyleCnt="3"/>
      <dgm:spPr/>
      <dgm:t>
        <a:bodyPr/>
        <a:lstStyle/>
        <a:p>
          <a:endParaRPr lang="en-US"/>
        </a:p>
      </dgm:t>
    </dgm:pt>
    <dgm:pt modelId="{BF1D4419-AF24-42A0-A4E1-E908A47C91CD}" type="pres">
      <dgm:prSet presAssocID="{32301752-6646-4513-BABE-33F43EA91062}" presName="rect3" presStyleLbl="alignAcc1" presStyleIdx="2" presStyleCnt="3"/>
      <dgm:spPr/>
      <dgm:t>
        <a:bodyPr/>
        <a:lstStyle/>
        <a:p>
          <a:endParaRPr lang="tr-TR"/>
        </a:p>
      </dgm:t>
    </dgm:pt>
    <dgm:pt modelId="{D5A1BBBE-1ACA-435B-A504-5E69E8859A6C}" type="pres">
      <dgm:prSet presAssocID="{E9C99EB9-C1C9-4588-B5D5-F8376EF4B1C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83AA88-1042-42C0-860A-6CB70B522ED5}" type="pres">
      <dgm:prSet presAssocID="{E9C99EB9-C1C9-4588-B5D5-F8376EF4B1CD}" presName="rect1ChTx" presStyleLbl="alignAcc1" presStyleIdx="2" presStyleCnt="3" custScaleX="1084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616AA5-D87C-486C-8636-7D649A47F5E9}" type="pres">
      <dgm:prSet presAssocID="{33BBB17C-3877-4BD3-A5B7-FA31DC05D20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8DBBE1-F981-4A9A-8689-F83BB141B49A}" type="pres">
      <dgm:prSet presAssocID="{33BBB17C-3877-4BD3-A5B7-FA31DC05D203}" presName="rect2ChTx" presStyleLbl="alignAcc1" presStyleIdx="2" presStyleCnt="3" custScaleX="1169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71DC43-FCA9-4E8E-89D8-C16611753FEC}" type="pres">
      <dgm:prSet presAssocID="{32301752-6646-4513-BABE-33F43EA9106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DFE969-BFB5-41A3-BD67-E6CEF72174ED}" type="pres">
      <dgm:prSet presAssocID="{32301752-6646-4513-BABE-33F43EA91062}" presName="rect3ChTx" presStyleLbl="alignAcc1" presStyleIdx="2" presStyleCnt="3" custScaleX="1084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25D0072-5A42-44BE-8B72-5062E1EC14C3}" type="presOf" srcId="{F6E8536D-1CD1-46CF-8131-BF37F77C98F9}" destId="{DEDFE969-BFB5-41A3-BD67-E6CEF72174ED}" srcOrd="0" destOrd="0" presId="urn:microsoft.com/office/officeart/2005/8/layout/target3"/>
    <dgm:cxn modelId="{C31D4653-43C9-4F0C-B83A-719B13F0FCFD}" type="presOf" srcId="{E9C99EB9-C1C9-4588-B5D5-F8376EF4B1CD}" destId="{A1FD9FC3-E667-4EC3-9488-FA0FAD733A6B}" srcOrd="0" destOrd="0" presId="urn:microsoft.com/office/officeart/2005/8/layout/target3"/>
    <dgm:cxn modelId="{3EABA007-C549-4C89-B326-8714E048722A}" type="presOf" srcId="{33BBB17C-3877-4BD3-A5B7-FA31DC05D203}" destId="{D5616AA5-D87C-486C-8636-7D649A47F5E9}" srcOrd="1" destOrd="0" presId="urn:microsoft.com/office/officeart/2005/8/layout/target3"/>
    <dgm:cxn modelId="{884ED62F-158F-4D79-9957-5C1DC8A3019C}" type="presOf" srcId="{E1F87037-B210-4DB6-A323-096CF870E168}" destId="{0F036B63-B105-4D57-9FCA-6BFA5A154D2D}" srcOrd="0" destOrd="0" presId="urn:microsoft.com/office/officeart/2005/8/layout/target3"/>
    <dgm:cxn modelId="{0F94F56E-D3AB-4EF6-906C-4EF15253F988}" type="presOf" srcId="{32301752-6646-4513-BABE-33F43EA91062}" destId="{BF1D4419-AF24-42A0-A4E1-E908A47C91CD}" srcOrd="0" destOrd="0" presId="urn:microsoft.com/office/officeart/2005/8/layout/target3"/>
    <dgm:cxn modelId="{9E1E65C0-8650-48AC-9EA3-52E5F5F1AB64}" srcId="{32301752-6646-4513-BABE-33F43EA91062}" destId="{F6E8536D-1CD1-46CF-8131-BF37F77C98F9}" srcOrd="0" destOrd="0" parTransId="{14D0A761-4BA9-4AE0-8FDE-74E340AFEA1F}" sibTransId="{7BE76F02-B915-444C-A85B-3FE771278947}"/>
    <dgm:cxn modelId="{940E75AE-4192-43C0-9FE0-A8B22C6F92DC}" type="presOf" srcId="{E9C99EB9-C1C9-4588-B5D5-F8376EF4B1CD}" destId="{D5A1BBBE-1ACA-435B-A504-5E69E8859A6C}" srcOrd="1" destOrd="0" presId="urn:microsoft.com/office/officeart/2005/8/layout/target3"/>
    <dgm:cxn modelId="{890E1518-3EAA-40D7-BDCD-0D6738CCF30C}" type="presOf" srcId="{32301752-6646-4513-BABE-33F43EA91062}" destId="{9E71DC43-FCA9-4E8E-89D8-C16611753FEC}" srcOrd="1" destOrd="0" presId="urn:microsoft.com/office/officeart/2005/8/layout/target3"/>
    <dgm:cxn modelId="{F545CF3C-A81C-417E-9B07-FA7E94F98208}" type="presOf" srcId="{9775302F-4CC0-467C-A235-822076CFDB95}" destId="{0E8DBBE1-F981-4A9A-8689-F83BB141B49A}" srcOrd="0" destOrd="0" presId="urn:microsoft.com/office/officeart/2005/8/layout/target3"/>
    <dgm:cxn modelId="{A5BA572E-9334-490D-82D8-7ADA63FCFC5F}" srcId="{E1F87037-B210-4DB6-A323-096CF870E168}" destId="{33BBB17C-3877-4BD3-A5B7-FA31DC05D203}" srcOrd="1" destOrd="0" parTransId="{6298639A-B464-4862-BDCF-DC4114E82F49}" sibTransId="{C157CBF3-22CF-4DB7-BCC8-8DACD8A60C1B}"/>
    <dgm:cxn modelId="{D4595A83-A3C0-444A-A3C4-86DB3D76CFAB}" srcId="{E1F87037-B210-4DB6-A323-096CF870E168}" destId="{E9C99EB9-C1C9-4588-B5D5-F8376EF4B1CD}" srcOrd="0" destOrd="0" parTransId="{E20E98B7-C566-4CAB-9A87-FE047AAE3F9A}" sibTransId="{50339978-0A64-446B-8E45-A285B1341E4D}"/>
    <dgm:cxn modelId="{EAB019D9-B8B6-4149-9C1B-50A588913567}" srcId="{33BBB17C-3877-4BD3-A5B7-FA31DC05D203}" destId="{9775302F-4CC0-467C-A235-822076CFDB95}" srcOrd="0" destOrd="0" parTransId="{7D0F9D70-47E8-45B5-85C6-BF702F43F05A}" sibTransId="{0447755C-09DA-4636-877E-EF42E8C5839E}"/>
    <dgm:cxn modelId="{5C2AC811-F33F-4480-A7B8-12DC1C9828BD}" type="presOf" srcId="{EA68F8C9-C01F-40CF-B058-74FB3564AEEC}" destId="{4083AA88-1042-42C0-860A-6CB70B522ED5}" srcOrd="0" destOrd="0" presId="urn:microsoft.com/office/officeart/2005/8/layout/target3"/>
    <dgm:cxn modelId="{0BEE9723-C82D-4C68-8380-8F0448D450F6}" srcId="{E1F87037-B210-4DB6-A323-096CF870E168}" destId="{32301752-6646-4513-BABE-33F43EA91062}" srcOrd="2" destOrd="0" parTransId="{7D59E282-866C-4C93-9053-FD62E48A80C4}" sibTransId="{9DCCDCA2-1DFF-4948-94A7-F7201E8FB8BB}"/>
    <dgm:cxn modelId="{9C8AE724-0D46-41DD-A9F2-C58C47A538DE}" type="presOf" srcId="{33BBB17C-3877-4BD3-A5B7-FA31DC05D203}" destId="{CB89F25F-2D3E-4674-94B6-58567398830A}" srcOrd="0" destOrd="0" presId="urn:microsoft.com/office/officeart/2005/8/layout/target3"/>
    <dgm:cxn modelId="{726BE5A5-E317-4DA1-A2B3-B20F01DD9E5C}" srcId="{E9C99EB9-C1C9-4588-B5D5-F8376EF4B1CD}" destId="{EA68F8C9-C01F-40CF-B058-74FB3564AEEC}" srcOrd="0" destOrd="0" parTransId="{CB9720F2-5C22-419A-A781-7C70E9848DF1}" sibTransId="{5A0D4397-31EA-4CAF-8840-3FFF8FA23C29}"/>
    <dgm:cxn modelId="{BD422E5C-57A3-41F6-B729-D9C571B78B6D}" type="presParOf" srcId="{0F036B63-B105-4D57-9FCA-6BFA5A154D2D}" destId="{7CC4DF12-C07D-4A80-9489-28FDECDDBD39}" srcOrd="0" destOrd="0" presId="urn:microsoft.com/office/officeart/2005/8/layout/target3"/>
    <dgm:cxn modelId="{B3B720DA-37F2-4B6B-B551-48643435B8F1}" type="presParOf" srcId="{0F036B63-B105-4D57-9FCA-6BFA5A154D2D}" destId="{63294918-5C0F-49A1-90FC-FDCC17436165}" srcOrd="1" destOrd="0" presId="urn:microsoft.com/office/officeart/2005/8/layout/target3"/>
    <dgm:cxn modelId="{088F70D9-7322-4115-A04F-18766CC3449A}" type="presParOf" srcId="{0F036B63-B105-4D57-9FCA-6BFA5A154D2D}" destId="{A1FD9FC3-E667-4EC3-9488-FA0FAD733A6B}" srcOrd="2" destOrd="0" presId="urn:microsoft.com/office/officeart/2005/8/layout/target3"/>
    <dgm:cxn modelId="{A7A26357-3EDF-4614-8D3E-B126BF519EC3}" type="presParOf" srcId="{0F036B63-B105-4D57-9FCA-6BFA5A154D2D}" destId="{3CD425A3-51E2-4D04-AA3E-A67F00C22988}" srcOrd="3" destOrd="0" presId="urn:microsoft.com/office/officeart/2005/8/layout/target3"/>
    <dgm:cxn modelId="{01C37B32-C853-4CA4-A8FA-AFFCBE31D509}" type="presParOf" srcId="{0F036B63-B105-4D57-9FCA-6BFA5A154D2D}" destId="{BF75FC81-CC32-41FC-A3EF-0AF6E79A4411}" srcOrd="4" destOrd="0" presId="urn:microsoft.com/office/officeart/2005/8/layout/target3"/>
    <dgm:cxn modelId="{AE45180A-26D1-4234-B9D3-81BF0C90D362}" type="presParOf" srcId="{0F036B63-B105-4D57-9FCA-6BFA5A154D2D}" destId="{CB89F25F-2D3E-4674-94B6-58567398830A}" srcOrd="5" destOrd="0" presId="urn:microsoft.com/office/officeart/2005/8/layout/target3"/>
    <dgm:cxn modelId="{007866AB-FAFB-4023-8474-4E787DD9EC7E}" type="presParOf" srcId="{0F036B63-B105-4D57-9FCA-6BFA5A154D2D}" destId="{90B26572-5141-4A3D-A2E3-AC0E64B400D1}" srcOrd="6" destOrd="0" presId="urn:microsoft.com/office/officeart/2005/8/layout/target3"/>
    <dgm:cxn modelId="{B39E82E7-C7C4-406A-81C7-CCBF383D5AFE}" type="presParOf" srcId="{0F036B63-B105-4D57-9FCA-6BFA5A154D2D}" destId="{12AC8599-ACE8-4522-9B19-E30F72CE7948}" srcOrd="7" destOrd="0" presId="urn:microsoft.com/office/officeart/2005/8/layout/target3"/>
    <dgm:cxn modelId="{58381BA2-892E-443A-830E-51AFB49A8D82}" type="presParOf" srcId="{0F036B63-B105-4D57-9FCA-6BFA5A154D2D}" destId="{BF1D4419-AF24-42A0-A4E1-E908A47C91CD}" srcOrd="8" destOrd="0" presId="urn:microsoft.com/office/officeart/2005/8/layout/target3"/>
    <dgm:cxn modelId="{F10A7BC1-09B0-4FC3-B55B-7E1D76C6501D}" type="presParOf" srcId="{0F036B63-B105-4D57-9FCA-6BFA5A154D2D}" destId="{D5A1BBBE-1ACA-435B-A504-5E69E8859A6C}" srcOrd="9" destOrd="0" presId="urn:microsoft.com/office/officeart/2005/8/layout/target3"/>
    <dgm:cxn modelId="{2136BD88-756B-4F54-B9F0-E52682D55C78}" type="presParOf" srcId="{0F036B63-B105-4D57-9FCA-6BFA5A154D2D}" destId="{4083AA88-1042-42C0-860A-6CB70B522ED5}" srcOrd="10" destOrd="0" presId="urn:microsoft.com/office/officeart/2005/8/layout/target3"/>
    <dgm:cxn modelId="{A87620F6-2893-40AF-972A-7FA5C78214D6}" type="presParOf" srcId="{0F036B63-B105-4D57-9FCA-6BFA5A154D2D}" destId="{D5616AA5-D87C-486C-8636-7D649A47F5E9}" srcOrd="11" destOrd="0" presId="urn:microsoft.com/office/officeart/2005/8/layout/target3"/>
    <dgm:cxn modelId="{1C69ADE5-3C1F-43F5-95DA-267AB978DA50}" type="presParOf" srcId="{0F036B63-B105-4D57-9FCA-6BFA5A154D2D}" destId="{0E8DBBE1-F981-4A9A-8689-F83BB141B49A}" srcOrd="12" destOrd="0" presId="urn:microsoft.com/office/officeart/2005/8/layout/target3"/>
    <dgm:cxn modelId="{7F307A13-E1CB-4245-9B6E-0C0EDF85DD2D}" type="presParOf" srcId="{0F036B63-B105-4D57-9FCA-6BFA5A154D2D}" destId="{9E71DC43-FCA9-4E8E-89D8-C16611753FEC}" srcOrd="13" destOrd="0" presId="urn:microsoft.com/office/officeart/2005/8/layout/target3"/>
    <dgm:cxn modelId="{514C4BC2-17E9-40B0-B8CC-F2FED5686F1A}" type="presParOf" srcId="{0F036B63-B105-4D57-9FCA-6BFA5A154D2D}" destId="{DEDFE969-BFB5-41A3-BD67-E6CEF72174E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C106D-E515-4661-AFD0-EBD64DBD9131}">
      <dsp:nvSpPr>
        <dsp:cNvPr id="0" name=""/>
        <dsp:cNvSpPr/>
      </dsp:nvSpPr>
      <dsp:spPr>
        <a:xfrm rot="16200000">
          <a:off x="-1136609" y="1136609"/>
          <a:ext cx="4313237" cy="2040018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- not being able to provide the requested room to a customer who is respecting the check-in hours and any other rules of the hotel</a:t>
          </a:r>
          <a:endParaRPr lang="en-US" sz="1600" kern="1200" noProof="0" dirty="0"/>
        </a:p>
      </dsp:txBody>
      <dsp:txXfrm rot="5400000">
        <a:off x="0" y="862647"/>
        <a:ext cx="2040018" cy="2587943"/>
      </dsp:txXfrm>
    </dsp:sp>
    <dsp:sp modelId="{98FF6407-E3AA-484A-A032-DEA05D5C1FC2}">
      <dsp:nvSpPr>
        <dsp:cNvPr id="0" name=""/>
        <dsp:cNvSpPr/>
      </dsp:nvSpPr>
      <dsp:spPr>
        <a:xfrm rot="16200000">
          <a:off x="1149077" y="1089888"/>
          <a:ext cx="4313237" cy="2133459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ROLE PLAY TRAINING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for the receptionists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- ensure that the employee displays appropriate </a:t>
          </a:r>
          <a:r>
            <a:rPr lang="en-US" sz="1600" kern="1200" noProof="0" dirty="0" err="1" smtClean="0"/>
            <a:t>behaviours</a:t>
          </a:r>
          <a:r>
            <a:rPr lang="en-US" sz="1600" kern="1200" noProof="0" dirty="0" smtClean="0"/>
            <a:t> while dealing with an angry customer</a:t>
          </a:r>
          <a:endParaRPr lang="en-US" sz="1600" kern="1200" noProof="0" dirty="0"/>
        </a:p>
      </dsp:txBody>
      <dsp:txXfrm rot="5400000">
        <a:off x="2238966" y="862646"/>
        <a:ext cx="2133459" cy="2587943"/>
      </dsp:txXfrm>
    </dsp:sp>
    <dsp:sp modelId="{652CAA2D-A192-4F31-9260-259224AC928A}">
      <dsp:nvSpPr>
        <dsp:cNvPr id="0" name=""/>
        <dsp:cNvSpPr/>
      </dsp:nvSpPr>
      <dsp:spPr>
        <a:xfrm rot="16200000">
          <a:off x="3725046" y="844237"/>
          <a:ext cx="4313237" cy="2624762"/>
        </a:xfrm>
        <a:prstGeom prst="flowChartManualOperati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OUTCOMES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noProof="0" dirty="0" smtClean="0"/>
            <a:t>- prevents  negative reaction from the customer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noProof="0" dirty="0" smtClean="0"/>
            <a:t>- creates awareness in employees regarding the responsibilities of being on the frontline (managing both positive and negative customer reactions to create a good corporate image, despite the fact that the responsibility for the failure is not theirs)</a:t>
          </a:r>
          <a:endParaRPr lang="en-US" sz="1600" kern="1200" noProof="0" dirty="0"/>
        </a:p>
      </dsp:txBody>
      <dsp:txXfrm rot="5400000">
        <a:off x="4569284" y="862646"/>
        <a:ext cx="2624762" cy="2587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C106D-E515-4661-AFD0-EBD64DBD9131}">
      <dsp:nvSpPr>
        <dsp:cNvPr id="0" name=""/>
        <dsp:cNvSpPr/>
      </dsp:nvSpPr>
      <dsp:spPr>
        <a:xfrm rot="16200000">
          <a:off x="-1134518" y="1136609"/>
          <a:ext cx="4313237" cy="2040018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- current customer staying in a room type which is limited in number in the hotel does not leave the room on time and thus another customer cannot check-in</a:t>
          </a:r>
          <a:endParaRPr lang="en-US" sz="1600" kern="1200" noProof="0" dirty="0"/>
        </a:p>
      </dsp:txBody>
      <dsp:txXfrm rot="5400000">
        <a:off x="2091" y="862647"/>
        <a:ext cx="2040018" cy="2587943"/>
      </dsp:txXfrm>
    </dsp:sp>
    <dsp:sp modelId="{98FF6407-E3AA-484A-A032-DEA05D5C1FC2}">
      <dsp:nvSpPr>
        <dsp:cNvPr id="0" name=""/>
        <dsp:cNvSpPr/>
      </dsp:nvSpPr>
      <dsp:spPr>
        <a:xfrm rot="16200000">
          <a:off x="1149077" y="1089888"/>
          <a:ext cx="4313237" cy="2133459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EVENT TRAINING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- to manage the customer’s perception that the failure has arisen as a result of factors out of their control by giving detailed information about the high quality service process</a:t>
          </a:r>
          <a:endParaRPr lang="en-US" sz="1600" kern="1200" noProof="0" dirty="0"/>
        </a:p>
      </dsp:txBody>
      <dsp:txXfrm rot="5400000">
        <a:off x="2238966" y="862646"/>
        <a:ext cx="2133459" cy="2587943"/>
      </dsp:txXfrm>
    </dsp:sp>
    <dsp:sp modelId="{652CAA2D-A192-4F31-9260-259224AC928A}">
      <dsp:nvSpPr>
        <dsp:cNvPr id="0" name=""/>
        <dsp:cNvSpPr/>
      </dsp:nvSpPr>
      <dsp:spPr>
        <a:xfrm rot="16200000">
          <a:off x="3725046" y="844237"/>
          <a:ext cx="4313237" cy="262476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OUTCOMES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- prevents negative reaction from the customer to employees and management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- service failure  perceived by the customer as the failure of another customer, independent from the management</a:t>
          </a:r>
        </a:p>
      </dsp:txBody>
      <dsp:txXfrm rot="5400000">
        <a:off x="4569284" y="862646"/>
        <a:ext cx="2624762" cy="2587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960C1B-B26F-42CD-BD82-F7AE51C39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08260E-EF5A-4A7D-8FC5-0ADE7476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1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8260E-EF5A-4A7D-8FC5-0ADE7476BF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1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29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dirty="0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30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491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DF885-9FFB-4958-AB32-6F1D04912300}" type="slidenum">
              <a:rPr lang="en-US" altLang="tr-TR" smtClean="0"/>
              <a:pPr/>
              <a:t>31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32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33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34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35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36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907F-CADB-44C8-AB58-D5F9E4C793F6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26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491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DF885-9FFB-4958-AB32-6F1D04912300}" type="slidenum">
              <a:rPr lang="en-US" altLang="tr-TR" smtClean="0"/>
              <a:pPr/>
              <a:t>22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23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24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25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26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27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altLang="tr-TR" smtClean="0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CCBCB-43D3-4BA8-8CEC-281A8A03EE3A}" type="slidenum">
              <a:rPr lang="en-US" altLang="tr-TR" smtClean="0"/>
              <a:pPr/>
              <a:t>28</a:t>
            </a:fld>
            <a:endParaRPr lang="en-US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3351"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863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Koc, E. (2017). Service Failures and Recovery in Tourism and Hospitality: A Practical Manual. CABI: Oxford, UK.</a:t>
            </a:r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Koc, E. (2017). Service Failures and Recovery in Tourism and Hospitality: A Practical Manual. CABI: Oxford, UK.</a:t>
            </a:r>
            <a:endParaRPr kumimoji="0"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r>
              <a:rPr kumimoji="0" lang="en-GB" sz="1000" smtClean="0">
                <a:solidFill>
                  <a:schemeClr val="tx1"/>
                </a:solidFill>
              </a:rPr>
              <a:t>Koc, E. (2017). Service Failures and Recovery in Tourism and Hospitality: A Practical Manual. CABI: Oxford, UK.</a:t>
            </a:r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Service Failures and Recovery in Tourism and Hospitality: A Practical Manual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Erdogan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Koc</a:t>
            </a:r>
            <a:endParaRPr lang="en-US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2113790"/>
              </p:ext>
            </p:extLst>
          </p:nvPr>
        </p:nvGraphicFramePr>
        <p:xfrm>
          <a:off x="1189038" y="1271588"/>
          <a:ext cx="7196137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 (Locus)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tr-T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ypes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Of) T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</a:t>
            </a:r>
            <a:r>
              <a:rPr lang="tr-T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856984" cy="4755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Group 2 </a:t>
            </a:r>
            <a:r>
              <a:rPr lang="en-US" sz="2400" kern="0" noProof="0" dirty="0" smtClean="0">
                <a:latin typeface="+mn-lt"/>
              </a:rPr>
              <a:t>Training Practices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+mn-lt"/>
              </a:rPr>
              <a:t>Justice </a:t>
            </a:r>
            <a:r>
              <a:rPr lang="en-US" sz="2400" kern="0" dirty="0">
                <a:latin typeface="+mn-lt"/>
              </a:rPr>
              <a:t>Perception and Service Failure </a:t>
            </a:r>
            <a:r>
              <a:rPr lang="en-US" sz="2400" kern="0" dirty="0" smtClean="0">
                <a:latin typeface="+mn-lt"/>
              </a:rPr>
              <a:t>Type:</a:t>
            </a:r>
            <a:endParaRPr lang="tr-TR" sz="2400" kern="0" dirty="0" smtClean="0">
              <a:latin typeface="+mn-lt"/>
            </a:endParaRP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Distributive Justice (Outcome Failure- Tangible Recovery) 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Interactional </a:t>
            </a:r>
            <a:r>
              <a:rPr lang="en-US" sz="2400" kern="0" dirty="0" smtClean="0">
                <a:latin typeface="+mn-lt"/>
              </a:rPr>
              <a:t>Justice (Process Failure- Intangible Recovery)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Procedural </a:t>
            </a:r>
            <a:r>
              <a:rPr lang="en-US" sz="2400" kern="0" dirty="0" smtClean="0">
                <a:latin typeface="+mn-lt"/>
              </a:rPr>
              <a:t>Justice (Process Failure- Intangible Recovery)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11.3.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Practices, Service Failure &amp; Recovery Types, Justice Dimensions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 7"/>
          <p:cNvGrpSpPr/>
          <p:nvPr/>
        </p:nvGrpSpPr>
        <p:grpSpPr>
          <a:xfrm>
            <a:off x="802939" y="1262231"/>
            <a:ext cx="8184101" cy="4138545"/>
            <a:chOff x="0" y="0"/>
            <a:chExt cx="5645785" cy="4940300"/>
          </a:xfrm>
          <a:noFill/>
        </p:grpSpPr>
        <p:grpSp>
          <p:nvGrpSpPr>
            <p:cNvPr id="6" name="Grup 8"/>
            <p:cNvGrpSpPr/>
            <p:nvPr/>
          </p:nvGrpSpPr>
          <p:grpSpPr>
            <a:xfrm>
              <a:off x="0" y="0"/>
              <a:ext cx="5645785" cy="4940300"/>
              <a:chOff x="0" y="0"/>
              <a:chExt cx="5645785" cy="4940300"/>
            </a:xfrm>
            <a:grpFill/>
          </p:grpSpPr>
          <p:sp>
            <p:nvSpPr>
              <p:cNvPr id="52" name="AutoShape 79"/>
              <p:cNvSpPr>
                <a:spLocks noChangeArrowheads="1"/>
              </p:cNvSpPr>
              <p:nvPr/>
            </p:nvSpPr>
            <p:spPr bwMode="auto">
              <a:xfrm>
                <a:off x="3943350" y="161925"/>
                <a:ext cx="1228725" cy="415925"/>
              </a:xfrm>
              <a:prstGeom prst="roundRect">
                <a:avLst>
                  <a:gd name="adj" fmla="val 16667"/>
                </a:avLst>
              </a:prstGeom>
              <a:grp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rot="0" vert="horz" wrap="square" lIns="91440" tIns="10800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Justice Dimensions</a:t>
                </a:r>
                <a:endParaRPr lang="en-US" sz="12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3" name="AutoShape 64"/>
              <p:cNvSpPr>
                <a:spLocks noChangeArrowheads="1"/>
              </p:cNvSpPr>
              <p:nvPr/>
            </p:nvSpPr>
            <p:spPr bwMode="auto">
              <a:xfrm>
                <a:off x="1095375" y="161925"/>
                <a:ext cx="1319530" cy="415925"/>
              </a:xfrm>
              <a:prstGeom prst="roundRect">
                <a:avLst>
                  <a:gd name="adj" fmla="val 16667"/>
                </a:avLst>
              </a:prstGeom>
              <a:grp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rot="0" vert="horz" wrap="square" lIns="91440" tIns="10800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Training Content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4" name="AutoShape 65"/>
              <p:cNvSpPr>
                <a:spLocks noChangeArrowheads="1"/>
              </p:cNvSpPr>
              <p:nvPr/>
            </p:nvSpPr>
            <p:spPr bwMode="auto">
              <a:xfrm>
                <a:off x="47625" y="142875"/>
                <a:ext cx="888365" cy="429260"/>
              </a:xfrm>
              <a:prstGeom prst="roundRect">
                <a:avLst>
                  <a:gd name="adj" fmla="val 16667"/>
                </a:avLst>
              </a:prstGeom>
              <a:grp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rot="0" vert="horz" wrap="square" lIns="91440" tIns="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Training Techniques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5" name="AutoShape 125"/>
              <p:cNvSpPr>
                <a:spLocks noChangeArrowheads="1"/>
              </p:cNvSpPr>
              <p:nvPr/>
            </p:nvSpPr>
            <p:spPr bwMode="auto">
              <a:xfrm>
                <a:off x="2514600" y="142874"/>
                <a:ext cx="1319530" cy="434975"/>
              </a:xfrm>
              <a:prstGeom prst="roundRect">
                <a:avLst>
                  <a:gd name="adj" fmla="val 16667"/>
                </a:avLst>
              </a:prstGeom>
              <a:grp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rot="0" vert="horz" wrap="square" lIns="72000" tIns="0" rIns="9144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Service Failure and Recovery Type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6" name="Rectangle 1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45785" cy="49403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400" dirty="0"/>
              </a:p>
            </p:txBody>
          </p:sp>
        </p:grpSp>
        <p:grpSp>
          <p:nvGrpSpPr>
            <p:cNvPr id="7" name="Grup 9"/>
            <p:cNvGrpSpPr/>
            <p:nvPr/>
          </p:nvGrpSpPr>
          <p:grpSpPr>
            <a:xfrm>
              <a:off x="47625" y="657225"/>
              <a:ext cx="5516880" cy="4210050"/>
              <a:chOff x="0" y="0"/>
              <a:chExt cx="5516880" cy="4210050"/>
            </a:xfrm>
            <a:grpFill/>
          </p:grpSpPr>
          <p:cxnSp>
            <p:nvCxnSpPr>
              <p:cNvPr id="11" name="AutoShape 71"/>
              <p:cNvCxnSpPr>
                <a:cxnSpLocks noChangeShapeType="1"/>
              </p:cNvCxnSpPr>
              <p:nvPr/>
            </p:nvCxnSpPr>
            <p:spPr bwMode="auto">
              <a:xfrm flipH="1" flipV="1">
                <a:off x="2371725" y="2257425"/>
                <a:ext cx="491490" cy="28702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  <a:extLst/>
            </p:spPr>
          </p:cxnSp>
          <p:cxnSp>
            <p:nvCxnSpPr>
              <p:cNvPr id="12" name="AutoShape 73"/>
              <p:cNvCxnSpPr>
                <a:cxnSpLocks noChangeShapeType="1"/>
              </p:cNvCxnSpPr>
              <p:nvPr/>
            </p:nvCxnSpPr>
            <p:spPr bwMode="auto">
              <a:xfrm flipH="1">
                <a:off x="2390775" y="2647950"/>
                <a:ext cx="474345" cy="112014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  <a:extLst/>
            </p:spPr>
          </p:cxnSp>
          <p:sp>
            <p:nvSpPr>
              <p:cNvPr id="13" name="AutoShape 81"/>
              <p:cNvSpPr>
                <a:spLocks noChangeArrowheads="1"/>
              </p:cNvSpPr>
              <p:nvPr/>
            </p:nvSpPr>
            <p:spPr bwMode="auto">
              <a:xfrm>
                <a:off x="3971925" y="2009775"/>
                <a:ext cx="915035" cy="53403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45720" anchor="t" anchorCtr="0" upright="1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Interactional Justice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AutoShape 82"/>
              <p:cNvSpPr>
                <a:spLocks noChangeArrowheads="1"/>
              </p:cNvSpPr>
              <p:nvPr/>
            </p:nvSpPr>
            <p:spPr bwMode="auto">
              <a:xfrm>
                <a:off x="3971925" y="2943225"/>
                <a:ext cx="915035" cy="49847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45720" anchor="t" anchorCtr="0" upright="1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Procedural Justice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" name="AutoShape 85"/>
              <p:cNvCxnSpPr>
                <a:cxnSpLocks noChangeShapeType="1"/>
              </p:cNvCxnSpPr>
              <p:nvPr/>
            </p:nvCxnSpPr>
            <p:spPr bwMode="auto">
              <a:xfrm flipV="1">
                <a:off x="4895850" y="2257425"/>
                <a:ext cx="223520" cy="1651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  <a:extLst/>
            </p:spPr>
          </p:cxnSp>
          <p:cxnSp>
            <p:nvCxnSpPr>
              <p:cNvPr id="16" name="AutoShape 86"/>
              <p:cNvCxnSpPr>
                <a:cxnSpLocks noChangeShapeType="1"/>
              </p:cNvCxnSpPr>
              <p:nvPr/>
            </p:nvCxnSpPr>
            <p:spPr bwMode="auto">
              <a:xfrm>
                <a:off x="4886325" y="3095625"/>
                <a:ext cx="237490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  <a:extLst/>
            </p:spPr>
          </p:cxnSp>
          <p:sp>
            <p:nvSpPr>
              <p:cNvPr id="17" name="AutoShape 126"/>
              <p:cNvSpPr>
                <a:spLocks noChangeArrowheads="1"/>
              </p:cNvSpPr>
              <p:nvPr/>
            </p:nvSpPr>
            <p:spPr bwMode="auto">
              <a:xfrm>
                <a:off x="2857500" y="2343150"/>
                <a:ext cx="880110" cy="5314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Process Failure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AutoShape 128"/>
              <p:cNvSpPr>
                <a:spLocks/>
              </p:cNvSpPr>
              <p:nvPr/>
            </p:nvSpPr>
            <p:spPr bwMode="auto">
              <a:xfrm>
                <a:off x="3733800" y="2257425"/>
                <a:ext cx="235585" cy="1030605"/>
              </a:xfrm>
              <a:prstGeom prst="leftBrace">
                <a:avLst>
                  <a:gd name="adj1" fmla="val 36456"/>
                  <a:gd name="adj2" fmla="val 39065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AutoShape 129"/>
              <p:cNvSpPr>
                <a:spLocks noChangeArrowheads="1"/>
              </p:cNvSpPr>
              <p:nvPr/>
            </p:nvSpPr>
            <p:spPr bwMode="auto">
              <a:xfrm>
                <a:off x="2857500" y="3095625"/>
                <a:ext cx="880110" cy="5314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45720" anchor="t" anchorCtr="0" upright="1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Intangible Recovery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AutoShape 132"/>
              <p:cNvSpPr>
                <a:spLocks noChangeArrowheads="1"/>
              </p:cNvSpPr>
              <p:nvPr/>
            </p:nvSpPr>
            <p:spPr bwMode="auto">
              <a:xfrm>
                <a:off x="26035" y="2099946"/>
                <a:ext cx="826135" cy="444499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3600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Mentoring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AutoShape 133"/>
              <p:cNvSpPr>
                <a:spLocks noChangeArrowheads="1"/>
              </p:cNvSpPr>
              <p:nvPr/>
            </p:nvSpPr>
            <p:spPr bwMode="auto">
              <a:xfrm>
                <a:off x="28575" y="2811779"/>
                <a:ext cx="847090" cy="435293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3600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Conference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" name="AutoShape 134"/>
              <p:cNvSpPr>
                <a:spLocks noChangeArrowheads="1"/>
              </p:cNvSpPr>
              <p:nvPr/>
            </p:nvSpPr>
            <p:spPr bwMode="auto">
              <a:xfrm>
                <a:off x="38100" y="3476625"/>
                <a:ext cx="833120" cy="73342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0" tIns="36000" rIns="0" bIns="3600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Sensitivity </a:t>
                </a:r>
                <a:endParaRPr lang="en-US" sz="12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(T- Group Training)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" name="AutoShape 135"/>
              <p:cNvSpPr>
                <a:spLocks noChangeArrowheads="1"/>
              </p:cNvSpPr>
              <p:nvPr/>
            </p:nvSpPr>
            <p:spPr bwMode="auto">
              <a:xfrm>
                <a:off x="1047750" y="1981200"/>
                <a:ext cx="1343077" cy="60642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0" rIns="91440" bIns="0" anchor="t" anchorCtr="0" upright="1">
                <a:normAutofit fontScale="77500" lnSpcReduction="20000"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300" dirty="0" smtClean="0">
                    <a:effectLst/>
                    <a:latin typeface="Times New Roman"/>
                    <a:ea typeface="Calibri"/>
                    <a:cs typeface="Times New Roman"/>
                  </a:rPr>
                  <a:t>Knowledge </a:t>
                </a:r>
                <a:endParaRPr lang="tr-TR" sz="13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300" dirty="0" smtClean="0">
                    <a:effectLst/>
                    <a:latin typeface="Times New Roman"/>
                    <a:ea typeface="Calibri"/>
                    <a:cs typeface="Times New Roman"/>
                  </a:rPr>
                  <a:t>[Process in detail &amp; How to involve customer in]</a:t>
                </a:r>
                <a:endParaRPr lang="en-US" sz="13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" name="AutoShape 136"/>
              <p:cNvSpPr>
                <a:spLocks noChangeArrowheads="1"/>
              </p:cNvSpPr>
              <p:nvPr/>
            </p:nvSpPr>
            <p:spPr bwMode="auto">
              <a:xfrm>
                <a:off x="1047750" y="2647950"/>
                <a:ext cx="1343077" cy="73660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18000" rIns="91440" bIns="18000" anchor="t" anchorCtr="0" upright="1">
                <a:normAutofit fontScale="77500" lnSpcReduction="20000"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Skill </a:t>
                </a:r>
                <a:endParaRPr lang="tr-TR" sz="12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[Communication Skills &amp; Nonverbal Behavior Development]</a:t>
                </a:r>
                <a:endParaRPr lang="en-US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" name="AutoShape 137"/>
              <p:cNvSpPr>
                <a:spLocks noChangeArrowheads="1"/>
              </p:cNvSpPr>
              <p:nvPr/>
            </p:nvSpPr>
            <p:spPr bwMode="auto">
              <a:xfrm>
                <a:off x="1047750" y="3449591"/>
                <a:ext cx="1343077" cy="75247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0" rIns="91440" bIns="0" anchor="t" anchorCtr="0" upright="1">
                <a:normAutofit fontScale="62500" lnSpcReduction="20000"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Attitude </a:t>
                </a:r>
                <a:endParaRPr lang="tr-TR" sz="14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[Behavior Development &amp; Create Awareness of Differences]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6" name="AutoShape 138"/>
              <p:cNvCxnSpPr>
                <a:cxnSpLocks noChangeShapeType="1"/>
              </p:cNvCxnSpPr>
              <p:nvPr/>
            </p:nvCxnSpPr>
            <p:spPr bwMode="auto">
              <a:xfrm>
                <a:off x="847725" y="2276475"/>
                <a:ext cx="189230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/>
            </p:spPr>
          </p:cxnSp>
          <p:cxnSp>
            <p:nvCxnSpPr>
              <p:cNvPr id="27" name="AutoShape 139"/>
              <p:cNvCxnSpPr>
                <a:cxnSpLocks noChangeShapeType="1"/>
              </p:cNvCxnSpPr>
              <p:nvPr/>
            </p:nvCxnSpPr>
            <p:spPr bwMode="auto">
              <a:xfrm>
                <a:off x="895350" y="3028950"/>
                <a:ext cx="135255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/>
            </p:spPr>
          </p:cxnSp>
          <p:cxnSp>
            <p:nvCxnSpPr>
              <p:cNvPr id="28" name="AutoShape 140"/>
              <p:cNvCxnSpPr>
                <a:cxnSpLocks noChangeShapeType="1"/>
              </p:cNvCxnSpPr>
              <p:nvPr/>
            </p:nvCxnSpPr>
            <p:spPr bwMode="auto">
              <a:xfrm>
                <a:off x="862330" y="3771900"/>
                <a:ext cx="191135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/>
            </p:spPr>
          </p:cxnSp>
          <p:cxnSp>
            <p:nvCxnSpPr>
              <p:cNvPr id="29" name="AutoShape 141"/>
              <p:cNvCxnSpPr>
                <a:cxnSpLocks noChangeShapeType="1"/>
              </p:cNvCxnSpPr>
              <p:nvPr/>
            </p:nvCxnSpPr>
            <p:spPr bwMode="auto">
              <a:xfrm flipH="1">
                <a:off x="2419350" y="2590800"/>
                <a:ext cx="438785" cy="44196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  <a:extLst/>
            </p:spPr>
          </p:cxnSp>
          <p:cxnSp>
            <p:nvCxnSpPr>
              <p:cNvPr id="30" name="AutoShape 142"/>
              <p:cNvCxnSpPr>
                <a:cxnSpLocks noChangeShapeType="1"/>
              </p:cNvCxnSpPr>
              <p:nvPr/>
            </p:nvCxnSpPr>
            <p:spPr bwMode="auto">
              <a:xfrm>
                <a:off x="3267075" y="2857500"/>
                <a:ext cx="0" cy="22352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/>
            </p:spPr>
          </p:cxnSp>
          <p:cxnSp>
            <p:nvCxnSpPr>
              <p:cNvPr id="31" name="AutoShape 143"/>
              <p:cNvCxnSpPr>
                <a:cxnSpLocks noChangeShapeType="1"/>
              </p:cNvCxnSpPr>
              <p:nvPr/>
            </p:nvCxnSpPr>
            <p:spPr bwMode="auto">
              <a:xfrm>
                <a:off x="38100" y="1914525"/>
                <a:ext cx="4765675" cy="6985"/>
              </a:xfrm>
              <a:prstGeom prst="straightConnector1">
                <a:avLst/>
              </a:prstGeom>
              <a:grp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/>
            </p:spPr>
          </p:cxnSp>
          <p:grpSp>
            <p:nvGrpSpPr>
              <p:cNvPr id="8" name="Grup 31"/>
              <p:cNvGrpSpPr/>
              <p:nvPr/>
            </p:nvGrpSpPr>
            <p:grpSpPr>
              <a:xfrm>
                <a:off x="0" y="0"/>
                <a:ext cx="5516880" cy="3439160"/>
                <a:chOff x="0" y="0"/>
                <a:chExt cx="5516880" cy="3439160"/>
              </a:xfrm>
              <a:grpFill/>
            </p:grpSpPr>
            <p:cxnSp>
              <p:nvCxnSpPr>
                <p:cNvPr id="33" name="AutoShape 1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71725" y="990600"/>
                  <a:ext cx="380365" cy="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prstDash val="dashDot"/>
                  <a:round/>
                  <a:headEnd/>
                  <a:tailEnd type="triangle" w="med" len="med"/>
                </a:ln>
                <a:extLst/>
              </p:spPr>
            </p:cxnSp>
            <p:cxnSp>
              <p:nvCxnSpPr>
                <p:cNvPr id="34" name="AutoShape 14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71725" y="1066800"/>
                  <a:ext cx="380365" cy="582295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prstDash val="dashDot"/>
                  <a:round/>
                  <a:headEnd/>
                  <a:tailEnd type="triangle" w="med" len="med"/>
                </a:ln>
                <a:extLst/>
              </p:spPr>
            </p:cxnSp>
            <p:cxnSp>
              <p:nvCxnSpPr>
                <p:cNvPr id="35" name="AutoShape 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71725" y="228600"/>
                  <a:ext cx="380365" cy="66802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prstDash val="dashDot"/>
                  <a:round/>
                  <a:headEnd/>
                  <a:tailEnd type="triangle" w="med" len="med"/>
                </a:ln>
                <a:extLst/>
              </p:spPr>
            </p:cxnSp>
            <p:sp>
              <p:nvSpPr>
                <p:cNvPr id="36" name="AutoShape 80"/>
                <p:cNvSpPr>
                  <a:spLocks noChangeArrowheads="1"/>
                </p:cNvSpPr>
                <p:nvPr/>
              </p:nvSpPr>
              <p:spPr bwMode="auto">
                <a:xfrm>
                  <a:off x="3971925" y="685800"/>
                  <a:ext cx="880110" cy="548005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36000" rIns="91440" bIns="45720" anchor="t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Distributive Justice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7" name="AutoShape 83"/>
                <p:cNvSpPr>
                  <a:spLocks noChangeArrowheads="1"/>
                </p:cNvSpPr>
                <p:nvPr/>
              </p:nvSpPr>
              <p:spPr bwMode="auto">
                <a:xfrm>
                  <a:off x="5124450" y="676275"/>
                  <a:ext cx="392430" cy="2762885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vert270" wrap="square" lIns="14400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4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Customer Satisfaction</a:t>
                  </a:r>
                  <a:endParaRPr lang="en-US" sz="1400" dirty="0" smtClean="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 </a:t>
                  </a:r>
                  <a:endParaRPr lang="en-US" sz="14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38" name="AutoShape 84"/>
                <p:cNvCxnSpPr>
                  <a:cxnSpLocks noChangeShapeType="1"/>
                </p:cNvCxnSpPr>
                <p:nvPr/>
              </p:nvCxnSpPr>
              <p:spPr bwMode="auto">
                <a:xfrm>
                  <a:off x="4848225" y="1009650"/>
                  <a:ext cx="272415" cy="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prstDash val="dashDot"/>
                  <a:round/>
                  <a:headEnd/>
                  <a:tailEnd type="triangle" w="med" len="med"/>
                </a:ln>
                <a:extLst/>
              </p:spPr>
            </p:cxnSp>
            <p:sp>
              <p:nvSpPr>
                <p:cNvPr id="39" name="AutoShape 121"/>
                <p:cNvSpPr>
                  <a:spLocks noChangeArrowheads="1"/>
                </p:cNvSpPr>
                <p:nvPr/>
              </p:nvSpPr>
              <p:spPr bwMode="auto">
                <a:xfrm>
                  <a:off x="2752725" y="695325"/>
                  <a:ext cx="880110" cy="531495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3600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Outcome Failure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0" name="AutoShape 122"/>
                <p:cNvSpPr>
                  <a:spLocks noChangeArrowheads="1"/>
                </p:cNvSpPr>
                <p:nvPr/>
              </p:nvSpPr>
              <p:spPr bwMode="auto">
                <a:xfrm>
                  <a:off x="2790825" y="0"/>
                  <a:ext cx="880110" cy="47117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36000" rIns="91440" bIns="45720" anchor="t" anchorCtr="0" upright="1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Tangible Recovery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41" name="AutoShape 123"/>
                <p:cNvCxnSpPr>
                  <a:cxnSpLocks noChangeShapeType="1"/>
                </p:cNvCxnSpPr>
                <p:nvPr/>
              </p:nvCxnSpPr>
              <p:spPr bwMode="auto">
                <a:xfrm>
                  <a:off x="3629025" y="933450"/>
                  <a:ext cx="339725" cy="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/>
              </p:spPr>
            </p:cxnSp>
            <p:cxnSp>
              <p:nvCxnSpPr>
                <p:cNvPr id="42" name="AutoShape 124"/>
                <p:cNvCxnSpPr>
                  <a:cxnSpLocks noChangeShapeType="1"/>
                </p:cNvCxnSpPr>
                <p:nvPr/>
              </p:nvCxnSpPr>
              <p:spPr bwMode="auto">
                <a:xfrm>
                  <a:off x="3190875" y="476250"/>
                  <a:ext cx="0" cy="22352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/>
              </p:spPr>
            </p:cxnSp>
            <p:sp>
              <p:nvSpPr>
                <p:cNvPr id="43" name="AutoShape 58"/>
                <p:cNvSpPr>
                  <a:spLocks noChangeArrowheads="1"/>
                </p:cNvSpPr>
                <p:nvPr/>
              </p:nvSpPr>
              <p:spPr bwMode="auto">
                <a:xfrm>
                  <a:off x="0" y="124191"/>
                  <a:ext cx="826135" cy="463817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36000" rIns="91440" bIns="3600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Orientation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" name="AutoShape 59"/>
                <p:cNvSpPr>
                  <a:spLocks noChangeArrowheads="1"/>
                </p:cNvSpPr>
                <p:nvPr/>
              </p:nvSpPr>
              <p:spPr bwMode="auto">
                <a:xfrm>
                  <a:off x="9525" y="781050"/>
                  <a:ext cx="847090" cy="44577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36000" rIns="91440" bIns="3600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Role Playing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" name="AutoShape 60"/>
                <p:cNvSpPr>
                  <a:spLocks noChangeArrowheads="1"/>
                </p:cNvSpPr>
                <p:nvPr/>
              </p:nvSpPr>
              <p:spPr bwMode="auto">
                <a:xfrm>
                  <a:off x="19050" y="1417638"/>
                  <a:ext cx="833120" cy="40005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36000" rIns="91440" bIns="3600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Case Study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" name="AutoShape 61"/>
                <p:cNvSpPr>
                  <a:spLocks noChangeArrowheads="1"/>
                </p:cNvSpPr>
                <p:nvPr/>
              </p:nvSpPr>
              <p:spPr bwMode="auto">
                <a:xfrm>
                  <a:off x="1028700" y="66675"/>
                  <a:ext cx="1342800" cy="64440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0" tIns="0" rIns="0" bIns="18000" anchor="t" anchorCtr="0" upright="1">
                  <a:noAutofit/>
                </a:bodyPr>
                <a:lstStyle/>
                <a:p>
                  <a:pPr algn="ctr">
                    <a:lnSpc>
                      <a:spcPts val="1200"/>
                    </a:lnSpc>
                    <a:spcAft>
                      <a:spcPts val="0"/>
                    </a:spcAft>
                  </a:pPr>
                  <a:r>
                    <a:rPr lang="en-US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Knowledge </a:t>
                  </a:r>
                  <a:endParaRPr lang="tr-TR" dirty="0" smtClean="0">
                    <a:effectLst/>
                    <a:latin typeface="Times New Roman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ts val="1200"/>
                    </a:lnSpc>
                    <a:spcAft>
                      <a:spcPts val="0"/>
                    </a:spcAft>
                  </a:pPr>
                  <a:r>
                    <a:rPr lang="en-US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[Policies, values and strategies of the organization]</a:t>
                  </a:r>
                  <a:endParaRPr lang="en-US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" name="AutoShape 62"/>
                <p:cNvSpPr>
                  <a:spLocks noChangeArrowheads="1"/>
                </p:cNvSpPr>
                <p:nvPr/>
              </p:nvSpPr>
              <p:spPr bwMode="auto">
                <a:xfrm>
                  <a:off x="1027990" y="742951"/>
                  <a:ext cx="1343077" cy="589279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0" rIns="91440" bIns="0" anchor="t" anchorCtr="0" upright="1">
                  <a:normAutofit fontScale="85000" lnSpcReduction="20000"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Skill </a:t>
                  </a:r>
                  <a:endParaRPr lang="tr-TR" sz="1200" dirty="0" smtClean="0">
                    <a:effectLst/>
                    <a:latin typeface="Times New Roman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[Customer Perception Management]</a:t>
                  </a:r>
                  <a:endParaRPr lang="en-US" sz="12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" name="AutoShape 63"/>
                <p:cNvSpPr>
                  <a:spLocks noChangeArrowheads="1"/>
                </p:cNvSpPr>
                <p:nvPr/>
              </p:nvSpPr>
              <p:spPr bwMode="auto">
                <a:xfrm>
                  <a:off x="1046616" y="1409701"/>
                  <a:ext cx="1343077" cy="415925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0" rIns="91440" bIns="0" anchor="t" anchorCtr="0" upright="1">
                  <a:normAutofit fontScale="77500" lnSpcReduction="20000"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3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Attitude </a:t>
                  </a:r>
                  <a:endParaRPr lang="tr-TR" sz="1300" dirty="0" smtClean="0">
                    <a:effectLst/>
                    <a:latin typeface="Times New Roman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300" dirty="0" smtClean="0">
                      <a:effectLst/>
                      <a:latin typeface="Times New Roman"/>
                      <a:ea typeface="Calibri"/>
                      <a:cs typeface="Times New Roman"/>
                    </a:rPr>
                    <a:t>[Behavior Development]</a:t>
                  </a:r>
                  <a:endParaRPr lang="en-US" sz="13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49" name="AutoShape 66"/>
                <p:cNvCxnSpPr>
                  <a:cxnSpLocks noChangeShapeType="1"/>
                </p:cNvCxnSpPr>
                <p:nvPr/>
              </p:nvCxnSpPr>
              <p:spPr bwMode="auto">
                <a:xfrm>
                  <a:off x="828675" y="371475"/>
                  <a:ext cx="189230" cy="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/>
              </p:spPr>
            </p:cxnSp>
            <p:cxnSp>
              <p:nvCxnSpPr>
                <p:cNvPr id="50" name="AutoShape 67"/>
                <p:cNvCxnSpPr>
                  <a:cxnSpLocks noChangeShapeType="1"/>
                </p:cNvCxnSpPr>
                <p:nvPr/>
              </p:nvCxnSpPr>
              <p:spPr bwMode="auto">
                <a:xfrm>
                  <a:off x="876300" y="990600"/>
                  <a:ext cx="177165" cy="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/>
              </p:spPr>
            </p:cxnSp>
            <p:cxnSp>
              <p:nvCxnSpPr>
                <p:cNvPr id="51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852170" y="1617662"/>
                  <a:ext cx="191135" cy="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90831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1863026"/>
              </p:ext>
            </p:extLst>
          </p:nvPr>
        </p:nvGraphicFramePr>
        <p:xfrm>
          <a:off x="1189038" y="1271588"/>
          <a:ext cx="7196137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3 (Outcome Failure)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03432751"/>
              </p:ext>
            </p:extLst>
          </p:nvPr>
        </p:nvGraphicFramePr>
        <p:xfrm>
          <a:off x="1189038" y="1271588"/>
          <a:ext cx="7196137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4 (Process Failure)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(</a:t>
            </a:r>
            <a:r>
              <a:rPr lang="en-GB" sz="3200" dirty="0" smtClean="0"/>
              <a:t>T</a:t>
            </a:r>
            <a:r>
              <a:rPr lang="tr-TR" sz="3200" dirty="0" err="1" smtClean="0"/>
              <a:t>ypes</a:t>
            </a:r>
            <a:r>
              <a:rPr lang="tr-TR" sz="3200" dirty="0" smtClean="0"/>
              <a:t> Of) T</a:t>
            </a:r>
            <a:r>
              <a:rPr lang="en-GB" sz="3200" dirty="0" err="1" smtClean="0"/>
              <a:t>ra</a:t>
            </a:r>
            <a:r>
              <a:rPr lang="tr-TR" sz="3200" dirty="0" smtClean="0"/>
              <a:t>ini</a:t>
            </a:r>
            <a:r>
              <a:rPr lang="en-GB" sz="3200" dirty="0" smtClean="0"/>
              <a:t>ng </a:t>
            </a:r>
            <a:r>
              <a:rPr lang="en-GB" sz="3200" dirty="0" err="1" smtClean="0"/>
              <a:t>Pract</a:t>
            </a:r>
            <a:r>
              <a:rPr lang="tr-TR" sz="3200" dirty="0" smtClean="0"/>
              <a:t>i</a:t>
            </a:r>
            <a:r>
              <a:rPr lang="en-GB" sz="3200" dirty="0" err="1" smtClean="0"/>
              <a:t>ces</a:t>
            </a:r>
            <a:r>
              <a:rPr lang="en-GB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1268760"/>
            <a:ext cx="8208912" cy="4539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Group 3 </a:t>
            </a:r>
            <a:r>
              <a:rPr lang="en-US" sz="2400" kern="0" noProof="0" dirty="0" smtClean="0">
                <a:latin typeface="+mn-lt"/>
              </a:rPr>
              <a:t>Training Practices</a:t>
            </a:r>
            <a:r>
              <a:rPr lang="tr-TR" sz="2400" kern="0" noProof="0" dirty="0" smtClean="0">
                <a:latin typeface="+mn-lt"/>
              </a:rPr>
              <a:t> </a:t>
            </a:r>
            <a:r>
              <a:rPr lang="tr-TR" sz="2400" kern="0" noProof="0" dirty="0" err="1" smtClean="0">
                <a:latin typeface="+mn-lt"/>
              </a:rPr>
              <a:t>for</a:t>
            </a:r>
            <a:r>
              <a:rPr lang="tr-TR" sz="2400" kern="0" noProof="0" dirty="0" smtClean="0">
                <a:latin typeface="+mn-lt"/>
              </a:rPr>
              <a:t> Service </a:t>
            </a:r>
            <a:r>
              <a:rPr lang="tr-TR" sz="2400" kern="0" noProof="0" dirty="0" err="1" smtClean="0">
                <a:latin typeface="+mn-lt"/>
              </a:rPr>
              <a:t>Recovery</a:t>
            </a:r>
            <a:r>
              <a:rPr lang="tr-TR" sz="2400" kern="0" noProof="0" dirty="0" smtClean="0">
                <a:latin typeface="+mn-lt"/>
              </a:rPr>
              <a:t> </a:t>
            </a:r>
            <a:r>
              <a:rPr lang="tr-TR" sz="2400" kern="0" noProof="0" dirty="0" err="1" smtClean="0">
                <a:latin typeface="+mn-lt"/>
              </a:rPr>
              <a:t>Process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+mn-lt"/>
              </a:rPr>
              <a:t>Employee Recovery: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Employee Response to Service Delivery Failure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Employee Response to Customer Needs and Requests 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Unprompted employee actions 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Problematic Customer Behaviour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</a:t>
            </a:r>
            <a:r>
              <a:rPr lang="tr-TR" sz="3200" b="1" dirty="0" smtClean="0"/>
              <a:t>11</a:t>
            </a:r>
            <a:r>
              <a:rPr lang="en-US" sz="3200" b="1" dirty="0" smtClean="0"/>
              <a:t>.</a:t>
            </a:r>
            <a:r>
              <a:rPr lang="tr-TR" sz="3200" b="1" dirty="0" smtClean="0"/>
              <a:t>4</a:t>
            </a:r>
            <a:r>
              <a:rPr lang="en-US" sz="3200" b="1" dirty="0" smtClean="0"/>
              <a:t>. Training Practices for Employee Recovery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364294" y="1440320"/>
            <a:ext cx="8424934" cy="4104456"/>
            <a:chOff x="0" y="0"/>
            <a:chExt cx="5732145" cy="3896139"/>
          </a:xfrm>
          <a:noFill/>
        </p:grpSpPr>
        <p:cxnSp>
          <p:nvCxnSpPr>
            <p:cNvPr id="5" name="AutoShape 282"/>
            <p:cNvCxnSpPr>
              <a:cxnSpLocks noChangeShapeType="1"/>
            </p:cNvCxnSpPr>
            <p:nvPr/>
          </p:nvCxnSpPr>
          <p:spPr bwMode="auto">
            <a:xfrm flipH="1">
              <a:off x="2194560" y="2115047"/>
              <a:ext cx="286246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6" name="AutoShape 283"/>
            <p:cNvCxnSpPr>
              <a:cxnSpLocks noChangeShapeType="1"/>
            </p:cNvCxnSpPr>
            <p:nvPr/>
          </p:nvCxnSpPr>
          <p:spPr bwMode="auto">
            <a:xfrm flipH="1">
              <a:off x="2218414" y="2115047"/>
              <a:ext cx="262255" cy="1216025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7" name="AutoShape 240"/>
            <p:cNvCxnSpPr>
              <a:cxnSpLocks noChangeShapeType="1"/>
            </p:cNvCxnSpPr>
            <p:nvPr/>
          </p:nvCxnSpPr>
          <p:spPr bwMode="auto">
            <a:xfrm flipH="1" flipV="1">
              <a:off x="2194560" y="954156"/>
              <a:ext cx="286246" cy="1160891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sp>
          <p:nvSpPr>
            <p:cNvPr id="8" name="AutoShape 245"/>
            <p:cNvSpPr>
              <a:spLocks noChangeArrowheads="1"/>
            </p:cNvSpPr>
            <p:nvPr/>
          </p:nvSpPr>
          <p:spPr bwMode="auto">
            <a:xfrm>
              <a:off x="5311471" y="715617"/>
              <a:ext cx="336329" cy="276288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vert270" wrap="square" lIns="72000" tIns="45720" rIns="7200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Times New Roman"/>
                </a:rPr>
                <a:t>Customer Satisfaction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AutoShape 249"/>
            <p:cNvSpPr>
              <a:spLocks noChangeArrowheads="1"/>
            </p:cNvSpPr>
            <p:nvPr/>
          </p:nvSpPr>
          <p:spPr bwMode="auto">
            <a:xfrm>
              <a:off x="906448" y="174928"/>
              <a:ext cx="1398905" cy="415925"/>
            </a:xfrm>
            <a:prstGeom prst="roundRect">
              <a:avLst>
                <a:gd name="adj" fmla="val 16667"/>
              </a:avLst>
            </a:prstGeom>
            <a:grp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rot="0" vert="horz" wrap="square" lIns="91440" tIns="10800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Calibri"/>
                  <a:cs typeface="Times New Roman"/>
                </a:rPr>
                <a:t>Training Content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AutoShape 250"/>
            <p:cNvSpPr>
              <a:spLocks noChangeArrowheads="1"/>
            </p:cNvSpPr>
            <p:nvPr/>
          </p:nvSpPr>
          <p:spPr bwMode="auto">
            <a:xfrm>
              <a:off x="87464" y="159026"/>
              <a:ext cx="727710" cy="429260"/>
            </a:xfrm>
            <a:prstGeom prst="roundRect">
              <a:avLst>
                <a:gd name="adj" fmla="val 16667"/>
              </a:avLst>
            </a:prstGeom>
            <a:grp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300"/>
                </a:lnSpc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Calibri"/>
                  <a:cs typeface="Times New Roman"/>
                </a:rPr>
                <a:t>Training Practices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AutoShape 265"/>
            <p:cNvSpPr>
              <a:spLocks noChangeArrowheads="1"/>
            </p:cNvSpPr>
            <p:nvPr/>
          </p:nvSpPr>
          <p:spPr bwMode="auto">
            <a:xfrm>
              <a:off x="2409245" y="190831"/>
              <a:ext cx="2178050" cy="391795"/>
            </a:xfrm>
            <a:prstGeom prst="roundRect">
              <a:avLst>
                <a:gd name="adj" fmla="val 16667"/>
              </a:avLst>
            </a:prstGeom>
            <a:grp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rot="0" vert="horz" wrap="square" lIns="91440" tIns="10800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Calibri"/>
                  <a:cs typeface="Times New Roman"/>
                </a:rPr>
                <a:t>Employee Recovery 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Rectangle 281"/>
            <p:cNvSpPr>
              <a:spLocks noChangeArrowheads="1"/>
            </p:cNvSpPr>
            <p:nvPr/>
          </p:nvSpPr>
          <p:spPr bwMode="auto">
            <a:xfrm>
              <a:off x="0" y="0"/>
              <a:ext cx="5732145" cy="38961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3" name="AutoShape 284"/>
            <p:cNvSpPr>
              <a:spLocks noChangeArrowheads="1"/>
            </p:cNvSpPr>
            <p:nvPr/>
          </p:nvSpPr>
          <p:spPr bwMode="auto">
            <a:xfrm>
              <a:off x="4738977" y="715617"/>
              <a:ext cx="368052" cy="276288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Calibri"/>
                  <a:cs typeface="Times New Roman"/>
                </a:rPr>
                <a:t>Service Recovery</a:t>
              </a:r>
              <a:endParaRPr lang="en-US" sz="1400" dirty="0" smtClean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dirty="0" smtClean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" name="AutoShape 285"/>
            <p:cNvCxnSpPr>
              <a:cxnSpLocks noChangeShapeType="1"/>
            </p:cNvCxnSpPr>
            <p:nvPr/>
          </p:nvCxnSpPr>
          <p:spPr bwMode="auto">
            <a:xfrm>
              <a:off x="5104737" y="2170706"/>
              <a:ext cx="196215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grpSp>
          <p:nvGrpSpPr>
            <p:cNvPr id="15" name="Grup 14"/>
            <p:cNvGrpSpPr/>
            <p:nvPr/>
          </p:nvGrpSpPr>
          <p:grpSpPr>
            <a:xfrm>
              <a:off x="2480807" y="1073426"/>
              <a:ext cx="2257949" cy="2257232"/>
              <a:chOff x="0" y="0"/>
              <a:chExt cx="2257949" cy="2257232"/>
            </a:xfrm>
            <a:grpFill/>
          </p:grpSpPr>
          <p:sp>
            <p:nvSpPr>
              <p:cNvPr id="26" name="AutoShape 2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6080" cy="2257232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vert270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Employee Recovery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" name="AutoShape 255"/>
              <p:cNvSpPr>
                <a:spLocks noChangeArrowheads="1"/>
              </p:cNvSpPr>
              <p:nvPr/>
            </p:nvSpPr>
            <p:spPr bwMode="auto">
              <a:xfrm>
                <a:off x="381662" y="23854"/>
                <a:ext cx="1515110" cy="48641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Employee Response to Service Delivery Failure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" name="AutoShape 256"/>
              <p:cNvSpPr>
                <a:spLocks noChangeArrowheads="1"/>
              </p:cNvSpPr>
              <p:nvPr/>
            </p:nvSpPr>
            <p:spPr bwMode="auto">
              <a:xfrm>
                <a:off x="397565" y="612250"/>
                <a:ext cx="1494155" cy="58801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0" tIns="7200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Employee Response to Customer Needs &amp; Requests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" name="AutoShape 257"/>
              <p:cNvSpPr>
                <a:spLocks noChangeArrowheads="1"/>
              </p:cNvSpPr>
              <p:nvPr/>
            </p:nvSpPr>
            <p:spPr bwMode="auto">
              <a:xfrm>
                <a:off x="389614" y="1296062"/>
                <a:ext cx="1512570" cy="41592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Unprompted Employee Actions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" name="AutoShape 257"/>
              <p:cNvSpPr>
                <a:spLocks noChangeArrowheads="1"/>
              </p:cNvSpPr>
              <p:nvPr/>
            </p:nvSpPr>
            <p:spPr bwMode="auto">
              <a:xfrm>
                <a:off x="389614" y="1820849"/>
                <a:ext cx="1513205" cy="41592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Problematic Customer Behaviour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" name="Sol Ayraç 30"/>
              <p:cNvSpPr/>
              <p:nvPr/>
            </p:nvSpPr>
            <p:spPr>
              <a:xfrm flipH="1">
                <a:off x="1868556" y="71562"/>
                <a:ext cx="389393" cy="2069382"/>
              </a:xfrm>
              <a:prstGeom prst="leftBrac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 dirty="0"/>
              </a:p>
            </p:txBody>
          </p:sp>
        </p:grpSp>
        <p:grpSp>
          <p:nvGrpSpPr>
            <p:cNvPr id="16" name="Grup 15"/>
            <p:cNvGrpSpPr/>
            <p:nvPr/>
          </p:nvGrpSpPr>
          <p:grpSpPr>
            <a:xfrm>
              <a:off x="47707" y="691763"/>
              <a:ext cx="2148112" cy="3053025"/>
              <a:chOff x="0" y="0"/>
              <a:chExt cx="2148112" cy="3053025"/>
            </a:xfrm>
            <a:grpFill/>
          </p:grpSpPr>
          <p:sp>
            <p:nvSpPr>
              <p:cNvPr id="17" name="AutoShape 252"/>
              <p:cNvSpPr>
                <a:spLocks noChangeArrowheads="1"/>
              </p:cNvSpPr>
              <p:nvPr/>
            </p:nvSpPr>
            <p:spPr bwMode="auto">
              <a:xfrm>
                <a:off x="0" y="23854"/>
                <a:ext cx="898222" cy="891816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14400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Orientation, Job Rotation, Lectures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AutoShape 253"/>
              <p:cNvSpPr>
                <a:spLocks noChangeArrowheads="1"/>
              </p:cNvSpPr>
              <p:nvPr/>
            </p:nvSpPr>
            <p:spPr bwMode="auto">
              <a:xfrm>
                <a:off x="7952" y="993913"/>
                <a:ext cx="889635" cy="937343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0" anchor="t" anchorCtr="0" upright="1">
                <a:normAutofit fontScale="77500" lnSpcReduction="20000"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Conference Orientation, Coaching, Group Discussion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" name="AutoShape 254"/>
              <p:cNvSpPr>
                <a:spLocks noChangeArrowheads="1"/>
              </p:cNvSpPr>
              <p:nvPr/>
            </p:nvSpPr>
            <p:spPr bwMode="auto">
              <a:xfrm>
                <a:off x="7952" y="2043485"/>
                <a:ext cx="890270" cy="94615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36000" anchor="t" anchorCtr="0" upright="1">
                <a:normAutofit fontScale="92500"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Role Playing, Case Study, Brain Storming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AutoShape 255"/>
              <p:cNvSpPr>
                <a:spLocks noChangeArrowheads="1"/>
              </p:cNvSpPr>
              <p:nvPr/>
            </p:nvSpPr>
            <p:spPr bwMode="auto">
              <a:xfrm>
                <a:off x="1049573" y="0"/>
                <a:ext cx="1098539" cy="91567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36000" anchor="t" anchorCtr="0" upright="1">
                <a:normAutofit fontScale="85000" lnSpcReduction="10000"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Knowledge [Providing Perfect Service; Expectations of Customers]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AutoShape 255"/>
              <p:cNvSpPr>
                <a:spLocks noChangeArrowheads="1"/>
              </p:cNvSpPr>
              <p:nvPr/>
            </p:nvSpPr>
            <p:spPr bwMode="auto">
              <a:xfrm>
                <a:off x="1048923" y="978011"/>
                <a:ext cx="1098539" cy="95377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108000" rIns="91440" bIns="45720" anchor="t" anchorCtr="0" upright="1">
                <a:normAutofit fontScale="85000" lnSpcReduction="20000"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Times New Roman"/>
                  </a:rPr>
                  <a:t>Skill [Communication and Technical Skills, Customer Analysis]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" name="AutoShape 255"/>
              <p:cNvSpPr>
                <a:spLocks noChangeArrowheads="1"/>
              </p:cNvSpPr>
              <p:nvPr/>
            </p:nvSpPr>
            <p:spPr bwMode="auto">
              <a:xfrm>
                <a:off x="1049573" y="1979875"/>
                <a:ext cx="1098539" cy="107315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0" tIns="72000" rIns="0" bIns="0" anchor="t" anchorCtr="0" upright="1">
                <a:normAutofit fontScale="70000" lnSpcReduction="20000"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Attitude 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[</a:t>
                </a:r>
                <a:r>
                  <a:rPr lang="en-US" sz="1400" dirty="0" err="1" smtClean="0">
                    <a:effectLst/>
                    <a:latin typeface="Times New Roman"/>
                    <a:ea typeface="Calibri"/>
                    <a:cs typeface="Times New Roman"/>
                  </a:rPr>
                  <a:t>Behaviours</a:t>
                </a: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 to and not to Display; 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Develop Improvisational </a:t>
                </a:r>
                <a:r>
                  <a:rPr lang="en-US" sz="1400" dirty="0" err="1" smtClean="0">
                    <a:effectLst/>
                    <a:latin typeface="Times New Roman"/>
                    <a:ea typeface="Calibri"/>
                    <a:cs typeface="Times New Roman"/>
                  </a:rPr>
                  <a:t>Behaviour</a:t>
                </a: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]</a:t>
                </a:r>
                <a:endParaRPr lang="en-US" sz="14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dirty="0" smtClean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3" name="Düz Bağlayıcı 22"/>
              <p:cNvCxnSpPr/>
              <p:nvPr/>
            </p:nvCxnSpPr>
            <p:spPr>
              <a:xfrm>
                <a:off x="898498" y="453225"/>
                <a:ext cx="151351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Düz Bağlayıcı 23"/>
              <p:cNvCxnSpPr/>
              <p:nvPr/>
            </p:nvCxnSpPr>
            <p:spPr>
              <a:xfrm>
                <a:off x="898498" y="2520564"/>
                <a:ext cx="15113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Düz Bağlayıcı 34"/>
              <p:cNvCxnSpPr/>
              <p:nvPr/>
            </p:nvCxnSpPr>
            <p:spPr>
              <a:xfrm>
                <a:off x="905378" y="1429531"/>
                <a:ext cx="151351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224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4013281"/>
              </p:ext>
            </p:extLst>
          </p:nvPr>
        </p:nvGraphicFramePr>
        <p:xfrm>
          <a:off x="1189038" y="1271588"/>
          <a:ext cx="7196137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5 (Employee Recovery)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(Types Of) </a:t>
            </a:r>
            <a:r>
              <a:rPr lang="en-US" sz="3200" dirty="0" err="1" smtClean="0"/>
              <a:t>Tra</a:t>
            </a:r>
            <a:r>
              <a:rPr lang="tr-TR" sz="3200" dirty="0" smtClean="0"/>
              <a:t>ini</a:t>
            </a:r>
            <a:r>
              <a:rPr lang="en-US" sz="3200" dirty="0" smtClean="0"/>
              <a:t>ng </a:t>
            </a:r>
            <a:r>
              <a:rPr lang="en-US" sz="3200" dirty="0" err="1" smtClean="0"/>
              <a:t>Pract</a:t>
            </a:r>
            <a:r>
              <a:rPr lang="tr-TR" sz="3200" dirty="0" smtClean="0"/>
              <a:t>i</a:t>
            </a:r>
            <a:r>
              <a:rPr lang="en-US" sz="3200" dirty="0" err="1" smtClean="0"/>
              <a:t>ces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196752"/>
            <a:ext cx="8496944" cy="4536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Group 4 </a:t>
            </a:r>
            <a:r>
              <a:rPr lang="en-US" sz="2400" kern="0" noProof="0" dirty="0" smtClean="0">
                <a:latin typeface="+mn-lt"/>
              </a:rPr>
              <a:t>Training Practices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+mn-lt"/>
              </a:rPr>
              <a:t>Process Recovery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Determination of Performance Standards 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Understanding the importance of service recovery</a:t>
            </a:r>
          </a:p>
          <a:p>
            <a:pPr marL="685800" lvl="1" indent="-2286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+mn-lt"/>
              </a:rPr>
              <a:t>Customer Recovery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Involved in the service process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Easy Complaint System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buFont typeface="Wingdings" pitchFamily="2" charset="2"/>
              <a:buChar char="Ø"/>
              <a:defRPr/>
            </a:pPr>
            <a:endParaRPr lang="en-US" sz="2400" kern="0" dirty="0" smtClean="0">
              <a:latin typeface="+mn-lt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65000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0780230"/>
              </p:ext>
            </p:extLst>
          </p:nvPr>
        </p:nvGraphicFramePr>
        <p:xfrm>
          <a:off x="1189038" y="1271588"/>
          <a:ext cx="7196137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6 (Customer Involvement)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Chapter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11</a:t>
            </a:r>
          </a:p>
          <a:p>
            <a:r>
              <a:rPr lang="en-GB" sz="2500" dirty="0">
                <a:solidFill>
                  <a:schemeClr val="bg1"/>
                </a:solidFill>
              </a:rPr>
              <a:t>Staff Training for </a:t>
            </a:r>
            <a:r>
              <a:rPr lang="en-GB" sz="2500" dirty="0" smtClean="0">
                <a:solidFill>
                  <a:schemeClr val="bg1"/>
                </a:solidFill>
              </a:rPr>
              <a:t>Service </a:t>
            </a:r>
            <a:r>
              <a:rPr lang="en-GB" sz="2500" dirty="0">
                <a:solidFill>
                  <a:schemeClr val="bg1"/>
                </a:solidFill>
              </a:rPr>
              <a:t>Failures and Recovery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4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T</a:t>
            </a:r>
            <a:r>
              <a:rPr lang="en-GB" sz="3200" dirty="0" err="1" smtClean="0"/>
              <a:t>ra</a:t>
            </a:r>
            <a:r>
              <a:rPr lang="tr-TR" sz="3200" dirty="0" smtClean="0"/>
              <a:t>ini</a:t>
            </a:r>
            <a:r>
              <a:rPr lang="en-GB" sz="3200" dirty="0" smtClean="0"/>
              <a:t>ng </a:t>
            </a:r>
            <a:r>
              <a:rPr lang="en-GB" sz="3200" dirty="0" err="1" smtClean="0"/>
              <a:t>Pract</a:t>
            </a:r>
            <a:r>
              <a:rPr lang="tr-TR" sz="3200" dirty="0" smtClean="0"/>
              <a:t>i</a:t>
            </a:r>
            <a:r>
              <a:rPr lang="en-GB" sz="3200" dirty="0" err="1" smtClean="0"/>
              <a:t>ces</a:t>
            </a:r>
            <a:r>
              <a:rPr lang="en-GB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1052736"/>
            <a:ext cx="7200800" cy="4464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Should be designed via communicating with employees: </a:t>
            </a:r>
            <a:endParaRPr lang="tr-TR" sz="2000" dirty="0" smtClean="0">
              <a:latin typeface="+mn-lt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intranet through all departments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voice emails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job rotation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social activities between employees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bulletin boards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meetings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 err="1" smtClean="0">
                <a:latin typeface="+mn-lt"/>
              </a:rPr>
              <a:t>i</a:t>
            </a:r>
            <a:r>
              <a:rPr lang="en-US" sz="2000" kern="0" dirty="0" smtClean="0">
                <a:latin typeface="+mn-lt"/>
              </a:rPr>
              <a:t>-service trainings</a:t>
            </a:r>
            <a:endParaRPr lang="tr-TR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1800" dirty="0" smtClean="0"/>
              <a:t>Provide realistic foresight</a:t>
            </a:r>
          </a:p>
          <a:p>
            <a:pPr lvl="2" algn="r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/>
              <a:t>Role playing </a:t>
            </a:r>
          </a:p>
          <a:p>
            <a:pPr lvl="2" algn="r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/>
              <a:t>Simulation training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sz="1800" dirty="0" smtClean="0"/>
              <a:t>Provide an understanding of the organization</a:t>
            </a:r>
          </a:p>
          <a:p>
            <a:pPr lvl="2"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/>
              <a:t>Rotation training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sz="1800" dirty="0" smtClean="0"/>
              <a:t>Develop the </a:t>
            </a:r>
            <a:r>
              <a:rPr lang="en-US" sz="1800" dirty="0" err="1" smtClean="0"/>
              <a:t>behaviours</a:t>
            </a:r>
            <a:r>
              <a:rPr lang="en-US" sz="1800" dirty="0" smtClean="0"/>
              <a:t> required by the organization</a:t>
            </a:r>
          </a:p>
          <a:p>
            <a:pPr lvl="2"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/>
              <a:t>Multi-skills training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sz="1800" dirty="0" smtClean="0"/>
              <a:t>Provide experience</a:t>
            </a:r>
          </a:p>
          <a:p>
            <a:pPr lvl="2"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/>
              <a:t>On-the-job training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sz="1800" dirty="0" smtClean="0"/>
              <a:t>Renewed regularly</a:t>
            </a:r>
            <a:endParaRPr lang="en-US" sz="1800" b="1" i="1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Tra</a:t>
            </a:r>
            <a:r>
              <a:rPr lang="tr-TR" sz="3200" dirty="0" smtClean="0"/>
              <a:t>ini</a:t>
            </a:r>
            <a:r>
              <a:rPr lang="en-US" sz="3200" dirty="0" smtClean="0"/>
              <a:t>ng </a:t>
            </a:r>
            <a:r>
              <a:rPr lang="en-US" sz="3200" dirty="0" err="1" smtClean="0"/>
              <a:t>Pract</a:t>
            </a:r>
            <a:r>
              <a:rPr lang="tr-TR" sz="3200" dirty="0" smtClean="0"/>
              <a:t>i</a:t>
            </a:r>
            <a:r>
              <a:rPr lang="en-US" sz="3200" dirty="0" err="1" smtClean="0"/>
              <a:t>ces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81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7" cy="9977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dirty="0" smtClean="0"/>
              <a:t>TRAINING FOR EFFICIENT </a:t>
            </a:r>
            <a:r>
              <a:rPr lang="en-US" sz="4000" dirty="0" smtClean="0"/>
              <a:t>SERVICE RECOVERY:</a:t>
            </a:r>
            <a:br>
              <a:rPr lang="en-US" sz="4000" dirty="0" smtClean="0"/>
            </a:br>
            <a:r>
              <a:rPr lang="tr-TR" sz="4000" dirty="0" smtClean="0"/>
              <a:t>HOSPITALITY MANAGEMENT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Customer Complaints – Service Failures    (24 April – 30 May 2015)</a:t>
            </a:r>
          </a:p>
          <a:p>
            <a:pPr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Technical Issues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Structural Issues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People-driven Issues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The most common service failures related to employees of 	Main Restaurant: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  <a:defRPr/>
            </a:pPr>
            <a:endParaRPr lang="en-US" sz="2400" dirty="0" smtClean="0"/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Rude </a:t>
            </a:r>
            <a:r>
              <a:rPr lang="en-US" sz="2400" dirty="0" err="1" smtClean="0"/>
              <a:t>behaviours</a:t>
            </a:r>
            <a:r>
              <a:rPr lang="en-US" sz="2400" dirty="0" smtClean="0"/>
              <a:t> of employees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Unwillingness of employees to meet customer requests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Careless and rushing service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Employees ignoring customers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The most common service failures related to 	employees of an a la carte restaurant:</a:t>
            </a: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Employees’ insufficient knowledge about the menu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Food served at an incorrect temperature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Wrong order service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Slow service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Training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:</a:t>
            </a:r>
          </a:p>
          <a:p>
            <a:pPr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2400" dirty="0" smtClean="0"/>
              <a:t>(5- 15 June 2015 / 15 hours in total)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Communication techniques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Customer relationship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Complaint management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Time management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Problem-solving techniques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Outcomes of Training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I:</a:t>
            </a:r>
          </a:p>
          <a:p>
            <a:pPr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2400" dirty="0" smtClean="0"/>
              <a:t>(After 60 days) </a:t>
            </a:r>
          </a:p>
          <a:p>
            <a:pPr lvl="1">
              <a:lnSpc>
                <a:spcPct val="11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Customer complaints from main restaurant decreased by more than 60%</a:t>
            </a:r>
          </a:p>
          <a:p>
            <a:pPr lvl="1">
              <a:lnSpc>
                <a:spcPct val="11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Customer complaints related to the a</a:t>
            </a:r>
            <a:r>
              <a:rPr lang="tr-TR" sz="2400" dirty="0" smtClean="0"/>
              <a:t> </a:t>
            </a:r>
            <a:r>
              <a:rPr lang="en-US" sz="2400" dirty="0" smtClean="0"/>
              <a:t>la</a:t>
            </a:r>
            <a:r>
              <a:rPr lang="tr-TR" sz="2400" dirty="0" smtClean="0"/>
              <a:t> </a:t>
            </a:r>
            <a:r>
              <a:rPr lang="en-US" sz="2400" dirty="0" smtClean="0"/>
              <a:t>carte restaurant decreased by just 17% </a:t>
            </a: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No difference in customers’</a:t>
            </a:r>
            <a:r>
              <a:rPr lang="tr-TR" sz="2400" dirty="0" smtClean="0"/>
              <a:t> </a:t>
            </a:r>
            <a:r>
              <a:rPr lang="en-US" sz="2400" dirty="0" smtClean="0"/>
              <a:t>satisfaction from </a:t>
            </a:r>
            <a:r>
              <a:rPr lang="tr-TR" sz="2400" dirty="0" smtClean="0"/>
              <a:t>a </a:t>
            </a:r>
            <a:r>
              <a:rPr lang="en-US" sz="2400" dirty="0" smtClean="0"/>
              <a:t>la</a:t>
            </a:r>
            <a:r>
              <a:rPr lang="tr-TR" sz="2400" dirty="0" smtClean="0"/>
              <a:t> </a:t>
            </a:r>
            <a:r>
              <a:rPr lang="en-US" sz="2400" dirty="0" smtClean="0"/>
              <a:t>carte restaurant.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Situation Analysis after Training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I:</a:t>
            </a:r>
          </a:p>
          <a:p>
            <a:pPr lvl="1">
              <a:lnSpc>
                <a:spcPct val="12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customers were paying too much at the a la Carte restaurant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preventing service failures was not sufficient alone </a:t>
            </a:r>
          </a:p>
          <a:p>
            <a:pPr lvl="1">
              <a:lnSpc>
                <a:spcPct val="12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efficient service recovery was needed to prevent customers complaints</a:t>
            </a:r>
          </a:p>
          <a:p>
            <a:pPr>
              <a:lnSpc>
                <a:spcPct val="11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Suggestion: A</a:t>
            </a:r>
            <a:r>
              <a:rPr lang="tr-TR" sz="2400" dirty="0" smtClean="0"/>
              <a:t> </a:t>
            </a:r>
            <a:r>
              <a:rPr lang="en-US" sz="2400" dirty="0" smtClean="0"/>
              <a:t>la</a:t>
            </a:r>
            <a:r>
              <a:rPr lang="tr-TR" sz="2400" dirty="0" smtClean="0"/>
              <a:t> </a:t>
            </a:r>
            <a:r>
              <a:rPr lang="en-US" sz="2400" dirty="0" smtClean="0"/>
              <a:t>carte restaurant’s employees to be 	distinctively trained and also be provided with 	autonomy 	by 	the management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Training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II:</a:t>
            </a:r>
          </a:p>
          <a:p>
            <a:pPr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2400" dirty="0" smtClean="0"/>
              <a:t>(20-30 August 2015/ Role Playing &amp; Case Study etc.)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Customer psychology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Emotional intelligence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Understanding people and motivation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Empathy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Dealing with difficult people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Service recovery techniques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>
              <a:lnSpc>
                <a:spcPct val="200000"/>
              </a:lnSpc>
            </a:pPr>
            <a:r>
              <a:rPr lang="en-GB" sz="2000" dirty="0"/>
              <a:t>After reading this chapter, you should be able to:</a:t>
            </a:r>
            <a:endParaRPr lang="en-US" sz="2000" dirty="0"/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000" dirty="0"/>
              <a:t>Define staff training, service failure and service </a:t>
            </a:r>
            <a:r>
              <a:rPr lang="en-GB" sz="2000" dirty="0" smtClean="0"/>
              <a:t>recovery.</a:t>
            </a:r>
            <a:endParaRPr lang="en-US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000" dirty="0"/>
              <a:t>Explain the importance of staff training in service </a:t>
            </a:r>
            <a:r>
              <a:rPr lang="en-GB" sz="2000" dirty="0" smtClean="0"/>
              <a:t>failure </a:t>
            </a:r>
            <a:r>
              <a:rPr lang="en-GB" sz="2000" dirty="0"/>
              <a:t>and </a:t>
            </a:r>
            <a:r>
              <a:rPr lang="en-GB" sz="2000" dirty="0" smtClean="0"/>
              <a:t>recovery.</a:t>
            </a:r>
            <a:endParaRPr lang="en-US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000" dirty="0"/>
              <a:t>Offer training recommendations to overcome service failure and manage the service recovery.</a:t>
            </a:r>
            <a:endParaRPr lang="en-US" sz="2000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Learning 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22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Outcomes of Training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II:</a:t>
            </a:r>
          </a:p>
          <a:p>
            <a:pPr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2400" dirty="0" smtClean="0"/>
              <a:t>(After 45 days) </a:t>
            </a: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Customer complaints from the a la carte restaurant decreased by 86% </a:t>
            </a: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customers’ satisfaction from the a la carte restaurant increased by 17%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980728"/>
            <a:ext cx="7196137" cy="9977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dirty="0" smtClean="0"/>
              <a:t>TRAINING FOR EFFICIENT </a:t>
            </a:r>
            <a:r>
              <a:rPr lang="en-US" sz="4000" dirty="0" smtClean="0"/>
              <a:t>SERVICE RECOVERY:</a:t>
            </a:r>
            <a:br>
              <a:rPr lang="en-US" sz="4000" dirty="0" smtClean="0"/>
            </a:br>
            <a:r>
              <a:rPr lang="tr-TR" sz="4000" dirty="0" smtClean="0"/>
              <a:t>HOSPITALITY MANAGEMENT II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1800" dirty="0" smtClean="0"/>
              <a:t>Unsatisfactory Responses of Employees to Customer Complaints and Requests – Inefficient Service Recoveries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/>
              <a:t>The most common customer complaints: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1800" dirty="0" smtClean="0"/>
              <a:t>Uncompensated losses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1800" dirty="0" smtClean="0"/>
              <a:t>Unsolved problems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1800" dirty="0" smtClean="0"/>
              <a:t>Not being able to reach out to any managers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1800" dirty="0" smtClean="0"/>
              <a:t>Employees’ incomprehension of customer request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1800" dirty="0" smtClean="0"/>
              <a:t>Feeling unwillingness of employees to comprehend the problem etc.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Training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I: 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sz="2000" dirty="0" smtClean="0"/>
              <a:t>(Guest Relations Department Staff)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Problem solving techniques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Conflict management 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Dealing with angry and difficult customers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Personality analysis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Stress Management</a:t>
            </a:r>
          </a:p>
          <a:p>
            <a:pPr lvl="1"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Importance of feedback to customers and applicable techniques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Outcomes of Training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I: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The level of customer complaints was much higher than expectations even after a significant decrease</a:t>
            </a:r>
          </a:p>
          <a:p>
            <a:pPr marL="457200" lvl="1" indent="0"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  <a:defRPr/>
            </a:pPr>
            <a:endParaRPr lang="en-US" sz="2400" dirty="0" smtClean="0"/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Guest Relations Department staff were unable to develop empathy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Training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II </a:t>
            </a:r>
          </a:p>
          <a:p>
            <a:pPr algn="r">
              <a:lnSpc>
                <a:spcPct val="150000"/>
              </a:lnSpc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(Guest Relations Department Staff / Off-the Job Training)</a:t>
            </a: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Each employee was individually sent to Z hotel which was qualified as successful in customer complaints management</a:t>
            </a: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Trainees as the customer of Z hotel had some problems and communicated to GRS of Z Hotel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Outcomes of Training Program II: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Considerable performance improvement  in the short-term</a:t>
            </a: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en-US" sz="2400" dirty="0" smtClean="0"/>
              <a:t>Reduction in customer complaints in the long-term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Fa</a:t>
            </a:r>
            <a:r>
              <a:rPr lang="tr-TR" sz="3200" dirty="0" smtClean="0"/>
              <a:t>i</a:t>
            </a:r>
            <a:r>
              <a:rPr lang="en-US" sz="3200" dirty="0" smtClean="0"/>
              <a:t>lures: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Hosp</a:t>
            </a:r>
            <a:r>
              <a:rPr lang="tr-TR" sz="3200" dirty="0" smtClean="0"/>
              <a:t>i</a:t>
            </a:r>
            <a:r>
              <a:rPr lang="en-US" sz="3200" dirty="0" err="1" smtClean="0"/>
              <a:t>tal</a:t>
            </a:r>
            <a:r>
              <a:rPr lang="tr-TR" sz="3200" dirty="0" smtClean="0"/>
              <a:t>i</a:t>
            </a:r>
            <a:r>
              <a:rPr lang="en-US" sz="3200" dirty="0" smtClean="0"/>
              <a:t>ty Management 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484784"/>
            <a:ext cx="7196137" cy="4100834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Activity</a:t>
            </a:r>
            <a:endParaRPr lang="tr-TR" sz="2400" b="1" dirty="0" smtClean="0"/>
          </a:p>
          <a:p>
            <a:endParaRPr lang="tr-TR" sz="2400" b="1" dirty="0" smtClean="0"/>
          </a:p>
          <a:p>
            <a:pPr>
              <a:buNone/>
            </a:pPr>
            <a:r>
              <a:rPr lang="en-GB" sz="2400" dirty="0" smtClean="0"/>
              <a:t>Think of a situation where you had </a:t>
            </a:r>
            <a:r>
              <a:rPr lang="tr-TR" sz="2400" dirty="0" smtClean="0"/>
              <a:t>a </a:t>
            </a:r>
            <a:r>
              <a:rPr lang="tr-TR" sz="2400" dirty="0" err="1" smtClean="0"/>
              <a:t>process</a:t>
            </a:r>
            <a:r>
              <a:rPr lang="tr-TR" sz="2400" dirty="0" smtClean="0"/>
              <a:t> </a:t>
            </a:r>
            <a:r>
              <a:rPr lang="tr-TR" sz="2400" dirty="0" err="1" smtClean="0"/>
              <a:t>failure</a:t>
            </a:r>
            <a:r>
              <a:rPr lang="tr-TR" sz="2400" dirty="0" smtClean="0"/>
              <a:t> </a:t>
            </a:r>
            <a:r>
              <a:rPr lang="en-GB" sz="2400" dirty="0" smtClean="0"/>
              <a:t>and </a:t>
            </a:r>
            <a:r>
              <a:rPr lang="tr-TR" sz="2400" dirty="0" err="1" smtClean="0"/>
              <a:t>outcome</a:t>
            </a:r>
            <a:r>
              <a:rPr lang="tr-TR" sz="2400" dirty="0" smtClean="0"/>
              <a:t> </a:t>
            </a:r>
            <a:r>
              <a:rPr lang="tr-TR" sz="2400" dirty="0" err="1" smtClean="0"/>
              <a:t>failure</a:t>
            </a:r>
            <a:r>
              <a:rPr lang="en-GB" sz="2400" dirty="0" smtClean="0"/>
              <a:t>. </a:t>
            </a:r>
            <a:r>
              <a:rPr lang="tr-TR" sz="2400" dirty="0" smtClean="0"/>
              <a:t>What kind of training would be better to develop employees and recover the failures?</a:t>
            </a:r>
          </a:p>
          <a:p>
            <a:pPr>
              <a:buNone/>
            </a:pPr>
            <a:endParaRPr lang="tr-TR" sz="2400" dirty="0" smtClean="0"/>
          </a:p>
          <a:p>
            <a:endParaRPr lang="tr-TR" sz="2400" dirty="0" smtClean="0"/>
          </a:p>
          <a:p>
            <a:pPr>
              <a:buNone/>
            </a:pPr>
            <a:endParaRPr lang="tr-TR" sz="1600" dirty="0" smtClean="0"/>
          </a:p>
          <a:p>
            <a:pPr lvl="0">
              <a:buNone/>
            </a:pPr>
            <a:endParaRPr lang="en-US" sz="16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Role of </a:t>
            </a:r>
            <a:r>
              <a:rPr lang="en-US" sz="2800" dirty="0" smtClean="0"/>
              <a:t>Training</a:t>
            </a:r>
            <a:r>
              <a:rPr lang="tr-TR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Service Recovery Process</a:t>
            </a:r>
          </a:p>
        </p:txBody>
      </p:sp>
    </p:spTree>
    <p:extLst>
      <p:ext uri="{BB962C8B-B14F-4D97-AF65-F5344CB8AC3E}">
        <p14:creationId xmlns:p14="http://schemas.microsoft.com/office/powerpoint/2010/main" val="30840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24078" indent="-514350">
              <a:lnSpc>
                <a:spcPct val="150000"/>
              </a:lnSpc>
              <a:buNone/>
            </a:pPr>
            <a:r>
              <a:rPr lang="en-GB" sz="2400" b="1" dirty="0"/>
              <a:t>Questions</a:t>
            </a:r>
            <a:endParaRPr lang="en-US" sz="2400" b="1" dirty="0"/>
          </a:p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How do we define service failure and recovery?</a:t>
            </a:r>
            <a:endParaRPr lang="en-US" sz="2400" dirty="0"/>
          </a:p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Why is training important for service recovery?</a:t>
            </a:r>
            <a:endParaRPr lang="en-US" sz="2400" dirty="0"/>
          </a:p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What are the main reasons for </a:t>
            </a:r>
            <a:r>
              <a:rPr lang="en-GB" sz="2400" dirty="0" err="1" smtClean="0"/>
              <a:t>servi</a:t>
            </a:r>
            <a:r>
              <a:rPr lang="tr-TR" sz="2400" dirty="0" smtClean="0"/>
              <a:t>c</a:t>
            </a:r>
            <a:r>
              <a:rPr lang="en-GB" sz="2400" dirty="0" smtClean="0"/>
              <a:t>e </a:t>
            </a:r>
            <a:r>
              <a:rPr lang="en-GB" sz="2400" dirty="0"/>
              <a:t>failures?</a:t>
            </a:r>
            <a:endParaRPr lang="en-US" sz="2400" dirty="0"/>
          </a:p>
          <a:p>
            <a:pPr marL="624078" lvl="0" indent="-514350">
              <a:buFont typeface="+mj-lt"/>
              <a:buAutoNum type="arabicPeriod"/>
            </a:pPr>
            <a:r>
              <a:rPr lang="en-GB" sz="2400" dirty="0"/>
              <a:t>What is the relationship between staff training and service recovery success?</a:t>
            </a:r>
            <a:endParaRPr lang="en-US" sz="2400" dirty="0"/>
          </a:p>
          <a:p>
            <a:pPr marL="624078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How can the service recovery process be managed?</a:t>
            </a:r>
            <a:endParaRPr lang="en-US" sz="2400" dirty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Role of </a:t>
            </a:r>
            <a:r>
              <a:rPr lang="en-US" sz="2800" dirty="0" smtClean="0"/>
              <a:t>Training</a:t>
            </a:r>
            <a:r>
              <a:rPr lang="tr-TR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Service Recovery Process</a:t>
            </a:r>
          </a:p>
        </p:txBody>
      </p:sp>
    </p:spTree>
    <p:extLst>
      <p:ext uri="{BB962C8B-B14F-4D97-AF65-F5344CB8AC3E}">
        <p14:creationId xmlns:p14="http://schemas.microsoft.com/office/powerpoint/2010/main" val="286411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51444" y="117475"/>
            <a:ext cx="868776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</a:t>
            </a:r>
            <a:r>
              <a:rPr lang="tr-TR" alt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</a:t>
            </a:r>
            <a:r>
              <a:rPr lang="en-US" alt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.1  Training Process and Service Recovery</a:t>
            </a:r>
            <a:endParaRPr lang="en-US" alt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8" name="Group 352"/>
          <p:cNvGrpSpPr>
            <a:grpSpLocks/>
          </p:cNvGrpSpPr>
          <p:nvPr/>
        </p:nvGrpSpPr>
        <p:grpSpPr bwMode="auto">
          <a:xfrm>
            <a:off x="539552" y="764704"/>
            <a:ext cx="7897820" cy="4725471"/>
            <a:chOff x="1353" y="10909"/>
            <a:chExt cx="8727" cy="4266"/>
          </a:xfrm>
          <a:noFill/>
        </p:grpSpPr>
        <p:grpSp>
          <p:nvGrpSpPr>
            <p:cNvPr id="39" name="Group 353"/>
            <p:cNvGrpSpPr>
              <a:grpSpLocks/>
            </p:cNvGrpSpPr>
            <p:nvPr/>
          </p:nvGrpSpPr>
          <p:grpSpPr bwMode="auto">
            <a:xfrm>
              <a:off x="1471" y="11204"/>
              <a:ext cx="8555" cy="3735"/>
              <a:chOff x="1405" y="11006"/>
              <a:chExt cx="8555" cy="3735"/>
            </a:xfrm>
            <a:grpFill/>
          </p:grpSpPr>
          <p:grpSp>
            <p:nvGrpSpPr>
              <p:cNvPr id="41" name="Group 354"/>
              <p:cNvGrpSpPr>
                <a:grpSpLocks/>
              </p:cNvGrpSpPr>
              <p:nvPr/>
            </p:nvGrpSpPr>
            <p:grpSpPr bwMode="auto">
              <a:xfrm>
                <a:off x="1405" y="11006"/>
                <a:ext cx="8555" cy="3735"/>
                <a:chOff x="1405" y="10830"/>
                <a:chExt cx="8555" cy="3735"/>
              </a:xfrm>
              <a:grpFill/>
            </p:grpSpPr>
            <p:grpSp>
              <p:nvGrpSpPr>
                <p:cNvPr id="43" name="Group 355"/>
                <p:cNvGrpSpPr>
                  <a:grpSpLocks/>
                </p:cNvGrpSpPr>
                <p:nvPr/>
              </p:nvGrpSpPr>
              <p:grpSpPr bwMode="auto">
                <a:xfrm>
                  <a:off x="1405" y="10830"/>
                  <a:ext cx="4827" cy="3735"/>
                  <a:chOff x="1009" y="10830"/>
                  <a:chExt cx="4906" cy="3735"/>
                </a:xfrm>
                <a:grpFill/>
              </p:grpSpPr>
              <p:sp>
                <p:nvSpPr>
                  <p:cNvPr id="5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636" y="11280"/>
                    <a:ext cx="3808" cy="2858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AutoShape 358"/>
                  <p:cNvSpPr>
                    <a:spLocks noChangeArrowheads="1"/>
                  </p:cNvSpPr>
                  <p:nvPr/>
                </p:nvSpPr>
                <p:spPr bwMode="auto">
                  <a:xfrm>
                    <a:off x="1478" y="10841"/>
                    <a:ext cx="1795" cy="93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0" tIns="324000" rIns="0" bIns="0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US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rPr>
                      <a:t>Implementation</a:t>
                    </a:r>
                    <a:endParaRPr lang="en-US" sz="1600" dirty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AutoShape 359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0830"/>
                    <a:ext cx="1398" cy="93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180000" rIns="91440" bIns="45720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US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rPr>
                      <a:t>Learning Evaluation</a:t>
                    </a:r>
                    <a:endParaRPr lang="en-US" sz="1600" dirty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AutoShape 360"/>
                  <p:cNvSpPr>
                    <a:spLocks noChangeArrowheads="1"/>
                  </p:cNvSpPr>
                  <p:nvPr/>
                </p:nvSpPr>
                <p:spPr bwMode="auto">
                  <a:xfrm>
                    <a:off x="4431" y="12218"/>
                    <a:ext cx="1484" cy="93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36000" tIns="180000" rIns="36000" bIns="45720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US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rPr>
                      <a:t>Competency Development</a:t>
                    </a:r>
                    <a:endParaRPr lang="en-US" sz="1600" dirty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AutoShape 361"/>
                  <p:cNvSpPr>
                    <a:spLocks noChangeArrowheads="1"/>
                  </p:cNvSpPr>
                  <p:nvPr/>
                </p:nvSpPr>
                <p:spPr bwMode="auto">
                  <a:xfrm>
                    <a:off x="1875" y="13627"/>
                    <a:ext cx="1387" cy="93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180000" rIns="91440" bIns="45720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US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rPr>
                      <a:t>Curriculum Design</a:t>
                    </a:r>
                    <a:endParaRPr lang="en-US" sz="1600" dirty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AutoShape 362"/>
                  <p:cNvSpPr>
                    <a:spLocks noChangeArrowheads="1"/>
                  </p:cNvSpPr>
                  <p:nvPr/>
                </p:nvSpPr>
                <p:spPr bwMode="auto">
                  <a:xfrm>
                    <a:off x="3764" y="13616"/>
                    <a:ext cx="1338" cy="93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180000" rIns="91440" bIns="45720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US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rPr>
                      <a:t>Need Analysis</a:t>
                    </a:r>
                    <a:endParaRPr lang="en-US" sz="1600" dirty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4" name="AutoShape 36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853" y="11945"/>
                    <a:ext cx="67" cy="110"/>
                  </a:xfrm>
                  <a:prstGeom prst="straightConnector1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/>
                </p:spPr>
              </p:cxnSp>
              <p:cxnSp>
                <p:nvCxnSpPr>
                  <p:cNvPr id="65" name="AutoShape 36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93" y="11280"/>
                    <a:ext cx="191" cy="0"/>
                  </a:xfrm>
                  <a:prstGeom prst="straightConnector1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/>
                </p:spPr>
              </p:cxnSp>
              <p:cxnSp>
                <p:nvCxnSpPr>
                  <p:cNvPr id="66" name="AutoShape 3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02" y="11880"/>
                    <a:ext cx="123" cy="175"/>
                  </a:xfrm>
                  <a:prstGeom prst="straightConnector1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/>
                </p:spPr>
              </p:cxnSp>
              <p:cxnSp>
                <p:nvCxnSpPr>
                  <p:cNvPr id="67" name="AutoShape 36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02" y="13342"/>
                    <a:ext cx="123" cy="163"/>
                  </a:xfrm>
                  <a:prstGeom prst="straightConnector1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/>
                </p:spPr>
              </p:cxnSp>
              <p:cxnSp>
                <p:nvCxnSpPr>
                  <p:cNvPr id="68" name="AutoShape 36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393" y="14138"/>
                    <a:ext cx="180" cy="0"/>
                  </a:xfrm>
                  <a:prstGeom prst="straightConnector1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/>
                </p:spPr>
              </p:cxnSp>
              <p:cxnSp>
                <p:nvCxnSpPr>
                  <p:cNvPr id="69" name="AutoShape 36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809" y="13342"/>
                    <a:ext cx="154" cy="163"/>
                  </a:xfrm>
                  <a:prstGeom prst="straightConnector1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/>
                </p:spPr>
              </p:cxnSp>
              <p:sp>
                <p:nvSpPr>
                  <p:cNvPr id="58" name="AutoShape 357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12229"/>
                    <a:ext cx="1508" cy="93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0"/>
                      </a:spcAft>
                    </a:pPr>
                    <a:r>
                      <a:rPr lang="en-US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rPr>
                      <a:t>Training Content Development</a:t>
                    </a:r>
                    <a:endParaRPr lang="en-US" sz="1600" dirty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4" name="AutoShape 369"/>
                <p:cNvSpPr>
                  <a:spLocks noChangeArrowheads="1"/>
                </p:cNvSpPr>
                <p:nvPr/>
              </p:nvSpPr>
              <p:spPr bwMode="auto">
                <a:xfrm>
                  <a:off x="6831" y="12107"/>
                  <a:ext cx="641" cy="1396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vert270" wrap="square" lIns="108000" tIns="36000" rIns="91440" bIns="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600" dirty="0" smtClean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Empowerment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AutoShape 370"/>
                <p:cNvSpPr>
                  <a:spLocks noChangeArrowheads="1"/>
                </p:cNvSpPr>
                <p:nvPr/>
              </p:nvSpPr>
              <p:spPr bwMode="auto">
                <a:xfrm>
                  <a:off x="8075" y="11585"/>
                  <a:ext cx="641" cy="191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vert270" wrap="square" lIns="108000" tIns="3600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600" dirty="0" smtClean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Service Recovery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AutoShape 371"/>
                <p:cNvSpPr>
                  <a:spLocks noChangeArrowheads="1"/>
                </p:cNvSpPr>
                <p:nvPr/>
              </p:nvSpPr>
              <p:spPr bwMode="auto">
                <a:xfrm>
                  <a:off x="9297" y="11007"/>
                  <a:ext cx="641" cy="2496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vert270" wrap="square" lIns="108000" tIns="3600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600" dirty="0" smtClean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Customer Satisfaction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utoShape 372"/>
                <p:cNvSpPr>
                  <a:spLocks noChangeArrowheads="1"/>
                </p:cNvSpPr>
                <p:nvPr/>
              </p:nvSpPr>
              <p:spPr bwMode="auto">
                <a:xfrm>
                  <a:off x="6687" y="14083"/>
                  <a:ext cx="3273" cy="427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7200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600" dirty="0" smtClean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Employee Satisfaction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dirty="0" smtClean="0"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 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8" name="AutoShape 373"/>
                <p:cNvCxnSpPr>
                  <a:cxnSpLocks noChangeShapeType="1"/>
                </p:cNvCxnSpPr>
                <p:nvPr/>
              </p:nvCxnSpPr>
              <p:spPr bwMode="auto">
                <a:xfrm>
                  <a:off x="6232" y="12938"/>
                  <a:ext cx="599" cy="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</p:cxnSp>
            <p:cxnSp>
              <p:nvCxnSpPr>
                <p:cNvPr id="49" name="AutoShape 374"/>
                <p:cNvCxnSpPr>
                  <a:cxnSpLocks noChangeShapeType="1"/>
                </p:cNvCxnSpPr>
                <p:nvPr/>
              </p:nvCxnSpPr>
              <p:spPr bwMode="auto">
                <a:xfrm>
                  <a:off x="7472" y="12938"/>
                  <a:ext cx="603" cy="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</p:cxnSp>
            <p:cxnSp>
              <p:nvCxnSpPr>
                <p:cNvPr id="50" name="AutoShape 375"/>
                <p:cNvCxnSpPr>
                  <a:cxnSpLocks noChangeShapeType="1"/>
                </p:cNvCxnSpPr>
                <p:nvPr/>
              </p:nvCxnSpPr>
              <p:spPr bwMode="auto">
                <a:xfrm>
                  <a:off x="8716" y="12938"/>
                  <a:ext cx="603" cy="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</p:cxnSp>
            <p:cxnSp>
              <p:nvCxnSpPr>
                <p:cNvPr id="51" name="AutoShape 376"/>
                <p:cNvCxnSpPr>
                  <a:cxnSpLocks noChangeShapeType="1"/>
                </p:cNvCxnSpPr>
                <p:nvPr/>
              </p:nvCxnSpPr>
              <p:spPr bwMode="auto">
                <a:xfrm>
                  <a:off x="8378" y="13505"/>
                  <a:ext cx="1" cy="578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/>
              </p:spPr>
            </p:cxnSp>
            <p:cxnSp>
              <p:nvCxnSpPr>
                <p:cNvPr id="52" name="AutoShape 377"/>
                <p:cNvCxnSpPr>
                  <a:cxnSpLocks noChangeShapeType="1"/>
                </p:cNvCxnSpPr>
                <p:nvPr/>
              </p:nvCxnSpPr>
              <p:spPr bwMode="auto">
                <a:xfrm>
                  <a:off x="9611" y="13505"/>
                  <a:ext cx="1" cy="578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/>
              </p:spPr>
            </p:cxnSp>
            <p:cxnSp>
              <p:nvCxnSpPr>
                <p:cNvPr id="53" name="AutoShape 378"/>
                <p:cNvCxnSpPr>
                  <a:cxnSpLocks noChangeShapeType="1"/>
                </p:cNvCxnSpPr>
                <p:nvPr/>
              </p:nvCxnSpPr>
              <p:spPr bwMode="auto">
                <a:xfrm>
                  <a:off x="7167" y="13503"/>
                  <a:ext cx="1" cy="580"/>
                </a:xfrm>
                <a:prstGeom prst="straightConnector1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/>
              </p:spPr>
            </p:cxnSp>
            <p:cxnSp>
              <p:nvCxnSpPr>
                <p:cNvPr id="54" name="AutoShape 37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02" y="11225"/>
                  <a:ext cx="3395" cy="993"/>
                </a:xfrm>
                <a:prstGeom prst="bentConnector3">
                  <a:avLst>
                    <a:gd name="adj1" fmla="val 176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/>
              </p:spPr>
            </p:cxnSp>
            <p:cxnSp>
              <p:nvCxnSpPr>
                <p:cNvPr id="55" name="AutoShape 38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5" y="11945"/>
                  <a:ext cx="2020" cy="284"/>
                </a:xfrm>
                <a:prstGeom prst="bentConnector3">
                  <a:avLst>
                    <a:gd name="adj1" fmla="val -1292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/>
              </p:spPr>
            </p:cxnSp>
            <p:cxnSp>
              <p:nvCxnSpPr>
                <p:cNvPr id="56" name="AutoShape 38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706" y="13363"/>
                  <a:ext cx="1178" cy="785"/>
                </a:xfrm>
                <a:prstGeom prst="bentConnector3">
                  <a:avLst>
                    <a:gd name="adj1" fmla="val 100083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/>
              </p:spPr>
            </p:cxnSp>
          </p:grpSp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>
                <a:off x="2943" y="11955"/>
                <a:ext cx="1772" cy="18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36000" rIns="91440" bIns="3600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TRAINING</a:t>
                </a:r>
                <a:endParaRPr lang="en-US" sz="1400" dirty="0" smtClean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Knowledge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Skill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Attitude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Rectangle 383"/>
            <p:cNvSpPr>
              <a:spLocks noChangeArrowheads="1"/>
            </p:cNvSpPr>
            <p:nvPr/>
          </p:nvSpPr>
          <p:spPr bwMode="auto">
            <a:xfrm>
              <a:off x="1353" y="10909"/>
              <a:ext cx="8727" cy="4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9512" y="1196753"/>
            <a:ext cx="8205981" cy="4388866"/>
          </a:xfrm>
        </p:spPr>
        <p:txBody>
          <a:bodyPr>
            <a:noAutofit/>
          </a:bodyPr>
          <a:lstStyle/>
          <a:p>
            <a:pPr marL="0" lvl="2" indent="0">
              <a:buSzPct val="75000"/>
              <a:buNone/>
            </a:pPr>
            <a:r>
              <a:rPr lang="en-US" sz="2400" dirty="0" smtClean="0"/>
              <a:t>Training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Importance of </a:t>
            </a:r>
            <a:r>
              <a:rPr lang="en-US" sz="3200" dirty="0" err="1" smtClean="0"/>
              <a:t>Tra</a:t>
            </a:r>
            <a:r>
              <a:rPr lang="tr-TR" sz="3200" dirty="0" smtClean="0"/>
              <a:t>i</a:t>
            </a:r>
            <a:r>
              <a:rPr lang="en-US" sz="3200" dirty="0" err="1" smtClean="0"/>
              <a:t>ned</a:t>
            </a:r>
            <a:r>
              <a:rPr lang="en-US" sz="3200" dirty="0" smtClean="0"/>
              <a:t> </a:t>
            </a:r>
            <a:r>
              <a:rPr lang="tr-TR" sz="3200" dirty="0" err="1" smtClean="0"/>
              <a:t>Staff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79512" y="1772816"/>
            <a:ext cx="8856984" cy="4680520"/>
          </a:xfrm>
          <a:prstGeom prst="rect">
            <a:avLst/>
          </a:prstGeom>
        </p:spPr>
        <p:txBody>
          <a:bodyPr vert="horz" lIns="91440" tIns="45720" rIns="91440" bIns="45720" numCol="1" spcCol="252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General organizational policies, values and strategies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Service standards, job descriptions and expectations of employees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Analysing</a:t>
            </a:r>
            <a:r>
              <a:rPr lang="en-US" sz="2400" dirty="0" smtClean="0"/>
              <a:t> the problems (before they occur)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Analysing</a:t>
            </a:r>
            <a:r>
              <a:rPr lang="en-US" sz="2400" dirty="0" smtClean="0"/>
              <a:t> the customer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Dealing with irritated and frustrated customers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Understanding the situation and making explanations</a:t>
            </a:r>
          </a:p>
        </p:txBody>
      </p:sp>
    </p:spTree>
    <p:extLst>
      <p:ext uri="{BB962C8B-B14F-4D97-AF65-F5344CB8AC3E}">
        <p14:creationId xmlns:p14="http://schemas.microsoft.com/office/powerpoint/2010/main" val="34478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1196753"/>
            <a:ext cx="8061965" cy="4388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Training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(continued);</a:t>
            </a:r>
            <a:endParaRPr lang="en-US" sz="2000" dirty="0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 smtClean="0"/>
              <a:t>Tra</a:t>
            </a:r>
            <a:r>
              <a:rPr lang="tr-TR" sz="3200" dirty="0" smtClean="0"/>
              <a:t>i</a:t>
            </a:r>
            <a:r>
              <a:rPr lang="en-US" sz="3200" dirty="0" smtClean="0"/>
              <a:t>n</a:t>
            </a:r>
            <a:r>
              <a:rPr lang="tr-TR" sz="3200" dirty="0" smtClean="0"/>
              <a:t>i</a:t>
            </a:r>
            <a:r>
              <a:rPr lang="en-US" sz="3200" dirty="0" smtClean="0"/>
              <a:t>ng Programs For </a:t>
            </a:r>
            <a:r>
              <a:rPr lang="en-US" sz="3200" dirty="0" err="1" smtClean="0"/>
              <a:t>Serv</a:t>
            </a:r>
            <a:r>
              <a:rPr lang="tr-TR" sz="3200" dirty="0" smtClean="0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Recovery</a:t>
            </a:r>
            <a:endParaRPr lang="en-US" sz="32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79512" y="1844824"/>
            <a:ext cx="8856984" cy="3744416"/>
          </a:xfrm>
          <a:prstGeom prst="rect">
            <a:avLst/>
          </a:prstGeom>
        </p:spPr>
        <p:txBody>
          <a:bodyPr vert="horz" lIns="91440" tIns="45720" rIns="91440" bIns="45720" numCol="1" spcCol="252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Finding an appropriate and quick solution while thinking about alternative recoveries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Respecting customers with special needs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Importance of reporting service failures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Importance of involving customers in the service process</a:t>
            </a:r>
          </a:p>
          <a:p>
            <a:r>
              <a:rPr lang="en-US" sz="2400" dirty="0" smtClean="0"/>
              <a:t>Importance of encouraging customers to make a complaint first and then to join recovery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97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(Types Of) </a:t>
            </a:r>
            <a:r>
              <a:rPr lang="en-US" sz="3200" dirty="0" err="1" smtClean="0"/>
              <a:t>Tra</a:t>
            </a:r>
            <a:r>
              <a:rPr lang="tr-TR" sz="3200" dirty="0" smtClean="0"/>
              <a:t>ini</a:t>
            </a:r>
            <a:r>
              <a:rPr lang="en-US" sz="3200" dirty="0" smtClean="0"/>
              <a:t>ng </a:t>
            </a:r>
            <a:r>
              <a:rPr lang="en-US" sz="3200" dirty="0" err="1" smtClean="0"/>
              <a:t>Pract</a:t>
            </a:r>
            <a:r>
              <a:rPr lang="tr-TR" sz="3200" dirty="0" smtClean="0"/>
              <a:t>i</a:t>
            </a:r>
            <a:r>
              <a:rPr lang="en-US" sz="3200" dirty="0" err="1" smtClean="0"/>
              <a:t>ces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340768"/>
            <a:ext cx="7486650" cy="4755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Group 1 </a:t>
            </a:r>
            <a:r>
              <a:rPr lang="en-US" sz="2400" kern="0" noProof="0" dirty="0" smtClean="0">
                <a:latin typeface="+mn-lt"/>
              </a:rPr>
              <a:t>Training Practices</a:t>
            </a:r>
            <a:r>
              <a:rPr lang="tr-TR" sz="2400" kern="0" dirty="0">
                <a:latin typeface="+mn-lt"/>
              </a:rPr>
              <a:t> </a:t>
            </a:r>
            <a:r>
              <a:rPr lang="tr-TR" sz="2400" kern="0" dirty="0" err="1">
                <a:latin typeface="+mn-lt"/>
              </a:rPr>
              <a:t>to</a:t>
            </a:r>
            <a:r>
              <a:rPr lang="tr-TR" sz="2400" kern="0" dirty="0">
                <a:latin typeface="+mn-lt"/>
              </a:rPr>
              <a:t> </a:t>
            </a:r>
            <a:r>
              <a:rPr lang="tr-TR" sz="2400" kern="0" dirty="0" err="1">
                <a:latin typeface="+mn-lt"/>
              </a:rPr>
              <a:t>Influence</a:t>
            </a:r>
            <a:r>
              <a:rPr lang="tr-TR" sz="2400" kern="0" dirty="0">
                <a:latin typeface="+mn-lt"/>
              </a:rPr>
              <a:t> </a:t>
            </a:r>
            <a:r>
              <a:rPr lang="tr-TR" sz="2400" kern="0" dirty="0" err="1">
                <a:latin typeface="+mn-lt"/>
              </a:rPr>
              <a:t>Customer</a:t>
            </a:r>
            <a:r>
              <a:rPr lang="tr-TR" sz="2400" kern="0" dirty="0">
                <a:latin typeface="+mn-lt"/>
              </a:rPr>
              <a:t> </a:t>
            </a:r>
            <a:r>
              <a:rPr lang="tr-TR" sz="2400" kern="0" dirty="0" err="1">
                <a:latin typeface="+mn-lt"/>
              </a:rPr>
              <a:t>Attribution</a:t>
            </a:r>
            <a:r>
              <a:rPr lang="tr-TR" sz="2400" kern="0" dirty="0">
                <a:latin typeface="+mn-lt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Figure </a:t>
            </a:r>
            <a:r>
              <a:rPr lang="tr-TR" sz="3200" dirty="0" smtClean="0"/>
              <a:t>11</a:t>
            </a:r>
            <a:r>
              <a:rPr lang="en-US" sz="3200" dirty="0" smtClean="0"/>
              <a:t>.2. </a:t>
            </a:r>
            <a:r>
              <a:rPr lang="en-GB" sz="3200" dirty="0">
                <a:effectLst/>
              </a:rPr>
              <a:t>Training Practices, Customer Attribution of Service Failure</a:t>
            </a:r>
            <a:endParaRPr lang="en-US" sz="3200" dirty="0"/>
          </a:p>
        </p:txBody>
      </p:sp>
      <p:grpSp>
        <p:nvGrpSpPr>
          <p:cNvPr id="3" name="Group 384"/>
          <p:cNvGrpSpPr>
            <a:grpSpLocks/>
          </p:cNvGrpSpPr>
          <p:nvPr/>
        </p:nvGrpSpPr>
        <p:grpSpPr bwMode="auto">
          <a:xfrm>
            <a:off x="433313" y="1484784"/>
            <a:ext cx="8342488" cy="4030572"/>
            <a:chOff x="1440" y="10696"/>
            <a:chExt cx="8967" cy="2956"/>
          </a:xfrm>
          <a:noFill/>
        </p:grpSpPr>
        <p:cxnSp>
          <p:nvCxnSpPr>
            <p:cNvPr id="5" name="AutoShape 37"/>
            <p:cNvCxnSpPr>
              <a:cxnSpLocks noChangeShapeType="1"/>
            </p:cNvCxnSpPr>
            <p:nvPr/>
          </p:nvCxnSpPr>
          <p:spPr bwMode="auto">
            <a:xfrm flipV="1">
              <a:off x="6843" y="11745"/>
              <a:ext cx="641" cy="11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6" name="AutoShape 38"/>
            <p:cNvCxnSpPr>
              <a:cxnSpLocks noChangeShapeType="1"/>
            </p:cNvCxnSpPr>
            <p:nvPr/>
          </p:nvCxnSpPr>
          <p:spPr bwMode="auto">
            <a:xfrm>
              <a:off x="6843" y="11876"/>
              <a:ext cx="641" cy="51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7" name="AutoShape 39"/>
            <p:cNvCxnSpPr>
              <a:cxnSpLocks noChangeShapeType="1"/>
            </p:cNvCxnSpPr>
            <p:nvPr/>
          </p:nvCxnSpPr>
          <p:spPr bwMode="auto">
            <a:xfrm>
              <a:off x="6843" y="11963"/>
              <a:ext cx="641" cy="12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8" name="AutoShape 40"/>
            <p:cNvCxnSpPr>
              <a:cxnSpLocks noChangeShapeType="1"/>
            </p:cNvCxnSpPr>
            <p:nvPr/>
          </p:nvCxnSpPr>
          <p:spPr bwMode="auto">
            <a:xfrm>
              <a:off x="6843" y="12599"/>
              <a:ext cx="641" cy="69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9" name="AutoShape 41"/>
            <p:cNvCxnSpPr>
              <a:cxnSpLocks noChangeShapeType="1"/>
            </p:cNvCxnSpPr>
            <p:nvPr/>
          </p:nvCxnSpPr>
          <p:spPr bwMode="auto">
            <a:xfrm>
              <a:off x="6843" y="12522"/>
              <a:ext cx="641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10" name="AutoShape 42"/>
            <p:cNvCxnSpPr>
              <a:cxnSpLocks noChangeShapeType="1"/>
            </p:cNvCxnSpPr>
            <p:nvPr/>
          </p:nvCxnSpPr>
          <p:spPr bwMode="auto">
            <a:xfrm flipV="1">
              <a:off x="6843" y="11777"/>
              <a:ext cx="641" cy="71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11" name="AutoShape 43"/>
            <p:cNvCxnSpPr>
              <a:cxnSpLocks noChangeShapeType="1"/>
            </p:cNvCxnSpPr>
            <p:nvPr/>
          </p:nvCxnSpPr>
          <p:spPr bwMode="auto">
            <a:xfrm flipV="1">
              <a:off x="6843" y="11876"/>
              <a:ext cx="641" cy="136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12" name="AutoShape 44"/>
            <p:cNvCxnSpPr>
              <a:cxnSpLocks noChangeShapeType="1"/>
            </p:cNvCxnSpPr>
            <p:nvPr/>
          </p:nvCxnSpPr>
          <p:spPr bwMode="auto">
            <a:xfrm flipV="1">
              <a:off x="6843" y="12599"/>
              <a:ext cx="641" cy="69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13" name="AutoShape 45"/>
            <p:cNvCxnSpPr>
              <a:cxnSpLocks noChangeShapeType="1"/>
            </p:cNvCxnSpPr>
            <p:nvPr/>
          </p:nvCxnSpPr>
          <p:spPr bwMode="auto">
            <a:xfrm>
              <a:off x="6843" y="13332"/>
              <a:ext cx="641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sp>
          <p:nvSpPr>
            <p:cNvPr id="14" name="Rectangle 225"/>
            <p:cNvSpPr>
              <a:spLocks noChangeArrowheads="1"/>
            </p:cNvSpPr>
            <p:nvPr/>
          </p:nvSpPr>
          <p:spPr bwMode="auto">
            <a:xfrm>
              <a:off x="1440" y="10696"/>
              <a:ext cx="8967" cy="295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600" dirty="0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1665" y="11612"/>
              <a:ext cx="1542" cy="43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14400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Orientation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698" y="12332"/>
              <a:ext cx="1509" cy="43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14400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Critical Event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1709" y="13076"/>
              <a:ext cx="1498" cy="43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14400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Role Playing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3728" y="11462"/>
              <a:ext cx="3115" cy="65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36000" rIns="91440" bIns="3600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Knowledge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[Basic Services &amp;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Possible Service Failures]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3763" y="12237"/>
              <a:ext cx="3080" cy="69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0" tIns="144000" rIns="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Skill</a:t>
              </a:r>
              <a:r>
                <a:rPr lang="en-US" sz="1600" dirty="0" smtClean="0">
                  <a:latin typeface="Times New Roman"/>
                  <a:ea typeface="Calibri"/>
                  <a:cs typeface="Times New Roman"/>
                </a:rPr>
                <a:t>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[</a:t>
              </a:r>
              <a:r>
                <a:rPr lang="en-US" sz="1500" dirty="0" smtClean="0">
                  <a:effectLst/>
                  <a:latin typeface="Times New Roman"/>
                  <a:ea typeface="Calibri"/>
                  <a:cs typeface="Times New Roman"/>
                </a:rPr>
                <a:t>Customer Perception</a:t>
              </a:r>
              <a:r>
                <a:rPr lang="en-US" sz="15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1500" dirty="0" smtClean="0">
                  <a:effectLst/>
                  <a:latin typeface="Times New Roman"/>
                  <a:ea typeface="Calibri"/>
                  <a:cs typeface="Times New Roman"/>
                </a:rPr>
                <a:t>Management]</a:t>
              </a:r>
              <a:endParaRPr lang="en-US" sz="15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3774" y="13065"/>
              <a:ext cx="3069" cy="43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Attitude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[</a:t>
              </a:r>
              <a:r>
                <a:rPr lang="en-US" sz="1600" dirty="0" err="1" smtClean="0">
                  <a:effectLst/>
                  <a:latin typeface="Times New Roman"/>
                  <a:ea typeface="Calibri"/>
                  <a:cs typeface="Times New Roman"/>
                </a:rPr>
                <a:t>Behaviour</a:t>
              </a: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 Development]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3700" y="10906"/>
              <a:ext cx="2934" cy="436"/>
            </a:xfrm>
            <a:prstGeom prst="roundRect">
              <a:avLst>
                <a:gd name="adj" fmla="val 16667"/>
              </a:avLst>
            </a:prstGeom>
            <a:grp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rot="0" vert="horz" wrap="square" lIns="91440" tIns="14400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Training Content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1558" y="10906"/>
              <a:ext cx="2018" cy="436"/>
            </a:xfrm>
            <a:prstGeom prst="roundRect">
              <a:avLst>
                <a:gd name="adj" fmla="val 16667"/>
              </a:avLst>
            </a:prstGeom>
            <a:grp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Training Techniques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3" name="AutoShape 34"/>
            <p:cNvCxnSpPr>
              <a:cxnSpLocks noChangeShapeType="1"/>
            </p:cNvCxnSpPr>
            <p:nvPr/>
          </p:nvCxnSpPr>
          <p:spPr bwMode="auto">
            <a:xfrm>
              <a:off x="3207" y="11810"/>
              <a:ext cx="521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/>
          </p:spPr>
        </p:cxnSp>
        <p:cxnSp>
          <p:nvCxnSpPr>
            <p:cNvPr id="24" name="AutoShape 35"/>
            <p:cNvCxnSpPr>
              <a:cxnSpLocks noChangeShapeType="1"/>
            </p:cNvCxnSpPr>
            <p:nvPr/>
          </p:nvCxnSpPr>
          <p:spPr bwMode="auto">
            <a:xfrm>
              <a:off x="3242" y="12555"/>
              <a:ext cx="521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/>
          </p:spPr>
        </p:cxnSp>
        <p:cxnSp>
          <p:nvCxnSpPr>
            <p:cNvPr id="25" name="AutoShape 36"/>
            <p:cNvCxnSpPr>
              <a:cxnSpLocks noChangeShapeType="1"/>
            </p:cNvCxnSpPr>
            <p:nvPr/>
          </p:nvCxnSpPr>
          <p:spPr bwMode="auto">
            <a:xfrm>
              <a:off x="3253" y="13308"/>
              <a:ext cx="521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/>
          </p:spPr>
        </p:cxnSp>
        <p:sp>
          <p:nvSpPr>
            <p:cNvPr id="26" name="AutoShape 20"/>
            <p:cNvSpPr>
              <a:spLocks noChangeArrowheads="1"/>
            </p:cNvSpPr>
            <p:nvPr/>
          </p:nvSpPr>
          <p:spPr bwMode="auto">
            <a:xfrm>
              <a:off x="6920" y="10906"/>
              <a:ext cx="2684" cy="436"/>
            </a:xfrm>
            <a:prstGeom prst="roundRect">
              <a:avLst>
                <a:gd name="adj" fmla="val 16667"/>
              </a:avLst>
            </a:prstGeom>
            <a:grp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rot="0" vert="horz" wrap="square" lIns="91440" tIns="14400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Service Failure Dimensions</a:t>
              </a:r>
              <a:endParaRPr lang="en-US" sz="1600" dirty="0" smtClean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auto">
            <a:xfrm>
              <a:off x="7484" y="11513"/>
              <a:ext cx="1614" cy="43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14400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Controllability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7484" y="12266"/>
              <a:ext cx="1614" cy="43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14400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Stability</a:t>
              </a:r>
              <a:endParaRPr lang="en-US" sz="1600" dirty="0" smtClean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7484" y="13021"/>
              <a:ext cx="1614" cy="43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horz" wrap="square" lIns="91440" tIns="14400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Locus</a:t>
              </a:r>
              <a:endParaRPr lang="en-US" sz="1600" dirty="0" smtClean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AutoShape 46"/>
            <p:cNvSpPr>
              <a:spLocks noChangeArrowheads="1"/>
            </p:cNvSpPr>
            <p:nvPr/>
          </p:nvSpPr>
          <p:spPr bwMode="auto">
            <a:xfrm>
              <a:off x="9466" y="11678"/>
              <a:ext cx="778" cy="177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0" vert="vert270" wrap="square" lIns="144000" tIns="108000" rIns="72000" bIns="1800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Customer Satisfaction</a:t>
              </a:r>
              <a:endParaRPr lang="en-US" sz="1600" dirty="0" smtClean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 smtClean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1" name="AutoShape 47"/>
            <p:cNvCxnSpPr>
              <a:cxnSpLocks noChangeShapeType="1"/>
            </p:cNvCxnSpPr>
            <p:nvPr/>
          </p:nvCxnSpPr>
          <p:spPr bwMode="auto">
            <a:xfrm>
              <a:off x="9098" y="11811"/>
              <a:ext cx="368" cy="58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32" name="AutoShape 48"/>
            <p:cNvCxnSpPr>
              <a:cxnSpLocks noChangeShapeType="1"/>
            </p:cNvCxnSpPr>
            <p:nvPr/>
          </p:nvCxnSpPr>
          <p:spPr bwMode="auto">
            <a:xfrm>
              <a:off x="9098" y="12522"/>
              <a:ext cx="368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  <p:cxnSp>
          <p:nvCxnSpPr>
            <p:cNvPr id="33" name="AutoShape 49"/>
            <p:cNvCxnSpPr>
              <a:cxnSpLocks noChangeShapeType="1"/>
            </p:cNvCxnSpPr>
            <p:nvPr/>
          </p:nvCxnSpPr>
          <p:spPr bwMode="auto">
            <a:xfrm flipV="1">
              <a:off x="9098" y="12610"/>
              <a:ext cx="368" cy="64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6391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0555376"/>
              </p:ext>
            </p:extLst>
          </p:nvPr>
        </p:nvGraphicFramePr>
        <p:xfrm>
          <a:off x="1189038" y="1271588"/>
          <a:ext cx="7196137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 (Controllability)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Koc theme</Template>
  <TotalTime>1827</TotalTime>
  <Words>1703</Words>
  <Application>Microsoft Office PowerPoint</Application>
  <PresentationFormat>On-screen Show (4:3)</PresentationFormat>
  <Paragraphs>352</Paragraphs>
  <Slides>38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Theme1</vt:lpstr>
      <vt:lpstr>Service Failures and Recovery in Tourism and Hospitality: A Practical Manual</vt:lpstr>
      <vt:lpstr>PowerPoint Presentation</vt:lpstr>
      <vt:lpstr>Learning Objectives</vt:lpstr>
      <vt:lpstr>PowerPoint Presentation</vt:lpstr>
      <vt:lpstr>Importance of Trained Staff?</vt:lpstr>
      <vt:lpstr>Training Programs For Service Recovery</vt:lpstr>
      <vt:lpstr>(Types Of) Training Practices  </vt:lpstr>
      <vt:lpstr>Figure 11.2. Training Practices, Customer Attribution of Service Failure</vt:lpstr>
      <vt:lpstr>Example 1 (Controllability)</vt:lpstr>
      <vt:lpstr>Example 2 (Locus)</vt:lpstr>
      <vt:lpstr>(Types Of) Training Practices  </vt:lpstr>
      <vt:lpstr>11.3. Training Practices, Service Failure &amp; Recovery Types, Justice Dimensions</vt:lpstr>
      <vt:lpstr>Example 3 (Outcome Failure)</vt:lpstr>
      <vt:lpstr>Example 4 (Process Failure)</vt:lpstr>
      <vt:lpstr>(Types Of) Training Practices  </vt:lpstr>
      <vt:lpstr>Figure 11.4. Training Practices for Employee Recovery</vt:lpstr>
      <vt:lpstr>Example 5 (Employee Recovery)</vt:lpstr>
      <vt:lpstr>(Types Of) Training Practices  </vt:lpstr>
      <vt:lpstr>Example 6 (Customer Involvement)</vt:lpstr>
      <vt:lpstr>Training Practices  </vt:lpstr>
      <vt:lpstr>Training Practices  </vt:lpstr>
      <vt:lpstr>TRAINING FOR EFFICIENT SERVICE RECOVERY: HOSPITALITY MANAGEMENT</vt:lpstr>
      <vt:lpstr>Service Failures:  Hospitality Management I</vt:lpstr>
      <vt:lpstr>Service Failures:  Hospitality Management I</vt:lpstr>
      <vt:lpstr>Service Failures:  Hospitality Management I</vt:lpstr>
      <vt:lpstr>Service Failures:  Hospitality Management I</vt:lpstr>
      <vt:lpstr>Service Failures:  Hospitality Management I</vt:lpstr>
      <vt:lpstr>Service Failures:  Hospitality Management I</vt:lpstr>
      <vt:lpstr>Service Failures:  Hospitality Management I</vt:lpstr>
      <vt:lpstr>Service Failures:  Hospitality Management I</vt:lpstr>
      <vt:lpstr>TRAINING FOR EFFICIENT SERVICE RECOVERY: HOSPITALITY MANAGEMENT II</vt:lpstr>
      <vt:lpstr>Service Failures:  Hospitality Management I</vt:lpstr>
      <vt:lpstr>Service Failures:  Hospitality Management I</vt:lpstr>
      <vt:lpstr>Service Failures:  Hospitality Management I</vt:lpstr>
      <vt:lpstr>Service Failures:  Hospitality Management I</vt:lpstr>
      <vt:lpstr>Service Failures:  Hospitality Management I</vt:lpstr>
      <vt:lpstr>The Role of Training in Service Recovery Process</vt:lpstr>
      <vt:lpstr>The Role of Training in Service Recovery Process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SERVICE FAILURES</dc:title>
  <dc:creator>MK1</dc:creator>
  <cp:lastModifiedBy>Tim Kapp</cp:lastModifiedBy>
  <cp:revision>124</cp:revision>
  <cp:lastPrinted>2017-01-31T13:16:00Z</cp:lastPrinted>
  <dcterms:created xsi:type="dcterms:W3CDTF">1998-03-20T16:04:18Z</dcterms:created>
  <dcterms:modified xsi:type="dcterms:W3CDTF">2017-10-11T11:46:02Z</dcterms:modified>
</cp:coreProperties>
</file>