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6"/>
    <p:sldMasterId id="2147483709" r:id="rId7"/>
    <p:sldMasterId id="2147483717" r:id="rId8"/>
    <p:sldMasterId id="2147483725" r:id="rId9"/>
  </p:sldMasterIdLst>
  <p:notesMasterIdLst>
    <p:notesMasterId r:id="rId20"/>
  </p:notesMasterIdLst>
  <p:sldIdLst>
    <p:sldId id="263" r:id="rId10"/>
    <p:sldId id="276" r:id="rId11"/>
    <p:sldId id="275" r:id="rId12"/>
    <p:sldId id="279" r:id="rId13"/>
    <p:sldId id="280" r:id="rId14"/>
    <p:sldId id="267" r:id="rId15"/>
    <p:sldId id="281" r:id="rId16"/>
    <p:sldId id="282" r:id="rId17"/>
    <p:sldId id="283" r:id="rId18"/>
    <p:sldId id="271" r:id="rId19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76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Diagramm%20in%20Microsoft%20Office%20Word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431889512276414E-2"/>
          <c:y val="2.4592909681459094E-2"/>
          <c:w val="0.91356811048772357"/>
          <c:h val="0.756902959147112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North America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2001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6.91</c:v>
                </c:pt>
                <c:pt idx="1">
                  <c:v>10.38</c:v>
                </c:pt>
                <c:pt idx="2">
                  <c:v>10.45</c:v>
                </c:pt>
                <c:pt idx="3">
                  <c:v>10.29</c:v>
                </c:pt>
                <c:pt idx="4">
                  <c:v>10.4</c:v>
                </c:pt>
                <c:pt idx="5">
                  <c:v>11.11</c:v>
                </c:pt>
                <c:pt idx="6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Europe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2001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2.14</c:v>
                </c:pt>
                <c:pt idx="1">
                  <c:v>3.44</c:v>
                </c:pt>
                <c:pt idx="2">
                  <c:v>4.05</c:v>
                </c:pt>
                <c:pt idx="3">
                  <c:v>4.46</c:v>
                </c:pt>
                <c:pt idx="4">
                  <c:v>5</c:v>
                </c:pt>
                <c:pt idx="5">
                  <c:v>5.54</c:v>
                </c:pt>
                <c:pt idx="6">
                  <c:v>6.18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Rest of the world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2001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0.87</c:v>
                </c:pt>
                <c:pt idx="1">
                  <c:v>1.29</c:v>
                </c:pt>
                <c:pt idx="2">
                  <c:v>1.37</c:v>
                </c:pt>
                <c:pt idx="3">
                  <c:v>1.45</c:v>
                </c:pt>
                <c:pt idx="4">
                  <c:v>2.1800000000000002</c:v>
                </c:pt>
                <c:pt idx="5">
                  <c:v>2.25</c:v>
                </c:pt>
                <c:pt idx="6">
                  <c:v>2.91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6356736"/>
        <c:axId val="86358272"/>
      </c:barChart>
      <c:catAx>
        <c:axId val="863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6358272"/>
        <c:crosses val="autoZero"/>
        <c:auto val="1"/>
        <c:lblAlgn val="ctr"/>
        <c:lblOffset val="100"/>
        <c:noMultiLvlLbl val="0"/>
      </c:catAx>
      <c:valAx>
        <c:axId val="8635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635673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927000419834"/>
          <c:y val="3.5920509936257998E-2"/>
          <c:w val="0.57388027802291897"/>
          <c:h val="0.94177852768404602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Lbls>
            <c:dLbl>
              <c:idx val="0"/>
              <c:layout>
                <c:manualLayout>
                  <c:x val="-0.209833049582207"/>
                  <c:y val="3.02215765330664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C</a:t>
                    </a:r>
                    <a:r>
                      <a:rPr lang="en-US"/>
                      <a:t>arnival
46%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3072281487585"/>
                  <c:y val="-0.1800299554578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Royal </a:t>
                    </a:r>
                    <a:r>
                      <a:rPr lang="en-US" dirty="0"/>
                      <a:t>Caribbean </a:t>
                    </a:r>
                    <a:r>
                      <a:rPr lang="en-US" dirty="0" smtClean="0"/>
                      <a:t>Cruises</a:t>
                    </a:r>
                    <a:r>
                      <a:rPr lang="en-US" dirty="0"/>
                      <a:t>
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330862948569101"/>
                  <c:y val="-1.506747799290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1045603793540997E-2"/>
                  <c:y val="3.45171835470024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0714347202261"/>
                  <c:y val="0.20176428261371099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O</a:t>
                    </a:r>
                    <a:r>
                      <a:rPr lang="en-US"/>
                      <a:t>thers
18%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Tabelle1!$A$2:$A$6</c:f>
              <c:strCache>
                <c:ptCount val="5"/>
                <c:pt idx="0">
                  <c:v>Carnival</c:v>
                </c:pt>
                <c:pt idx="1">
                  <c:v>Royal Caribbean Cruise</c:v>
                </c:pt>
                <c:pt idx="2">
                  <c:v>Star Cruises</c:v>
                </c:pt>
                <c:pt idx="3">
                  <c:v>Mediterranean Shipping Cruises</c:v>
                </c:pt>
                <c:pt idx="4">
                  <c:v>Others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47.3</c:v>
                </c:pt>
                <c:pt idx="1">
                  <c:v>21.8</c:v>
                </c:pt>
                <c:pt idx="2">
                  <c:v>8.5</c:v>
                </c:pt>
                <c:pt idx="3">
                  <c:v>5.9</c:v>
                </c:pt>
                <c:pt idx="4">
                  <c:v>16.5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972661734863"/>
          <c:y val="5.4931335830212799E-2"/>
          <c:w val="0.862302070464254"/>
          <c:h val="0.77235628525157696"/>
        </c:manualLayout>
      </c:layout>
      <c:lineChart>
        <c:grouping val="standard"/>
        <c:varyColors val="0"/>
        <c:ser>
          <c:idx val="0"/>
          <c:order val="0"/>
          <c:tx>
            <c:strRef>
              <c:f>'[Diagramm in Microsoft Office Word]Tabelle1'!$B$1</c:f>
              <c:strCache>
                <c:ptCount val="1"/>
                <c:pt idx="0">
                  <c:v>Datenreihe 1</c:v>
                </c:pt>
              </c:strCache>
            </c:strRef>
          </c:tx>
          <c:marker>
            <c:symbol val="none"/>
          </c:marker>
          <c:cat>
            <c:numRef>
              <c:f>'[Diagramm in Microsoft Office Word]Tabelle1'!$A$2:$A$13</c:f>
              <c:numCache>
                <c:formatCode>General</c:formatCode>
                <c:ptCount val="12"/>
                <c:pt idx="0">
                  <c:v>1990</c:v>
                </c:pt>
                <c:pt idx="1">
                  <c:v>1992</c:v>
                </c:pt>
                <c:pt idx="2">
                  <c:v>1994</c:v>
                </c:pt>
                <c:pt idx="3">
                  <c:v>1996</c:v>
                </c:pt>
                <c:pt idx="4">
                  <c:v>1998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2010</c:v>
                </c:pt>
                <c:pt idx="11">
                  <c:v>2012</c:v>
                </c:pt>
              </c:numCache>
            </c:numRef>
          </c:cat>
          <c:val>
            <c:numRef>
              <c:f>'[Diagramm in Microsoft Office Word]Tabelle1'!$B$2:$B$13</c:f>
              <c:numCache>
                <c:formatCode>General</c:formatCode>
                <c:ptCount val="12"/>
                <c:pt idx="0">
                  <c:v>130</c:v>
                </c:pt>
                <c:pt idx="1">
                  <c:v>140</c:v>
                </c:pt>
                <c:pt idx="2">
                  <c:v>150</c:v>
                </c:pt>
                <c:pt idx="3">
                  <c:v>165</c:v>
                </c:pt>
                <c:pt idx="4">
                  <c:v>188</c:v>
                </c:pt>
                <c:pt idx="5">
                  <c:v>225</c:v>
                </c:pt>
                <c:pt idx="6">
                  <c:v>263</c:v>
                </c:pt>
                <c:pt idx="7">
                  <c:v>300</c:v>
                </c:pt>
                <c:pt idx="8">
                  <c:v>330</c:v>
                </c:pt>
                <c:pt idx="9">
                  <c:v>375</c:v>
                </c:pt>
                <c:pt idx="10">
                  <c:v>410</c:v>
                </c:pt>
                <c:pt idx="11">
                  <c:v>440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85984"/>
        <c:axId val="87065728"/>
      </c:lineChart>
      <c:catAx>
        <c:axId val="857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7065728"/>
        <c:crosses val="autoZero"/>
        <c:auto val="1"/>
        <c:lblAlgn val="ctr"/>
        <c:lblOffset val="100"/>
        <c:noMultiLvlLbl val="0"/>
      </c:catAx>
      <c:valAx>
        <c:axId val="87065728"/>
        <c:scaling>
          <c:orientation val="minMax"/>
        </c:scaling>
        <c:delete val="0"/>
        <c:axPos val="l"/>
        <c:majorGridlines>
          <c:spPr>
            <a:ln w="12700"/>
          </c:spPr>
        </c:majorGridlines>
        <c:title>
          <c:tx>
            <c:rich>
              <a:bodyPr/>
              <a:lstStyle/>
              <a:p>
                <a:pPr>
                  <a:defRPr b="0">
                    <a:latin typeface="Arial" pitchFamily="34" charset="0"/>
                    <a:cs typeface="Arial" pitchFamily="34" charset="0"/>
                  </a:defRPr>
                </a:pPr>
                <a:r>
                  <a:rPr lang="de-DE" b="0">
                    <a:latin typeface="Arial" pitchFamily="34" charset="0"/>
                    <a:cs typeface="Arial" pitchFamily="34" charset="0"/>
                  </a:rPr>
                  <a:t>1000 berths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5785984"/>
        <c:crosses val="autoZero"/>
        <c:crossBetween val="between"/>
        <c:majorUnit val="50"/>
      </c:valAx>
    </c:plotArea>
    <c:plotVisOnly val="1"/>
    <c:dispBlanksAs val="gap"/>
    <c:showDLblsOverMax val="0"/>
  </c:chart>
  <c:spPr>
    <a:ln w="12700">
      <a:solidFill>
        <a:schemeClr val="tx1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Passenger ships</c:v>
                </c:pt>
              </c:strCache>
            </c:strRef>
          </c:tx>
          <c:marker>
            <c:symbol val="none"/>
          </c:marker>
          <c:cat>
            <c:numRef>
              <c:f>Tabelle1!$A$2:$A$12</c:f>
              <c:numCache>
                <c:formatCode>General</c:formatCode>
                <c:ptCount val="11"/>
                <c:pt idx="0">
                  <c:v>1991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1999</c:v>
                </c:pt>
                <c:pt idx="5">
                  <c:v>2001</c:v>
                </c:pt>
                <c:pt idx="6">
                  <c:v>2003</c:v>
                </c:pt>
                <c:pt idx="7">
                  <c:v>2005</c:v>
                </c:pt>
                <c:pt idx="8">
                  <c:v>2007</c:v>
                </c:pt>
                <c:pt idx="9">
                  <c:v>2009</c:v>
                </c:pt>
                <c:pt idx="10">
                  <c:v>2011</c:v>
                </c:pt>
              </c:numCache>
            </c:num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3850</c:v>
                </c:pt>
                <c:pt idx="1">
                  <c:v>4300</c:v>
                </c:pt>
                <c:pt idx="2">
                  <c:v>4600</c:v>
                </c:pt>
                <c:pt idx="3">
                  <c:v>5000</c:v>
                </c:pt>
                <c:pt idx="4">
                  <c:v>5400</c:v>
                </c:pt>
                <c:pt idx="5">
                  <c:v>6000</c:v>
                </c:pt>
                <c:pt idx="6">
                  <c:v>7500</c:v>
                </c:pt>
                <c:pt idx="7">
                  <c:v>8250</c:v>
                </c:pt>
                <c:pt idx="8">
                  <c:v>8750</c:v>
                </c:pt>
                <c:pt idx="9">
                  <c:v>9500</c:v>
                </c:pt>
                <c:pt idx="10">
                  <c:v>10600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Passenger/rorro cargo ships</c:v>
                </c:pt>
              </c:strCache>
            </c:strRef>
          </c:tx>
          <c:marker>
            <c:symbol val="none"/>
          </c:marker>
          <c:cat>
            <c:numRef>
              <c:f>Tabelle1!$A$2:$A$12</c:f>
              <c:numCache>
                <c:formatCode>General</c:formatCode>
                <c:ptCount val="11"/>
                <c:pt idx="0">
                  <c:v>1991</c:v>
                </c:pt>
                <c:pt idx="1">
                  <c:v>1993</c:v>
                </c:pt>
                <c:pt idx="2">
                  <c:v>1995</c:v>
                </c:pt>
                <c:pt idx="3">
                  <c:v>1997</c:v>
                </c:pt>
                <c:pt idx="4">
                  <c:v>1999</c:v>
                </c:pt>
                <c:pt idx="5">
                  <c:v>2001</c:v>
                </c:pt>
                <c:pt idx="6">
                  <c:v>2003</c:v>
                </c:pt>
                <c:pt idx="7">
                  <c:v>2005</c:v>
                </c:pt>
                <c:pt idx="8">
                  <c:v>2007</c:v>
                </c:pt>
                <c:pt idx="9">
                  <c:v>2009</c:v>
                </c:pt>
                <c:pt idx="10">
                  <c:v>2011</c:v>
                </c:pt>
              </c:numCache>
            </c:num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4000</c:v>
                </c:pt>
                <c:pt idx="1">
                  <c:v>4200</c:v>
                </c:pt>
                <c:pt idx="2">
                  <c:v>4450</c:v>
                </c:pt>
                <c:pt idx="3">
                  <c:v>5200</c:v>
                </c:pt>
                <c:pt idx="4">
                  <c:v>5300</c:v>
                </c:pt>
                <c:pt idx="5">
                  <c:v>5400</c:v>
                </c:pt>
                <c:pt idx="6">
                  <c:v>6000</c:v>
                </c:pt>
                <c:pt idx="7">
                  <c:v>6200</c:v>
                </c:pt>
                <c:pt idx="8">
                  <c:v>6350</c:v>
                </c:pt>
                <c:pt idx="9">
                  <c:v>6400</c:v>
                </c:pt>
                <c:pt idx="10">
                  <c:v>6450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18336"/>
        <c:axId val="33519872"/>
      </c:lineChart>
      <c:catAx>
        <c:axId val="335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519872"/>
        <c:crosses val="autoZero"/>
        <c:auto val="1"/>
        <c:lblAlgn val="ctr"/>
        <c:lblOffset val="100"/>
        <c:noMultiLvlLbl val="0"/>
      </c:catAx>
      <c:valAx>
        <c:axId val="33519872"/>
        <c:scaling>
          <c:orientation val="minMax"/>
          <c:min val="3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de-DE" b="0">
                    <a:latin typeface="Arial" pitchFamily="34" charset="0"/>
                    <a:cs typeface="Arial" pitchFamily="34" charset="0"/>
                  </a:rPr>
                  <a:t>gt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518336"/>
        <c:crosses val="autoZero"/>
        <c:crossBetween val="between"/>
        <c:majorUnit val="1500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ourism Transport PowerPoint Slid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17987" y="0"/>
            <a:ext cx="9161987" cy="68714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8" r:id="rId5"/>
    <p:sldLayoutId id="2147483707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1213" y="2425795"/>
            <a:ext cx="7199855" cy="442818"/>
          </a:xfrm>
        </p:spPr>
        <p:txBody>
          <a:bodyPr/>
          <a:lstStyle/>
          <a:p>
            <a:pPr algn="ctr"/>
            <a:r>
              <a:rPr lang="de-DE" sz="3600" dirty="0"/>
              <a:t>Chapter 8</a:t>
            </a:r>
            <a:endParaRPr lang="en-GB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1755" y="2879726"/>
            <a:ext cx="7199313" cy="4297362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Cruise Ships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7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Cruise Ships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311275" y="1878013"/>
            <a:ext cx="7199313" cy="4297362"/>
          </a:xfrm>
        </p:spPr>
        <p:txBody>
          <a:bodyPr/>
          <a:lstStyle/>
          <a:p>
            <a:r>
              <a:rPr lang="en-GB" sz="1800" b="1" dirty="0"/>
              <a:t>cruise ship: </a:t>
            </a:r>
            <a:r>
              <a:rPr lang="en-GB" sz="1800" dirty="0"/>
              <a:t>a passenger ship intended to provide passengers with a full tourist experience. All passengers have cabins. Facilities for entertainment aboard are included (</a:t>
            </a:r>
            <a:r>
              <a:rPr lang="en-GB" sz="1800" i="1" dirty="0"/>
              <a:t>Glossary of Transport Statistics</a:t>
            </a:r>
            <a:r>
              <a:rPr lang="en-GB" sz="1800" dirty="0"/>
              <a:t>, 2009)</a:t>
            </a:r>
          </a:p>
          <a:p>
            <a:pPr>
              <a:buNone/>
            </a:pPr>
            <a:endParaRPr lang="en-GB" sz="1800" b="1" dirty="0"/>
          </a:p>
          <a:p>
            <a:r>
              <a:rPr lang="en-GB" sz="1800" b="1" dirty="0"/>
              <a:t>cruise product</a:t>
            </a:r>
          </a:p>
          <a:p>
            <a:pPr lvl="1"/>
            <a:r>
              <a:rPr lang="en-GB" sz="1800" dirty="0"/>
              <a:t>complex package of transportation, accommodation and leisure facilities on board </a:t>
            </a:r>
          </a:p>
          <a:p>
            <a:pPr lvl="1"/>
            <a:r>
              <a:rPr lang="en-GB" sz="1800" dirty="0"/>
              <a:t>itinerary of several destinations to be visited</a:t>
            </a:r>
            <a:endParaRPr lang="de-DE" sz="1800" dirty="0"/>
          </a:p>
          <a:p>
            <a:pPr lvl="1"/>
            <a:r>
              <a:rPr lang="en-GB" sz="1800" dirty="0"/>
              <a:t>overall experience is of primary importance </a:t>
            </a:r>
          </a:p>
          <a:p>
            <a:pPr lvl="1"/>
            <a:r>
              <a:rPr lang="en-GB" sz="1800" dirty="0"/>
              <a:t>transportation itself plays only a secondary role</a:t>
            </a:r>
            <a:endParaRPr lang="de-DE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75" y="6127750"/>
            <a:ext cx="7199313" cy="368300"/>
          </a:xfrm>
        </p:spPr>
        <p:txBody>
          <a:bodyPr/>
          <a:lstStyle/>
          <a:p>
            <a:r>
              <a:rPr lang="en-GB" dirty="0"/>
              <a:t>Source : Adapted from </a:t>
            </a:r>
            <a:r>
              <a:rPr lang="en-GB" dirty="0" smtClean="0"/>
              <a:t>The United </a:t>
            </a:r>
            <a:r>
              <a:rPr lang="en-GB" dirty="0"/>
              <a:t>Nations Convention on the Law of the Sea, </a:t>
            </a:r>
            <a:r>
              <a:rPr lang="en-GB" dirty="0" smtClean="0"/>
              <a:t>1998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Institutional Framework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337548" y="2032000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de-DE" u="sng" dirty="0"/>
              <a:t>Treaty - UNCLOS </a:t>
            </a:r>
            <a:r>
              <a:rPr lang="de-DE" u="sng" dirty="0" smtClean="0"/>
              <a:t>maritime zones</a:t>
            </a:r>
            <a:endParaRPr lang="de-DE" u="sng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311805" y="1647825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/>
              <a:t>IMO = International body responsible for maritime affairs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 r="166"/>
          <a:stretch>
            <a:fillRect/>
          </a:stretch>
        </p:blipFill>
        <p:spPr bwMode="auto">
          <a:xfrm>
            <a:off x="1407055" y="2540002"/>
            <a:ext cx="6746345" cy="359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88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11275" y="1801813"/>
            <a:ext cx="7199843" cy="96043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fastest growing </a:t>
            </a:r>
            <a:r>
              <a:rPr lang="en-GB" dirty="0"/>
              <a:t>segment within the leisure travel market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average annual passenger growth rate: approx. 7.5%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between 1980 and 2012: 225 million </a:t>
            </a:r>
            <a:r>
              <a:rPr lang="en-GB" dirty="0" smtClean="0"/>
              <a:t>passengers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11275" y="6393418"/>
            <a:ext cx="689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Source: Adapted from G.P. Wild,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1275" y="2800350"/>
            <a:ext cx="689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n-lt"/>
              </a:rPr>
              <a:t>International </a:t>
            </a:r>
            <a:r>
              <a:rPr lang="en-GB" sz="1800" b="1" dirty="0" smtClean="0">
                <a:latin typeface="+mn-lt"/>
              </a:rPr>
              <a:t>demand (numbers of passengers in millions)</a:t>
            </a:r>
            <a:endParaRPr lang="en-GB" sz="1800" b="1" dirty="0">
              <a:latin typeface="+mn-lt"/>
            </a:endParaRPr>
          </a:p>
        </p:txBody>
      </p:sp>
      <p:graphicFrame>
        <p:nvGraphicFramePr>
          <p:cNvPr id="10" name="Diagramm 3"/>
          <p:cNvGraphicFramePr/>
          <p:nvPr>
            <p:extLst>
              <p:ext uri="{D42A27DB-BD31-4B8C-83A1-F6EECF244321}">
                <p14:modId xmlns:p14="http://schemas.microsoft.com/office/powerpoint/2010/main" val="726664319"/>
              </p:ext>
            </p:extLst>
          </p:nvPr>
        </p:nvGraphicFramePr>
        <p:xfrm>
          <a:off x="1459443" y="3223201"/>
          <a:ext cx="5627157" cy="295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497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223144" y="6359964"/>
            <a:ext cx="7199313" cy="368300"/>
          </a:xfrm>
        </p:spPr>
        <p:txBody>
          <a:bodyPr/>
          <a:lstStyle/>
          <a:p>
            <a:r>
              <a:rPr lang="en-GB" dirty="0"/>
              <a:t>Source: Adapted from Gross, 2011</a:t>
            </a:r>
            <a:endParaRPr lang="de-DE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40797" y="1802753"/>
            <a:ext cx="8003153" cy="5474347"/>
            <a:chOff x="-1549" y="-188"/>
            <a:chExt cx="10024" cy="6236"/>
          </a:xfrm>
        </p:grpSpPr>
        <p:sp>
          <p:nvSpPr>
            <p:cNvPr id="6" name="AutoShape 57"/>
            <p:cNvSpPr>
              <a:spLocks noChangeAspect="1" noChangeArrowheads="1" noTextEdit="1"/>
            </p:cNvSpPr>
            <p:nvPr/>
          </p:nvSpPr>
          <p:spPr bwMode="auto">
            <a:xfrm>
              <a:off x="-1549" y="4"/>
              <a:ext cx="10024" cy="604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67" y="3391"/>
              <a:ext cx="2434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Cruise sales</a:t>
              </a:r>
              <a:endPara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40" y="3894"/>
              <a:ext cx="6442" cy="434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035" y="3889"/>
              <a:ext cx="6452" cy="4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2104" y="0"/>
                </a:cxn>
                <a:cxn ang="0">
                  <a:pos x="12112" y="8"/>
                </a:cxn>
                <a:cxn ang="0">
                  <a:pos x="12112" y="824"/>
                </a:cxn>
                <a:cxn ang="0">
                  <a:pos x="12104" y="832"/>
                </a:cxn>
                <a:cxn ang="0">
                  <a:pos x="8" y="832"/>
                </a:cxn>
                <a:cxn ang="0">
                  <a:pos x="0" y="824"/>
                </a:cxn>
                <a:cxn ang="0">
                  <a:pos x="0" y="8"/>
                </a:cxn>
                <a:cxn ang="0">
                  <a:pos x="16" y="824"/>
                </a:cxn>
                <a:cxn ang="0">
                  <a:pos x="8" y="816"/>
                </a:cxn>
                <a:cxn ang="0">
                  <a:pos x="12104" y="816"/>
                </a:cxn>
                <a:cxn ang="0">
                  <a:pos x="12096" y="824"/>
                </a:cxn>
                <a:cxn ang="0">
                  <a:pos x="12096" y="8"/>
                </a:cxn>
                <a:cxn ang="0">
                  <a:pos x="121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824"/>
                </a:cxn>
              </a:cxnLst>
              <a:rect l="0" t="0" r="r" b="b"/>
              <a:pathLst>
                <a:path w="12112" h="8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2104" y="0"/>
                  </a:lnTo>
                  <a:cubicBezTo>
                    <a:pt x="12109" y="0"/>
                    <a:pt x="12112" y="4"/>
                    <a:pt x="12112" y="8"/>
                  </a:cubicBezTo>
                  <a:lnTo>
                    <a:pt x="12112" y="824"/>
                  </a:lnTo>
                  <a:cubicBezTo>
                    <a:pt x="12112" y="829"/>
                    <a:pt x="12109" y="832"/>
                    <a:pt x="12104" y="832"/>
                  </a:cubicBezTo>
                  <a:lnTo>
                    <a:pt x="8" y="832"/>
                  </a:lnTo>
                  <a:cubicBezTo>
                    <a:pt x="4" y="832"/>
                    <a:pt x="0" y="829"/>
                    <a:pt x="0" y="824"/>
                  </a:cubicBezTo>
                  <a:lnTo>
                    <a:pt x="0" y="8"/>
                  </a:lnTo>
                  <a:close/>
                  <a:moveTo>
                    <a:pt x="16" y="824"/>
                  </a:moveTo>
                  <a:lnTo>
                    <a:pt x="8" y="816"/>
                  </a:lnTo>
                  <a:lnTo>
                    <a:pt x="12104" y="816"/>
                  </a:lnTo>
                  <a:lnTo>
                    <a:pt x="12096" y="824"/>
                  </a:lnTo>
                  <a:lnTo>
                    <a:pt x="12096" y="8"/>
                  </a:lnTo>
                  <a:lnTo>
                    <a:pt x="121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824"/>
                  </a:lnTo>
                  <a:close/>
                </a:path>
              </a:pathLst>
            </a:custGeom>
            <a:solidFill>
              <a:srgbClr val="404040"/>
            </a:solidFill>
            <a:ln w="63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44" y="3894"/>
              <a:ext cx="643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/>
              </a:r>
              <a:b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Cruise customer</a:t>
              </a:r>
              <a:endPara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044" y="13"/>
              <a:ext cx="1926" cy="434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35" y="4"/>
              <a:ext cx="1935" cy="4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3624" y="0"/>
                </a:cxn>
                <a:cxn ang="0">
                  <a:pos x="3632" y="8"/>
                </a:cxn>
                <a:cxn ang="0">
                  <a:pos x="3632" y="824"/>
                </a:cxn>
                <a:cxn ang="0">
                  <a:pos x="3624" y="832"/>
                </a:cxn>
                <a:cxn ang="0">
                  <a:pos x="8" y="832"/>
                </a:cxn>
                <a:cxn ang="0">
                  <a:pos x="0" y="824"/>
                </a:cxn>
                <a:cxn ang="0">
                  <a:pos x="0" y="8"/>
                </a:cxn>
                <a:cxn ang="0">
                  <a:pos x="16" y="824"/>
                </a:cxn>
                <a:cxn ang="0">
                  <a:pos x="8" y="816"/>
                </a:cxn>
                <a:cxn ang="0">
                  <a:pos x="3624" y="816"/>
                </a:cxn>
                <a:cxn ang="0">
                  <a:pos x="3616" y="824"/>
                </a:cxn>
                <a:cxn ang="0">
                  <a:pos x="3616" y="8"/>
                </a:cxn>
                <a:cxn ang="0">
                  <a:pos x="362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824"/>
                </a:cxn>
              </a:cxnLst>
              <a:rect l="0" t="0" r="r" b="b"/>
              <a:pathLst>
                <a:path w="3632" h="8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3624" y="0"/>
                  </a:lnTo>
                  <a:cubicBezTo>
                    <a:pt x="3629" y="0"/>
                    <a:pt x="3632" y="4"/>
                    <a:pt x="3632" y="8"/>
                  </a:cubicBezTo>
                  <a:lnTo>
                    <a:pt x="3632" y="824"/>
                  </a:lnTo>
                  <a:cubicBezTo>
                    <a:pt x="3632" y="829"/>
                    <a:pt x="3629" y="832"/>
                    <a:pt x="3624" y="832"/>
                  </a:cubicBezTo>
                  <a:lnTo>
                    <a:pt x="8" y="832"/>
                  </a:lnTo>
                  <a:cubicBezTo>
                    <a:pt x="4" y="832"/>
                    <a:pt x="0" y="829"/>
                    <a:pt x="0" y="824"/>
                  </a:cubicBezTo>
                  <a:lnTo>
                    <a:pt x="0" y="8"/>
                  </a:lnTo>
                  <a:close/>
                  <a:moveTo>
                    <a:pt x="16" y="824"/>
                  </a:moveTo>
                  <a:lnTo>
                    <a:pt x="8" y="816"/>
                  </a:lnTo>
                  <a:lnTo>
                    <a:pt x="3624" y="816"/>
                  </a:lnTo>
                  <a:lnTo>
                    <a:pt x="3616" y="824"/>
                  </a:lnTo>
                  <a:lnTo>
                    <a:pt x="3616" y="8"/>
                  </a:lnTo>
                  <a:lnTo>
                    <a:pt x="362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824"/>
                  </a:lnTo>
                  <a:close/>
                </a:path>
              </a:pathLst>
            </a:custGeom>
            <a:solidFill>
              <a:srgbClr val="404040"/>
            </a:solidFill>
            <a:ln w="63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44" y="13"/>
              <a:ext cx="192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/>
              </a:r>
              <a:b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Ship owner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199" y="1304"/>
              <a:ext cx="2897" cy="434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194" y="1299"/>
              <a:ext cx="2906" cy="4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5448" y="0"/>
                </a:cxn>
                <a:cxn ang="0">
                  <a:pos x="5456" y="8"/>
                </a:cxn>
                <a:cxn ang="0">
                  <a:pos x="5456" y="824"/>
                </a:cxn>
                <a:cxn ang="0">
                  <a:pos x="5448" y="832"/>
                </a:cxn>
                <a:cxn ang="0">
                  <a:pos x="8" y="832"/>
                </a:cxn>
                <a:cxn ang="0">
                  <a:pos x="0" y="824"/>
                </a:cxn>
                <a:cxn ang="0">
                  <a:pos x="0" y="8"/>
                </a:cxn>
                <a:cxn ang="0">
                  <a:pos x="16" y="824"/>
                </a:cxn>
                <a:cxn ang="0">
                  <a:pos x="8" y="816"/>
                </a:cxn>
                <a:cxn ang="0">
                  <a:pos x="5448" y="816"/>
                </a:cxn>
                <a:cxn ang="0">
                  <a:pos x="5440" y="824"/>
                </a:cxn>
                <a:cxn ang="0">
                  <a:pos x="5440" y="8"/>
                </a:cxn>
                <a:cxn ang="0">
                  <a:pos x="544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824"/>
                </a:cxn>
              </a:cxnLst>
              <a:rect l="0" t="0" r="r" b="b"/>
              <a:pathLst>
                <a:path w="5456" h="8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5448" y="0"/>
                  </a:lnTo>
                  <a:cubicBezTo>
                    <a:pt x="5453" y="0"/>
                    <a:pt x="5456" y="4"/>
                    <a:pt x="5456" y="8"/>
                  </a:cubicBezTo>
                  <a:lnTo>
                    <a:pt x="5456" y="824"/>
                  </a:lnTo>
                  <a:cubicBezTo>
                    <a:pt x="5456" y="829"/>
                    <a:pt x="5453" y="832"/>
                    <a:pt x="5448" y="832"/>
                  </a:cubicBezTo>
                  <a:lnTo>
                    <a:pt x="8" y="832"/>
                  </a:lnTo>
                  <a:cubicBezTo>
                    <a:pt x="4" y="832"/>
                    <a:pt x="0" y="829"/>
                    <a:pt x="0" y="824"/>
                  </a:cubicBezTo>
                  <a:lnTo>
                    <a:pt x="0" y="8"/>
                  </a:lnTo>
                  <a:close/>
                  <a:moveTo>
                    <a:pt x="16" y="824"/>
                  </a:moveTo>
                  <a:lnTo>
                    <a:pt x="8" y="816"/>
                  </a:lnTo>
                  <a:lnTo>
                    <a:pt x="5448" y="816"/>
                  </a:lnTo>
                  <a:lnTo>
                    <a:pt x="5440" y="824"/>
                  </a:lnTo>
                  <a:lnTo>
                    <a:pt x="5440" y="8"/>
                  </a:lnTo>
                  <a:lnTo>
                    <a:pt x="544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824"/>
                  </a:lnTo>
                  <a:close/>
                </a:path>
              </a:pathLst>
            </a:custGeom>
            <a:solidFill>
              <a:srgbClr val="404040"/>
            </a:solidFill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94" y="1304"/>
              <a:ext cx="290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/>
              </a:r>
              <a:b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Shipping company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193" y="2658"/>
              <a:ext cx="2897" cy="426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189" y="2654"/>
              <a:ext cx="2906" cy="43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5448" y="0"/>
                </a:cxn>
                <a:cxn ang="0">
                  <a:pos x="5456" y="8"/>
                </a:cxn>
                <a:cxn ang="0">
                  <a:pos x="5456" y="808"/>
                </a:cxn>
                <a:cxn ang="0">
                  <a:pos x="5448" y="816"/>
                </a:cxn>
                <a:cxn ang="0">
                  <a:pos x="8" y="816"/>
                </a:cxn>
                <a:cxn ang="0">
                  <a:pos x="0" y="808"/>
                </a:cxn>
                <a:cxn ang="0">
                  <a:pos x="0" y="8"/>
                </a:cxn>
                <a:cxn ang="0">
                  <a:pos x="16" y="808"/>
                </a:cxn>
                <a:cxn ang="0">
                  <a:pos x="8" y="800"/>
                </a:cxn>
                <a:cxn ang="0">
                  <a:pos x="5448" y="800"/>
                </a:cxn>
                <a:cxn ang="0">
                  <a:pos x="5440" y="808"/>
                </a:cxn>
                <a:cxn ang="0">
                  <a:pos x="5440" y="8"/>
                </a:cxn>
                <a:cxn ang="0">
                  <a:pos x="544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808"/>
                </a:cxn>
              </a:cxnLst>
              <a:rect l="0" t="0" r="r" b="b"/>
              <a:pathLst>
                <a:path w="5456" h="81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5448" y="0"/>
                  </a:lnTo>
                  <a:cubicBezTo>
                    <a:pt x="5453" y="0"/>
                    <a:pt x="5456" y="4"/>
                    <a:pt x="5456" y="8"/>
                  </a:cubicBezTo>
                  <a:lnTo>
                    <a:pt x="5456" y="808"/>
                  </a:lnTo>
                  <a:cubicBezTo>
                    <a:pt x="5456" y="813"/>
                    <a:pt x="5453" y="816"/>
                    <a:pt x="5448" y="816"/>
                  </a:cubicBezTo>
                  <a:lnTo>
                    <a:pt x="8" y="816"/>
                  </a:lnTo>
                  <a:cubicBezTo>
                    <a:pt x="4" y="816"/>
                    <a:pt x="0" y="813"/>
                    <a:pt x="0" y="808"/>
                  </a:cubicBezTo>
                  <a:lnTo>
                    <a:pt x="0" y="8"/>
                  </a:lnTo>
                  <a:close/>
                  <a:moveTo>
                    <a:pt x="16" y="808"/>
                  </a:moveTo>
                  <a:lnTo>
                    <a:pt x="8" y="800"/>
                  </a:lnTo>
                  <a:lnTo>
                    <a:pt x="5448" y="800"/>
                  </a:lnTo>
                  <a:lnTo>
                    <a:pt x="5440" y="808"/>
                  </a:lnTo>
                  <a:lnTo>
                    <a:pt x="5440" y="8"/>
                  </a:lnTo>
                  <a:lnTo>
                    <a:pt x="544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808"/>
                  </a:lnTo>
                  <a:close/>
                </a:path>
              </a:pathLst>
            </a:custGeom>
            <a:solidFill>
              <a:srgbClr val="404040"/>
            </a:solidFill>
            <a:ln w="63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193" y="2660"/>
              <a:ext cx="2897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/>
              </a:r>
              <a:b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Tour operator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283" y="439"/>
              <a:ext cx="68" cy="345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119"/>
                </a:cxn>
                <a:cxn ang="0">
                  <a:pos x="44" y="187"/>
                </a:cxn>
                <a:cxn ang="0">
                  <a:pos x="44" y="204"/>
                </a:cxn>
                <a:cxn ang="0">
                  <a:pos x="44" y="204"/>
                </a:cxn>
                <a:cxn ang="0">
                  <a:pos x="27" y="272"/>
                </a:cxn>
                <a:cxn ang="0">
                  <a:pos x="27" y="392"/>
                </a:cxn>
                <a:cxn ang="0">
                  <a:pos x="44" y="460"/>
                </a:cxn>
                <a:cxn ang="0">
                  <a:pos x="44" y="477"/>
                </a:cxn>
                <a:cxn ang="0">
                  <a:pos x="44" y="477"/>
                </a:cxn>
                <a:cxn ang="0">
                  <a:pos x="26" y="545"/>
                </a:cxn>
                <a:cxn ang="0">
                  <a:pos x="26" y="664"/>
                </a:cxn>
                <a:cxn ang="0">
                  <a:pos x="43" y="732"/>
                </a:cxn>
                <a:cxn ang="0">
                  <a:pos x="43" y="750"/>
                </a:cxn>
                <a:cxn ang="0">
                  <a:pos x="43" y="750"/>
                </a:cxn>
                <a:cxn ang="0">
                  <a:pos x="26" y="818"/>
                </a:cxn>
                <a:cxn ang="0">
                  <a:pos x="26" y="937"/>
                </a:cxn>
                <a:cxn ang="0">
                  <a:pos x="43" y="1005"/>
                </a:cxn>
                <a:cxn ang="0">
                  <a:pos x="43" y="1022"/>
                </a:cxn>
                <a:cxn ang="0">
                  <a:pos x="43" y="1022"/>
                </a:cxn>
                <a:cxn ang="0">
                  <a:pos x="26" y="1090"/>
                </a:cxn>
                <a:cxn ang="0">
                  <a:pos x="26" y="1210"/>
                </a:cxn>
                <a:cxn ang="0">
                  <a:pos x="43" y="1278"/>
                </a:cxn>
                <a:cxn ang="0">
                  <a:pos x="43" y="1295"/>
                </a:cxn>
                <a:cxn ang="0">
                  <a:pos x="43" y="1295"/>
                </a:cxn>
                <a:cxn ang="0">
                  <a:pos x="26" y="1363"/>
                </a:cxn>
                <a:cxn ang="0">
                  <a:pos x="26" y="1482"/>
                </a:cxn>
                <a:cxn ang="0">
                  <a:pos x="43" y="1550"/>
                </a:cxn>
                <a:cxn ang="0">
                  <a:pos x="43" y="1567"/>
                </a:cxn>
                <a:cxn ang="0">
                  <a:pos x="43" y="1567"/>
                </a:cxn>
                <a:cxn ang="0">
                  <a:pos x="26" y="1636"/>
                </a:cxn>
                <a:cxn ang="0">
                  <a:pos x="26" y="1755"/>
                </a:cxn>
                <a:cxn ang="0">
                  <a:pos x="43" y="1823"/>
                </a:cxn>
                <a:cxn ang="0">
                  <a:pos x="43" y="1840"/>
                </a:cxn>
                <a:cxn ang="0">
                  <a:pos x="43" y="1840"/>
                </a:cxn>
                <a:cxn ang="0">
                  <a:pos x="26" y="1908"/>
                </a:cxn>
                <a:cxn ang="0">
                  <a:pos x="26" y="2027"/>
                </a:cxn>
                <a:cxn ang="0">
                  <a:pos x="43" y="2096"/>
                </a:cxn>
                <a:cxn ang="0">
                  <a:pos x="43" y="2113"/>
                </a:cxn>
                <a:cxn ang="0">
                  <a:pos x="43" y="2113"/>
                </a:cxn>
                <a:cxn ang="0">
                  <a:pos x="26" y="2181"/>
                </a:cxn>
                <a:cxn ang="0">
                  <a:pos x="26" y="2300"/>
                </a:cxn>
                <a:cxn ang="0">
                  <a:pos x="43" y="2368"/>
                </a:cxn>
                <a:cxn ang="0">
                  <a:pos x="43" y="2385"/>
                </a:cxn>
                <a:cxn ang="0">
                  <a:pos x="43" y="2385"/>
                </a:cxn>
                <a:cxn ang="0">
                  <a:pos x="26" y="2453"/>
                </a:cxn>
                <a:cxn ang="0">
                  <a:pos x="26" y="2573"/>
                </a:cxn>
                <a:cxn ang="0">
                  <a:pos x="43" y="2641"/>
                </a:cxn>
                <a:cxn ang="0">
                  <a:pos x="43" y="2658"/>
                </a:cxn>
                <a:cxn ang="0">
                  <a:pos x="43" y="2658"/>
                </a:cxn>
                <a:cxn ang="0">
                  <a:pos x="26" y="2726"/>
                </a:cxn>
                <a:cxn ang="0">
                  <a:pos x="26" y="2845"/>
                </a:cxn>
                <a:cxn ang="0">
                  <a:pos x="43" y="2914"/>
                </a:cxn>
                <a:cxn ang="0">
                  <a:pos x="43" y="2931"/>
                </a:cxn>
                <a:cxn ang="0">
                  <a:pos x="43" y="2931"/>
                </a:cxn>
                <a:cxn ang="0">
                  <a:pos x="26" y="2999"/>
                </a:cxn>
                <a:cxn ang="0">
                  <a:pos x="26" y="3118"/>
                </a:cxn>
                <a:cxn ang="0">
                  <a:pos x="43" y="3186"/>
                </a:cxn>
                <a:cxn ang="0">
                  <a:pos x="43" y="3203"/>
                </a:cxn>
                <a:cxn ang="0">
                  <a:pos x="43" y="3203"/>
                </a:cxn>
                <a:cxn ang="0">
                  <a:pos x="26" y="3271"/>
                </a:cxn>
                <a:cxn ang="0">
                  <a:pos x="26" y="3391"/>
                </a:cxn>
                <a:cxn ang="0">
                  <a:pos x="34" y="3452"/>
                </a:cxn>
              </a:cxnLst>
              <a:rect l="0" t="0" r="r" b="b"/>
              <a:pathLst>
                <a:path w="68" h="3452">
                  <a:moveTo>
                    <a:pt x="44" y="0"/>
                  </a:moveTo>
                  <a:lnTo>
                    <a:pt x="44" y="51"/>
                  </a:lnTo>
                  <a:lnTo>
                    <a:pt x="27" y="51"/>
                  </a:lnTo>
                  <a:lnTo>
                    <a:pt x="27" y="0"/>
                  </a:lnTo>
                  <a:lnTo>
                    <a:pt x="44" y="0"/>
                  </a:lnTo>
                  <a:close/>
                  <a:moveTo>
                    <a:pt x="44" y="68"/>
                  </a:moveTo>
                  <a:lnTo>
                    <a:pt x="44" y="119"/>
                  </a:lnTo>
                  <a:lnTo>
                    <a:pt x="27" y="119"/>
                  </a:lnTo>
                  <a:lnTo>
                    <a:pt x="27" y="68"/>
                  </a:lnTo>
                  <a:lnTo>
                    <a:pt x="44" y="68"/>
                  </a:lnTo>
                  <a:close/>
                  <a:moveTo>
                    <a:pt x="44" y="136"/>
                  </a:moveTo>
                  <a:lnTo>
                    <a:pt x="44" y="187"/>
                  </a:lnTo>
                  <a:lnTo>
                    <a:pt x="27" y="187"/>
                  </a:lnTo>
                  <a:lnTo>
                    <a:pt x="27" y="136"/>
                  </a:lnTo>
                  <a:lnTo>
                    <a:pt x="44" y="136"/>
                  </a:lnTo>
                  <a:close/>
                  <a:moveTo>
                    <a:pt x="44" y="204"/>
                  </a:moveTo>
                  <a:lnTo>
                    <a:pt x="44" y="255"/>
                  </a:lnTo>
                  <a:lnTo>
                    <a:pt x="27" y="255"/>
                  </a:lnTo>
                  <a:lnTo>
                    <a:pt x="27" y="204"/>
                  </a:lnTo>
                  <a:lnTo>
                    <a:pt x="44" y="204"/>
                  </a:lnTo>
                  <a:close/>
                  <a:moveTo>
                    <a:pt x="44" y="272"/>
                  </a:moveTo>
                  <a:lnTo>
                    <a:pt x="44" y="324"/>
                  </a:lnTo>
                  <a:lnTo>
                    <a:pt x="27" y="324"/>
                  </a:lnTo>
                  <a:lnTo>
                    <a:pt x="27" y="272"/>
                  </a:lnTo>
                  <a:lnTo>
                    <a:pt x="44" y="272"/>
                  </a:lnTo>
                  <a:close/>
                  <a:moveTo>
                    <a:pt x="44" y="341"/>
                  </a:moveTo>
                  <a:lnTo>
                    <a:pt x="44" y="392"/>
                  </a:lnTo>
                  <a:lnTo>
                    <a:pt x="27" y="392"/>
                  </a:lnTo>
                  <a:lnTo>
                    <a:pt x="27" y="341"/>
                  </a:lnTo>
                  <a:lnTo>
                    <a:pt x="44" y="341"/>
                  </a:lnTo>
                  <a:close/>
                  <a:moveTo>
                    <a:pt x="44" y="409"/>
                  </a:moveTo>
                  <a:lnTo>
                    <a:pt x="44" y="460"/>
                  </a:lnTo>
                  <a:lnTo>
                    <a:pt x="27" y="460"/>
                  </a:lnTo>
                  <a:lnTo>
                    <a:pt x="27" y="409"/>
                  </a:lnTo>
                  <a:lnTo>
                    <a:pt x="44" y="409"/>
                  </a:lnTo>
                  <a:close/>
                  <a:moveTo>
                    <a:pt x="44" y="477"/>
                  </a:moveTo>
                  <a:lnTo>
                    <a:pt x="43" y="528"/>
                  </a:lnTo>
                  <a:lnTo>
                    <a:pt x="26" y="528"/>
                  </a:lnTo>
                  <a:lnTo>
                    <a:pt x="27" y="477"/>
                  </a:lnTo>
                  <a:lnTo>
                    <a:pt x="44" y="477"/>
                  </a:lnTo>
                  <a:close/>
                  <a:moveTo>
                    <a:pt x="43" y="545"/>
                  </a:moveTo>
                  <a:lnTo>
                    <a:pt x="43" y="596"/>
                  </a:lnTo>
                  <a:lnTo>
                    <a:pt x="26" y="596"/>
                  </a:lnTo>
                  <a:lnTo>
                    <a:pt x="26" y="545"/>
                  </a:lnTo>
                  <a:lnTo>
                    <a:pt x="43" y="545"/>
                  </a:lnTo>
                  <a:close/>
                  <a:moveTo>
                    <a:pt x="43" y="613"/>
                  </a:moveTo>
                  <a:lnTo>
                    <a:pt x="43" y="664"/>
                  </a:lnTo>
                  <a:lnTo>
                    <a:pt x="26" y="664"/>
                  </a:lnTo>
                  <a:lnTo>
                    <a:pt x="26" y="613"/>
                  </a:lnTo>
                  <a:lnTo>
                    <a:pt x="43" y="613"/>
                  </a:lnTo>
                  <a:close/>
                  <a:moveTo>
                    <a:pt x="43" y="681"/>
                  </a:moveTo>
                  <a:lnTo>
                    <a:pt x="43" y="732"/>
                  </a:lnTo>
                  <a:lnTo>
                    <a:pt x="26" y="732"/>
                  </a:lnTo>
                  <a:lnTo>
                    <a:pt x="26" y="681"/>
                  </a:lnTo>
                  <a:lnTo>
                    <a:pt x="43" y="681"/>
                  </a:lnTo>
                  <a:close/>
                  <a:moveTo>
                    <a:pt x="43" y="750"/>
                  </a:moveTo>
                  <a:lnTo>
                    <a:pt x="43" y="801"/>
                  </a:lnTo>
                  <a:lnTo>
                    <a:pt x="26" y="801"/>
                  </a:lnTo>
                  <a:lnTo>
                    <a:pt x="26" y="750"/>
                  </a:lnTo>
                  <a:lnTo>
                    <a:pt x="43" y="750"/>
                  </a:lnTo>
                  <a:close/>
                  <a:moveTo>
                    <a:pt x="43" y="818"/>
                  </a:moveTo>
                  <a:lnTo>
                    <a:pt x="43" y="869"/>
                  </a:lnTo>
                  <a:lnTo>
                    <a:pt x="26" y="869"/>
                  </a:lnTo>
                  <a:lnTo>
                    <a:pt x="26" y="818"/>
                  </a:lnTo>
                  <a:lnTo>
                    <a:pt x="43" y="818"/>
                  </a:lnTo>
                  <a:close/>
                  <a:moveTo>
                    <a:pt x="43" y="886"/>
                  </a:moveTo>
                  <a:lnTo>
                    <a:pt x="43" y="937"/>
                  </a:lnTo>
                  <a:lnTo>
                    <a:pt x="26" y="937"/>
                  </a:lnTo>
                  <a:lnTo>
                    <a:pt x="26" y="886"/>
                  </a:lnTo>
                  <a:lnTo>
                    <a:pt x="43" y="886"/>
                  </a:lnTo>
                  <a:close/>
                  <a:moveTo>
                    <a:pt x="43" y="954"/>
                  </a:moveTo>
                  <a:lnTo>
                    <a:pt x="43" y="1005"/>
                  </a:lnTo>
                  <a:lnTo>
                    <a:pt x="26" y="1005"/>
                  </a:lnTo>
                  <a:lnTo>
                    <a:pt x="26" y="954"/>
                  </a:lnTo>
                  <a:lnTo>
                    <a:pt x="43" y="954"/>
                  </a:lnTo>
                  <a:close/>
                  <a:moveTo>
                    <a:pt x="43" y="1022"/>
                  </a:moveTo>
                  <a:lnTo>
                    <a:pt x="43" y="1073"/>
                  </a:lnTo>
                  <a:lnTo>
                    <a:pt x="26" y="1073"/>
                  </a:lnTo>
                  <a:lnTo>
                    <a:pt x="26" y="1022"/>
                  </a:lnTo>
                  <a:lnTo>
                    <a:pt x="43" y="1022"/>
                  </a:lnTo>
                  <a:close/>
                  <a:moveTo>
                    <a:pt x="43" y="1090"/>
                  </a:moveTo>
                  <a:lnTo>
                    <a:pt x="43" y="1141"/>
                  </a:lnTo>
                  <a:lnTo>
                    <a:pt x="26" y="1141"/>
                  </a:lnTo>
                  <a:lnTo>
                    <a:pt x="26" y="1090"/>
                  </a:lnTo>
                  <a:lnTo>
                    <a:pt x="43" y="1090"/>
                  </a:lnTo>
                  <a:close/>
                  <a:moveTo>
                    <a:pt x="43" y="1158"/>
                  </a:moveTo>
                  <a:lnTo>
                    <a:pt x="43" y="1210"/>
                  </a:lnTo>
                  <a:lnTo>
                    <a:pt x="26" y="1210"/>
                  </a:lnTo>
                  <a:lnTo>
                    <a:pt x="26" y="1158"/>
                  </a:lnTo>
                  <a:lnTo>
                    <a:pt x="43" y="1158"/>
                  </a:lnTo>
                  <a:close/>
                  <a:moveTo>
                    <a:pt x="43" y="1227"/>
                  </a:moveTo>
                  <a:lnTo>
                    <a:pt x="43" y="1278"/>
                  </a:lnTo>
                  <a:lnTo>
                    <a:pt x="26" y="1278"/>
                  </a:lnTo>
                  <a:lnTo>
                    <a:pt x="26" y="1227"/>
                  </a:lnTo>
                  <a:lnTo>
                    <a:pt x="43" y="1227"/>
                  </a:lnTo>
                  <a:close/>
                  <a:moveTo>
                    <a:pt x="43" y="1295"/>
                  </a:moveTo>
                  <a:lnTo>
                    <a:pt x="43" y="1346"/>
                  </a:lnTo>
                  <a:lnTo>
                    <a:pt x="26" y="1346"/>
                  </a:lnTo>
                  <a:lnTo>
                    <a:pt x="26" y="1295"/>
                  </a:lnTo>
                  <a:lnTo>
                    <a:pt x="43" y="1295"/>
                  </a:lnTo>
                  <a:close/>
                  <a:moveTo>
                    <a:pt x="43" y="1363"/>
                  </a:moveTo>
                  <a:lnTo>
                    <a:pt x="43" y="1414"/>
                  </a:lnTo>
                  <a:lnTo>
                    <a:pt x="26" y="1414"/>
                  </a:lnTo>
                  <a:lnTo>
                    <a:pt x="26" y="1363"/>
                  </a:lnTo>
                  <a:lnTo>
                    <a:pt x="43" y="1363"/>
                  </a:lnTo>
                  <a:close/>
                  <a:moveTo>
                    <a:pt x="43" y="1431"/>
                  </a:moveTo>
                  <a:lnTo>
                    <a:pt x="43" y="1482"/>
                  </a:lnTo>
                  <a:lnTo>
                    <a:pt x="26" y="1482"/>
                  </a:lnTo>
                  <a:lnTo>
                    <a:pt x="26" y="1431"/>
                  </a:lnTo>
                  <a:lnTo>
                    <a:pt x="43" y="1431"/>
                  </a:lnTo>
                  <a:close/>
                  <a:moveTo>
                    <a:pt x="43" y="1499"/>
                  </a:moveTo>
                  <a:lnTo>
                    <a:pt x="43" y="1550"/>
                  </a:lnTo>
                  <a:lnTo>
                    <a:pt x="26" y="1550"/>
                  </a:lnTo>
                  <a:lnTo>
                    <a:pt x="26" y="1499"/>
                  </a:lnTo>
                  <a:lnTo>
                    <a:pt x="43" y="1499"/>
                  </a:lnTo>
                  <a:close/>
                  <a:moveTo>
                    <a:pt x="43" y="1567"/>
                  </a:moveTo>
                  <a:lnTo>
                    <a:pt x="43" y="1619"/>
                  </a:lnTo>
                  <a:lnTo>
                    <a:pt x="26" y="1619"/>
                  </a:lnTo>
                  <a:lnTo>
                    <a:pt x="26" y="1567"/>
                  </a:lnTo>
                  <a:lnTo>
                    <a:pt x="43" y="1567"/>
                  </a:lnTo>
                  <a:close/>
                  <a:moveTo>
                    <a:pt x="43" y="1636"/>
                  </a:moveTo>
                  <a:lnTo>
                    <a:pt x="43" y="1687"/>
                  </a:lnTo>
                  <a:lnTo>
                    <a:pt x="26" y="1687"/>
                  </a:lnTo>
                  <a:lnTo>
                    <a:pt x="26" y="1636"/>
                  </a:lnTo>
                  <a:lnTo>
                    <a:pt x="43" y="1636"/>
                  </a:lnTo>
                  <a:close/>
                  <a:moveTo>
                    <a:pt x="43" y="1704"/>
                  </a:moveTo>
                  <a:lnTo>
                    <a:pt x="43" y="1755"/>
                  </a:lnTo>
                  <a:lnTo>
                    <a:pt x="26" y="1755"/>
                  </a:lnTo>
                  <a:lnTo>
                    <a:pt x="26" y="1704"/>
                  </a:lnTo>
                  <a:lnTo>
                    <a:pt x="43" y="1704"/>
                  </a:lnTo>
                  <a:close/>
                  <a:moveTo>
                    <a:pt x="43" y="1772"/>
                  </a:moveTo>
                  <a:lnTo>
                    <a:pt x="43" y="1823"/>
                  </a:lnTo>
                  <a:lnTo>
                    <a:pt x="26" y="1823"/>
                  </a:lnTo>
                  <a:lnTo>
                    <a:pt x="26" y="1772"/>
                  </a:lnTo>
                  <a:lnTo>
                    <a:pt x="43" y="1772"/>
                  </a:lnTo>
                  <a:close/>
                  <a:moveTo>
                    <a:pt x="43" y="1840"/>
                  </a:moveTo>
                  <a:lnTo>
                    <a:pt x="43" y="1891"/>
                  </a:lnTo>
                  <a:lnTo>
                    <a:pt x="26" y="1891"/>
                  </a:lnTo>
                  <a:lnTo>
                    <a:pt x="26" y="1840"/>
                  </a:lnTo>
                  <a:lnTo>
                    <a:pt x="43" y="1840"/>
                  </a:lnTo>
                  <a:close/>
                  <a:moveTo>
                    <a:pt x="43" y="1908"/>
                  </a:moveTo>
                  <a:lnTo>
                    <a:pt x="43" y="1959"/>
                  </a:lnTo>
                  <a:lnTo>
                    <a:pt x="26" y="1959"/>
                  </a:lnTo>
                  <a:lnTo>
                    <a:pt x="26" y="1908"/>
                  </a:lnTo>
                  <a:lnTo>
                    <a:pt x="43" y="1908"/>
                  </a:lnTo>
                  <a:close/>
                  <a:moveTo>
                    <a:pt x="43" y="1976"/>
                  </a:moveTo>
                  <a:lnTo>
                    <a:pt x="43" y="2027"/>
                  </a:lnTo>
                  <a:lnTo>
                    <a:pt x="26" y="2027"/>
                  </a:lnTo>
                  <a:lnTo>
                    <a:pt x="26" y="1976"/>
                  </a:lnTo>
                  <a:lnTo>
                    <a:pt x="43" y="1976"/>
                  </a:lnTo>
                  <a:close/>
                  <a:moveTo>
                    <a:pt x="43" y="2045"/>
                  </a:moveTo>
                  <a:lnTo>
                    <a:pt x="43" y="2096"/>
                  </a:lnTo>
                  <a:lnTo>
                    <a:pt x="26" y="2096"/>
                  </a:lnTo>
                  <a:lnTo>
                    <a:pt x="26" y="2045"/>
                  </a:lnTo>
                  <a:lnTo>
                    <a:pt x="43" y="2045"/>
                  </a:lnTo>
                  <a:close/>
                  <a:moveTo>
                    <a:pt x="43" y="2113"/>
                  </a:moveTo>
                  <a:lnTo>
                    <a:pt x="43" y="2164"/>
                  </a:lnTo>
                  <a:lnTo>
                    <a:pt x="26" y="2164"/>
                  </a:lnTo>
                  <a:lnTo>
                    <a:pt x="26" y="2113"/>
                  </a:lnTo>
                  <a:lnTo>
                    <a:pt x="43" y="2113"/>
                  </a:lnTo>
                  <a:close/>
                  <a:moveTo>
                    <a:pt x="43" y="2181"/>
                  </a:moveTo>
                  <a:lnTo>
                    <a:pt x="43" y="2232"/>
                  </a:lnTo>
                  <a:lnTo>
                    <a:pt x="26" y="2232"/>
                  </a:lnTo>
                  <a:lnTo>
                    <a:pt x="26" y="2181"/>
                  </a:lnTo>
                  <a:lnTo>
                    <a:pt x="43" y="2181"/>
                  </a:lnTo>
                  <a:close/>
                  <a:moveTo>
                    <a:pt x="43" y="2249"/>
                  </a:moveTo>
                  <a:lnTo>
                    <a:pt x="43" y="2300"/>
                  </a:lnTo>
                  <a:lnTo>
                    <a:pt x="26" y="2300"/>
                  </a:lnTo>
                  <a:lnTo>
                    <a:pt x="26" y="2249"/>
                  </a:lnTo>
                  <a:lnTo>
                    <a:pt x="43" y="2249"/>
                  </a:lnTo>
                  <a:close/>
                  <a:moveTo>
                    <a:pt x="43" y="2317"/>
                  </a:moveTo>
                  <a:lnTo>
                    <a:pt x="43" y="2368"/>
                  </a:lnTo>
                  <a:lnTo>
                    <a:pt x="26" y="2368"/>
                  </a:lnTo>
                  <a:lnTo>
                    <a:pt x="26" y="2317"/>
                  </a:lnTo>
                  <a:lnTo>
                    <a:pt x="43" y="2317"/>
                  </a:lnTo>
                  <a:close/>
                  <a:moveTo>
                    <a:pt x="43" y="2385"/>
                  </a:moveTo>
                  <a:lnTo>
                    <a:pt x="43" y="2436"/>
                  </a:lnTo>
                  <a:lnTo>
                    <a:pt x="26" y="2436"/>
                  </a:lnTo>
                  <a:lnTo>
                    <a:pt x="26" y="2385"/>
                  </a:lnTo>
                  <a:lnTo>
                    <a:pt x="43" y="2385"/>
                  </a:lnTo>
                  <a:close/>
                  <a:moveTo>
                    <a:pt x="43" y="2453"/>
                  </a:moveTo>
                  <a:lnTo>
                    <a:pt x="43" y="2505"/>
                  </a:lnTo>
                  <a:lnTo>
                    <a:pt x="26" y="2505"/>
                  </a:lnTo>
                  <a:lnTo>
                    <a:pt x="26" y="2453"/>
                  </a:lnTo>
                  <a:lnTo>
                    <a:pt x="43" y="2453"/>
                  </a:lnTo>
                  <a:close/>
                  <a:moveTo>
                    <a:pt x="43" y="2522"/>
                  </a:moveTo>
                  <a:lnTo>
                    <a:pt x="43" y="2573"/>
                  </a:lnTo>
                  <a:lnTo>
                    <a:pt x="26" y="2573"/>
                  </a:lnTo>
                  <a:lnTo>
                    <a:pt x="26" y="2522"/>
                  </a:lnTo>
                  <a:lnTo>
                    <a:pt x="43" y="2522"/>
                  </a:lnTo>
                  <a:close/>
                  <a:moveTo>
                    <a:pt x="43" y="2590"/>
                  </a:moveTo>
                  <a:lnTo>
                    <a:pt x="43" y="2641"/>
                  </a:lnTo>
                  <a:lnTo>
                    <a:pt x="26" y="2641"/>
                  </a:lnTo>
                  <a:lnTo>
                    <a:pt x="26" y="2590"/>
                  </a:lnTo>
                  <a:lnTo>
                    <a:pt x="43" y="2590"/>
                  </a:lnTo>
                  <a:close/>
                  <a:moveTo>
                    <a:pt x="43" y="2658"/>
                  </a:moveTo>
                  <a:lnTo>
                    <a:pt x="43" y="2709"/>
                  </a:lnTo>
                  <a:lnTo>
                    <a:pt x="26" y="2709"/>
                  </a:lnTo>
                  <a:lnTo>
                    <a:pt x="26" y="2658"/>
                  </a:lnTo>
                  <a:lnTo>
                    <a:pt x="43" y="2658"/>
                  </a:lnTo>
                  <a:close/>
                  <a:moveTo>
                    <a:pt x="43" y="2726"/>
                  </a:moveTo>
                  <a:lnTo>
                    <a:pt x="43" y="2777"/>
                  </a:lnTo>
                  <a:lnTo>
                    <a:pt x="26" y="2777"/>
                  </a:lnTo>
                  <a:lnTo>
                    <a:pt x="26" y="2726"/>
                  </a:lnTo>
                  <a:lnTo>
                    <a:pt x="43" y="2726"/>
                  </a:lnTo>
                  <a:close/>
                  <a:moveTo>
                    <a:pt x="43" y="2794"/>
                  </a:moveTo>
                  <a:lnTo>
                    <a:pt x="43" y="2845"/>
                  </a:lnTo>
                  <a:lnTo>
                    <a:pt x="26" y="2845"/>
                  </a:lnTo>
                  <a:lnTo>
                    <a:pt x="26" y="2794"/>
                  </a:lnTo>
                  <a:lnTo>
                    <a:pt x="43" y="2794"/>
                  </a:lnTo>
                  <a:close/>
                  <a:moveTo>
                    <a:pt x="43" y="2862"/>
                  </a:moveTo>
                  <a:lnTo>
                    <a:pt x="43" y="2914"/>
                  </a:lnTo>
                  <a:lnTo>
                    <a:pt x="26" y="2914"/>
                  </a:lnTo>
                  <a:lnTo>
                    <a:pt x="26" y="2862"/>
                  </a:lnTo>
                  <a:lnTo>
                    <a:pt x="43" y="2862"/>
                  </a:lnTo>
                  <a:close/>
                  <a:moveTo>
                    <a:pt x="43" y="2931"/>
                  </a:moveTo>
                  <a:lnTo>
                    <a:pt x="43" y="2982"/>
                  </a:lnTo>
                  <a:lnTo>
                    <a:pt x="26" y="2982"/>
                  </a:lnTo>
                  <a:lnTo>
                    <a:pt x="26" y="2931"/>
                  </a:lnTo>
                  <a:lnTo>
                    <a:pt x="43" y="2931"/>
                  </a:lnTo>
                  <a:close/>
                  <a:moveTo>
                    <a:pt x="43" y="2999"/>
                  </a:moveTo>
                  <a:lnTo>
                    <a:pt x="43" y="3050"/>
                  </a:lnTo>
                  <a:lnTo>
                    <a:pt x="26" y="3050"/>
                  </a:lnTo>
                  <a:lnTo>
                    <a:pt x="26" y="2999"/>
                  </a:lnTo>
                  <a:lnTo>
                    <a:pt x="43" y="2999"/>
                  </a:lnTo>
                  <a:close/>
                  <a:moveTo>
                    <a:pt x="43" y="3067"/>
                  </a:moveTo>
                  <a:lnTo>
                    <a:pt x="43" y="3118"/>
                  </a:lnTo>
                  <a:lnTo>
                    <a:pt x="26" y="3118"/>
                  </a:lnTo>
                  <a:lnTo>
                    <a:pt x="26" y="3067"/>
                  </a:lnTo>
                  <a:lnTo>
                    <a:pt x="43" y="3067"/>
                  </a:lnTo>
                  <a:close/>
                  <a:moveTo>
                    <a:pt x="43" y="3135"/>
                  </a:moveTo>
                  <a:lnTo>
                    <a:pt x="43" y="3186"/>
                  </a:lnTo>
                  <a:lnTo>
                    <a:pt x="26" y="3186"/>
                  </a:lnTo>
                  <a:lnTo>
                    <a:pt x="26" y="3135"/>
                  </a:lnTo>
                  <a:lnTo>
                    <a:pt x="43" y="3135"/>
                  </a:lnTo>
                  <a:close/>
                  <a:moveTo>
                    <a:pt x="43" y="3203"/>
                  </a:moveTo>
                  <a:lnTo>
                    <a:pt x="43" y="3254"/>
                  </a:lnTo>
                  <a:lnTo>
                    <a:pt x="26" y="3254"/>
                  </a:lnTo>
                  <a:lnTo>
                    <a:pt x="26" y="3203"/>
                  </a:lnTo>
                  <a:lnTo>
                    <a:pt x="43" y="3203"/>
                  </a:lnTo>
                  <a:close/>
                  <a:moveTo>
                    <a:pt x="43" y="3271"/>
                  </a:moveTo>
                  <a:lnTo>
                    <a:pt x="43" y="3323"/>
                  </a:lnTo>
                  <a:lnTo>
                    <a:pt x="26" y="3323"/>
                  </a:lnTo>
                  <a:lnTo>
                    <a:pt x="26" y="3271"/>
                  </a:lnTo>
                  <a:lnTo>
                    <a:pt x="43" y="3271"/>
                  </a:lnTo>
                  <a:close/>
                  <a:moveTo>
                    <a:pt x="43" y="3340"/>
                  </a:moveTo>
                  <a:lnTo>
                    <a:pt x="43" y="3391"/>
                  </a:lnTo>
                  <a:lnTo>
                    <a:pt x="26" y="3391"/>
                  </a:lnTo>
                  <a:lnTo>
                    <a:pt x="26" y="3340"/>
                  </a:lnTo>
                  <a:lnTo>
                    <a:pt x="43" y="3340"/>
                  </a:lnTo>
                  <a:close/>
                  <a:moveTo>
                    <a:pt x="68" y="3384"/>
                  </a:moveTo>
                  <a:lnTo>
                    <a:pt x="34" y="3452"/>
                  </a:lnTo>
                  <a:lnTo>
                    <a:pt x="0" y="3384"/>
                  </a:lnTo>
                  <a:lnTo>
                    <a:pt x="68" y="3384"/>
                  </a:lnTo>
                  <a:close/>
                </a:path>
              </a:pathLst>
            </a:custGeom>
            <a:solidFill>
              <a:srgbClr val="262626"/>
            </a:solidFill>
            <a:ln w="63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2851" y="439"/>
              <a:ext cx="68" cy="86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3" y="806"/>
                </a:cxn>
                <a:cxn ang="0">
                  <a:pos x="26" y="806"/>
                </a:cxn>
                <a:cxn ang="0">
                  <a:pos x="27" y="0"/>
                </a:cxn>
                <a:cxn ang="0">
                  <a:pos x="44" y="0"/>
                </a:cxn>
                <a:cxn ang="0">
                  <a:pos x="68" y="795"/>
                </a:cxn>
                <a:cxn ang="0">
                  <a:pos x="34" y="863"/>
                </a:cxn>
                <a:cxn ang="0">
                  <a:pos x="0" y="795"/>
                </a:cxn>
                <a:cxn ang="0">
                  <a:pos x="68" y="795"/>
                </a:cxn>
              </a:cxnLst>
              <a:rect l="0" t="0" r="r" b="b"/>
              <a:pathLst>
                <a:path w="68" h="863">
                  <a:moveTo>
                    <a:pt x="44" y="0"/>
                  </a:moveTo>
                  <a:lnTo>
                    <a:pt x="43" y="806"/>
                  </a:lnTo>
                  <a:lnTo>
                    <a:pt x="26" y="806"/>
                  </a:lnTo>
                  <a:lnTo>
                    <a:pt x="27" y="0"/>
                  </a:lnTo>
                  <a:lnTo>
                    <a:pt x="44" y="0"/>
                  </a:lnTo>
                  <a:close/>
                  <a:moveTo>
                    <a:pt x="68" y="795"/>
                  </a:moveTo>
                  <a:lnTo>
                    <a:pt x="34" y="863"/>
                  </a:lnTo>
                  <a:lnTo>
                    <a:pt x="0" y="795"/>
                  </a:lnTo>
                  <a:lnTo>
                    <a:pt x="68" y="795"/>
                  </a:lnTo>
                  <a:close/>
                </a:path>
              </a:pathLst>
            </a:custGeom>
            <a:solidFill>
              <a:srgbClr val="262626"/>
            </a:solidFill>
            <a:ln w="63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851" y="1734"/>
              <a:ext cx="68" cy="215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3" y="2101"/>
                </a:cxn>
                <a:cxn ang="0">
                  <a:pos x="26" y="2101"/>
                </a:cxn>
                <a:cxn ang="0">
                  <a:pos x="27" y="0"/>
                </a:cxn>
                <a:cxn ang="0">
                  <a:pos x="44" y="0"/>
                </a:cxn>
                <a:cxn ang="0">
                  <a:pos x="68" y="2090"/>
                </a:cxn>
                <a:cxn ang="0">
                  <a:pos x="34" y="2158"/>
                </a:cxn>
                <a:cxn ang="0">
                  <a:pos x="0" y="2090"/>
                </a:cxn>
                <a:cxn ang="0">
                  <a:pos x="68" y="2090"/>
                </a:cxn>
              </a:cxnLst>
              <a:rect l="0" t="0" r="r" b="b"/>
              <a:pathLst>
                <a:path w="68" h="2158">
                  <a:moveTo>
                    <a:pt x="44" y="0"/>
                  </a:moveTo>
                  <a:lnTo>
                    <a:pt x="43" y="2101"/>
                  </a:lnTo>
                  <a:lnTo>
                    <a:pt x="26" y="2101"/>
                  </a:lnTo>
                  <a:lnTo>
                    <a:pt x="27" y="0"/>
                  </a:lnTo>
                  <a:lnTo>
                    <a:pt x="44" y="0"/>
                  </a:lnTo>
                  <a:close/>
                  <a:moveTo>
                    <a:pt x="68" y="2090"/>
                  </a:moveTo>
                  <a:lnTo>
                    <a:pt x="34" y="2158"/>
                  </a:lnTo>
                  <a:lnTo>
                    <a:pt x="0" y="2090"/>
                  </a:lnTo>
                  <a:lnTo>
                    <a:pt x="68" y="2090"/>
                  </a:lnTo>
                  <a:close/>
                </a:path>
              </a:pathLst>
            </a:custGeom>
            <a:solidFill>
              <a:srgbClr val="262626"/>
            </a:solidFill>
            <a:ln w="63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4931" y="1742"/>
              <a:ext cx="68" cy="91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2" y="861"/>
                </a:cxn>
                <a:cxn ang="0">
                  <a:pos x="25" y="861"/>
                </a:cxn>
                <a:cxn ang="0">
                  <a:pos x="26" y="0"/>
                </a:cxn>
                <a:cxn ang="0">
                  <a:pos x="43" y="0"/>
                </a:cxn>
                <a:cxn ang="0">
                  <a:pos x="68" y="850"/>
                </a:cxn>
                <a:cxn ang="0">
                  <a:pos x="33" y="918"/>
                </a:cxn>
                <a:cxn ang="0">
                  <a:pos x="0" y="850"/>
                </a:cxn>
                <a:cxn ang="0">
                  <a:pos x="68" y="850"/>
                </a:cxn>
              </a:cxnLst>
              <a:rect l="0" t="0" r="r" b="b"/>
              <a:pathLst>
                <a:path w="68" h="918">
                  <a:moveTo>
                    <a:pt x="43" y="0"/>
                  </a:moveTo>
                  <a:lnTo>
                    <a:pt x="42" y="861"/>
                  </a:lnTo>
                  <a:lnTo>
                    <a:pt x="25" y="861"/>
                  </a:lnTo>
                  <a:lnTo>
                    <a:pt x="26" y="0"/>
                  </a:lnTo>
                  <a:lnTo>
                    <a:pt x="43" y="0"/>
                  </a:lnTo>
                  <a:close/>
                  <a:moveTo>
                    <a:pt x="68" y="850"/>
                  </a:moveTo>
                  <a:lnTo>
                    <a:pt x="33" y="918"/>
                  </a:lnTo>
                  <a:lnTo>
                    <a:pt x="0" y="850"/>
                  </a:lnTo>
                  <a:lnTo>
                    <a:pt x="68" y="850"/>
                  </a:lnTo>
                  <a:close/>
                </a:path>
              </a:pathLst>
            </a:custGeom>
            <a:solidFill>
              <a:srgbClr val="262626"/>
            </a:solidFill>
            <a:ln w="63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5399" y="3080"/>
              <a:ext cx="68" cy="80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3" y="752"/>
                </a:cxn>
                <a:cxn ang="0">
                  <a:pos x="26" y="752"/>
                </a:cxn>
                <a:cxn ang="0">
                  <a:pos x="27" y="0"/>
                </a:cxn>
                <a:cxn ang="0">
                  <a:pos x="44" y="0"/>
                </a:cxn>
                <a:cxn ang="0">
                  <a:pos x="68" y="741"/>
                </a:cxn>
                <a:cxn ang="0">
                  <a:pos x="34" y="809"/>
                </a:cxn>
                <a:cxn ang="0">
                  <a:pos x="0" y="741"/>
                </a:cxn>
                <a:cxn ang="0">
                  <a:pos x="68" y="741"/>
                </a:cxn>
              </a:cxnLst>
              <a:rect l="0" t="0" r="r" b="b"/>
              <a:pathLst>
                <a:path w="68" h="809">
                  <a:moveTo>
                    <a:pt x="44" y="0"/>
                  </a:moveTo>
                  <a:lnTo>
                    <a:pt x="43" y="752"/>
                  </a:lnTo>
                  <a:lnTo>
                    <a:pt x="26" y="752"/>
                  </a:lnTo>
                  <a:lnTo>
                    <a:pt x="27" y="0"/>
                  </a:lnTo>
                  <a:lnTo>
                    <a:pt x="44" y="0"/>
                  </a:lnTo>
                  <a:close/>
                  <a:moveTo>
                    <a:pt x="68" y="741"/>
                  </a:moveTo>
                  <a:lnTo>
                    <a:pt x="34" y="809"/>
                  </a:lnTo>
                  <a:lnTo>
                    <a:pt x="0" y="741"/>
                  </a:lnTo>
                  <a:lnTo>
                    <a:pt x="68" y="741"/>
                  </a:lnTo>
                  <a:close/>
                </a:path>
              </a:pathLst>
            </a:custGeom>
            <a:solidFill>
              <a:srgbClr val="262626"/>
            </a:solidFill>
            <a:ln w="63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503" y="3413"/>
              <a:ext cx="1789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Cruise sales</a:t>
              </a:r>
              <a:endPara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06" y="3402"/>
              <a:ext cx="75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Cruise sales</a:t>
              </a:r>
              <a:endPara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942" y="843"/>
              <a:ext cx="1028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Management</a:t>
              </a: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290" y="9"/>
              <a:ext cx="1934" cy="434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3285" y="4"/>
              <a:ext cx="1943" cy="4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3640" y="0"/>
                </a:cxn>
                <a:cxn ang="0">
                  <a:pos x="3648" y="8"/>
                </a:cxn>
                <a:cxn ang="0">
                  <a:pos x="3648" y="824"/>
                </a:cxn>
                <a:cxn ang="0">
                  <a:pos x="3640" y="832"/>
                </a:cxn>
                <a:cxn ang="0">
                  <a:pos x="8" y="832"/>
                </a:cxn>
                <a:cxn ang="0">
                  <a:pos x="0" y="824"/>
                </a:cxn>
                <a:cxn ang="0">
                  <a:pos x="0" y="8"/>
                </a:cxn>
                <a:cxn ang="0">
                  <a:pos x="16" y="824"/>
                </a:cxn>
                <a:cxn ang="0">
                  <a:pos x="8" y="816"/>
                </a:cxn>
                <a:cxn ang="0">
                  <a:pos x="3640" y="816"/>
                </a:cxn>
                <a:cxn ang="0">
                  <a:pos x="3632" y="824"/>
                </a:cxn>
                <a:cxn ang="0">
                  <a:pos x="3632" y="8"/>
                </a:cxn>
                <a:cxn ang="0">
                  <a:pos x="364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824"/>
                </a:cxn>
              </a:cxnLst>
              <a:rect l="0" t="0" r="r" b="b"/>
              <a:pathLst>
                <a:path w="3648" h="8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3640" y="0"/>
                  </a:lnTo>
                  <a:cubicBezTo>
                    <a:pt x="3645" y="0"/>
                    <a:pt x="3648" y="4"/>
                    <a:pt x="3648" y="8"/>
                  </a:cubicBezTo>
                  <a:lnTo>
                    <a:pt x="3648" y="824"/>
                  </a:lnTo>
                  <a:cubicBezTo>
                    <a:pt x="3648" y="829"/>
                    <a:pt x="3645" y="832"/>
                    <a:pt x="3640" y="832"/>
                  </a:cubicBezTo>
                  <a:lnTo>
                    <a:pt x="8" y="832"/>
                  </a:lnTo>
                  <a:cubicBezTo>
                    <a:pt x="4" y="832"/>
                    <a:pt x="0" y="829"/>
                    <a:pt x="0" y="824"/>
                  </a:cubicBezTo>
                  <a:lnTo>
                    <a:pt x="0" y="8"/>
                  </a:lnTo>
                  <a:close/>
                  <a:moveTo>
                    <a:pt x="16" y="824"/>
                  </a:moveTo>
                  <a:lnTo>
                    <a:pt x="8" y="816"/>
                  </a:lnTo>
                  <a:lnTo>
                    <a:pt x="3640" y="816"/>
                  </a:lnTo>
                  <a:lnTo>
                    <a:pt x="3632" y="824"/>
                  </a:lnTo>
                  <a:lnTo>
                    <a:pt x="3632" y="8"/>
                  </a:lnTo>
                  <a:lnTo>
                    <a:pt x="36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824"/>
                  </a:lnTo>
                  <a:close/>
                </a:path>
              </a:pathLst>
            </a:custGeom>
            <a:solidFill>
              <a:srgbClr val="404040"/>
            </a:solidFill>
            <a:ln w="63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285" y="13"/>
              <a:ext cx="1935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/>
              </a:r>
              <a:b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Financing company</a:t>
              </a:r>
              <a:endPara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468" y="2003"/>
              <a:ext cx="70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Charter</a:t>
              </a: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548" y="9"/>
              <a:ext cx="1934" cy="434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5544" y="4"/>
              <a:ext cx="1943" cy="4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3640" y="0"/>
                </a:cxn>
                <a:cxn ang="0">
                  <a:pos x="3648" y="8"/>
                </a:cxn>
                <a:cxn ang="0">
                  <a:pos x="3648" y="824"/>
                </a:cxn>
                <a:cxn ang="0">
                  <a:pos x="3640" y="832"/>
                </a:cxn>
                <a:cxn ang="0">
                  <a:pos x="8" y="832"/>
                </a:cxn>
                <a:cxn ang="0">
                  <a:pos x="0" y="824"/>
                </a:cxn>
                <a:cxn ang="0">
                  <a:pos x="0" y="8"/>
                </a:cxn>
                <a:cxn ang="0">
                  <a:pos x="16" y="824"/>
                </a:cxn>
                <a:cxn ang="0">
                  <a:pos x="8" y="816"/>
                </a:cxn>
                <a:cxn ang="0">
                  <a:pos x="3640" y="816"/>
                </a:cxn>
                <a:cxn ang="0">
                  <a:pos x="3632" y="824"/>
                </a:cxn>
                <a:cxn ang="0">
                  <a:pos x="3632" y="8"/>
                </a:cxn>
                <a:cxn ang="0">
                  <a:pos x="364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824"/>
                </a:cxn>
              </a:cxnLst>
              <a:rect l="0" t="0" r="r" b="b"/>
              <a:pathLst>
                <a:path w="3648" h="8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3640" y="0"/>
                  </a:lnTo>
                  <a:cubicBezTo>
                    <a:pt x="3645" y="0"/>
                    <a:pt x="3648" y="4"/>
                    <a:pt x="3648" y="8"/>
                  </a:cubicBezTo>
                  <a:lnTo>
                    <a:pt x="3648" y="824"/>
                  </a:lnTo>
                  <a:cubicBezTo>
                    <a:pt x="3648" y="829"/>
                    <a:pt x="3645" y="832"/>
                    <a:pt x="3640" y="832"/>
                  </a:cubicBezTo>
                  <a:lnTo>
                    <a:pt x="8" y="832"/>
                  </a:lnTo>
                  <a:cubicBezTo>
                    <a:pt x="4" y="832"/>
                    <a:pt x="0" y="829"/>
                    <a:pt x="0" y="824"/>
                  </a:cubicBezTo>
                  <a:lnTo>
                    <a:pt x="0" y="8"/>
                  </a:lnTo>
                  <a:close/>
                  <a:moveTo>
                    <a:pt x="16" y="824"/>
                  </a:moveTo>
                  <a:lnTo>
                    <a:pt x="8" y="816"/>
                  </a:lnTo>
                  <a:lnTo>
                    <a:pt x="3640" y="816"/>
                  </a:lnTo>
                  <a:lnTo>
                    <a:pt x="3632" y="824"/>
                  </a:lnTo>
                  <a:lnTo>
                    <a:pt x="3632" y="8"/>
                  </a:lnTo>
                  <a:lnTo>
                    <a:pt x="36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824"/>
                  </a:lnTo>
                  <a:close/>
                </a:path>
              </a:pathLst>
            </a:custGeom>
            <a:solidFill>
              <a:srgbClr val="404040"/>
            </a:solidFill>
            <a:ln w="635">
              <a:solidFill>
                <a:srgbClr val="40404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548" y="13"/>
              <a:ext cx="193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/>
              </a:r>
              <a:br>
                <a:rPr kumimoji="0" lang="en-US" sz="9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sz="9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Independent shipping </a:t>
              </a:r>
              <a:r>
                <a:rPr kumimoji="0" lang="en-US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</a:t>
              </a:r>
              <a:r>
                <a:rPr kumimoji="0" lang="en-US" sz="9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ompany</a:t>
              </a:r>
              <a:endParaRPr kumimoji="0" lang="en-US" sz="9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7" y="124"/>
              <a:ext cx="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-177" y="9"/>
              <a:ext cx="953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Vessel ownership</a:t>
              </a:r>
              <a:endPara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-181" y="1389"/>
              <a:ext cx="1094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Power of disposition 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7" y="1583"/>
              <a:ext cx="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-133" y="2839"/>
              <a:ext cx="100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Broker of the ships</a:t>
              </a: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7" y="3011"/>
              <a:ext cx="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931" y="843"/>
              <a:ext cx="52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Charter</a:t>
              </a: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4223" y="439"/>
              <a:ext cx="68" cy="85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801"/>
                </a:cxn>
                <a:cxn ang="0">
                  <a:pos x="26" y="801"/>
                </a:cxn>
                <a:cxn ang="0">
                  <a:pos x="26" y="0"/>
                </a:cxn>
                <a:cxn ang="0">
                  <a:pos x="43" y="0"/>
                </a:cxn>
                <a:cxn ang="0">
                  <a:pos x="68" y="789"/>
                </a:cxn>
                <a:cxn ang="0">
                  <a:pos x="34" y="858"/>
                </a:cxn>
                <a:cxn ang="0">
                  <a:pos x="0" y="789"/>
                </a:cxn>
                <a:cxn ang="0">
                  <a:pos x="68" y="789"/>
                </a:cxn>
              </a:cxnLst>
              <a:rect l="0" t="0" r="r" b="b"/>
              <a:pathLst>
                <a:path w="68" h="858">
                  <a:moveTo>
                    <a:pt x="43" y="0"/>
                  </a:moveTo>
                  <a:lnTo>
                    <a:pt x="43" y="801"/>
                  </a:lnTo>
                  <a:lnTo>
                    <a:pt x="26" y="801"/>
                  </a:lnTo>
                  <a:lnTo>
                    <a:pt x="26" y="0"/>
                  </a:lnTo>
                  <a:lnTo>
                    <a:pt x="43" y="0"/>
                  </a:lnTo>
                  <a:close/>
                  <a:moveTo>
                    <a:pt x="68" y="789"/>
                  </a:moveTo>
                  <a:lnTo>
                    <a:pt x="34" y="858"/>
                  </a:lnTo>
                  <a:lnTo>
                    <a:pt x="0" y="789"/>
                  </a:lnTo>
                  <a:lnTo>
                    <a:pt x="68" y="789"/>
                  </a:lnTo>
                  <a:close/>
                </a:path>
              </a:pathLst>
            </a:custGeom>
            <a:solidFill>
              <a:srgbClr val="262626"/>
            </a:solidFill>
            <a:ln w="63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678" y="834"/>
              <a:ext cx="51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Leasing</a:t>
              </a: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6217" y="439"/>
              <a:ext cx="68" cy="2209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1" y="2075"/>
                </a:cxn>
                <a:cxn ang="0">
                  <a:pos x="65" y="2091"/>
                </a:cxn>
                <a:cxn ang="0">
                  <a:pos x="64" y="2091"/>
                </a:cxn>
                <a:cxn ang="0">
                  <a:pos x="80" y="2075"/>
                </a:cxn>
                <a:cxn ang="0">
                  <a:pos x="80" y="4043"/>
                </a:cxn>
                <a:cxn ang="0">
                  <a:pos x="48" y="4043"/>
                </a:cxn>
                <a:cxn ang="0">
                  <a:pos x="48" y="2075"/>
                </a:cxn>
                <a:cxn ang="0">
                  <a:pos x="64" y="2059"/>
                </a:cxn>
                <a:cxn ang="0">
                  <a:pos x="65" y="2059"/>
                </a:cxn>
                <a:cxn ang="0">
                  <a:pos x="49" y="2075"/>
                </a:cxn>
                <a:cxn ang="0">
                  <a:pos x="49" y="0"/>
                </a:cxn>
                <a:cxn ang="0">
                  <a:pos x="81" y="0"/>
                </a:cxn>
                <a:cxn ang="0">
                  <a:pos x="128" y="4021"/>
                </a:cxn>
                <a:cxn ang="0">
                  <a:pos x="64" y="4149"/>
                </a:cxn>
                <a:cxn ang="0">
                  <a:pos x="0" y="4021"/>
                </a:cxn>
                <a:cxn ang="0">
                  <a:pos x="128" y="4021"/>
                </a:cxn>
              </a:cxnLst>
              <a:rect l="0" t="0" r="r" b="b"/>
              <a:pathLst>
                <a:path w="128" h="4149">
                  <a:moveTo>
                    <a:pt x="81" y="0"/>
                  </a:moveTo>
                  <a:lnTo>
                    <a:pt x="81" y="2075"/>
                  </a:lnTo>
                  <a:cubicBezTo>
                    <a:pt x="81" y="2084"/>
                    <a:pt x="74" y="2091"/>
                    <a:pt x="65" y="2091"/>
                  </a:cubicBezTo>
                  <a:lnTo>
                    <a:pt x="64" y="2091"/>
                  </a:lnTo>
                  <a:lnTo>
                    <a:pt x="80" y="2075"/>
                  </a:lnTo>
                  <a:lnTo>
                    <a:pt x="80" y="4043"/>
                  </a:lnTo>
                  <a:lnTo>
                    <a:pt x="48" y="4043"/>
                  </a:lnTo>
                  <a:lnTo>
                    <a:pt x="48" y="2075"/>
                  </a:lnTo>
                  <a:cubicBezTo>
                    <a:pt x="48" y="2066"/>
                    <a:pt x="56" y="2059"/>
                    <a:pt x="64" y="2059"/>
                  </a:cubicBezTo>
                  <a:lnTo>
                    <a:pt x="65" y="2059"/>
                  </a:lnTo>
                  <a:lnTo>
                    <a:pt x="49" y="2075"/>
                  </a:lnTo>
                  <a:lnTo>
                    <a:pt x="49" y="0"/>
                  </a:lnTo>
                  <a:lnTo>
                    <a:pt x="81" y="0"/>
                  </a:lnTo>
                  <a:close/>
                  <a:moveTo>
                    <a:pt x="128" y="4021"/>
                  </a:moveTo>
                  <a:lnTo>
                    <a:pt x="64" y="4149"/>
                  </a:lnTo>
                  <a:lnTo>
                    <a:pt x="0" y="4021"/>
                  </a:lnTo>
                  <a:lnTo>
                    <a:pt x="128" y="4021"/>
                  </a:lnTo>
                  <a:close/>
                </a:path>
              </a:pathLst>
            </a:custGeom>
            <a:solidFill>
              <a:srgbClr val="262626"/>
            </a:solidFill>
            <a:ln w="63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5220" y="217"/>
              <a:ext cx="292" cy="2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5" y="0"/>
                </a:cxn>
                <a:cxn ang="0">
                  <a:pos x="501" y="16"/>
                </a:cxn>
                <a:cxn ang="0">
                  <a:pos x="501" y="4464"/>
                </a:cxn>
                <a:cxn ang="0">
                  <a:pos x="469" y="4464"/>
                </a:cxn>
                <a:cxn ang="0">
                  <a:pos x="469" y="16"/>
                </a:cxn>
                <a:cxn ang="0">
                  <a:pos x="485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549" y="4443"/>
                </a:cxn>
                <a:cxn ang="0">
                  <a:pos x="485" y="4571"/>
                </a:cxn>
                <a:cxn ang="0">
                  <a:pos x="421" y="4443"/>
                </a:cxn>
                <a:cxn ang="0">
                  <a:pos x="549" y="4443"/>
                </a:cxn>
              </a:cxnLst>
              <a:rect l="0" t="0" r="r" b="b"/>
              <a:pathLst>
                <a:path w="549" h="4571">
                  <a:moveTo>
                    <a:pt x="0" y="0"/>
                  </a:moveTo>
                  <a:lnTo>
                    <a:pt x="485" y="0"/>
                  </a:lnTo>
                  <a:cubicBezTo>
                    <a:pt x="494" y="0"/>
                    <a:pt x="501" y="8"/>
                    <a:pt x="501" y="16"/>
                  </a:cubicBezTo>
                  <a:lnTo>
                    <a:pt x="501" y="4464"/>
                  </a:lnTo>
                  <a:lnTo>
                    <a:pt x="469" y="4464"/>
                  </a:lnTo>
                  <a:lnTo>
                    <a:pt x="469" y="16"/>
                  </a:lnTo>
                  <a:lnTo>
                    <a:pt x="485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549" y="4443"/>
                  </a:moveTo>
                  <a:lnTo>
                    <a:pt x="485" y="4571"/>
                  </a:lnTo>
                  <a:lnTo>
                    <a:pt x="421" y="4443"/>
                  </a:lnTo>
                  <a:lnTo>
                    <a:pt x="549" y="4443"/>
                  </a:lnTo>
                  <a:close/>
                </a:path>
              </a:pathLst>
            </a:custGeom>
            <a:solidFill>
              <a:srgbClr val="262626"/>
            </a:solidFill>
            <a:ln w="63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7248" y="439"/>
              <a:ext cx="68" cy="343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3376"/>
                </a:cxn>
                <a:cxn ang="0">
                  <a:pos x="26" y="3376"/>
                </a:cxn>
                <a:cxn ang="0">
                  <a:pos x="26" y="0"/>
                </a:cxn>
                <a:cxn ang="0">
                  <a:pos x="43" y="0"/>
                </a:cxn>
                <a:cxn ang="0">
                  <a:pos x="68" y="3365"/>
                </a:cxn>
                <a:cxn ang="0">
                  <a:pos x="34" y="3433"/>
                </a:cxn>
                <a:cxn ang="0">
                  <a:pos x="0" y="3365"/>
                </a:cxn>
                <a:cxn ang="0">
                  <a:pos x="68" y="3365"/>
                </a:cxn>
              </a:cxnLst>
              <a:rect l="0" t="0" r="r" b="b"/>
              <a:pathLst>
                <a:path w="68" h="3433">
                  <a:moveTo>
                    <a:pt x="43" y="0"/>
                  </a:moveTo>
                  <a:lnTo>
                    <a:pt x="43" y="3376"/>
                  </a:lnTo>
                  <a:lnTo>
                    <a:pt x="26" y="3376"/>
                  </a:lnTo>
                  <a:lnTo>
                    <a:pt x="26" y="0"/>
                  </a:lnTo>
                  <a:lnTo>
                    <a:pt x="43" y="0"/>
                  </a:lnTo>
                  <a:close/>
                  <a:moveTo>
                    <a:pt x="68" y="3365"/>
                  </a:moveTo>
                  <a:lnTo>
                    <a:pt x="34" y="3433"/>
                  </a:lnTo>
                  <a:lnTo>
                    <a:pt x="0" y="3365"/>
                  </a:lnTo>
                  <a:lnTo>
                    <a:pt x="68" y="3365"/>
                  </a:lnTo>
                  <a:close/>
                </a:path>
              </a:pathLst>
            </a:custGeom>
            <a:solidFill>
              <a:srgbClr val="262626"/>
            </a:solidFill>
            <a:ln w="635">
              <a:solidFill>
                <a:srgbClr val="26262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6323" y="1859"/>
              <a:ext cx="958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Cruise sales</a:t>
              </a:r>
              <a:endPara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6761" y="2099"/>
              <a:ext cx="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1942" y="439"/>
              <a:ext cx="2247" cy="2649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4559"/>
                </a:cxn>
                <a:cxn ang="0">
                  <a:pos x="16" y="4543"/>
                </a:cxn>
                <a:cxn ang="0">
                  <a:pos x="4023" y="4543"/>
                </a:cxn>
                <a:cxn ang="0">
                  <a:pos x="4023" y="4575"/>
                </a:cxn>
                <a:cxn ang="0">
                  <a:pos x="16" y="4575"/>
                </a:cxn>
                <a:cxn ang="0">
                  <a:pos x="0" y="4559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001" y="4495"/>
                </a:cxn>
                <a:cxn ang="0">
                  <a:pos x="4129" y="4559"/>
                </a:cxn>
                <a:cxn ang="0">
                  <a:pos x="4001" y="4623"/>
                </a:cxn>
                <a:cxn ang="0">
                  <a:pos x="4001" y="4495"/>
                </a:cxn>
              </a:cxnLst>
              <a:rect l="0" t="0" r="r" b="b"/>
              <a:pathLst>
                <a:path w="4129" h="4623">
                  <a:moveTo>
                    <a:pt x="32" y="0"/>
                  </a:moveTo>
                  <a:lnTo>
                    <a:pt x="32" y="4559"/>
                  </a:lnTo>
                  <a:lnTo>
                    <a:pt x="16" y="4543"/>
                  </a:lnTo>
                  <a:lnTo>
                    <a:pt x="4023" y="4543"/>
                  </a:lnTo>
                  <a:lnTo>
                    <a:pt x="4023" y="4575"/>
                  </a:lnTo>
                  <a:lnTo>
                    <a:pt x="16" y="4575"/>
                  </a:lnTo>
                  <a:cubicBezTo>
                    <a:pt x="8" y="4575"/>
                    <a:pt x="0" y="4568"/>
                    <a:pt x="0" y="4559"/>
                  </a:cubicBezTo>
                  <a:lnTo>
                    <a:pt x="0" y="0"/>
                  </a:lnTo>
                  <a:lnTo>
                    <a:pt x="32" y="0"/>
                  </a:lnTo>
                  <a:close/>
                  <a:moveTo>
                    <a:pt x="4001" y="4495"/>
                  </a:moveTo>
                  <a:lnTo>
                    <a:pt x="4129" y="4559"/>
                  </a:lnTo>
                  <a:lnTo>
                    <a:pt x="4001" y="4623"/>
                  </a:lnTo>
                  <a:lnTo>
                    <a:pt x="4001" y="4495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020" y="2163"/>
              <a:ext cx="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2446" y="2163"/>
              <a:ext cx="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2007" y="2238"/>
              <a:ext cx="141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020" y="2486"/>
              <a:ext cx="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020" y="2649"/>
              <a:ext cx="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1223" y="4547"/>
              <a:ext cx="451" cy="6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2" y="24"/>
                </a:cxn>
                <a:cxn ang="0">
                  <a:pos x="51" y="41"/>
                </a:cxn>
                <a:cxn ang="0">
                  <a:pos x="0" y="41"/>
                </a:cxn>
                <a:cxn ang="0">
                  <a:pos x="0" y="24"/>
                </a:cxn>
                <a:cxn ang="0">
                  <a:pos x="69" y="24"/>
                </a:cxn>
                <a:cxn ang="0">
                  <a:pos x="120" y="24"/>
                </a:cxn>
                <a:cxn ang="0">
                  <a:pos x="119" y="41"/>
                </a:cxn>
                <a:cxn ang="0">
                  <a:pos x="68" y="41"/>
                </a:cxn>
                <a:cxn ang="0">
                  <a:pos x="69" y="24"/>
                </a:cxn>
                <a:cxn ang="0">
                  <a:pos x="137" y="24"/>
                </a:cxn>
                <a:cxn ang="0">
                  <a:pos x="188" y="25"/>
                </a:cxn>
                <a:cxn ang="0">
                  <a:pos x="187" y="42"/>
                </a:cxn>
                <a:cxn ang="0">
                  <a:pos x="136" y="41"/>
                </a:cxn>
                <a:cxn ang="0">
                  <a:pos x="137" y="24"/>
                </a:cxn>
                <a:cxn ang="0">
                  <a:pos x="205" y="25"/>
                </a:cxn>
                <a:cxn ang="0">
                  <a:pos x="256" y="25"/>
                </a:cxn>
                <a:cxn ang="0">
                  <a:pos x="256" y="42"/>
                </a:cxn>
                <a:cxn ang="0">
                  <a:pos x="204" y="42"/>
                </a:cxn>
                <a:cxn ang="0">
                  <a:pos x="205" y="25"/>
                </a:cxn>
                <a:cxn ang="0">
                  <a:pos x="273" y="25"/>
                </a:cxn>
                <a:cxn ang="0">
                  <a:pos x="324" y="25"/>
                </a:cxn>
                <a:cxn ang="0">
                  <a:pos x="324" y="42"/>
                </a:cxn>
                <a:cxn ang="0">
                  <a:pos x="273" y="42"/>
                </a:cxn>
                <a:cxn ang="0">
                  <a:pos x="273" y="25"/>
                </a:cxn>
                <a:cxn ang="0">
                  <a:pos x="341" y="25"/>
                </a:cxn>
                <a:cxn ang="0">
                  <a:pos x="392" y="26"/>
                </a:cxn>
                <a:cxn ang="0">
                  <a:pos x="392" y="43"/>
                </a:cxn>
                <a:cxn ang="0">
                  <a:pos x="341" y="42"/>
                </a:cxn>
                <a:cxn ang="0">
                  <a:pos x="341" y="25"/>
                </a:cxn>
                <a:cxn ang="0">
                  <a:pos x="383" y="0"/>
                </a:cxn>
                <a:cxn ang="0">
                  <a:pos x="451" y="34"/>
                </a:cxn>
                <a:cxn ang="0">
                  <a:pos x="383" y="68"/>
                </a:cxn>
                <a:cxn ang="0">
                  <a:pos x="383" y="0"/>
                </a:cxn>
              </a:cxnLst>
              <a:rect l="0" t="0" r="r" b="b"/>
              <a:pathLst>
                <a:path w="451" h="68">
                  <a:moveTo>
                    <a:pt x="0" y="24"/>
                  </a:moveTo>
                  <a:lnTo>
                    <a:pt x="52" y="24"/>
                  </a:lnTo>
                  <a:lnTo>
                    <a:pt x="51" y="41"/>
                  </a:lnTo>
                  <a:lnTo>
                    <a:pt x="0" y="41"/>
                  </a:lnTo>
                  <a:lnTo>
                    <a:pt x="0" y="24"/>
                  </a:lnTo>
                  <a:close/>
                  <a:moveTo>
                    <a:pt x="69" y="24"/>
                  </a:moveTo>
                  <a:lnTo>
                    <a:pt x="120" y="24"/>
                  </a:lnTo>
                  <a:lnTo>
                    <a:pt x="119" y="41"/>
                  </a:lnTo>
                  <a:lnTo>
                    <a:pt x="68" y="41"/>
                  </a:lnTo>
                  <a:lnTo>
                    <a:pt x="69" y="24"/>
                  </a:lnTo>
                  <a:close/>
                  <a:moveTo>
                    <a:pt x="137" y="24"/>
                  </a:moveTo>
                  <a:lnTo>
                    <a:pt x="188" y="25"/>
                  </a:lnTo>
                  <a:lnTo>
                    <a:pt x="187" y="42"/>
                  </a:lnTo>
                  <a:lnTo>
                    <a:pt x="136" y="41"/>
                  </a:lnTo>
                  <a:lnTo>
                    <a:pt x="137" y="24"/>
                  </a:lnTo>
                  <a:close/>
                  <a:moveTo>
                    <a:pt x="205" y="25"/>
                  </a:moveTo>
                  <a:lnTo>
                    <a:pt x="256" y="25"/>
                  </a:lnTo>
                  <a:lnTo>
                    <a:pt x="256" y="42"/>
                  </a:lnTo>
                  <a:lnTo>
                    <a:pt x="204" y="42"/>
                  </a:lnTo>
                  <a:lnTo>
                    <a:pt x="205" y="25"/>
                  </a:lnTo>
                  <a:close/>
                  <a:moveTo>
                    <a:pt x="273" y="25"/>
                  </a:moveTo>
                  <a:lnTo>
                    <a:pt x="324" y="25"/>
                  </a:lnTo>
                  <a:lnTo>
                    <a:pt x="324" y="42"/>
                  </a:lnTo>
                  <a:lnTo>
                    <a:pt x="273" y="42"/>
                  </a:lnTo>
                  <a:lnTo>
                    <a:pt x="273" y="25"/>
                  </a:lnTo>
                  <a:close/>
                  <a:moveTo>
                    <a:pt x="341" y="25"/>
                  </a:moveTo>
                  <a:lnTo>
                    <a:pt x="392" y="26"/>
                  </a:lnTo>
                  <a:lnTo>
                    <a:pt x="392" y="43"/>
                  </a:lnTo>
                  <a:lnTo>
                    <a:pt x="341" y="42"/>
                  </a:lnTo>
                  <a:lnTo>
                    <a:pt x="341" y="25"/>
                  </a:lnTo>
                  <a:close/>
                  <a:moveTo>
                    <a:pt x="383" y="0"/>
                  </a:moveTo>
                  <a:lnTo>
                    <a:pt x="451" y="34"/>
                  </a:lnTo>
                  <a:lnTo>
                    <a:pt x="383" y="6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3805" y="4547"/>
              <a:ext cx="451" cy="68"/>
            </a:xfrm>
            <a:custGeom>
              <a:avLst/>
              <a:gdLst/>
              <a:ahLst/>
              <a:cxnLst>
                <a:cxn ang="0">
                  <a:pos x="1" y="24"/>
                </a:cxn>
                <a:cxn ang="0">
                  <a:pos x="395" y="26"/>
                </a:cxn>
                <a:cxn ang="0">
                  <a:pos x="394" y="43"/>
                </a:cxn>
                <a:cxn ang="0">
                  <a:pos x="0" y="41"/>
                </a:cxn>
                <a:cxn ang="0">
                  <a:pos x="1" y="24"/>
                </a:cxn>
                <a:cxn ang="0">
                  <a:pos x="383" y="0"/>
                </a:cxn>
                <a:cxn ang="0">
                  <a:pos x="451" y="34"/>
                </a:cxn>
                <a:cxn ang="0">
                  <a:pos x="383" y="68"/>
                </a:cxn>
                <a:cxn ang="0">
                  <a:pos x="383" y="0"/>
                </a:cxn>
              </a:cxnLst>
              <a:rect l="0" t="0" r="r" b="b"/>
              <a:pathLst>
                <a:path w="451" h="68">
                  <a:moveTo>
                    <a:pt x="1" y="24"/>
                  </a:moveTo>
                  <a:lnTo>
                    <a:pt x="395" y="26"/>
                  </a:lnTo>
                  <a:lnTo>
                    <a:pt x="394" y="43"/>
                  </a:lnTo>
                  <a:lnTo>
                    <a:pt x="0" y="41"/>
                  </a:lnTo>
                  <a:lnTo>
                    <a:pt x="1" y="24"/>
                  </a:lnTo>
                  <a:close/>
                  <a:moveTo>
                    <a:pt x="383" y="0"/>
                  </a:moveTo>
                  <a:lnTo>
                    <a:pt x="451" y="34"/>
                  </a:lnTo>
                  <a:lnTo>
                    <a:pt x="383" y="6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00000"/>
            </a:solidFill>
            <a:ln w="63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1762" y="4505"/>
              <a:ext cx="171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Uncommon operating model</a:t>
              </a: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339" y="4505"/>
              <a:ext cx="1569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Common operating model</a:t>
              </a: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2912" y="1790"/>
              <a:ext cx="2019" cy="8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Charter, </a:t>
              </a:r>
              <a:b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General sales agent</a:t>
              </a: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, </a:t>
              </a: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Commission sales agreements</a:t>
              </a: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020" y="1929"/>
              <a:ext cx="831" cy="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Charter, </a:t>
              </a: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General sales agent</a:t>
              </a: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, C</a:t>
              </a: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ommission sales agreements</a:t>
              </a: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-831" y="-188"/>
              <a:ext cx="9248" cy="501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7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63" y="6219825"/>
            <a:ext cx="7199313" cy="368300"/>
          </a:xfrm>
        </p:spPr>
        <p:txBody>
          <a:bodyPr/>
          <a:lstStyle/>
          <a:p>
            <a:r>
              <a:rPr lang="en-GB" dirty="0"/>
              <a:t>Source: ISL, 2012; ships of 1000 </a:t>
            </a:r>
            <a:r>
              <a:rPr lang="en-GB" dirty="0" err="1"/>
              <a:t>gt</a:t>
            </a:r>
            <a:r>
              <a:rPr lang="en-GB" dirty="0"/>
              <a:t> and </a:t>
            </a:r>
            <a:r>
              <a:rPr lang="en-GB" dirty="0" smtClean="0"/>
              <a:t>over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805" y="1765300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Market shares of the major cruise shipping companies in 2010 </a:t>
            </a:r>
            <a:r>
              <a:rPr lang="en-GB" dirty="0" smtClean="0"/>
              <a:t>(percentage share of berths)</a:t>
            </a:r>
            <a:endParaRPr lang="de-DE" dirty="0"/>
          </a:p>
        </p:txBody>
      </p:sp>
      <p:graphicFrame>
        <p:nvGraphicFramePr>
          <p:cNvPr id="6" name="Diagramm 7"/>
          <p:cNvGraphicFramePr/>
          <p:nvPr>
            <p:extLst>
              <p:ext uri="{D42A27DB-BD31-4B8C-83A1-F6EECF244321}">
                <p14:modId xmlns:p14="http://schemas.microsoft.com/office/powerpoint/2010/main" val="3288553039"/>
              </p:ext>
            </p:extLst>
          </p:nvPr>
        </p:nvGraphicFramePr>
        <p:xfrm>
          <a:off x="1311805" y="2301875"/>
          <a:ext cx="7364279" cy="385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468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1275" y="6143625"/>
            <a:ext cx="7199313" cy="368300"/>
          </a:xfrm>
        </p:spPr>
        <p:txBody>
          <a:bodyPr/>
          <a:lstStyle/>
          <a:p>
            <a:r>
              <a:rPr lang="en-GB" dirty="0"/>
              <a:t>Source: ISL, 2012; ships of 1000 </a:t>
            </a:r>
            <a:r>
              <a:rPr lang="en-GB" dirty="0" err="1"/>
              <a:t>gt</a:t>
            </a:r>
            <a:r>
              <a:rPr lang="en-GB" dirty="0"/>
              <a:t> and </a:t>
            </a:r>
            <a:r>
              <a:rPr lang="en-GB" dirty="0" smtClean="0"/>
              <a:t>over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805" y="1749425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Passenger capacity of world active cruise fleet 1990–2012</a:t>
            </a:r>
            <a:endParaRPr lang="de-DE" dirty="0"/>
          </a:p>
        </p:txBody>
      </p:sp>
      <p:graphicFrame>
        <p:nvGraphicFramePr>
          <p:cNvPr id="6" name="Diagramm 4"/>
          <p:cNvGraphicFramePr/>
          <p:nvPr>
            <p:extLst>
              <p:ext uri="{D42A27DB-BD31-4B8C-83A1-F6EECF244321}">
                <p14:modId xmlns:p14="http://schemas.microsoft.com/office/powerpoint/2010/main" val="1797097357"/>
              </p:ext>
            </p:extLst>
          </p:nvPr>
        </p:nvGraphicFramePr>
        <p:xfrm>
          <a:off x="1455077" y="2377021"/>
          <a:ext cx="69127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02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92755" y="6334125"/>
            <a:ext cx="7199313" cy="368300"/>
          </a:xfrm>
        </p:spPr>
        <p:txBody>
          <a:bodyPr/>
          <a:lstStyle/>
          <a:p>
            <a:r>
              <a:rPr lang="en-GB" dirty="0"/>
              <a:t>Source: ISL, </a:t>
            </a:r>
            <a:r>
              <a:rPr lang="en-GB" dirty="0" smtClean="0"/>
              <a:t>2012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11805" y="1775990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World </a:t>
            </a:r>
            <a:r>
              <a:rPr lang="en-GB" dirty="0" smtClean="0"/>
              <a:t>passenger </a:t>
            </a:r>
            <a:r>
              <a:rPr lang="en-GB" dirty="0"/>
              <a:t>and cargo passenger </a:t>
            </a:r>
            <a:r>
              <a:rPr lang="en-GB" dirty="0" smtClean="0"/>
              <a:t>fleet: </a:t>
            </a:r>
            <a:r>
              <a:rPr lang="en-GB" dirty="0"/>
              <a:t>average size development 1991-2012</a:t>
            </a:r>
            <a:endParaRPr lang="de-DE" dirty="0"/>
          </a:p>
        </p:txBody>
      </p:sp>
      <p:graphicFrame>
        <p:nvGraphicFramePr>
          <p:cNvPr id="6" name="Diagramm 7"/>
          <p:cNvGraphicFramePr/>
          <p:nvPr>
            <p:extLst>
              <p:ext uri="{D42A27DB-BD31-4B8C-83A1-F6EECF244321}">
                <p14:modId xmlns:p14="http://schemas.microsoft.com/office/powerpoint/2010/main" val="1597059550"/>
              </p:ext>
            </p:extLst>
          </p:nvPr>
        </p:nvGraphicFramePr>
        <p:xfrm>
          <a:off x="1445155" y="2638426"/>
          <a:ext cx="7298795" cy="362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194048"/>
      </p:ext>
    </p:extLst>
  </p:cSld>
  <p:clrMapOvr>
    <a:masterClrMapping/>
  </p:clrMapOvr>
</p:sld>
</file>

<file path=ppt/theme/theme1.xml><?xml version="1.0" encoding="utf-8"?>
<a:theme xmlns:a="http://schemas.openxmlformats.org/drawingml/2006/main" name="Tourism_Transport_template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4971DFDFA51604DB832EA5AAABB04E4" ma:contentTypeVersion="4" ma:contentTypeDescription="" ma:contentTypeScope="" ma:versionID="dcd6015e6f1b447ea730c3d2f529022f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fb922ef053fb1c3723070ea94b3cf576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CABICOMM-64-6</_dlc_DocId>
    <_dlc_DocIdUrl xmlns="d07fce95-64a3-45e0-8e78-c550b935440d">
      <Url>http://teams.cabi.org/function/Commercial/Marketing/_layouts/DocIdRedir.aspx?ID=CABICOMM-64-6</Url>
      <Description>CABICOMM-64-6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8092C3-0175-4051-996D-D9E1C57A1EB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B421F4B-A403-4DA9-8F8E-BF718CA97D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0A4B6BA-5AE1-42E3-A9F8-8D6A56E3F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3D31A19-7FB2-4DD2-B360-9C1E807A989A}">
  <ds:schemaRefs>
    <ds:schemaRef ds:uri="http://schemas.microsoft.com/office/2006/documentManagement/types"/>
    <ds:schemaRef ds:uri="d07fce95-64a3-45e0-8e78-c550b935440d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062EB7CD-FD24-441C-9BC9-C0106959AA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Tourism_Transport_template</Template>
  <TotalTime>33</TotalTime>
  <Words>276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Tourism_Transport_template</vt:lpstr>
      <vt:lpstr>1_Tourism_Transport</vt:lpstr>
      <vt:lpstr>2_Tourism_Transport</vt:lpstr>
      <vt:lpstr>3_Tourism_Transport</vt:lpstr>
      <vt:lpstr>PowerPoint Presentation</vt:lpstr>
      <vt:lpstr>Chapter 8</vt:lpstr>
      <vt:lpstr>Cruise Ships</vt:lpstr>
      <vt:lpstr>Institutional Framework</vt:lpstr>
      <vt:lpstr>Demand</vt:lpstr>
      <vt:lpstr>Supply</vt:lpstr>
      <vt:lpstr>Supply</vt:lpstr>
      <vt:lpstr>Supply</vt:lpstr>
      <vt:lpstr>Supply</vt:lpstr>
      <vt:lpstr>PowerPoint Presentation</vt:lpstr>
    </vt:vector>
  </TitlesOfParts>
  <Company>CAB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Lainsbury</dc:creator>
  <cp:lastModifiedBy>Alexandra Lainsbury</cp:lastModifiedBy>
  <cp:revision>4</cp:revision>
  <dcterms:created xsi:type="dcterms:W3CDTF">2014-05-20T12:51:16Z</dcterms:created>
  <dcterms:modified xsi:type="dcterms:W3CDTF">2014-05-20T13:53:48Z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0x010100B73AEB2BC9FE5343B1F3C335A1578D940A0004971DFDFA51604DB832EA5AAABB04E4</vt:lpwstr>
  </property>
  <property fmtid="{D5CDD505-2E9C-101B-9397-08002B2CF9AE}" pid="3" name="_dlc_DocIdItemGuid">
    <vt:lpwstr>ab972270-93fe-4c4b-b42c-f06ac5f320b5</vt:lpwstr>
  </property>
</Properties>
</file>