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3"/>
  </p:notesMasterIdLst>
  <p:handoutMasterIdLst>
    <p:handoutMasterId r:id="rId24"/>
  </p:handoutMasterIdLst>
  <p:sldIdLst>
    <p:sldId id="256" r:id="rId2"/>
    <p:sldId id="258" r:id="rId3"/>
    <p:sldId id="259" r:id="rId4"/>
    <p:sldId id="289" r:id="rId5"/>
    <p:sldId id="291" r:id="rId6"/>
    <p:sldId id="292" r:id="rId7"/>
    <p:sldId id="293" r:id="rId8"/>
    <p:sldId id="294" r:id="rId9"/>
    <p:sldId id="300" r:id="rId10"/>
    <p:sldId id="295" r:id="rId11"/>
    <p:sldId id="297" r:id="rId12"/>
    <p:sldId id="301" r:id="rId13"/>
    <p:sldId id="298" r:id="rId14"/>
    <p:sldId id="302" r:id="rId15"/>
    <p:sldId id="303" r:id="rId16"/>
    <p:sldId id="296" r:id="rId17"/>
    <p:sldId id="304" r:id="rId18"/>
    <p:sldId id="275" r:id="rId19"/>
    <p:sldId id="290" r:id="rId20"/>
    <p:sldId id="277"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3F5"/>
    <a:srgbClr val="00D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41" autoAdjust="0"/>
    <p:restoredTop sz="99829" autoAdjust="0"/>
  </p:normalViewPr>
  <p:slideViewPr>
    <p:cSldViewPr snapToGrid="0">
      <p:cViewPr varScale="1">
        <p:scale>
          <a:sx n="68" d="100"/>
          <a:sy n="68" d="100"/>
        </p:scale>
        <p:origin x="-96" y="-5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7202AA-2202-AE42-8AAE-1A82F25A5F47}" type="datetimeFigureOut">
              <a:rPr lang="en-US" smtClean="0"/>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95DE3F-BF1D-6249-A4B4-262BBA7126CF}" type="slidenum">
              <a:rPr lang="en-US" smtClean="0"/>
              <a:t>‹#›</a:t>
            </a:fld>
            <a:endParaRPr lang="en-US"/>
          </a:p>
        </p:txBody>
      </p:sp>
    </p:spTree>
    <p:extLst>
      <p:ext uri="{BB962C8B-B14F-4D97-AF65-F5344CB8AC3E}">
        <p14:creationId xmlns:p14="http://schemas.microsoft.com/office/powerpoint/2010/main" val="3969442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59404-2BF5-E04A-941D-94EE28141B73}" type="datetimeFigureOut">
              <a:rPr lang="en-US" smtClean="0"/>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9522-8885-9B48-BF4C-4011230A5E67}" type="slidenum">
              <a:rPr lang="en-US" smtClean="0"/>
              <a:t>‹#›</a:t>
            </a:fld>
            <a:endParaRPr lang="en-US"/>
          </a:p>
        </p:txBody>
      </p:sp>
    </p:spTree>
    <p:extLst>
      <p:ext uri="{BB962C8B-B14F-4D97-AF65-F5344CB8AC3E}">
        <p14:creationId xmlns:p14="http://schemas.microsoft.com/office/powerpoint/2010/main" val="35427731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43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6</a:t>
            </a:r>
          </a:p>
        </p:txBody>
      </p:sp>
      <p:sp>
        <p:nvSpPr>
          <p:cNvPr id="143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434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4342" name="Rectangle 6"/>
          <p:cNvSpPr>
            <a:spLocks noGrp="1" noRot="1" noChangeAspect="1" noChangeArrowheads="1" noTextEdit="1"/>
          </p:cNvSpPr>
          <p:nvPr>
            <p:ph type="sldImg"/>
          </p:nvPr>
        </p:nvSpPr>
        <p:spPr>
          <a:xfrm>
            <a:off x="1150938" y="692150"/>
            <a:ext cx="4556125" cy="3416300"/>
          </a:xfrm>
          <a:ln cap="flat"/>
        </p:spPr>
      </p:sp>
      <p:sp>
        <p:nvSpPr>
          <p:cNvPr id="14343"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888" y="42383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ABI_URL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3" name="Picture 22"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4" name="Picture 23" descr="Compass for PPP 1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prstClr val="black"/>
                </a:solidFill>
                <a:cs typeface="Arial"/>
              </a:rPr>
              <a:t>2</a:t>
            </a:r>
            <a:r>
              <a:rPr lang="en-US" sz="2800" baseline="30000" dirty="0">
                <a:solidFill>
                  <a:prstClr val="black"/>
                </a:solidFill>
                <a:cs typeface="Arial"/>
              </a:rPr>
              <a:t>nd</a:t>
            </a:r>
            <a:r>
              <a:rPr lang="en-US" sz="2800" dirty="0">
                <a:solidFill>
                  <a:prstClr val="black"/>
                </a:solidFill>
                <a:cs typeface="Arial"/>
              </a:rPr>
              <a:t> Edition</a:t>
            </a:r>
          </a:p>
          <a:p>
            <a:pPr algn="r" fontAlgn="base">
              <a:spcBef>
                <a:spcPct val="0"/>
              </a:spcBef>
              <a:spcAft>
                <a:spcPct val="0"/>
              </a:spcAft>
            </a:pPr>
            <a:r>
              <a:rPr lang="en-US" sz="5400" dirty="0">
                <a:solidFill>
                  <a:prstClr val="black"/>
                </a:solidFill>
                <a:cs typeface="Arial"/>
              </a:rPr>
              <a:t>Tourism Information Technology</a:t>
            </a:r>
          </a:p>
        </p:txBody>
      </p:sp>
      <p:sp>
        <p:nvSpPr>
          <p:cNvPr id="27" name="TextBox 26"/>
          <p:cNvSpPr txBox="1"/>
          <p:nvPr userDrawn="1"/>
        </p:nvSpPr>
        <p:spPr>
          <a:xfrm>
            <a:off x="0" y="3789883"/>
            <a:ext cx="8458200" cy="923330"/>
          </a:xfrm>
          <a:prstGeom prst="rect">
            <a:avLst/>
          </a:prstGeom>
          <a:noFill/>
        </p:spPr>
        <p:txBody>
          <a:bodyPr wrap="square" rtlCol="0">
            <a:spAutoFit/>
          </a:bodyPr>
          <a:lstStyle/>
          <a:p>
            <a:pPr algn="r" fontAlgn="base">
              <a:spcBef>
                <a:spcPct val="0"/>
              </a:spcBef>
              <a:spcAft>
                <a:spcPct val="0"/>
              </a:spcAft>
            </a:pPr>
            <a:r>
              <a:rPr lang="nl-NL" sz="2400" dirty="0">
                <a:solidFill>
                  <a:srgbClr val="000000"/>
                </a:solidFill>
                <a:cs typeface="Arial"/>
              </a:rPr>
              <a:t>PIERRE J. BENCKENDORFF</a:t>
            </a:r>
          </a:p>
          <a:p>
            <a:pPr algn="r" fontAlgn="base">
              <a:spcBef>
                <a:spcPct val="0"/>
              </a:spcBef>
              <a:spcAft>
                <a:spcPct val="0"/>
              </a:spcAft>
            </a:pPr>
            <a:r>
              <a:rPr lang="nl-NL" sz="2400" dirty="0">
                <a:solidFill>
                  <a:srgbClr val="000000"/>
                </a:solidFill>
                <a:cs typeface="Arial"/>
              </a:rPr>
              <a:t>PAULINE J. SHELDON</a:t>
            </a:r>
          </a:p>
          <a:p>
            <a:pPr algn="r" fontAlgn="base">
              <a:spcBef>
                <a:spcPct val="0"/>
              </a:spcBef>
              <a:spcAft>
                <a:spcPct val="0"/>
              </a:spcAft>
            </a:pPr>
            <a:r>
              <a:rPr lang="nl-NL" sz="2400" dirty="0">
                <a:solidFill>
                  <a:srgbClr val="000000"/>
                </a:solidFill>
                <a:cs typeface="Arial"/>
              </a:rPr>
              <a:t>DANIEL R. FESENMAIER</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pic>
        <p:nvPicPr>
          <p:cNvPr id="29" name="Picture 28"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extLst>
      <p:ext uri="{BB962C8B-B14F-4D97-AF65-F5344CB8AC3E}">
        <p14:creationId xmlns:p14="http://schemas.microsoft.com/office/powerpoint/2010/main" val="3791511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7732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9375" y="1232519"/>
            <a:ext cx="7911744"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0"/>
          </p:nvPr>
        </p:nvSpPr>
        <p:spPr>
          <a:xfrm>
            <a:off x="599441" y="1782763"/>
            <a:ext cx="7911148" cy="42973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Column">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3789679" cy="4328161"/>
          </a:xfrm>
        </p:spPr>
        <p:txBody>
          <a:bodyPr/>
          <a:lstStyle>
            <a:lvl5pPr>
              <a:defRPr/>
            </a:lvl5pPr>
            <a:lvl6pPr marL="1924050" indent="-342900">
              <a:buFont typeface="Arial" panose="020B0604020202020204" pitchFamily="34" charset="0"/>
              <a:buChar char="•"/>
              <a:defRPr/>
            </a:lvl6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
        <p:nvSpPr>
          <p:cNvPr id="5" name="Text Placeholder 4"/>
          <p:cNvSpPr>
            <a:spLocks noGrp="1"/>
          </p:cNvSpPr>
          <p:nvPr>
            <p:ph type="body" sz="quarter" idx="13"/>
          </p:nvPr>
        </p:nvSpPr>
        <p:spPr>
          <a:xfrm>
            <a:off x="4559300" y="1765300"/>
            <a:ext cx="3924300" cy="43434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44638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1" name="Content Placeholder 10"/>
          <p:cNvSpPr>
            <a:spLocks noGrp="1"/>
          </p:cNvSpPr>
          <p:nvPr>
            <p:ph sz="quarter" idx="11" hasCustomPrompt="1"/>
          </p:nvPr>
        </p:nvSpPr>
        <p:spPr>
          <a:xfrm>
            <a:off x="710413" y="1788056"/>
            <a:ext cx="7799332" cy="4295244"/>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smtClean="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smtClean="0"/>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smtClean="0"/>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232262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3395028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AAE3D-BC0C-5344-8C6B-CE1BD69EB16C}" type="slidenum">
              <a:rPr lang="en-US" smtClean="0"/>
              <a:t>‹#›</a:t>
            </a:fld>
            <a:endParaRPr lang="en-US"/>
          </a:p>
        </p:txBody>
      </p:sp>
    </p:spTree>
    <p:extLst>
      <p:ext uri="{BB962C8B-B14F-4D97-AF65-F5344CB8AC3E}">
        <p14:creationId xmlns:p14="http://schemas.microsoft.com/office/powerpoint/2010/main" val="396538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9" name="Title Placeholder 1"/>
          <p:cNvSpPr>
            <a:spLocks noGrp="1"/>
          </p:cNvSpPr>
          <p:nvPr>
            <p:ph type="title"/>
          </p:nvPr>
        </p:nvSpPr>
        <p:spPr>
          <a:xfrm>
            <a:off x="670561" y="1173488"/>
            <a:ext cx="7840558" cy="501849"/>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670560" y="1783080"/>
            <a:ext cx="7840559" cy="431291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4"/>
          </p:nvPr>
        </p:nvSpPr>
        <p:spPr>
          <a:xfrm>
            <a:off x="6412523" y="62039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5" r:id="rId4"/>
    <p:sldLayoutId id="2147483671" r:id="rId5"/>
    <p:sldLayoutId id="2147483672" r:id="rId6"/>
    <p:sldLayoutId id="2147483673" r:id="rId7"/>
    <p:sldLayoutId id="2147483676" r:id="rId8"/>
    <p:sldLayoutId id="2147483677" r:id="rId9"/>
    <p:sldLayoutId id="2147483678" r:id="rId10"/>
  </p:sldLayoutIdLst>
  <p:timing>
    <p:tnLst>
      <p:par>
        <p:cTn id="1" dur="indefinite" restart="never" nodeType="tmRoot"/>
      </p:par>
    </p:tnLst>
  </p:timing>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6">
            <a:lumMod val="60000"/>
            <a:lumOff val="40000"/>
          </a:schemeClr>
        </a:buClr>
        <a:buSzPct val="100000"/>
        <a:buFont typeface="Wingdings" charset="2"/>
        <a:buChar char=""/>
        <a:defRPr sz="2800">
          <a:solidFill>
            <a:schemeClr val="tx1"/>
          </a:solidFill>
          <a:latin typeface="+mn-lt"/>
        </a:defRPr>
      </a:lvl2pPr>
      <a:lvl3pPr marL="742950" indent="-363538" algn="l" rtl="0" eaLnBrk="1" fontAlgn="base" hangingPunct="1">
        <a:spcBef>
          <a:spcPts val="300"/>
        </a:spcBef>
        <a:spcAft>
          <a:spcPts val="300"/>
        </a:spcAft>
        <a:buClr>
          <a:schemeClr val="accent6">
            <a:lumMod val="60000"/>
            <a:lumOff val="40000"/>
          </a:schemeClr>
        </a:buClr>
        <a:buSzPct val="100000"/>
        <a:buFont typeface="Wingdings" charset="2"/>
        <a:buChar char=""/>
        <a:defRPr sz="2400">
          <a:solidFill>
            <a:schemeClr val="tx1"/>
          </a:solidFill>
          <a:latin typeface="+mn-lt"/>
        </a:defRPr>
      </a:lvl3pPr>
      <a:lvl4pPr marL="1122363" indent="-377825"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6.png"/><Relationship Id="rId7" Type="http://schemas.microsoft.com/office/2007/relationships/hdphoto" Target="../media/hdphoto1.wdp"/><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2.wdp"/><Relationship Id="rId14" Type="http://schemas.microsoft.com/office/2007/relationships/hdphoto" Target="../media/hdphoto6.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png"/><Relationship Id="rId4" Type="http://schemas.microsoft.com/office/2007/relationships/hdphoto" Target="../media/hdphoto8.wdp"/><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12.wdp"/><Relationship Id="rId18" Type="http://schemas.openxmlformats.org/officeDocument/2006/relationships/image" Target="../media/image24.png"/><Relationship Id="rId26" Type="http://schemas.microsoft.com/office/2007/relationships/hdphoto" Target="../media/hdphoto14.wdp"/><Relationship Id="rId3" Type="http://schemas.openxmlformats.org/officeDocument/2006/relationships/image" Target="../media/image26.png"/><Relationship Id="rId21" Type="http://schemas.openxmlformats.org/officeDocument/2006/relationships/image" Target="../media/image37.gif"/><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7.png"/><Relationship Id="rId25"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6.png"/><Relationship Id="rId29" Type="http://schemas.microsoft.com/office/2007/relationships/hdphoto" Target="../media/hdphoto16.wdp"/><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0.png"/><Relationship Id="rId24" Type="http://schemas.openxmlformats.org/officeDocument/2006/relationships/image" Target="../media/image10.png"/><Relationship Id="rId5" Type="http://schemas.openxmlformats.org/officeDocument/2006/relationships/image" Target="../media/image17.png"/><Relationship Id="rId15" Type="http://schemas.openxmlformats.org/officeDocument/2006/relationships/image" Target="../media/image33.png"/><Relationship Id="rId23" Type="http://schemas.microsoft.com/office/2007/relationships/hdphoto" Target="../media/hdphoto13.wdp"/><Relationship Id="rId28" Type="http://schemas.microsoft.com/office/2007/relationships/hdphoto" Target="../media/hdphoto7.wdp"/><Relationship Id="rId10" Type="http://schemas.openxmlformats.org/officeDocument/2006/relationships/image" Target="../media/image14.png"/><Relationship Id="rId19" Type="http://schemas.openxmlformats.org/officeDocument/2006/relationships/image" Target="../media/image35.png"/><Relationship Id="rId4" Type="http://schemas.microsoft.com/office/2007/relationships/hdphoto" Target="../media/hdphoto10.wdp"/><Relationship Id="rId9" Type="http://schemas.microsoft.com/office/2007/relationships/hdphoto" Target="../media/hdphoto11.wdp"/><Relationship Id="rId14" Type="http://schemas.openxmlformats.org/officeDocument/2006/relationships/image" Target="../media/image32.png"/><Relationship Id="rId22" Type="http://schemas.openxmlformats.org/officeDocument/2006/relationships/image" Target="../media/image38.png"/><Relationship Id="rId27" Type="http://schemas.microsoft.com/office/2007/relationships/hdphoto" Target="../media/hdphoto15.wdp"/><Relationship Id="rId30" Type="http://schemas.microsoft.com/office/2007/relationships/hdphoto" Target="../media/hdphoto17.wdp"/></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18" Type="http://schemas.openxmlformats.org/officeDocument/2006/relationships/image" Target="../media/image48.png"/><Relationship Id="rId3" Type="http://schemas.openxmlformats.org/officeDocument/2006/relationships/image" Target="../media/image39.png"/><Relationship Id="rId21" Type="http://schemas.openxmlformats.org/officeDocument/2006/relationships/image" Target="../media/image49.png"/><Relationship Id="rId7" Type="http://schemas.microsoft.com/office/2007/relationships/hdphoto" Target="../media/hdphoto18.wdp"/><Relationship Id="rId12" Type="http://schemas.openxmlformats.org/officeDocument/2006/relationships/image" Target="../media/image44.png"/><Relationship Id="rId17" Type="http://schemas.openxmlformats.org/officeDocument/2006/relationships/image" Target="../media/image47.png"/><Relationship Id="rId2" Type="http://schemas.openxmlformats.org/officeDocument/2006/relationships/notesSlide" Target="../notesSlides/notesSlide5.xml"/><Relationship Id="rId16" Type="http://schemas.microsoft.com/office/2007/relationships/hdphoto" Target="../media/hdphoto20.wdp"/><Relationship Id="rId20"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image" Target="../media/image37.gif"/><Relationship Id="rId5" Type="http://schemas.openxmlformats.org/officeDocument/2006/relationships/image" Target="../media/image40.png"/><Relationship Id="rId15" Type="http://schemas.openxmlformats.org/officeDocument/2006/relationships/image" Target="../media/image46.png"/><Relationship Id="rId23" Type="http://schemas.microsoft.com/office/2007/relationships/hdphoto" Target="../media/hdphoto16.wdp"/><Relationship Id="rId10" Type="http://schemas.microsoft.com/office/2007/relationships/hdphoto" Target="../media/hdphoto19.wdp"/><Relationship Id="rId19" Type="http://schemas.microsoft.com/office/2007/relationships/hdphoto" Target="../media/hdphoto21.wdp"/><Relationship Id="rId4" Type="http://schemas.openxmlformats.org/officeDocument/2006/relationships/image" Target="../media/image15.png"/><Relationship Id="rId9" Type="http://schemas.openxmlformats.org/officeDocument/2006/relationships/image" Target="../media/image43.png"/><Relationship Id="rId14" Type="http://schemas.openxmlformats.org/officeDocument/2006/relationships/image" Target="../media/image7.png"/><Relationship Id="rId2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5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Applications</a:t>
            </a:r>
            <a:endParaRPr lang="en-US" dirty="0"/>
          </a:p>
        </p:txBody>
      </p:sp>
      <p:sp>
        <p:nvSpPr>
          <p:cNvPr id="3" name="Text Placeholder 2"/>
          <p:cNvSpPr>
            <a:spLocks noGrp="1"/>
          </p:cNvSpPr>
          <p:nvPr>
            <p:ph type="body" sz="quarter" idx="11"/>
          </p:nvPr>
        </p:nvSpPr>
        <p:spPr/>
        <p:txBody>
          <a:bodyPr/>
          <a:lstStyle/>
          <a:p>
            <a:pPr lvl="1"/>
            <a:r>
              <a:rPr lang="en-US" dirty="0" smtClean="0"/>
              <a:t>Customer relationship management</a:t>
            </a:r>
          </a:p>
          <a:p>
            <a:pPr lvl="1"/>
            <a:r>
              <a:rPr lang="en-US" dirty="0" smtClean="0"/>
              <a:t>Guest history system</a:t>
            </a:r>
          </a:p>
          <a:p>
            <a:pPr lvl="1"/>
            <a:r>
              <a:rPr lang="en-US" dirty="0" smtClean="0"/>
              <a:t>Guest room amenities</a:t>
            </a:r>
          </a:p>
          <a:p>
            <a:pPr lvl="2"/>
            <a:r>
              <a:rPr lang="en-US" dirty="0" smtClean="0"/>
              <a:t>Electronic locking system (ELS)</a:t>
            </a:r>
          </a:p>
          <a:p>
            <a:pPr lvl="2"/>
            <a:r>
              <a:rPr lang="en-US" dirty="0"/>
              <a:t>Guest </a:t>
            </a:r>
            <a:r>
              <a:rPr lang="en-US" dirty="0" smtClean="0"/>
              <a:t>information </a:t>
            </a:r>
            <a:r>
              <a:rPr lang="en-US" dirty="0"/>
              <a:t>and e</a:t>
            </a:r>
            <a:r>
              <a:rPr lang="en-US" dirty="0" smtClean="0"/>
              <a:t>ntertainment </a:t>
            </a:r>
            <a:r>
              <a:rPr lang="en-US" dirty="0"/>
              <a:t>d</a:t>
            </a:r>
            <a:r>
              <a:rPr lang="en-US" dirty="0" smtClean="0"/>
              <a:t>evices</a:t>
            </a:r>
          </a:p>
          <a:p>
            <a:pPr lvl="2"/>
            <a:r>
              <a:rPr lang="en-US" dirty="0"/>
              <a:t>Guest </a:t>
            </a:r>
            <a:r>
              <a:rPr lang="en-US" dirty="0" smtClean="0"/>
              <a:t>services </a:t>
            </a:r>
            <a:r>
              <a:rPr lang="en-US" dirty="0"/>
              <a:t>t</a:t>
            </a:r>
            <a:r>
              <a:rPr lang="en-US" dirty="0" smtClean="0"/>
              <a:t>echnology</a:t>
            </a:r>
            <a:endParaRPr lang="en-AU"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10</a:t>
            </a:fld>
            <a:endParaRPr lang="en-AU"/>
          </a:p>
        </p:txBody>
      </p:sp>
    </p:spTree>
    <p:extLst>
      <p:ext uri="{BB962C8B-B14F-4D97-AF65-F5344CB8AC3E}">
        <p14:creationId xmlns:p14="http://schemas.microsoft.com/office/powerpoint/2010/main" val="81315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98500" y="5842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315" name="Rectangle 3"/>
          <p:cNvSpPr>
            <a:spLocks noChangeArrowheads="1"/>
          </p:cNvSpPr>
          <p:nvPr/>
        </p:nvSpPr>
        <p:spPr bwMode="auto">
          <a:xfrm>
            <a:off x="3136900" y="584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1" name="Line 57"/>
          <p:cNvSpPr>
            <a:spLocks noChangeShapeType="1"/>
          </p:cNvSpPr>
          <p:nvPr/>
        </p:nvSpPr>
        <p:spPr bwMode="auto">
          <a:xfrm>
            <a:off x="4409239" y="2623031"/>
            <a:ext cx="1134375"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78" name="Rounded Rectangle 77"/>
          <p:cNvSpPr/>
          <p:nvPr/>
        </p:nvSpPr>
        <p:spPr bwMode="auto">
          <a:xfrm>
            <a:off x="5275033" y="1177527"/>
            <a:ext cx="1374598" cy="2878547"/>
          </a:xfrm>
          <a:prstGeom prst="roundRect">
            <a:avLst>
              <a:gd name="adj" fmla="val 7946"/>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smtClean="0">
              <a:ln>
                <a:noFill/>
              </a:ln>
              <a:solidFill>
                <a:schemeClr val="tx1"/>
              </a:solidFill>
              <a:effectLst/>
              <a:latin typeface="Arial Narrow"/>
              <a:cs typeface="Arial Narrow"/>
            </a:endParaRPr>
          </a:p>
        </p:txBody>
      </p:sp>
      <p:sp>
        <p:nvSpPr>
          <p:cNvPr id="95" name="Line 47"/>
          <p:cNvSpPr>
            <a:spLocks noChangeShapeType="1"/>
          </p:cNvSpPr>
          <p:nvPr/>
        </p:nvSpPr>
        <p:spPr bwMode="auto">
          <a:xfrm flipV="1">
            <a:off x="6192544" y="1858739"/>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73" name="Rounded Rectangle 72"/>
          <p:cNvSpPr/>
          <p:nvPr/>
        </p:nvSpPr>
        <p:spPr bwMode="auto">
          <a:xfrm>
            <a:off x="2524174" y="4492218"/>
            <a:ext cx="5530081" cy="1179664"/>
          </a:xfrm>
          <a:prstGeom prst="roundRect">
            <a:avLst>
              <a:gd name="adj" fmla="val 7946"/>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smtClean="0">
              <a:ln>
                <a:noFill/>
              </a:ln>
              <a:solidFill>
                <a:schemeClr val="tx1"/>
              </a:solidFill>
              <a:effectLst/>
              <a:latin typeface="Arial Narrow"/>
              <a:cs typeface="Arial Narrow"/>
            </a:endParaRPr>
          </a:p>
        </p:txBody>
      </p:sp>
      <p:sp>
        <p:nvSpPr>
          <p:cNvPr id="3" name="Rounded Rectangle 2"/>
          <p:cNvSpPr/>
          <p:nvPr/>
        </p:nvSpPr>
        <p:spPr bwMode="auto">
          <a:xfrm>
            <a:off x="981089" y="2855641"/>
            <a:ext cx="1434651" cy="2816241"/>
          </a:xfrm>
          <a:prstGeom prst="roundRect">
            <a:avLst>
              <a:gd name="adj" fmla="val 7946"/>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smtClean="0">
              <a:ln>
                <a:noFill/>
              </a:ln>
              <a:solidFill>
                <a:schemeClr val="tx1"/>
              </a:solidFill>
              <a:effectLst/>
              <a:latin typeface="Arial Narrow"/>
              <a:cs typeface="Arial Narrow"/>
            </a:endParaRPr>
          </a:p>
        </p:txBody>
      </p:sp>
      <p:sp>
        <p:nvSpPr>
          <p:cNvPr id="13321" name="Rectangle 9"/>
          <p:cNvSpPr>
            <a:spLocks noChangeArrowheads="1"/>
          </p:cNvSpPr>
          <p:nvPr/>
        </p:nvSpPr>
        <p:spPr bwMode="auto">
          <a:xfrm>
            <a:off x="3412489" y="3705774"/>
            <a:ext cx="683962" cy="382145"/>
          </a:xfrm>
          <a:prstGeom prst="rect">
            <a:avLst/>
          </a:prstGeom>
          <a:noFill/>
          <a:ln w="12700">
            <a:noFill/>
            <a:miter lim="800000"/>
            <a:headEnd/>
            <a:tailEnd/>
          </a:ln>
          <a:effectLst/>
        </p:spPr>
        <p:txBody>
          <a:bodyPr wrap="none" lIns="90488" tIns="44450" rIns="90488" bIns="44450" anchor="ctr"/>
          <a:lstStyle/>
          <a:p>
            <a:pPr algn="ctr"/>
            <a:r>
              <a:rPr lang="en-US" altLang="en-US" dirty="0" smtClean="0">
                <a:latin typeface="Arial Narrow"/>
                <a:cs typeface="Arial Narrow"/>
              </a:rPr>
              <a:t>TNN</a:t>
            </a:r>
            <a:endParaRPr lang="en-US" altLang="en-US" dirty="0">
              <a:latin typeface="Arial Narrow"/>
              <a:cs typeface="Arial Narrow"/>
            </a:endParaRPr>
          </a:p>
        </p:txBody>
      </p:sp>
      <p:sp>
        <p:nvSpPr>
          <p:cNvPr id="13340" name="Rectangle 28"/>
          <p:cNvSpPr>
            <a:spLocks noChangeArrowheads="1"/>
          </p:cNvSpPr>
          <p:nvPr/>
        </p:nvSpPr>
        <p:spPr bwMode="auto">
          <a:xfrm>
            <a:off x="1179969" y="2845257"/>
            <a:ext cx="1091532" cy="66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b="1" dirty="0">
                <a:latin typeface="Arial Narrow"/>
                <a:cs typeface="Arial Narrow"/>
              </a:rPr>
              <a:t>POS </a:t>
            </a:r>
            <a:r>
              <a:rPr lang="en-US" altLang="en-US" b="1" dirty="0" smtClean="0">
                <a:latin typeface="Arial Narrow"/>
                <a:cs typeface="Arial Narrow"/>
              </a:rPr>
              <a:t>Area</a:t>
            </a:r>
            <a:r>
              <a:rPr lang="en-US" altLang="en-US" dirty="0" smtClean="0">
                <a:latin typeface="Arial Narrow"/>
                <a:cs typeface="Arial Narrow"/>
              </a:rPr>
              <a:t/>
            </a:r>
            <a:br>
              <a:rPr lang="en-US" altLang="en-US" dirty="0" smtClean="0">
                <a:latin typeface="Arial Narrow"/>
                <a:cs typeface="Arial Narrow"/>
              </a:rPr>
            </a:br>
            <a:r>
              <a:rPr lang="en-US" altLang="en-US" dirty="0" smtClean="0">
                <a:latin typeface="Arial Narrow"/>
                <a:cs typeface="Arial Narrow"/>
              </a:rPr>
              <a:t>verifiers</a:t>
            </a:r>
            <a:endParaRPr lang="en-US" altLang="en-US" dirty="0">
              <a:latin typeface="Arial Narrow"/>
              <a:cs typeface="Arial Narrow"/>
            </a:endParaRPr>
          </a:p>
        </p:txBody>
      </p:sp>
      <p:sp>
        <p:nvSpPr>
          <p:cNvPr id="13341" name="Rectangle 29"/>
          <p:cNvSpPr>
            <a:spLocks noChangeArrowheads="1"/>
          </p:cNvSpPr>
          <p:nvPr/>
        </p:nvSpPr>
        <p:spPr bwMode="auto">
          <a:xfrm>
            <a:off x="4571888" y="5281427"/>
            <a:ext cx="145027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dirty="0" smtClean="0">
                <a:latin typeface="Arial Narrow"/>
                <a:cs typeface="Arial Narrow"/>
              </a:rPr>
              <a:t>Check-in </a:t>
            </a:r>
            <a:r>
              <a:rPr lang="en-US" altLang="en-US" b="1" dirty="0">
                <a:latin typeface="Arial Narrow"/>
                <a:cs typeface="Arial Narrow"/>
              </a:rPr>
              <a:t>Area</a:t>
            </a:r>
          </a:p>
        </p:txBody>
      </p:sp>
      <p:sp>
        <p:nvSpPr>
          <p:cNvPr id="13342" name="Rectangle 30"/>
          <p:cNvSpPr>
            <a:spLocks noChangeArrowheads="1"/>
          </p:cNvSpPr>
          <p:nvPr/>
        </p:nvSpPr>
        <p:spPr bwMode="auto">
          <a:xfrm>
            <a:off x="7062510" y="4692845"/>
            <a:ext cx="924037" cy="66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smtClean="0">
                <a:latin typeface="Arial Narrow"/>
                <a:cs typeface="Arial Narrow"/>
              </a:rPr>
              <a:t>Key</a:t>
            </a:r>
            <a:br>
              <a:rPr lang="en-US" altLang="en-US" dirty="0" smtClean="0">
                <a:latin typeface="Arial Narrow"/>
                <a:cs typeface="Arial Narrow"/>
              </a:rPr>
            </a:br>
            <a:r>
              <a:rPr lang="en-US" altLang="en-US" dirty="0" smtClean="0">
                <a:latin typeface="Arial Narrow"/>
                <a:cs typeface="Arial Narrow"/>
              </a:rPr>
              <a:t>Encoder</a:t>
            </a:r>
            <a:endParaRPr lang="en-US" altLang="en-US" dirty="0">
              <a:latin typeface="Arial Narrow"/>
              <a:cs typeface="Arial Narrow"/>
            </a:endParaRPr>
          </a:p>
        </p:txBody>
      </p:sp>
      <p:sp>
        <p:nvSpPr>
          <p:cNvPr id="13347" name="Rectangle 35"/>
          <p:cNvSpPr>
            <a:spLocks noChangeArrowheads="1"/>
          </p:cNvSpPr>
          <p:nvPr/>
        </p:nvSpPr>
        <p:spPr bwMode="auto">
          <a:xfrm>
            <a:off x="5234998" y="1177527"/>
            <a:ext cx="1448413" cy="38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b="1" dirty="0" smtClean="0">
                <a:latin typeface="Arial Narrow"/>
                <a:cs typeface="Arial Narrow"/>
              </a:rPr>
              <a:t>GCU network</a:t>
            </a:r>
            <a:endParaRPr lang="en-US" altLang="en-US" b="1" dirty="0">
              <a:latin typeface="Arial Narrow"/>
              <a:cs typeface="Arial Narrow"/>
            </a:endParaRPr>
          </a:p>
        </p:txBody>
      </p:sp>
      <p:sp>
        <p:nvSpPr>
          <p:cNvPr id="13349" name="Rectangle 37"/>
          <p:cNvSpPr>
            <a:spLocks noChangeArrowheads="1"/>
          </p:cNvSpPr>
          <p:nvPr/>
        </p:nvSpPr>
        <p:spPr bwMode="auto">
          <a:xfrm>
            <a:off x="6682159" y="1177527"/>
            <a:ext cx="1455504" cy="38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dirty="0" smtClean="0">
                <a:latin typeface="Arial Narrow"/>
                <a:cs typeface="Arial Narrow"/>
              </a:rPr>
              <a:t>Door locks</a:t>
            </a:r>
            <a:endParaRPr lang="en-US" altLang="en-US" dirty="0">
              <a:latin typeface="Arial Narrow"/>
              <a:cs typeface="Arial Narrow"/>
            </a:endParaRPr>
          </a:p>
        </p:txBody>
      </p:sp>
      <p:sp>
        <p:nvSpPr>
          <p:cNvPr id="13362" name="Line 50"/>
          <p:cNvSpPr>
            <a:spLocks noChangeShapeType="1"/>
          </p:cNvSpPr>
          <p:nvPr/>
        </p:nvSpPr>
        <p:spPr bwMode="auto">
          <a:xfrm>
            <a:off x="1740120" y="3985461"/>
            <a:ext cx="0" cy="117135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3" name="Line 51"/>
          <p:cNvSpPr>
            <a:spLocks noChangeShapeType="1"/>
          </p:cNvSpPr>
          <p:nvPr/>
        </p:nvSpPr>
        <p:spPr bwMode="auto">
          <a:xfrm flipH="1">
            <a:off x="2999611" y="4292838"/>
            <a:ext cx="717326"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4" name="Line 52"/>
          <p:cNvSpPr>
            <a:spLocks noChangeShapeType="1"/>
          </p:cNvSpPr>
          <p:nvPr/>
        </p:nvSpPr>
        <p:spPr bwMode="auto">
          <a:xfrm>
            <a:off x="2999611"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5" name="Line 53"/>
          <p:cNvSpPr>
            <a:spLocks noChangeShapeType="1"/>
          </p:cNvSpPr>
          <p:nvPr/>
        </p:nvSpPr>
        <p:spPr bwMode="auto">
          <a:xfrm>
            <a:off x="4000530" y="4367605"/>
            <a:ext cx="0" cy="49845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6" name="Line 54"/>
          <p:cNvSpPr>
            <a:spLocks noChangeShapeType="1"/>
          </p:cNvSpPr>
          <p:nvPr/>
        </p:nvSpPr>
        <p:spPr bwMode="auto">
          <a:xfrm>
            <a:off x="4417580" y="4292838"/>
            <a:ext cx="1484697"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7" name="Line 55"/>
          <p:cNvSpPr>
            <a:spLocks noChangeShapeType="1"/>
          </p:cNvSpPr>
          <p:nvPr/>
        </p:nvSpPr>
        <p:spPr bwMode="auto">
          <a:xfrm>
            <a:off x="4959745"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8" name="Line 56"/>
          <p:cNvSpPr>
            <a:spLocks noChangeShapeType="1"/>
          </p:cNvSpPr>
          <p:nvPr/>
        </p:nvSpPr>
        <p:spPr bwMode="auto">
          <a:xfrm>
            <a:off x="5893936"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9" name="Line 57"/>
          <p:cNvSpPr>
            <a:spLocks noChangeShapeType="1"/>
          </p:cNvSpPr>
          <p:nvPr/>
        </p:nvSpPr>
        <p:spPr bwMode="auto">
          <a:xfrm>
            <a:off x="4417580" y="4193148"/>
            <a:ext cx="234382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70" name="Line 58"/>
          <p:cNvSpPr>
            <a:spLocks noChangeShapeType="1"/>
          </p:cNvSpPr>
          <p:nvPr/>
        </p:nvSpPr>
        <p:spPr bwMode="auto">
          <a:xfrm>
            <a:off x="6761400" y="4193148"/>
            <a:ext cx="0" cy="69783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74" name="Rectangle 62"/>
          <p:cNvSpPr>
            <a:spLocks noChangeArrowheads="1"/>
          </p:cNvSpPr>
          <p:nvPr/>
        </p:nvSpPr>
        <p:spPr bwMode="auto">
          <a:xfrm>
            <a:off x="968578" y="5715912"/>
            <a:ext cx="7081506" cy="34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1600" dirty="0" smtClean="0">
                <a:latin typeface="Arial Narrow"/>
                <a:cs typeface="Arial Narrow"/>
              </a:rPr>
              <a:t>TNN=Terminal </a:t>
            </a:r>
            <a:r>
              <a:rPr lang="en-US" altLang="en-US" sz="1600" dirty="0">
                <a:latin typeface="Arial Narrow"/>
                <a:cs typeface="Arial Narrow"/>
              </a:rPr>
              <a:t>Network </a:t>
            </a:r>
            <a:r>
              <a:rPr lang="en-US" altLang="en-US" sz="1600" dirty="0" smtClean="0">
                <a:latin typeface="Arial Narrow"/>
                <a:cs typeface="Arial Narrow"/>
              </a:rPr>
              <a:t>Node | GCN=Group Controller Unit | POS=Point of Service</a:t>
            </a:r>
            <a:endParaRPr lang="en-US" altLang="en-US" sz="1600" dirty="0">
              <a:latin typeface="Arial Narrow"/>
              <a:cs typeface="Arial Narrow"/>
            </a:endParaRPr>
          </a:p>
        </p:txBody>
      </p:sp>
      <p:pic>
        <p:nvPicPr>
          <p:cNvPr id="13425"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1719575"/>
            <a:ext cx="542165" cy="3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2334329"/>
            <a:ext cx="542165" cy="3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2949084"/>
            <a:ext cx="542165" cy="3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3563839"/>
            <a:ext cx="542165" cy="3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Line 47"/>
          <p:cNvSpPr>
            <a:spLocks noChangeShapeType="1"/>
          </p:cNvSpPr>
          <p:nvPr/>
        </p:nvSpPr>
        <p:spPr bwMode="auto">
          <a:xfrm flipV="1">
            <a:off x="6192544" y="2479032"/>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97" name="Line 47"/>
          <p:cNvSpPr>
            <a:spLocks noChangeShapeType="1"/>
          </p:cNvSpPr>
          <p:nvPr/>
        </p:nvSpPr>
        <p:spPr bwMode="auto">
          <a:xfrm flipV="1">
            <a:off x="6192544" y="3099324"/>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98" name="Line 47"/>
          <p:cNvSpPr>
            <a:spLocks noChangeShapeType="1"/>
          </p:cNvSpPr>
          <p:nvPr/>
        </p:nvSpPr>
        <p:spPr bwMode="auto">
          <a:xfrm flipV="1">
            <a:off x="6192544" y="3719618"/>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pic>
        <p:nvPicPr>
          <p:cNvPr id="100" name="Picture 24" descr="http://icons.iconarchive.com/icons/icons-land/vista-hardware-devices/128/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890" y="2207656"/>
            <a:ext cx="901662" cy="898040"/>
          </a:xfrm>
          <a:prstGeom prst="rect">
            <a:avLst/>
          </a:prstGeom>
          <a:noFill/>
          <a:extLst>
            <a:ext uri="{909E8E84-426E-40DD-AFC4-6F175D3DCCD1}">
              <a14:hiddenFill xmlns:a14="http://schemas.microsoft.com/office/drawing/2010/main">
                <a:solidFill>
                  <a:srgbClr val="FFFFFF"/>
                </a:solidFill>
              </a14:hiddenFill>
            </a:ext>
          </a:extLst>
        </p:spPr>
      </p:pic>
      <p:sp>
        <p:nvSpPr>
          <p:cNvPr id="102" name="Line 57"/>
          <p:cNvSpPr>
            <a:spLocks noChangeShapeType="1"/>
          </p:cNvSpPr>
          <p:nvPr/>
        </p:nvSpPr>
        <p:spPr bwMode="auto">
          <a:xfrm flipH="1" flipV="1">
            <a:off x="4133986" y="3046714"/>
            <a:ext cx="0" cy="1021822"/>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pic>
        <p:nvPicPr>
          <p:cNvPr id="13436"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1501517"/>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1501517"/>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1501517"/>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2132886"/>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2132886"/>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2132886"/>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2728950"/>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2728950"/>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2728950"/>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3354088"/>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3354088"/>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3354088"/>
            <a:ext cx="642257" cy="63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9"/>
          <p:cNvSpPr>
            <a:spLocks noChangeArrowheads="1"/>
          </p:cNvSpPr>
          <p:nvPr/>
        </p:nvSpPr>
        <p:spPr bwMode="auto">
          <a:xfrm>
            <a:off x="989429" y="4054689"/>
            <a:ext cx="683962" cy="382145"/>
          </a:xfrm>
          <a:prstGeom prst="rect">
            <a:avLst/>
          </a:prstGeom>
          <a:noFill/>
          <a:ln w="12700">
            <a:noFill/>
            <a:miter lim="800000"/>
            <a:headEnd/>
            <a:tailEnd/>
          </a:ln>
          <a:effectLst/>
        </p:spPr>
        <p:txBody>
          <a:bodyPr wrap="none" lIns="90488" tIns="44450" rIns="90488" bIns="44450" anchor="ctr"/>
          <a:lstStyle/>
          <a:p>
            <a:pPr algn="ctr"/>
            <a:r>
              <a:rPr lang="en-US" altLang="en-US" dirty="0" smtClean="0">
                <a:latin typeface="Arial Narrow"/>
                <a:cs typeface="Arial Narrow"/>
              </a:rPr>
              <a:t>TNN</a:t>
            </a:r>
            <a:endParaRPr lang="en-US" altLang="en-US" dirty="0">
              <a:latin typeface="Arial Narrow"/>
              <a:cs typeface="Arial Narrow"/>
            </a:endParaRPr>
          </a:p>
        </p:txBody>
      </p:sp>
      <p:pic>
        <p:nvPicPr>
          <p:cNvPr id="126" name="Picture 12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253159" y="4475603"/>
            <a:ext cx="858563" cy="10384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27" name="Rectangle 26"/>
          <p:cNvSpPr>
            <a:spLocks noChangeArrowheads="1"/>
          </p:cNvSpPr>
          <p:nvPr/>
        </p:nvSpPr>
        <p:spPr bwMode="auto">
          <a:xfrm>
            <a:off x="3726944" y="2550756"/>
            <a:ext cx="664333" cy="4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b="1" dirty="0">
                <a:solidFill>
                  <a:schemeClr val="bg1"/>
                </a:solidFill>
                <a:latin typeface="Arial Narrow"/>
                <a:cs typeface="Arial Narrow"/>
              </a:rPr>
              <a:t>PMS</a:t>
            </a:r>
          </a:p>
        </p:txBody>
      </p:sp>
      <p:pic>
        <p:nvPicPr>
          <p:cNvPr id="58" name="Picture 57"/>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1385642" y="3419905"/>
            <a:ext cx="718654" cy="720000"/>
          </a:xfrm>
          <a:prstGeom prst="rect">
            <a:avLst/>
          </a:prstGeom>
        </p:spPr>
      </p:pic>
      <p:pic>
        <p:nvPicPr>
          <p:cNvPr id="59" name="Picture 58"/>
          <p:cNvPicPr>
            <a:picLocks noChangeAspect="1"/>
          </p:cNvPicPr>
          <p:nvPr/>
        </p:nvPicPr>
        <p:blipFill>
          <a:blip r:embed="rId10"/>
          <a:stretch>
            <a:fillRect/>
          </a:stretch>
        </p:blipFill>
        <p:spPr>
          <a:xfrm>
            <a:off x="3617443" y="4028424"/>
            <a:ext cx="846917" cy="464819"/>
          </a:xfrm>
          <a:prstGeom prst="rect">
            <a:avLst/>
          </a:prstGeom>
        </p:spPr>
      </p:pic>
      <p:pic>
        <p:nvPicPr>
          <p:cNvPr id="60" name="Picture 59"/>
          <p:cNvPicPr>
            <a:picLocks noChangeAspect="1"/>
          </p:cNvPicPr>
          <p:nvPr/>
        </p:nvPicPr>
        <p:blipFill>
          <a:blip r:embed="rId10"/>
          <a:stretch>
            <a:fillRect/>
          </a:stretch>
        </p:blipFill>
        <p:spPr>
          <a:xfrm>
            <a:off x="1336990" y="4328824"/>
            <a:ext cx="846917" cy="464819"/>
          </a:xfrm>
          <a:prstGeom prst="rect">
            <a:avLst/>
          </a:prstGeom>
        </p:spPr>
      </p:pic>
      <p:pic>
        <p:nvPicPr>
          <p:cNvPr id="61" name="Picture 60"/>
          <p:cNvPicPr>
            <a:picLocks noChangeAspect="1"/>
          </p:cNvPicPr>
          <p:nvPr/>
        </p:nvPicPr>
        <p:blipFill>
          <a:blip r:embed="rId8">
            <a:extLst>
              <a:ext uri="{BEBA8EAE-BF5A-486C-A8C5-ECC9F3942E4B}">
                <a14:imgProps xmlns:a14="http://schemas.microsoft.com/office/drawing/2010/main">
                  <a14:imgLayer r:embed="rId11">
                    <a14:imgEffect>
                      <a14:saturation sat="66000"/>
                    </a14:imgEffect>
                  </a14:imgLayer>
                </a14:imgProps>
              </a:ext>
            </a:extLst>
          </a:blip>
          <a:stretch>
            <a:fillRect/>
          </a:stretch>
        </p:blipFill>
        <p:spPr>
          <a:xfrm>
            <a:off x="1303710" y="4785360"/>
            <a:ext cx="718654" cy="720000"/>
          </a:xfrm>
          <a:prstGeom prst="rect">
            <a:avLst/>
          </a:prstGeom>
        </p:spPr>
      </p:pic>
      <p:pic>
        <p:nvPicPr>
          <p:cNvPr id="62" name="Picture 61"/>
          <p:cNvPicPr>
            <a:picLocks noChangeAspect="1"/>
          </p:cNvPicPr>
          <p:nvPr/>
        </p:nvPicPr>
        <p:blipFill>
          <a:blip r:embed="rId8">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2628284" y="4553233"/>
            <a:ext cx="718654" cy="720000"/>
          </a:xfrm>
          <a:prstGeom prst="rect">
            <a:avLst/>
          </a:prstGeom>
        </p:spPr>
      </p:pic>
      <p:pic>
        <p:nvPicPr>
          <p:cNvPr id="63" name="Picture 62"/>
          <p:cNvPicPr>
            <a:picLocks noChangeAspect="1"/>
          </p:cNvPicPr>
          <p:nvPr/>
        </p:nvPicPr>
        <p:blipFill>
          <a:blip r:embed="rId8">
            <a:extLst>
              <a:ext uri="{BEBA8EAE-BF5A-486C-A8C5-ECC9F3942E4B}">
                <a14:imgProps xmlns:a14="http://schemas.microsoft.com/office/drawing/2010/main">
                  <a14:imgLayer r:embed="rId13">
                    <a14:imgEffect>
                      <a14:saturation sat="66000"/>
                    </a14:imgEffect>
                  </a14:imgLayer>
                </a14:imgProps>
              </a:ext>
            </a:extLst>
          </a:blip>
          <a:stretch>
            <a:fillRect/>
          </a:stretch>
        </p:blipFill>
        <p:spPr>
          <a:xfrm>
            <a:off x="3570507" y="4553233"/>
            <a:ext cx="718654" cy="720000"/>
          </a:xfrm>
          <a:prstGeom prst="rect">
            <a:avLst/>
          </a:prstGeom>
        </p:spPr>
      </p:pic>
      <p:pic>
        <p:nvPicPr>
          <p:cNvPr id="64" name="Picture 63"/>
          <p:cNvPicPr>
            <a:picLocks noChangeAspect="1"/>
          </p:cNvPicPr>
          <p:nvPr/>
        </p:nvPicPr>
        <p:blipFill>
          <a:blip r:embed="rId8">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4512730" y="4553233"/>
            <a:ext cx="718654" cy="720000"/>
          </a:xfrm>
          <a:prstGeom prst="rect">
            <a:avLst/>
          </a:prstGeom>
        </p:spPr>
      </p:pic>
      <p:pic>
        <p:nvPicPr>
          <p:cNvPr id="65" name="Picture 64"/>
          <p:cNvPicPr>
            <a:picLocks noChangeAspect="1"/>
          </p:cNvPicPr>
          <p:nvPr/>
        </p:nvPicPr>
        <p:blipFill>
          <a:blip r:embed="rId8">
            <a:extLst>
              <a:ext uri="{BEBA8EAE-BF5A-486C-A8C5-ECC9F3942E4B}">
                <a14:imgProps xmlns:a14="http://schemas.microsoft.com/office/drawing/2010/main">
                  <a14:imgLayer r:embed="rId15">
                    <a14:imgEffect>
                      <a14:saturation sat="66000"/>
                    </a14:imgEffect>
                  </a14:imgLayer>
                </a14:imgProps>
              </a:ext>
            </a:extLst>
          </a:blip>
          <a:stretch>
            <a:fillRect/>
          </a:stretch>
        </p:blipFill>
        <p:spPr>
          <a:xfrm>
            <a:off x="5454952" y="4553233"/>
            <a:ext cx="718654" cy="720000"/>
          </a:xfrm>
          <a:prstGeom prst="rect">
            <a:avLst/>
          </a:prstGeom>
        </p:spPr>
      </p:pic>
      <p:sp>
        <p:nvSpPr>
          <p:cNvPr id="4" name="Title 3"/>
          <p:cNvSpPr>
            <a:spLocks noGrp="1"/>
          </p:cNvSpPr>
          <p:nvPr>
            <p:ph type="title"/>
          </p:nvPr>
        </p:nvSpPr>
        <p:spPr>
          <a:xfrm>
            <a:off x="591761" y="6147419"/>
            <a:ext cx="7830457" cy="442818"/>
          </a:xfrm>
        </p:spPr>
        <p:txBody>
          <a:bodyPr/>
          <a:lstStyle/>
          <a:p>
            <a:pPr algn="ctr"/>
            <a:r>
              <a:rPr lang="en-AU" sz="2400" dirty="0"/>
              <a:t>Figure 9.2 </a:t>
            </a:r>
            <a:r>
              <a:rPr lang="en-US" sz="2400" b="0" dirty="0"/>
              <a:t>Hardware </a:t>
            </a:r>
            <a:r>
              <a:rPr lang="en-US" sz="2400" b="0" dirty="0" smtClean="0"/>
              <a:t>configuration </a:t>
            </a:r>
            <a:r>
              <a:rPr lang="en-US" sz="2400" b="0" dirty="0"/>
              <a:t>for an </a:t>
            </a:r>
            <a:r>
              <a:rPr lang="en-US" sz="2400" b="0" dirty="0" smtClean="0"/>
              <a:t>ELS.</a:t>
            </a:r>
            <a:endParaRPr lang="en-US" sz="2400" b="0" dirty="0"/>
          </a:p>
        </p:txBody>
      </p:sp>
    </p:spTree>
    <p:extLst>
      <p:ext uri="{BB962C8B-B14F-4D97-AF65-F5344CB8AC3E}">
        <p14:creationId xmlns:p14="http://schemas.microsoft.com/office/powerpoint/2010/main" val="27102242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communications</a:t>
            </a:r>
            <a:endParaRPr lang="en-US" dirty="0"/>
          </a:p>
        </p:txBody>
      </p:sp>
      <p:sp>
        <p:nvSpPr>
          <p:cNvPr id="3" name="Text Placeholder 2"/>
          <p:cNvSpPr>
            <a:spLocks noGrp="1"/>
          </p:cNvSpPr>
          <p:nvPr>
            <p:ph type="body" sz="quarter" idx="11"/>
          </p:nvPr>
        </p:nvSpPr>
        <p:spPr/>
        <p:txBody>
          <a:bodyPr/>
          <a:lstStyle/>
          <a:p>
            <a:pPr lvl="1"/>
            <a:r>
              <a:rPr lang="en-US" b="1" dirty="0" smtClean="0"/>
              <a:t>Private </a:t>
            </a:r>
            <a:r>
              <a:rPr lang="en-US" b="1" dirty="0"/>
              <a:t>b</a:t>
            </a:r>
            <a:r>
              <a:rPr lang="en-US" b="1" dirty="0" smtClean="0"/>
              <a:t>ranch </a:t>
            </a:r>
            <a:r>
              <a:rPr lang="en-US" b="1" dirty="0" smtClean="0"/>
              <a:t>exchanges (PBX): </a:t>
            </a:r>
            <a:r>
              <a:rPr lang="en-US" dirty="0" smtClean="0"/>
              <a:t>controls </a:t>
            </a:r>
            <a:r>
              <a:rPr lang="en-US" dirty="0"/>
              <a:t>the connections of hotel telephone calls to the outside world for guests and </a:t>
            </a:r>
            <a:r>
              <a:rPr lang="en-US" dirty="0" smtClean="0"/>
              <a:t>employees. </a:t>
            </a:r>
            <a:endParaRPr lang="en-US" dirty="0" smtClean="0"/>
          </a:p>
          <a:p>
            <a:pPr lvl="1"/>
            <a:r>
              <a:rPr lang="en-US" b="1" dirty="0"/>
              <a:t>Call </a:t>
            </a:r>
            <a:r>
              <a:rPr lang="en-US" b="1" dirty="0" smtClean="0"/>
              <a:t>accounting </a:t>
            </a:r>
            <a:r>
              <a:rPr lang="en-US" b="1" dirty="0" smtClean="0"/>
              <a:t>systems </a:t>
            </a:r>
            <a:r>
              <a:rPr lang="en-US" b="1" dirty="0"/>
              <a:t>(CAS</a:t>
            </a:r>
            <a:r>
              <a:rPr lang="en-US" b="1" dirty="0" smtClean="0"/>
              <a:t>)</a:t>
            </a:r>
            <a:r>
              <a:rPr lang="en-AU" b="1" dirty="0" smtClean="0"/>
              <a:t>: </a:t>
            </a:r>
            <a:r>
              <a:rPr lang="en-US" dirty="0" smtClean="0"/>
              <a:t>allows </a:t>
            </a:r>
            <a:r>
              <a:rPr lang="en-US" dirty="0"/>
              <a:t>the hotel to route and track calls without using the local telephone </a:t>
            </a:r>
            <a:r>
              <a:rPr lang="en-US" dirty="0" smtClean="0"/>
              <a:t>company.</a:t>
            </a:r>
            <a:r>
              <a:rPr lang="en-AU" dirty="0" smtClean="0"/>
              <a:t> </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12</a:t>
            </a:fld>
            <a:endParaRPr lang="en-AU"/>
          </a:p>
        </p:txBody>
      </p:sp>
    </p:spTree>
    <p:extLst>
      <p:ext uri="{BB962C8B-B14F-4D97-AF65-F5344CB8AC3E}">
        <p14:creationId xmlns:p14="http://schemas.microsoft.com/office/powerpoint/2010/main" val="364929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 name="Title 3"/>
          <p:cNvSpPr>
            <a:spLocks noGrp="1"/>
          </p:cNvSpPr>
          <p:nvPr>
            <p:ph type="title"/>
          </p:nvPr>
        </p:nvSpPr>
        <p:spPr>
          <a:xfrm>
            <a:off x="4686300" y="5372718"/>
            <a:ext cx="4191000" cy="977282"/>
          </a:xfrm>
        </p:spPr>
        <p:txBody>
          <a:bodyPr/>
          <a:lstStyle/>
          <a:p>
            <a:pPr>
              <a:lnSpc>
                <a:spcPct val="100000"/>
              </a:lnSpc>
            </a:pPr>
            <a:r>
              <a:rPr lang="en-AU" sz="2400" dirty="0"/>
              <a:t>Figure 9.3 </a:t>
            </a:r>
            <a:r>
              <a:rPr lang="en-AU" sz="2400" dirty="0" smtClean="0"/>
              <a:t/>
            </a:r>
            <a:br>
              <a:rPr lang="en-AU" sz="2400" dirty="0" smtClean="0"/>
            </a:br>
            <a:r>
              <a:rPr lang="en-AU" sz="2400" b="0" dirty="0" err="1" smtClean="0"/>
              <a:t>Analog</a:t>
            </a:r>
            <a:r>
              <a:rPr lang="en-AU" sz="2400" b="0" dirty="0" smtClean="0"/>
              <a:t> </a:t>
            </a:r>
            <a:r>
              <a:rPr lang="en-AU" sz="2400" b="0" dirty="0"/>
              <a:t>telephone switch </a:t>
            </a:r>
            <a:r>
              <a:rPr lang="en-AU" sz="2400" b="0" dirty="0" smtClean="0"/>
              <a:t>PBX. </a:t>
            </a:r>
            <a:r>
              <a:rPr lang="en-AU" sz="2400" b="0" dirty="0" smtClean="0"/>
              <a:t/>
            </a:r>
            <a:br>
              <a:rPr lang="en-AU" sz="2400" b="0" dirty="0" smtClean="0"/>
            </a:br>
            <a:r>
              <a:rPr lang="en-AU" sz="1600" b="0" dirty="0" smtClean="0"/>
              <a:t>(</a:t>
            </a:r>
            <a:r>
              <a:rPr lang="en-AU" sz="1600" b="0" dirty="0"/>
              <a:t>Source: Seattle Municipal Archives, 2008)</a:t>
            </a:r>
            <a:endParaRPr lang="en-US" sz="1600" b="0" dirty="0"/>
          </a:p>
        </p:txBody>
      </p:sp>
      <p:pic>
        <p:nvPicPr>
          <p:cNvPr id="6" name="Picture 5" descr="Figure 9-3.jpg"/>
          <p:cNvPicPr>
            <a:picLocks noChangeAspect="1"/>
          </p:cNvPicPr>
          <p:nvPr/>
        </p:nvPicPr>
        <p:blipFill rotWithShape="1">
          <a:blip r:embed="rId3">
            <a:extLst>
              <a:ext uri="{28A0092B-C50C-407E-A947-70E740481C1C}">
                <a14:useLocalDpi xmlns:a14="http://schemas.microsoft.com/office/drawing/2010/main" val="0"/>
              </a:ext>
            </a:extLst>
          </a:blip>
          <a:srcRect l="7434"/>
          <a:stretch/>
        </p:blipFill>
        <p:spPr>
          <a:xfrm>
            <a:off x="0" y="803876"/>
            <a:ext cx="4585990" cy="6054124"/>
          </a:xfrm>
          <a:prstGeom prst="rect">
            <a:avLst/>
          </a:prstGeom>
        </p:spPr>
      </p:pic>
    </p:spTree>
    <p:extLst>
      <p:ext uri="{BB962C8B-B14F-4D97-AF65-F5344CB8AC3E}">
        <p14:creationId xmlns:p14="http://schemas.microsoft.com/office/powerpoint/2010/main" val="41453292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86" name="Picture 78" descr="http://www.panasonic.ae/Bussiness%20Image%20Gallery/PBX/KX-NCP1000.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22294" y="3162270"/>
            <a:ext cx="1091187" cy="920538"/>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6" name="Rectangle 8"/>
          <p:cNvSpPr>
            <a:spLocks noChangeArrowheads="1"/>
          </p:cNvSpPr>
          <p:nvPr/>
        </p:nvSpPr>
        <p:spPr bwMode="auto">
          <a:xfrm>
            <a:off x="7152782" y="3239134"/>
            <a:ext cx="1173399"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dirty="0">
                <a:latin typeface="Arial Narrow"/>
                <a:cs typeface="Arial Narrow"/>
              </a:rPr>
              <a:t>Guest </a:t>
            </a:r>
            <a:r>
              <a:rPr lang="en-US" altLang="en-US" dirty="0" smtClean="0">
                <a:latin typeface="Arial Narrow"/>
                <a:cs typeface="Arial Narrow"/>
              </a:rPr>
              <a:t>room</a:t>
            </a:r>
            <a:br>
              <a:rPr lang="en-US" altLang="en-US" dirty="0" smtClean="0">
                <a:latin typeface="Arial Narrow"/>
                <a:cs typeface="Arial Narrow"/>
              </a:rPr>
            </a:br>
            <a:r>
              <a:rPr lang="en-US" altLang="en-US" dirty="0" smtClean="0">
                <a:latin typeface="Arial Narrow"/>
                <a:cs typeface="Arial Narrow"/>
              </a:rPr>
              <a:t>extensions</a:t>
            </a:r>
            <a:endParaRPr lang="en-US" altLang="en-US" dirty="0">
              <a:latin typeface="Arial Narrow"/>
              <a:cs typeface="Arial Narrow"/>
            </a:endParaRPr>
          </a:p>
        </p:txBody>
      </p:sp>
      <p:sp>
        <p:nvSpPr>
          <p:cNvPr id="17419" name="Rectangle 11"/>
          <p:cNvSpPr>
            <a:spLocks noChangeArrowheads="1"/>
          </p:cNvSpPr>
          <p:nvPr/>
        </p:nvSpPr>
        <p:spPr bwMode="auto">
          <a:xfrm>
            <a:off x="3974947" y="5361616"/>
            <a:ext cx="207742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smtClean="0">
                <a:latin typeface="Arial Narrow"/>
                <a:cs typeface="Arial Narrow"/>
              </a:rPr>
              <a:t>Back-office </a:t>
            </a:r>
            <a:r>
              <a:rPr lang="en-US" altLang="en-US" dirty="0" smtClean="0">
                <a:latin typeface="Arial Narrow"/>
                <a:cs typeface="Arial Narrow"/>
              </a:rPr>
              <a:t>extensions</a:t>
            </a:r>
            <a:endParaRPr lang="en-US" altLang="en-US" dirty="0">
              <a:latin typeface="Arial Narrow"/>
              <a:cs typeface="Arial Narrow"/>
            </a:endParaRPr>
          </a:p>
        </p:txBody>
      </p:sp>
      <p:sp>
        <p:nvSpPr>
          <p:cNvPr id="17423" name="Rectangle 15"/>
          <p:cNvSpPr>
            <a:spLocks noChangeArrowheads="1"/>
          </p:cNvSpPr>
          <p:nvPr/>
        </p:nvSpPr>
        <p:spPr bwMode="auto">
          <a:xfrm>
            <a:off x="2903851" y="1684783"/>
            <a:ext cx="58219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atin typeface="Arial Narrow"/>
                <a:cs typeface="Arial Narrow"/>
              </a:rPr>
              <a:t>CAS</a:t>
            </a:r>
          </a:p>
        </p:txBody>
      </p:sp>
      <p:sp>
        <p:nvSpPr>
          <p:cNvPr id="17425" name="Line 17"/>
          <p:cNvSpPr>
            <a:spLocks noChangeShapeType="1"/>
          </p:cNvSpPr>
          <p:nvPr/>
        </p:nvSpPr>
        <p:spPr bwMode="auto">
          <a:xfrm>
            <a:off x="3272905" y="2688489"/>
            <a:ext cx="855535" cy="73811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31" name="Rectangle 23"/>
          <p:cNvSpPr>
            <a:spLocks noChangeArrowheads="1"/>
          </p:cNvSpPr>
          <p:nvPr/>
        </p:nvSpPr>
        <p:spPr bwMode="auto">
          <a:xfrm>
            <a:off x="4128440" y="1671363"/>
            <a:ext cx="59289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atin typeface="Arial Narrow"/>
                <a:cs typeface="Arial Narrow"/>
              </a:rPr>
              <a:t>PMS</a:t>
            </a:r>
          </a:p>
        </p:txBody>
      </p:sp>
      <p:sp>
        <p:nvSpPr>
          <p:cNvPr id="17432" name="Line 24"/>
          <p:cNvSpPr>
            <a:spLocks noChangeShapeType="1"/>
          </p:cNvSpPr>
          <p:nvPr/>
        </p:nvSpPr>
        <p:spPr bwMode="auto">
          <a:xfrm flipV="1">
            <a:off x="1833595" y="2520734"/>
            <a:ext cx="2294846" cy="1"/>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33" name="Line 25"/>
          <p:cNvSpPr>
            <a:spLocks noChangeShapeType="1"/>
          </p:cNvSpPr>
          <p:nvPr/>
        </p:nvSpPr>
        <p:spPr bwMode="auto">
          <a:xfrm flipV="1">
            <a:off x="4430392" y="2797528"/>
            <a:ext cx="4194" cy="62907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0" name="Rectangle 32"/>
          <p:cNvSpPr>
            <a:spLocks noChangeArrowheads="1"/>
          </p:cNvSpPr>
          <p:nvPr/>
        </p:nvSpPr>
        <p:spPr bwMode="auto">
          <a:xfrm>
            <a:off x="2358657" y="4879330"/>
            <a:ext cx="174751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smtClean="0">
                <a:latin typeface="Arial Narrow"/>
                <a:cs typeface="Arial Narrow"/>
              </a:rPr>
              <a:t>Videoconferencing</a:t>
            </a:r>
            <a:endParaRPr lang="en-US" altLang="en-US" dirty="0">
              <a:latin typeface="Arial Narrow"/>
              <a:cs typeface="Arial Narrow"/>
            </a:endParaRPr>
          </a:p>
        </p:txBody>
      </p:sp>
      <p:sp>
        <p:nvSpPr>
          <p:cNvPr id="17445" name="Line 37"/>
          <p:cNvSpPr>
            <a:spLocks noChangeShapeType="1"/>
          </p:cNvSpPr>
          <p:nvPr/>
        </p:nvSpPr>
        <p:spPr bwMode="auto">
          <a:xfrm>
            <a:off x="3247741" y="3401435"/>
            <a:ext cx="621525" cy="16726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8" name="Line 40"/>
          <p:cNvSpPr>
            <a:spLocks noChangeShapeType="1"/>
          </p:cNvSpPr>
          <p:nvPr/>
        </p:nvSpPr>
        <p:spPr bwMode="auto">
          <a:xfrm flipV="1">
            <a:off x="4876799" y="3611124"/>
            <a:ext cx="1927283" cy="3377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9" name="Line 41"/>
          <p:cNvSpPr>
            <a:spLocks noChangeShapeType="1"/>
          </p:cNvSpPr>
          <p:nvPr/>
        </p:nvSpPr>
        <p:spPr bwMode="auto">
          <a:xfrm flipV="1">
            <a:off x="3247742" y="3736939"/>
            <a:ext cx="637457" cy="176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51" name="Rectangle 43"/>
          <p:cNvSpPr>
            <a:spLocks noChangeArrowheads="1"/>
          </p:cNvSpPr>
          <p:nvPr/>
        </p:nvSpPr>
        <p:spPr bwMode="auto">
          <a:xfrm>
            <a:off x="1688488" y="3150227"/>
            <a:ext cx="99309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smtClean="0">
                <a:latin typeface="Arial Narrow"/>
                <a:cs typeface="Arial Narrow"/>
              </a:rPr>
              <a:t>Voicemail</a:t>
            </a:r>
            <a:endParaRPr lang="en-US" altLang="en-US" dirty="0">
              <a:latin typeface="Arial Narrow"/>
              <a:cs typeface="Arial Narrow"/>
            </a:endParaRPr>
          </a:p>
        </p:txBody>
      </p:sp>
      <p:sp>
        <p:nvSpPr>
          <p:cNvPr id="17452" name="Rectangle 44"/>
          <p:cNvSpPr>
            <a:spLocks noChangeArrowheads="1"/>
          </p:cNvSpPr>
          <p:nvPr/>
        </p:nvSpPr>
        <p:spPr bwMode="auto">
          <a:xfrm>
            <a:off x="1619968" y="3611125"/>
            <a:ext cx="1235917"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en-US" dirty="0" smtClean="0">
                <a:latin typeface="Arial Narrow"/>
                <a:cs typeface="Arial Narrow"/>
              </a:rPr>
              <a:t>Automated</a:t>
            </a:r>
            <a:br>
              <a:rPr lang="en-US" altLang="en-US" dirty="0" smtClean="0">
                <a:latin typeface="Arial Narrow"/>
                <a:cs typeface="Arial Narrow"/>
              </a:rPr>
            </a:br>
            <a:r>
              <a:rPr lang="en-US" altLang="en-US" dirty="0">
                <a:latin typeface="Arial Narrow"/>
                <a:cs typeface="Arial Narrow"/>
              </a:rPr>
              <a:t>w</a:t>
            </a:r>
            <a:r>
              <a:rPr lang="en-US" altLang="en-US" dirty="0" smtClean="0">
                <a:latin typeface="Arial Narrow"/>
                <a:cs typeface="Arial Narrow"/>
              </a:rPr>
              <a:t>ake-up call</a:t>
            </a:r>
            <a:endParaRPr lang="en-US" altLang="en-US" dirty="0">
              <a:latin typeface="Arial Narrow"/>
              <a:cs typeface="Arial Narrow"/>
            </a:endParaRPr>
          </a:p>
        </p:txBody>
      </p:sp>
      <p:sp>
        <p:nvSpPr>
          <p:cNvPr id="17453" name="Line 45"/>
          <p:cNvSpPr>
            <a:spLocks noChangeShapeType="1"/>
          </p:cNvSpPr>
          <p:nvPr/>
        </p:nvSpPr>
        <p:spPr bwMode="auto">
          <a:xfrm>
            <a:off x="4824610" y="3770489"/>
            <a:ext cx="536806" cy="251628"/>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65" name="Picture 26" descr="http://icons.iconarchive.com/icons/visualpharm/hardware/128/server-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040" y="2067807"/>
            <a:ext cx="744398" cy="7444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2" descr="http://upload.wikimedia.org/wikipedia/en/a/a6/Windows_Fax_and_Scan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4578" y="2067807"/>
            <a:ext cx="710429" cy="71043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196975" y="1520097"/>
            <a:ext cx="1385633" cy="595549"/>
          </a:xfrm>
          <a:prstGeom prst="rect">
            <a:avLst/>
          </a:prstGeom>
          <a:noFill/>
        </p:spPr>
        <p:txBody>
          <a:bodyPr wrap="square" rtlCol="0">
            <a:spAutoFit/>
          </a:bodyPr>
          <a:lstStyle/>
          <a:p>
            <a:pPr algn="ctr">
              <a:lnSpc>
                <a:spcPct val="90000"/>
              </a:lnSpc>
            </a:pPr>
            <a:r>
              <a:rPr lang="en-AU" dirty="0" smtClean="0">
                <a:latin typeface="Arial Narrow"/>
                <a:cs typeface="Arial Narrow"/>
              </a:rPr>
              <a:t>Printer | fax</a:t>
            </a:r>
          </a:p>
          <a:p>
            <a:pPr algn="ctr">
              <a:lnSpc>
                <a:spcPct val="90000"/>
              </a:lnSpc>
            </a:pPr>
            <a:r>
              <a:rPr lang="en-AU" dirty="0">
                <a:latin typeface="Arial Narrow"/>
                <a:cs typeface="Arial Narrow"/>
              </a:rPr>
              <a:t>s</a:t>
            </a:r>
            <a:r>
              <a:rPr lang="en-AU" dirty="0" smtClean="0">
                <a:latin typeface="Arial Narrow"/>
                <a:cs typeface="Arial Narrow"/>
              </a:rPr>
              <a:t>canner</a:t>
            </a:r>
            <a:endParaRPr lang="en-AU" dirty="0">
              <a:latin typeface="Arial Narrow"/>
              <a:cs typeface="Arial Narrow"/>
            </a:endParaRPr>
          </a:p>
        </p:txBody>
      </p:sp>
      <p:sp>
        <p:nvSpPr>
          <p:cNvPr id="73" name="Line 39"/>
          <p:cNvSpPr>
            <a:spLocks noChangeShapeType="1"/>
          </p:cNvSpPr>
          <p:nvPr/>
        </p:nvSpPr>
        <p:spPr bwMode="auto">
          <a:xfrm flipH="1">
            <a:off x="4842933" y="1745723"/>
            <a:ext cx="2566734" cy="168751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75" name="Picture 28" descr="http://icons.iconarchive.com/icons/treetog/junior/256/firewall-icon.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64630" y="2108067"/>
            <a:ext cx="714621" cy="714621"/>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5623949" y="2707360"/>
            <a:ext cx="1157488" cy="369332"/>
          </a:xfrm>
          <a:prstGeom prst="rect">
            <a:avLst/>
          </a:prstGeom>
          <a:noFill/>
        </p:spPr>
        <p:txBody>
          <a:bodyPr wrap="square" rtlCol="0">
            <a:spAutoFit/>
          </a:bodyPr>
          <a:lstStyle/>
          <a:p>
            <a:pPr algn="ctr"/>
            <a:r>
              <a:rPr lang="en-AU" dirty="0" smtClean="0">
                <a:latin typeface="Arial Narrow"/>
                <a:cs typeface="Arial Narrow"/>
              </a:rPr>
              <a:t>Firewall</a:t>
            </a:r>
            <a:endParaRPr lang="en-AU" dirty="0">
              <a:latin typeface="Arial Narrow"/>
              <a:cs typeface="Arial Narrow"/>
            </a:endParaRPr>
          </a:p>
        </p:txBody>
      </p:sp>
      <p:sp>
        <p:nvSpPr>
          <p:cNvPr id="81" name="TextBox 80"/>
          <p:cNvSpPr txBox="1"/>
          <p:nvPr/>
        </p:nvSpPr>
        <p:spPr>
          <a:xfrm>
            <a:off x="4841385" y="3167001"/>
            <a:ext cx="1157488" cy="369332"/>
          </a:xfrm>
          <a:prstGeom prst="rect">
            <a:avLst/>
          </a:prstGeom>
          <a:noFill/>
        </p:spPr>
        <p:txBody>
          <a:bodyPr wrap="square" rtlCol="0">
            <a:spAutoFit/>
          </a:bodyPr>
          <a:lstStyle/>
          <a:p>
            <a:pPr algn="ctr"/>
            <a:r>
              <a:rPr lang="en-AU" dirty="0" smtClean="0">
                <a:latin typeface="Arial Narrow"/>
                <a:cs typeface="Arial Narrow"/>
              </a:rPr>
              <a:t>Router</a:t>
            </a:r>
            <a:endParaRPr lang="en-AU" dirty="0">
              <a:latin typeface="Arial Narrow"/>
              <a:cs typeface="Arial Narrow"/>
            </a:endParaRPr>
          </a:p>
        </p:txBody>
      </p:sp>
      <p:pic>
        <p:nvPicPr>
          <p:cNvPr id="82" name="Picture 84" descr="http://www.mricons.com/store/png/75733_52346_Modem_128x128_modem_icon.png"/>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991" y="1755788"/>
            <a:ext cx="780885" cy="78088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6" descr="Categories applications internet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1553" y="1240791"/>
            <a:ext cx="790952" cy="790949"/>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6226179" y="2303078"/>
            <a:ext cx="1157488" cy="369332"/>
          </a:xfrm>
          <a:prstGeom prst="rect">
            <a:avLst/>
          </a:prstGeom>
          <a:noFill/>
        </p:spPr>
        <p:txBody>
          <a:bodyPr wrap="square" rtlCol="0">
            <a:spAutoFit/>
          </a:bodyPr>
          <a:lstStyle/>
          <a:p>
            <a:pPr algn="ctr"/>
            <a:r>
              <a:rPr lang="en-AU" dirty="0" smtClean="0">
                <a:latin typeface="Arial Narrow"/>
                <a:cs typeface="Arial Narrow"/>
              </a:rPr>
              <a:t>Modem</a:t>
            </a:r>
            <a:endParaRPr lang="en-AU" dirty="0">
              <a:latin typeface="Arial Narrow"/>
              <a:cs typeface="Arial Narrow"/>
            </a:endParaRPr>
          </a:p>
        </p:txBody>
      </p:sp>
      <p:sp>
        <p:nvSpPr>
          <p:cNvPr id="85" name="TextBox 84"/>
          <p:cNvSpPr txBox="1"/>
          <p:nvPr/>
        </p:nvSpPr>
        <p:spPr>
          <a:xfrm>
            <a:off x="6938284" y="1950799"/>
            <a:ext cx="1157488" cy="369332"/>
          </a:xfrm>
          <a:prstGeom prst="rect">
            <a:avLst/>
          </a:prstGeom>
          <a:noFill/>
        </p:spPr>
        <p:txBody>
          <a:bodyPr wrap="square" rtlCol="0">
            <a:spAutoFit/>
          </a:bodyPr>
          <a:lstStyle/>
          <a:p>
            <a:pPr algn="ctr"/>
            <a:r>
              <a:rPr lang="en-AU" dirty="0" smtClean="0">
                <a:latin typeface="Arial Narrow"/>
                <a:cs typeface="Arial Narrow"/>
              </a:rPr>
              <a:t>Internet</a:t>
            </a:r>
            <a:endParaRPr lang="en-AU" dirty="0">
              <a:latin typeface="Arial Narrow"/>
              <a:cs typeface="Arial Narrow"/>
            </a:endParaRPr>
          </a:p>
        </p:txBody>
      </p:sp>
      <p:pic>
        <p:nvPicPr>
          <p:cNvPr id="17495" name="Picture 87" descr="http://static.freepik.com/free-photo/voicemail_318-26724.jp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2232" y="3208520"/>
            <a:ext cx="352279" cy="352279"/>
          </a:xfrm>
          <a:prstGeom prst="rect">
            <a:avLst/>
          </a:prstGeom>
          <a:noFill/>
          <a:extLst>
            <a:ext uri="{909E8E84-426E-40DD-AFC4-6F175D3DCCD1}">
              <a14:hiddenFill xmlns:a14="http://schemas.microsoft.com/office/drawing/2010/main">
                <a:solidFill>
                  <a:srgbClr val="FFFFFF"/>
                </a:solidFill>
              </a14:hiddenFill>
            </a:ext>
          </a:extLst>
        </p:spPr>
      </p:pic>
      <p:pic>
        <p:nvPicPr>
          <p:cNvPr id="17496" name="Picture 88" descr="C:\Users\Benckendorff\Downloads\alarm.png"/>
          <p:cNvPicPr>
            <a:picLocks noChangeAspect="1" noChangeArrowheads="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8037" y="3753714"/>
            <a:ext cx="427767" cy="427767"/>
          </a:xfrm>
          <a:prstGeom prst="rect">
            <a:avLst/>
          </a:prstGeom>
          <a:noFill/>
          <a:extLst>
            <a:ext uri="{909E8E84-426E-40DD-AFC4-6F175D3DCCD1}">
              <a14:hiddenFill xmlns:a14="http://schemas.microsoft.com/office/drawing/2010/main">
                <a:solidFill>
                  <a:srgbClr val="FFFFFF"/>
                </a:solidFill>
              </a14:hiddenFill>
            </a:ext>
          </a:extLst>
        </p:spPr>
      </p:pic>
      <p:sp>
        <p:nvSpPr>
          <p:cNvPr id="93" name="Line 41"/>
          <p:cNvSpPr>
            <a:spLocks noChangeShapeType="1"/>
          </p:cNvSpPr>
          <p:nvPr/>
        </p:nvSpPr>
        <p:spPr bwMode="auto">
          <a:xfrm flipV="1">
            <a:off x="3379146" y="3784600"/>
            <a:ext cx="824553" cy="89454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3" name="Rectangle 2"/>
          <p:cNvSpPr/>
          <p:nvPr/>
        </p:nvSpPr>
        <p:spPr bwMode="auto">
          <a:xfrm>
            <a:off x="3818099" y="3945577"/>
            <a:ext cx="335504" cy="20654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smtClean="0">
              <a:ln>
                <a:noFill/>
              </a:ln>
              <a:solidFill>
                <a:schemeClr val="tx1"/>
              </a:solidFill>
              <a:effectLst/>
              <a:latin typeface="Arial Narrow"/>
              <a:cs typeface="Arial Narrow"/>
            </a:endParaRPr>
          </a:p>
        </p:txBody>
      </p:sp>
      <p:sp>
        <p:nvSpPr>
          <p:cNvPr id="17421" name="Rectangle 13"/>
          <p:cNvSpPr>
            <a:spLocks noChangeArrowheads="1"/>
          </p:cNvSpPr>
          <p:nvPr/>
        </p:nvSpPr>
        <p:spPr bwMode="auto">
          <a:xfrm>
            <a:off x="3594150" y="3828784"/>
            <a:ext cx="120866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n w="3175">
                  <a:noFill/>
                </a:ln>
                <a:latin typeface="Arial Narrow"/>
                <a:cs typeface="Arial Narrow"/>
              </a:rPr>
              <a:t>Digital PBX</a:t>
            </a:r>
          </a:p>
        </p:txBody>
      </p:sp>
      <p:sp>
        <p:nvSpPr>
          <p:cNvPr id="95" name="Rectangle 11"/>
          <p:cNvSpPr>
            <a:spLocks noChangeArrowheads="1"/>
          </p:cNvSpPr>
          <p:nvPr/>
        </p:nvSpPr>
        <p:spPr bwMode="auto">
          <a:xfrm>
            <a:off x="5611983" y="4059861"/>
            <a:ext cx="1194239"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dirty="0" smtClean="0">
                <a:latin typeface="Arial Narrow"/>
                <a:cs typeface="Arial Narrow"/>
              </a:rPr>
              <a:t>Reception</a:t>
            </a:r>
            <a:br>
              <a:rPr lang="en-US" altLang="en-US" dirty="0" smtClean="0">
                <a:latin typeface="Arial Narrow"/>
                <a:cs typeface="Arial Narrow"/>
              </a:rPr>
            </a:br>
            <a:r>
              <a:rPr lang="en-US" altLang="en-US" dirty="0" smtClean="0">
                <a:latin typeface="Arial Narrow"/>
                <a:cs typeface="Arial Narrow"/>
              </a:rPr>
              <a:t>switchboard</a:t>
            </a:r>
            <a:endParaRPr lang="en-US" altLang="en-US" dirty="0">
              <a:latin typeface="Arial Narrow"/>
              <a:cs typeface="Arial Narrow"/>
            </a:endParaRPr>
          </a:p>
        </p:txBody>
      </p:sp>
      <p:sp>
        <p:nvSpPr>
          <p:cNvPr id="100" name="Line 40"/>
          <p:cNvSpPr>
            <a:spLocks noChangeShapeType="1"/>
          </p:cNvSpPr>
          <p:nvPr/>
        </p:nvSpPr>
        <p:spPr bwMode="auto">
          <a:xfrm>
            <a:off x="6082749" y="3627901"/>
            <a:ext cx="189560" cy="19123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2" name="Line 40"/>
          <p:cNvSpPr>
            <a:spLocks noChangeShapeType="1"/>
          </p:cNvSpPr>
          <p:nvPr/>
        </p:nvSpPr>
        <p:spPr bwMode="auto">
          <a:xfrm>
            <a:off x="4765897" y="3820815"/>
            <a:ext cx="201302" cy="1196071"/>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3" name="Line 40"/>
          <p:cNvSpPr>
            <a:spLocks noChangeShapeType="1"/>
          </p:cNvSpPr>
          <p:nvPr/>
        </p:nvSpPr>
        <p:spPr bwMode="auto">
          <a:xfrm>
            <a:off x="4883323" y="4516985"/>
            <a:ext cx="488159" cy="202979"/>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7" name="Line 40"/>
          <p:cNvSpPr>
            <a:spLocks noChangeShapeType="1"/>
          </p:cNvSpPr>
          <p:nvPr/>
        </p:nvSpPr>
        <p:spPr bwMode="auto">
          <a:xfrm flipH="1">
            <a:off x="4640930" y="3407726"/>
            <a:ext cx="1714415" cy="1287076"/>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53" name="Line 24"/>
          <p:cNvSpPr>
            <a:spLocks noChangeShapeType="1"/>
          </p:cNvSpPr>
          <p:nvPr/>
        </p:nvSpPr>
        <p:spPr bwMode="auto">
          <a:xfrm>
            <a:off x="4682021" y="2604613"/>
            <a:ext cx="795144" cy="39925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11266" name="Picture 2" descr="http://www.gettyicons.com/download/?id=3628&amp;t=png&amp;s=25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12757" y="3032379"/>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3749" y="3342720"/>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62432" y="3611123"/>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15660" y="4468336"/>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69440" y="4881845"/>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28252" y="4493499"/>
            <a:ext cx="582938" cy="582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MC900434874.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5042686" y="3702419"/>
            <a:ext cx="683645" cy="683645"/>
          </a:xfrm>
          <a:prstGeom prst="rect">
            <a:avLst/>
          </a:prstGeom>
        </p:spPr>
      </p:pic>
      <p:pic>
        <p:nvPicPr>
          <p:cNvPr id="51" name="Picture 50"/>
          <p:cNvPicPr>
            <a:picLocks noChangeAspect="1"/>
          </p:cNvPicPr>
          <p:nvPr/>
        </p:nvPicPr>
        <p:blipFill>
          <a:blip r:embed="rId16"/>
          <a:stretch>
            <a:fillRect/>
          </a:stretch>
        </p:blipFill>
        <p:spPr>
          <a:xfrm rot="21120000">
            <a:off x="4926459" y="2464248"/>
            <a:ext cx="855931" cy="855931"/>
          </a:xfrm>
          <a:prstGeom prst="rect">
            <a:avLst/>
          </a:prstGeom>
        </p:spPr>
      </p:pic>
      <p:pic>
        <p:nvPicPr>
          <p:cNvPr id="63" name="Picture 24" descr="http://icons.iconarchive.com/icons/icons-land/vista-hardware-devices/128/Home-Server-ic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27789" y="1977221"/>
            <a:ext cx="906699" cy="906699"/>
          </a:xfrm>
          <a:prstGeom prst="rect">
            <a:avLst/>
          </a:prstGeom>
          <a:noFill/>
          <a:extLst>
            <a:ext uri="{909E8E84-426E-40DD-AFC4-6F175D3DCCD1}">
              <a14:hiddenFill xmlns:a14="http://schemas.microsoft.com/office/drawing/2010/main">
                <a:solidFill>
                  <a:srgbClr val="FFFFFF"/>
                </a:solidFill>
              </a14:hiddenFill>
            </a:ext>
          </a:extLst>
        </p:spPr>
      </p:pic>
      <p:pic>
        <p:nvPicPr>
          <p:cNvPr id="17501" name="Picture 9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15599" y="4396763"/>
            <a:ext cx="1199820" cy="55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15561" y="5829918"/>
            <a:ext cx="7830457" cy="507381"/>
          </a:xfrm>
        </p:spPr>
        <p:txBody>
          <a:bodyPr/>
          <a:lstStyle/>
          <a:p>
            <a:pPr algn="ctr"/>
            <a:r>
              <a:rPr lang="en-AU" sz="2400" dirty="0"/>
              <a:t>Figure 9.4</a:t>
            </a:r>
            <a:r>
              <a:rPr lang="en-AU" sz="2400" b="0" dirty="0"/>
              <a:t> </a:t>
            </a:r>
            <a:r>
              <a:rPr lang="en-US" sz="2400" b="0" dirty="0"/>
              <a:t>Example of a </a:t>
            </a:r>
            <a:r>
              <a:rPr lang="en-US" sz="2400" b="0" dirty="0" smtClean="0"/>
              <a:t>digital </a:t>
            </a:r>
            <a:r>
              <a:rPr lang="en-US" sz="2400" b="0" dirty="0"/>
              <a:t>PBX </a:t>
            </a:r>
            <a:r>
              <a:rPr lang="en-US" sz="2400" b="0" dirty="0" smtClean="0"/>
              <a:t>system.</a:t>
            </a:r>
            <a:endParaRPr lang="en-US" sz="2400" b="0" dirty="0"/>
          </a:p>
        </p:txBody>
      </p:sp>
    </p:spTree>
    <p:extLst>
      <p:ext uri="{BB962C8B-B14F-4D97-AF65-F5344CB8AC3E}">
        <p14:creationId xmlns:p14="http://schemas.microsoft.com/office/powerpoint/2010/main" val="30603751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 systems</a:t>
            </a:r>
            <a:endParaRPr lang="en-US" dirty="0"/>
          </a:p>
        </p:txBody>
      </p:sp>
      <p:sp>
        <p:nvSpPr>
          <p:cNvPr id="3" name="Text Placeholder 2"/>
          <p:cNvSpPr>
            <a:spLocks noGrp="1"/>
          </p:cNvSpPr>
          <p:nvPr>
            <p:ph type="body" sz="quarter" idx="11"/>
          </p:nvPr>
        </p:nvSpPr>
        <p:spPr/>
        <p:txBody>
          <a:bodyPr/>
          <a:lstStyle/>
          <a:p>
            <a:pPr lvl="1"/>
            <a:r>
              <a:rPr lang="en-US" dirty="0"/>
              <a:t>m</a:t>
            </a:r>
            <a:r>
              <a:rPr lang="en-US" dirty="0" smtClean="0"/>
              <a:t>onitor</a:t>
            </a:r>
            <a:r>
              <a:rPr lang="en-US" dirty="0"/>
              <a:t>, control and optimize energy consumption in </a:t>
            </a:r>
            <a:r>
              <a:rPr lang="en-US" dirty="0" smtClean="0"/>
              <a:t>a hotel;</a:t>
            </a:r>
          </a:p>
          <a:p>
            <a:pPr lvl="1"/>
            <a:r>
              <a:rPr lang="en-US" dirty="0"/>
              <a:t>c</a:t>
            </a:r>
            <a:r>
              <a:rPr lang="en-US" dirty="0" smtClean="0"/>
              <a:t>an link to ELS to determine whether a room </a:t>
            </a:r>
            <a:r>
              <a:rPr lang="en-US" dirty="0"/>
              <a:t>is occupied </a:t>
            </a:r>
            <a:r>
              <a:rPr lang="en-US" dirty="0" smtClean="0"/>
              <a:t>and can automatically adjust </a:t>
            </a:r>
            <a:r>
              <a:rPr lang="en-US" dirty="0"/>
              <a:t>air conditioning, lighting and </a:t>
            </a:r>
            <a:r>
              <a:rPr lang="en-US" dirty="0" smtClean="0"/>
              <a:t>heating;</a:t>
            </a:r>
          </a:p>
          <a:p>
            <a:pPr lvl="1"/>
            <a:r>
              <a:rPr lang="en-US" dirty="0"/>
              <a:t>i</a:t>
            </a:r>
            <a:r>
              <a:rPr lang="en-US" dirty="0" smtClean="0"/>
              <a:t>nfrared body scanners; and</a:t>
            </a:r>
          </a:p>
          <a:p>
            <a:pPr lvl="1"/>
            <a:r>
              <a:rPr lang="en-US" dirty="0"/>
              <a:t>e</a:t>
            </a:r>
            <a:r>
              <a:rPr lang="en-US" dirty="0" smtClean="0"/>
              <a:t>lectronic bedside control panels and mobile apps</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15</a:t>
            </a:fld>
            <a:endParaRPr lang="en-AU"/>
          </a:p>
        </p:txBody>
      </p:sp>
    </p:spTree>
    <p:extLst>
      <p:ext uri="{BB962C8B-B14F-4D97-AF65-F5344CB8AC3E}">
        <p14:creationId xmlns:p14="http://schemas.microsoft.com/office/powerpoint/2010/main" val="29451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100">
              <a:latin typeface="Zurich Cn BT" panose="020B0506020202040204" pitchFamily="34" charset="0"/>
            </a:endParaRPr>
          </a:p>
        </p:txBody>
      </p:sp>
      <p:sp>
        <p:nvSpPr>
          <p:cNvPr id="181" name="Line 17"/>
          <p:cNvSpPr>
            <a:spLocks noChangeShapeType="1"/>
          </p:cNvSpPr>
          <p:nvPr/>
        </p:nvSpPr>
        <p:spPr bwMode="auto">
          <a:xfrm>
            <a:off x="3671827" y="3063238"/>
            <a:ext cx="662476"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30" name="Rounded Rectangle 129"/>
          <p:cNvSpPr/>
          <p:nvPr/>
        </p:nvSpPr>
        <p:spPr bwMode="auto">
          <a:xfrm>
            <a:off x="6180217" y="2240280"/>
            <a:ext cx="1465077" cy="3652520"/>
          </a:xfrm>
          <a:prstGeom prst="roundRect">
            <a:avLst>
              <a:gd name="adj" fmla="val 5667"/>
            </a:avLst>
          </a:prstGeom>
          <a:solidFill>
            <a:srgbClr val="FDD7BA"/>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dirty="0" smtClean="0">
              <a:ln>
                <a:noFill/>
              </a:ln>
              <a:solidFill>
                <a:schemeClr val="tx1"/>
              </a:solidFill>
              <a:effectLst/>
              <a:latin typeface="Arial Narrow"/>
              <a:cs typeface="Arial Narrow"/>
            </a:endParaRPr>
          </a:p>
        </p:txBody>
      </p:sp>
      <p:sp>
        <p:nvSpPr>
          <p:cNvPr id="124" name="Rounded Rectangle 123"/>
          <p:cNvSpPr/>
          <p:nvPr/>
        </p:nvSpPr>
        <p:spPr bwMode="auto">
          <a:xfrm>
            <a:off x="2409308" y="4076700"/>
            <a:ext cx="1102970" cy="882650"/>
          </a:xfrm>
          <a:prstGeom prst="roundRect">
            <a:avLst>
              <a:gd name="adj" fmla="val 9281"/>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21" name="Rounded Rectangle 120"/>
          <p:cNvSpPr/>
          <p:nvPr/>
        </p:nvSpPr>
        <p:spPr bwMode="auto">
          <a:xfrm>
            <a:off x="2402372" y="4695825"/>
            <a:ext cx="3713332" cy="1187450"/>
          </a:xfrm>
          <a:prstGeom prst="roundRect">
            <a:avLst>
              <a:gd name="adj" fmla="val 9281"/>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68" name="Rounded Rectangle 67"/>
          <p:cNvSpPr/>
          <p:nvPr/>
        </p:nvSpPr>
        <p:spPr bwMode="auto">
          <a:xfrm>
            <a:off x="1149563" y="1097281"/>
            <a:ext cx="1179276" cy="4789170"/>
          </a:xfrm>
          <a:prstGeom prst="roundRect">
            <a:avLst>
              <a:gd name="adj" fmla="val 5710"/>
            </a:avLst>
          </a:prstGeom>
          <a:solidFill>
            <a:srgbClr val="FFF1CE"/>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2" name="Rounded Rectangle 1"/>
          <p:cNvSpPr/>
          <p:nvPr/>
        </p:nvSpPr>
        <p:spPr bwMode="auto">
          <a:xfrm>
            <a:off x="2378091" y="1097281"/>
            <a:ext cx="5277608" cy="1073150"/>
          </a:xfrm>
          <a:prstGeom prst="roundRect">
            <a:avLst>
              <a:gd name="adj" fmla="val 5731"/>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53" name="Line 17"/>
          <p:cNvSpPr>
            <a:spLocks noChangeShapeType="1"/>
          </p:cNvSpPr>
          <p:nvPr/>
        </p:nvSpPr>
        <p:spPr bwMode="auto">
          <a:xfrm flipV="1">
            <a:off x="1901526" y="1693544"/>
            <a:ext cx="5146499"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pic>
        <p:nvPicPr>
          <p:cNvPr id="75" name="Picture 28" descr="http://icons.iconarchive.com/icons/treetog/junior/256/firewall-icon.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51018" y="1377315"/>
            <a:ext cx="585474" cy="53593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5029382" y="1893570"/>
            <a:ext cx="957295" cy="276999"/>
          </a:xfrm>
          <a:prstGeom prst="rect">
            <a:avLst/>
          </a:prstGeom>
          <a:noFill/>
        </p:spPr>
        <p:txBody>
          <a:bodyPr wrap="square" rtlCol="0">
            <a:spAutoFit/>
          </a:bodyPr>
          <a:lstStyle/>
          <a:p>
            <a:pPr algn="ctr"/>
            <a:r>
              <a:rPr lang="en-AU" sz="1200" dirty="0" smtClean="0">
                <a:latin typeface="Arial Narrow"/>
                <a:cs typeface="Arial Narrow"/>
              </a:rPr>
              <a:t>Firewall</a:t>
            </a:r>
            <a:endParaRPr lang="en-AU" sz="1200" dirty="0">
              <a:latin typeface="Arial Narrow"/>
              <a:cs typeface="Arial Narrow"/>
            </a:endParaRPr>
          </a:p>
        </p:txBody>
      </p:sp>
      <p:pic>
        <p:nvPicPr>
          <p:cNvPr id="82" name="Picture 84" descr="http://www.mricons.com/store/png/75733_52346_Modem_128x128_modem_icon.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190" y="1393825"/>
            <a:ext cx="645827" cy="59118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6" descr="Categories applications interne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349" y="1428115"/>
            <a:ext cx="534840" cy="489586"/>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5878461" y="1893570"/>
            <a:ext cx="957295" cy="276999"/>
          </a:xfrm>
          <a:prstGeom prst="rect">
            <a:avLst/>
          </a:prstGeom>
          <a:noFill/>
        </p:spPr>
        <p:txBody>
          <a:bodyPr wrap="square" rtlCol="0">
            <a:spAutoFit/>
          </a:bodyPr>
          <a:lstStyle/>
          <a:p>
            <a:pPr algn="ctr"/>
            <a:r>
              <a:rPr lang="en-AU" sz="1200" dirty="0" smtClean="0">
                <a:latin typeface="Arial Narrow"/>
                <a:cs typeface="Arial Narrow"/>
              </a:rPr>
              <a:t>Modem</a:t>
            </a:r>
            <a:endParaRPr lang="en-AU" sz="1200" dirty="0">
              <a:latin typeface="Arial Narrow"/>
              <a:cs typeface="Arial Narrow"/>
            </a:endParaRPr>
          </a:p>
        </p:txBody>
      </p:sp>
      <p:sp>
        <p:nvSpPr>
          <p:cNvPr id="85" name="TextBox 84"/>
          <p:cNvSpPr txBox="1"/>
          <p:nvPr/>
        </p:nvSpPr>
        <p:spPr>
          <a:xfrm>
            <a:off x="6764305" y="1893570"/>
            <a:ext cx="957295" cy="276999"/>
          </a:xfrm>
          <a:prstGeom prst="rect">
            <a:avLst/>
          </a:prstGeom>
          <a:noFill/>
        </p:spPr>
        <p:txBody>
          <a:bodyPr wrap="square" rtlCol="0">
            <a:spAutoFit/>
          </a:bodyPr>
          <a:lstStyle/>
          <a:p>
            <a:pPr algn="ctr"/>
            <a:r>
              <a:rPr lang="en-AU" sz="1200" dirty="0" smtClean="0">
                <a:latin typeface="Arial Narrow"/>
                <a:cs typeface="Arial Narrow"/>
              </a:rPr>
              <a:t>Internet</a:t>
            </a:r>
            <a:endParaRPr lang="en-AU" sz="1200" dirty="0">
              <a:latin typeface="Arial Narrow"/>
              <a:cs typeface="Arial Narrow"/>
            </a:endParaRPr>
          </a:p>
        </p:txBody>
      </p:sp>
      <p:sp>
        <p:nvSpPr>
          <p:cNvPr id="57" name="TextBox 56"/>
          <p:cNvSpPr txBox="1"/>
          <p:nvPr/>
        </p:nvSpPr>
        <p:spPr>
          <a:xfrm>
            <a:off x="4046420" y="1124574"/>
            <a:ext cx="1940950" cy="276999"/>
          </a:xfrm>
          <a:prstGeom prst="rect">
            <a:avLst/>
          </a:prstGeom>
          <a:noFill/>
        </p:spPr>
        <p:txBody>
          <a:bodyPr wrap="square" rtlCol="0">
            <a:spAutoFit/>
          </a:bodyPr>
          <a:lstStyle/>
          <a:p>
            <a:pPr algn="ctr"/>
            <a:r>
              <a:rPr lang="en-AU" sz="1200" b="1" dirty="0" smtClean="0">
                <a:latin typeface="Arial Narrow"/>
                <a:cs typeface="Arial Narrow"/>
              </a:rPr>
              <a:t>COMMUNICATIONS</a:t>
            </a:r>
            <a:endParaRPr lang="en-AU" sz="1200" b="1" dirty="0">
              <a:latin typeface="Arial Narrow"/>
              <a:cs typeface="Arial Narrow"/>
            </a:endParaRPr>
          </a:p>
        </p:txBody>
      </p:sp>
      <p:sp>
        <p:nvSpPr>
          <p:cNvPr id="69" name="TextBox 68"/>
          <p:cNvSpPr txBox="1"/>
          <p:nvPr/>
        </p:nvSpPr>
        <p:spPr>
          <a:xfrm>
            <a:off x="1079500" y="1124574"/>
            <a:ext cx="1319402" cy="276999"/>
          </a:xfrm>
          <a:prstGeom prst="rect">
            <a:avLst/>
          </a:prstGeom>
          <a:noFill/>
        </p:spPr>
        <p:txBody>
          <a:bodyPr wrap="square" rtlCol="0">
            <a:spAutoFit/>
          </a:bodyPr>
          <a:lstStyle/>
          <a:p>
            <a:pPr algn="ctr"/>
            <a:r>
              <a:rPr lang="en-AU" sz="1200" b="1" dirty="0" smtClean="0">
                <a:latin typeface="Arial Narrow"/>
                <a:cs typeface="Arial Narrow"/>
              </a:rPr>
              <a:t>GUEST ROOMS</a:t>
            </a:r>
            <a:endParaRPr lang="en-AU" sz="1200" b="1" dirty="0">
              <a:latin typeface="Arial Narrow"/>
              <a:cs typeface="Arial Narrow"/>
            </a:endParaRPr>
          </a:p>
        </p:txBody>
      </p:sp>
      <p:sp>
        <p:nvSpPr>
          <p:cNvPr id="72" name="Rectangle 15"/>
          <p:cNvSpPr>
            <a:spLocks noChangeArrowheads="1"/>
          </p:cNvSpPr>
          <p:nvPr/>
        </p:nvSpPr>
        <p:spPr bwMode="auto">
          <a:xfrm>
            <a:off x="1279941" y="2720975"/>
            <a:ext cx="918522"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Door locking </a:t>
            </a:r>
            <a:br>
              <a:rPr lang="en-US" altLang="en-US" sz="1200" dirty="0" smtClean="0">
                <a:latin typeface="Arial Narrow"/>
                <a:cs typeface="Arial Narrow"/>
              </a:rPr>
            </a:br>
            <a:r>
              <a:rPr lang="en-US" altLang="en-US" sz="1200" dirty="0" smtClean="0">
                <a:latin typeface="Arial Narrow"/>
                <a:cs typeface="Arial Narrow"/>
              </a:rPr>
              <a:t>system</a:t>
            </a:r>
            <a:endParaRPr lang="en-US" altLang="en-US" sz="1200" dirty="0">
              <a:latin typeface="Arial Narrow"/>
              <a:cs typeface="Arial Narrow"/>
            </a:endParaRPr>
          </a:p>
        </p:txBody>
      </p:sp>
      <p:sp>
        <p:nvSpPr>
          <p:cNvPr id="77" name="Rectangle 15"/>
          <p:cNvSpPr>
            <a:spLocks noChangeArrowheads="1"/>
          </p:cNvSpPr>
          <p:nvPr/>
        </p:nvSpPr>
        <p:spPr bwMode="auto">
          <a:xfrm>
            <a:off x="1253490" y="3629660"/>
            <a:ext cx="97142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Entertainment</a:t>
            </a:r>
            <a:br>
              <a:rPr lang="en-US" altLang="en-US" sz="1200" dirty="0" smtClean="0">
                <a:latin typeface="Arial Narrow"/>
                <a:cs typeface="Arial Narrow"/>
              </a:rPr>
            </a:br>
            <a:r>
              <a:rPr lang="en-US" altLang="en-US" sz="1200" dirty="0" smtClean="0">
                <a:latin typeface="Arial Narrow"/>
                <a:cs typeface="Arial Narrow"/>
              </a:rPr>
              <a:t>system</a:t>
            </a:r>
            <a:endParaRPr lang="en-US" altLang="en-US" sz="1200" dirty="0">
              <a:latin typeface="Arial Narrow"/>
              <a:cs typeface="Arial Narrow"/>
            </a:endParaRPr>
          </a:p>
        </p:txBody>
      </p:sp>
      <p:sp>
        <p:nvSpPr>
          <p:cNvPr id="86" name="Rectangle 15"/>
          <p:cNvSpPr>
            <a:spLocks noChangeArrowheads="1"/>
          </p:cNvSpPr>
          <p:nvPr/>
        </p:nvSpPr>
        <p:spPr bwMode="auto">
          <a:xfrm>
            <a:off x="1490029" y="4529455"/>
            <a:ext cx="498345"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1200" dirty="0" smtClean="0">
                <a:latin typeface="Arial Narrow"/>
                <a:cs typeface="Arial Narrow"/>
              </a:rPr>
              <a:t>EMS</a:t>
            </a:r>
            <a:endParaRPr lang="en-US" altLang="en-US" sz="1200" dirty="0">
              <a:latin typeface="Arial Narrow"/>
              <a:cs typeface="Arial Narrow"/>
            </a:endParaRPr>
          </a:p>
        </p:txBody>
      </p:sp>
      <p:sp>
        <p:nvSpPr>
          <p:cNvPr id="87" name="Rectangle 15"/>
          <p:cNvSpPr>
            <a:spLocks noChangeArrowheads="1"/>
          </p:cNvSpPr>
          <p:nvPr/>
        </p:nvSpPr>
        <p:spPr bwMode="auto">
          <a:xfrm>
            <a:off x="1394221" y="1931670"/>
            <a:ext cx="6899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1200" dirty="0" smtClean="0">
                <a:latin typeface="Arial Narrow"/>
                <a:cs typeface="Arial Narrow"/>
              </a:rPr>
              <a:t>Internet</a:t>
            </a:r>
            <a:endParaRPr lang="en-US" altLang="en-US" sz="1200" dirty="0">
              <a:latin typeface="Arial Narrow"/>
              <a:cs typeface="Arial Narrow"/>
            </a:endParaRPr>
          </a:p>
        </p:txBody>
      </p:sp>
      <p:sp>
        <p:nvSpPr>
          <p:cNvPr id="113" name="Rectangle 15"/>
          <p:cNvSpPr>
            <a:spLocks noChangeArrowheads="1"/>
          </p:cNvSpPr>
          <p:nvPr/>
        </p:nvSpPr>
        <p:spPr bwMode="auto">
          <a:xfrm>
            <a:off x="1371312" y="5423535"/>
            <a:ext cx="735779"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Electronic</a:t>
            </a:r>
            <a:br>
              <a:rPr lang="en-US" altLang="en-US" sz="1200" dirty="0" smtClean="0">
                <a:latin typeface="Arial Narrow"/>
                <a:cs typeface="Arial Narrow"/>
              </a:rPr>
            </a:br>
            <a:r>
              <a:rPr lang="en-US" altLang="en-US" sz="1200" dirty="0" smtClean="0">
                <a:latin typeface="Arial Narrow"/>
                <a:cs typeface="Arial Narrow"/>
              </a:rPr>
              <a:t>mini-bar</a:t>
            </a:r>
            <a:endParaRPr lang="en-US" altLang="en-US" sz="1200" dirty="0">
              <a:latin typeface="Arial Narrow"/>
              <a:cs typeface="Arial Narrow"/>
            </a:endParaRPr>
          </a:p>
        </p:txBody>
      </p:sp>
      <p:sp>
        <p:nvSpPr>
          <p:cNvPr id="115" name="TextBox 114"/>
          <p:cNvSpPr txBox="1"/>
          <p:nvPr/>
        </p:nvSpPr>
        <p:spPr>
          <a:xfrm>
            <a:off x="4670743" y="5423535"/>
            <a:ext cx="1484501" cy="427809"/>
          </a:xfrm>
          <a:prstGeom prst="rect">
            <a:avLst/>
          </a:prstGeom>
          <a:noFill/>
        </p:spPr>
        <p:txBody>
          <a:bodyPr wrap="square" rtlCol="0">
            <a:spAutoFit/>
          </a:bodyPr>
          <a:lstStyle/>
          <a:p>
            <a:pPr algn="ctr">
              <a:lnSpc>
                <a:spcPct val="90000"/>
              </a:lnSpc>
            </a:pPr>
            <a:r>
              <a:rPr lang="en-AU" sz="1200" dirty="0" smtClean="0">
                <a:latin typeface="Arial Narrow"/>
                <a:cs typeface="Arial Narrow"/>
              </a:rPr>
              <a:t>Menu</a:t>
            </a:r>
            <a:br>
              <a:rPr lang="en-AU" sz="1200" dirty="0" smtClean="0">
                <a:latin typeface="Arial Narrow"/>
                <a:cs typeface="Arial Narrow"/>
              </a:rPr>
            </a:br>
            <a:r>
              <a:rPr lang="en-AU" sz="1200" dirty="0" smtClean="0">
                <a:latin typeface="Arial Narrow"/>
                <a:cs typeface="Arial Narrow"/>
              </a:rPr>
              <a:t>management</a:t>
            </a:r>
            <a:endParaRPr lang="en-AU" sz="1200" dirty="0">
              <a:latin typeface="Arial Narrow"/>
              <a:cs typeface="Arial Narrow"/>
            </a:endParaRPr>
          </a:p>
        </p:txBody>
      </p:sp>
      <p:sp>
        <p:nvSpPr>
          <p:cNvPr id="117" name="TextBox 116"/>
          <p:cNvSpPr txBox="1"/>
          <p:nvPr/>
        </p:nvSpPr>
        <p:spPr>
          <a:xfrm>
            <a:off x="3668358" y="5423535"/>
            <a:ext cx="1096033" cy="427809"/>
          </a:xfrm>
          <a:prstGeom prst="rect">
            <a:avLst/>
          </a:prstGeom>
          <a:noFill/>
        </p:spPr>
        <p:txBody>
          <a:bodyPr wrap="square" rtlCol="0">
            <a:spAutoFit/>
          </a:bodyPr>
          <a:lstStyle/>
          <a:p>
            <a:pPr algn="ctr">
              <a:lnSpc>
                <a:spcPct val="90000"/>
              </a:lnSpc>
            </a:pPr>
            <a:r>
              <a:rPr lang="en-AU" sz="1200" dirty="0" smtClean="0">
                <a:latin typeface="Arial Narrow"/>
                <a:cs typeface="Arial Narrow"/>
              </a:rPr>
              <a:t>Pre-costing system</a:t>
            </a:r>
            <a:endParaRPr lang="en-AU" sz="1200" dirty="0">
              <a:latin typeface="Arial Narrow"/>
              <a:cs typeface="Arial Narrow"/>
            </a:endParaRPr>
          </a:p>
        </p:txBody>
      </p:sp>
      <p:sp>
        <p:nvSpPr>
          <p:cNvPr id="119" name="TextBox 118"/>
          <p:cNvSpPr txBox="1"/>
          <p:nvPr/>
        </p:nvSpPr>
        <p:spPr>
          <a:xfrm>
            <a:off x="2379479" y="5423535"/>
            <a:ext cx="1218123" cy="427809"/>
          </a:xfrm>
          <a:prstGeom prst="rect">
            <a:avLst/>
          </a:prstGeom>
          <a:noFill/>
        </p:spPr>
        <p:txBody>
          <a:bodyPr wrap="square" rtlCol="0">
            <a:spAutoFit/>
          </a:bodyPr>
          <a:lstStyle/>
          <a:p>
            <a:pPr algn="ctr">
              <a:lnSpc>
                <a:spcPct val="90000"/>
              </a:lnSpc>
            </a:pPr>
            <a:r>
              <a:rPr lang="en-AU" sz="1200" dirty="0" smtClean="0">
                <a:latin typeface="Arial Narrow"/>
                <a:cs typeface="Arial Narrow"/>
              </a:rPr>
              <a:t>Inventory control </a:t>
            </a:r>
            <a:r>
              <a:rPr lang="en-AU" sz="1200" dirty="0">
                <a:latin typeface="Arial Narrow"/>
                <a:cs typeface="Arial Narrow"/>
              </a:rPr>
              <a:t>s</a:t>
            </a:r>
            <a:r>
              <a:rPr lang="en-AU" sz="1200" dirty="0" smtClean="0">
                <a:latin typeface="Arial Narrow"/>
                <a:cs typeface="Arial Narrow"/>
              </a:rPr>
              <a:t>ystem</a:t>
            </a:r>
            <a:endParaRPr lang="en-AU" sz="1200" dirty="0">
              <a:latin typeface="Arial Narrow"/>
              <a:cs typeface="Arial Narrow"/>
            </a:endParaRPr>
          </a:p>
        </p:txBody>
      </p:sp>
      <p:sp>
        <p:nvSpPr>
          <p:cNvPr id="123" name="Line 17"/>
          <p:cNvSpPr>
            <a:spLocks noChangeShapeType="1"/>
          </p:cNvSpPr>
          <p:nvPr/>
        </p:nvSpPr>
        <p:spPr bwMode="auto">
          <a:xfrm>
            <a:off x="1832156" y="5212078"/>
            <a:ext cx="3575982"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25" name="TextBox 124"/>
          <p:cNvSpPr txBox="1"/>
          <p:nvPr/>
        </p:nvSpPr>
        <p:spPr>
          <a:xfrm>
            <a:off x="3218152" y="4716462"/>
            <a:ext cx="1940950" cy="276999"/>
          </a:xfrm>
          <a:prstGeom prst="rect">
            <a:avLst/>
          </a:prstGeom>
          <a:noFill/>
        </p:spPr>
        <p:txBody>
          <a:bodyPr wrap="square" rtlCol="0">
            <a:spAutoFit/>
          </a:bodyPr>
          <a:lstStyle/>
          <a:p>
            <a:pPr algn="ctr"/>
            <a:r>
              <a:rPr lang="en-AU" sz="1200" b="1" dirty="0" smtClean="0">
                <a:latin typeface="Arial Narrow"/>
                <a:cs typeface="Arial Narrow"/>
              </a:rPr>
              <a:t>FOOD &amp; BEVERAGE</a:t>
            </a:r>
            <a:endParaRPr lang="en-AU" sz="1200" b="1" dirty="0">
              <a:latin typeface="Arial Narrow"/>
              <a:cs typeface="Arial Narrow"/>
            </a:endParaRPr>
          </a:p>
        </p:txBody>
      </p:sp>
      <p:sp>
        <p:nvSpPr>
          <p:cNvPr id="126" name="Line 17"/>
          <p:cNvSpPr>
            <a:spLocks noChangeShapeType="1"/>
          </p:cNvSpPr>
          <p:nvPr/>
        </p:nvSpPr>
        <p:spPr bwMode="auto">
          <a:xfrm flipH="1">
            <a:off x="2981603" y="4581525"/>
            <a:ext cx="0" cy="5334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31" name="TextBox 130"/>
          <p:cNvSpPr txBox="1"/>
          <p:nvPr/>
        </p:nvSpPr>
        <p:spPr>
          <a:xfrm>
            <a:off x="6157325" y="2236152"/>
            <a:ext cx="1510861" cy="276999"/>
          </a:xfrm>
          <a:prstGeom prst="rect">
            <a:avLst/>
          </a:prstGeom>
          <a:noFill/>
        </p:spPr>
        <p:txBody>
          <a:bodyPr wrap="square" rtlCol="0">
            <a:spAutoFit/>
          </a:bodyPr>
          <a:lstStyle/>
          <a:p>
            <a:pPr algn="ctr"/>
            <a:r>
              <a:rPr lang="en-AU" sz="1200" b="1" dirty="0" smtClean="0">
                <a:latin typeface="Arial Narrow"/>
                <a:cs typeface="Arial Narrow"/>
              </a:rPr>
              <a:t>BACK OFFICE</a:t>
            </a:r>
            <a:endParaRPr lang="en-AU" sz="1200" b="1" dirty="0">
              <a:latin typeface="Arial Narrow"/>
              <a:cs typeface="Arial Narrow"/>
            </a:endParaRPr>
          </a:p>
        </p:txBody>
      </p:sp>
      <p:sp>
        <p:nvSpPr>
          <p:cNvPr id="133" name="Rectangle 23"/>
          <p:cNvSpPr>
            <a:spLocks noChangeArrowheads="1"/>
          </p:cNvSpPr>
          <p:nvPr/>
        </p:nvSpPr>
        <p:spPr bwMode="auto">
          <a:xfrm>
            <a:off x="4166429" y="3239135"/>
            <a:ext cx="490546"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smtClean="0">
                <a:latin typeface="Arial Narrow"/>
                <a:cs typeface="Arial Narrow"/>
              </a:rPr>
              <a:t>CRS</a:t>
            </a:r>
            <a:endParaRPr lang="en-US" altLang="en-US" sz="1200" dirty="0">
              <a:latin typeface="Arial Narrow"/>
              <a:cs typeface="Arial Narrow"/>
            </a:endParaRPr>
          </a:p>
        </p:txBody>
      </p:sp>
      <p:sp>
        <p:nvSpPr>
          <p:cNvPr id="134" name="Line 39"/>
          <p:cNvSpPr>
            <a:spLocks noChangeShapeType="1"/>
          </p:cNvSpPr>
          <p:nvPr/>
        </p:nvSpPr>
        <p:spPr bwMode="auto">
          <a:xfrm flipH="1">
            <a:off x="4445986" y="1816846"/>
            <a:ext cx="171693" cy="1010176"/>
          </a:xfrm>
          <a:custGeom>
            <a:avLst/>
            <a:gdLst>
              <a:gd name="connsiteX0" fmla="*/ 0 w 10000"/>
              <a:gd name="connsiteY0" fmla="*/ 0 h 10000"/>
              <a:gd name="connsiteX1" fmla="*/ 10000 w 10000"/>
              <a:gd name="connsiteY1" fmla="*/ 10000 h 10000"/>
              <a:gd name="connsiteX0" fmla="*/ 0 w 185945"/>
              <a:gd name="connsiteY0" fmla="*/ 0 h 8824"/>
              <a:gd name="connsiteX1" fmla="*/ 185945 w 185945"/>
              <a:gd name="connsiteY1" fmla="*/ 8824 h 8824"/>
              <a:gd name="connsiteX0" fmla="*/ 0 w 17742"/>
              <a:gd name="connsiteY0" fmla="*/ 0 h 9299"/>
              <a:gd name="connsiteX1" fmla="*/ 17742 w 17742"/>
              <a:gd name="connsiteY1" fmla="*/ 9299 h 9299"/>
            </a:gdLst>
            <a:ahLst/>
            <a:cxnLst>
              <a:cxn ang="0">
                <a:pos x="connsiteX0" y="connsiteY0"/>
              </a:cxn>
              <a:cxn ang="0">
                <a:pos x="connsiteX1" y="connsiteY1"/>
              </a:cxn>
            </a:cxnLst>
            <a:rect l="l" t="t" r="r" b="b"/>
            <a:pathLst>
              <a:path w="17742" h="9299">
                <a:moveTo>
                  <a:pt x="0" y="0"/>
                </a:moveTo>
                <a:cubicBezTo>
                  <a:pt x="179" y="3777"/>
                  <a:pt x="17563" y="5522"/>
                  <a:pt x="17742" y="9299"/>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47" name="Rectangle 15"/>
          <p:cNvSpPr>
            <a:spLocks noChangeArrowheads="1"/>
          </p:cNvSpPr>
          <p:nvPr/>
        </p:nvSpPr>
        <p:spPr bwMode="auto">
          <a:xfrm>
            <a:off x="6208658" y="5574030"/>
            <a:ext cx="1408195"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1200" dirty="0" smtClean="0">
                <a:latin typeface="Arial Narrow"/>
                <a:cs typeface="Arial Narrow"/>
              </a:rPr>
              <a:t>Payroll &amp; HRM</a:t>
            </a:r>
            <a:endParaRPr lang="en-US" altLang="en-US" sz="1200" dirty="0">
              <a:latin typeface="Arial Narrow"/>
              <a:cs typeface="Arial Narrow"/>
            </a:endParaRPr>
          </a:p>
        </p:txBody>
      </p:sp>
      <p:sp>
        <p:nvSpPr>
          <p:cNvPr id="153" name="Line 17"/>
          <p:cNvSpPr>
            <a:spLocks noChangeShapeType="1"/>
          </p:cNvSpPr>
          <p:nvPr/>
        </p:nvSpPr>
        <p:spPr bwMode="auto">
          <a:xfrm flipH="1">
            <a:off x="6912755" y="2689860"/>
            <a:ext cx="0" cy="26670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54" name="Rectangle 153"/>
          <p:cNvSpPr/>
          <p:nvPr/>
        </p:nvSpPr>
        <p:spPr bwMode="auto">
          <a:xfrm>
            <a:off x="6805233" y="3011381"/>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55" name="Rectangle 154"/>
          <p:cNvSpPr/>
          <p:nvPr/>
        </p:nvSpPr>
        <p:spPr bwMode="auto">
          <a:xfrm>
            <a:off x="6805233" y="3892972"/>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56" name="Rectangle 155"/>
          <p:cNvSpPr/>
          <p:nvPr/>
        </p:nvSpPr>
        <p:spPr bwMode="auto">
          <a:xfrm>
            <a:off x="6805233" y="4759748"/>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39" name="Rectangle 15"/>
          <p:cNvSpPr>
            <a:spLocks noChangeArrowheads="1"/>
          </p:cNvSpPr>
          <p:nvPr/>
        </p:nvSpPr>
        <p:spPr bwMode="auto">
          <a:xfrm>
            <a:off x="6180183" y="3823970"/>
            <a:ext cx="1465147" cy="2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Revenue management</a:t>
            </a:r>
            <a:endParaRPr lang="en-US" altLang="en-US" sz="1200" dirty="0">
              <a:latin typeface="Arial Narrow"/>
              <a:cs typeface="Arial Narrow"/>
            </a:endParaRPr>
          </a:p>
        </p:txBody>
      </p:sp>
      <p:sp>
        <p:nvSpPr>
          <p:cNvPr id="143" name="Rectangle 15"/>
          <p:cNvSpPr>
            <a:spLocks noChangeArrowheads="1"/>
          </p:cNvSpPr>
          <p:nvPr/>
        </p:nvSpPr>
        <p:spPr bwMode="auto">
          <a:xfrm>
            <a:off x="6253564" y="2948940"/>
            <a:ext cx="1318383"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Sales &amp; Marketing</a:t>
            </a:r>
            <a:endParaRPr lang="en-US" altLang="en-US" sz="1200" dirty="0">
              <a:latin typeface="Arial Narrow"/>
              <a:cs typeface="Arial Narrow"/>
            </a:endParaRPr>
          </a:p>
        </p:txBody>
      </p:sp>
      <p:sp>
        <p:nvSpPr>
          <p:cNvPr id="145" name="Rectangle 15"/>
          <p:cNvSpPr>
            <a:spLocks noChangeArrowheads="1"/>
          </p:cNvSpPr>
          <p:nvPr/>
        </p:nvSpPr>
        <p:spPr bwMode="auto">
          <a:xfrm>
            <a:off x="6246708" y="4699000"/>
            <a:ext cx="1332097" cy="2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Financial accounting</a:t>
            </a:r>
            <a:endParaRPr lang="en-US" altLang="en-US" sz="1200" dirty="0">
              <a:latin typeface="Arial Narrow"/>
              <a:cs typeface="Arial Narrow"/>
            </a:endParaRPr>
          </a:p>
        </p:txBody>
      </p:sp>
      <p:sp>
        <p:nvSpPr>
          <p:cNvPr id="167" name="Rectangle 166"/>
          <p:cNvSpPr/>
          <p:nvPr/>
        </p:nvSpPr>
        <p:spPr bwMode="auto">
          <a:xfrm>
            <a:off x="2873848" y="4665462"/>
            <a:ext cx="215044" cy="126672"/>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20" name="TextBox 119"/>
          <p:cNvSpPr txBox="1"/>
          <p:nvPr/>
        </p:nvSpPr>
        <p:spPr>
          <a:xfrm>
            <a:off x="2454398" y="4592165"/>
            <a:ext cx="1047475" cy="276999"/>
          </a:xfrm>
          <a:prstGeom prst="rect">
            <a:avLst/>
          </a:prstGeom>
          <a:noFill/>
        </p:spPr>
        <p:txBody>
          <a:bodyPr wrap="square" rtlCol="0">
            <a:spAutoFit/>
          </a:bodyPr>
          <a:lstStyle/>
          <a:p>
            <a:pPr algn="ctr"/>
            <a:r>
              <a:rPr lang="en-AU" sz="1200" dirty="0" smtClean="0">
                <a:latin typeface="Arial Narrow"/>
                <a:cs typeface="Arial Narrow"/>
              </a:rPr>
              <a:t>POS</a:t>
            </a:r>
            <a:endParaRPr lang="en-AU" sz="1200" dirty="0">
              <a:latin typeface="Arial Narrow"/>
              <a:cs typeface="Arial Narrow"/>
            </a:endParaRPr>
          </a:p>
        </p:txBody>
      </p:sp>
      <p:sp>
        <p:nvSpPr>
          <p:cNvPr id="177" name="Line 17"/>
          <p:cNvSpPr>
            <a:spLocks noChangeShapeType="1"/>
          </p:cNvSpPr>
          <p:nvPr/>
        </p:nvSpPr>
        <p:spPr bwMode="auto">
          <a:xfrm flipH="1">
            <a:off x="3542106" y="1758950"/>
            <a:ext cx="76306" cy="9906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5" name="Rectangle 4"/>
          <p:cNvSpPr/>
          <p:nvPr/>
        </p:nvSpPr>
        <p:spPr bwMode="auto">
          <a:xfrm>
            <a:off x="4464711" y="1974849"/>
            <a:ext cx="280945" cy="12636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36" name="Rectangle 135"/>
          <p:cNvSpPr/>
          <p:nvPr/>
        </p:nvSpPr>
        <p:spPr bwMode="auto">
          <a:xfrm>
            <a:off x="3490082" y="1978448"/>
            <a:ext cx="215044" cy="117475"/>
          </a:xfrm>
          <a:prstGeom prst="rect">
            <a:avLst/>
          </a:prstGeom>
          <a:solidFill>
            <a:srgbClr val="D7DDE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7421" name="Rectangle 13"/>
          <p:cNvSpPr>
            <a:spLocks noChangeArrowheads="1"/>
          </p:cNvSpPr>
          <p:nvPr/>
        </p:nvSpPr>
        <p:spPr bwMode="auto">
          <a:xfrm>
            <a:off x="3227170" y="1893570"/>
            <a:ext cx="89679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a:ln w="3175">
                  <a:noFill/>
                </a:ln>
                <a:latin typeface="Arial Narrow"/>
                <a:cs typeface="Arial Narrow"/>
              </a:rPr>
              <a:t>Digital PBX</a:t>
            </a:r>
          </a:p>
        </p:txBody>
      </p:sp>
      <p:sp>
        <p:nvSpPr>
          <p:cNvPr id="81" name="TextBox 80"/>
          <p:cNvSpPr txBox="1"/>
          <p:nvPr/>
        </p:nvSpPr>
        <p:spPr>
          <a:xfrm>
            <a:off x="4122726" y="1893570"/>
            <a:ext cx="957295" cy="276999"/>
          </a:xfrm>
          <a:prstGeom prst="rect">
            <a:avLst/>
          </a:prstGeom>
          <a:noFill/>
        </p:spPr>
        <p:txBody>
          <a:bodyPr wrap="square" rtlCol="0">
            <a:spAutoFit/>
          </a:bodyPr>
          <a:lstStyle/>
          <a:p>
            <a:pPr algn="ctr"/>
            <a:r>
              <a:rPr lang="en-AU" sz="1200" dirty="0" smtClean="0">
                <a:latin typeface="Arial Narrow"/>
                <a:cs typeface="Arial Narrow"/>
              </a:rPr>
              <a:t>Router</a:t>
            </a:r>
            <a:endParaRPr lang="en-AU" sz="1200" dirty="0">
              <a:latin typeface="Arial Narrow"/>
              <a:cs typeface="Arial Narrow"/>
            </a:endParaRPr>
          </a:p>
        </p:txBody>
      </p:sp>
      <p:pic>
        <p:nvPicPr>
          <p:cNvPr id="225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9427" y="1370965"/>
            <a:ext cx="804155"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Rounded Rectangle 161"/>
          <p:cNvSpPr/>
          <p:nvPr/>
        </p:nvSpPr>
        <p:spPr bwMode="auto">
          <a:xfrm>
            <a:off x="4900356" y="2246630"/>
            <a:ext cx="1206677" cy="1868170"/>
          </a:xfrm>
          <a:prstGeom prst="roundRect">
            <a:avLst>
              <a:gd name="adj" fmla="val 5667"/>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dirty="0" smtClean="0">
              <a:ln>
                <a:noFill/>
              </a:ln>
              <a:solidFill>
                <a:schemeClr val="tx1"/>
              </a:solidFill>
              <a:effectLst/>
              <a:latin typeface="Arial Narrow"/>
              <a:cs typeface="Arial Narrow"/>
            </a:endParaRPr>
          </a:p>
        </p:txBody>
      </p:sp>
      <p:sp>
        <p:nvSpPr>
          <p:cNvPr id="169" name="Line 17"/>
          <p:cNvSpPr>
            <a:spLocks noChangeShapeType="1"/>
          </p:cNvSpPr>
          <p:nvPr/>
        </p:nvSpPr>
        <p:spPr bwMode="auto">
          <a:xfrm flipV="1">
            <a:off x="3887565" y="2670807"/>
            <a:ext cx="1431780" cy="120650"/>
          </a:xfrm>
          <a:custGeom>
            <a:avLst/>
            <a:gdLst>
              <a:gd name="connsiteX0" fmla="*/ 0 w 635000"/>
              <a:gd name="connsiteY0" fmla="*/ 0 h 203200"/>
              <a:gd name="connsiteX1" fmla="*/ 635000 w 635000"/>
              <a:gd name="connsiteY1" fmla="*/ 203200 h 203200"/>
              <a:gd name="connsiteX0" fmla="*/ 0 w 528320"/>
              <a:gd name="connsiteY0" fmla="*/ 0 h 157480"/>
              <a:gd name="connsiteX1" fmla="*/ 528320 w 528320"/>
              <a:gd name="connsiteY1" fmla="*/ 157480 h 157480"/>
              <a:gd name="connsiteX0" fmla="*/ 0 w 452120"/>
              <a:gd name="connsiteY0" fmla="*/ 0 h 134620"/>
              <a:gd name="connsiteX1" fmla="*/ 452120 w 452120"/>
              <a:gd name="connsiteY1" fmla="*/ 134620 h 134620"/>
              <a:gd name="connsiteX0" fmla="*/ 0 w 452120"/>
              <a:gd name="connsiteY0" fmla="*/ 0 h 134620"/>
              <a:gd name="connsiteX1" fmla="*/ 452120 w 452120"/>
              <a:gd name="connsiteY1" fmla="*/ 134620 h 134620"/>
              <a:gd name="connsiteX0" fmla="*/ 0 w 483870"/>
              <a:gd name="connsiteY0" fmla="*/ 0 h 160020"/>
              <a:gd name="connsiteX1" fmla="*/ 483870 w 483870"/>
              <a:gd name="connsiteY1" fmla="*/ 160020 h 160020"/>
              <a:gd name="connsiteX0" fmla="*/ 0 w 502920"/>
              <a:gd name="connsiteY0" fmla="*/ 0 h 169545"/>
              <a:gd name="connsiteX1" fmla="*/ 502920 w 502920"/>
              <a:gd name="connsiteY1" fmla="*/ 169545 h 169545"/>
              <a:gd name="connsiteX0" fmla="*/ 0 w 502920"/>
              <a:gd name="connsiteY0" fmla="*/ 0 h 169545"/>
              <a:gd name="connsiteX1" fmla="*/ 502920 w 502920"/>
              <a:gd name="connsiteY1" fmla="*/ 169545 h 169545"/>
              <a:gd name="connsiteX0" fmla="*/ 0 w 502920"/>
              <a:gd name="connsiteY0" fmla="*/ 0 h 169545"/>
              <a:gd name="connsiteX1" fmla="*/ 502920 w 502920"/>
              <a:gd name="connsiteY1" fmla="*/ 169545 h 169545"/>
              <a:gd name="connsiteX0" fmla="*/ 0 w 968309"/>
              <a:gd name="connsiteY0" fmla="*/ 1667 h 45839"/>
              <a:gd name="connsiteX1" fmla="*/ 968309 w 968309"/>
              <a:gd name="connsiteY1" fmla="*/ 5895 h 45839"/>
              <a:gd name="connsiteX0" fmla="*/ 0 w 968309"/>
              <a:gd name="connsiteY0" fmla="*/ 0 h 73822"/>
              <a:gd name="connsiteX1" fmla="*/ 968309 w 968309"/>
              <a:gd name="connsiteY1" fmla="*/ 4228 h 73822"/>
              <a:gd name="connsiteX0" fmla="*/ 0 w 968309"/>
              <a:gd name="connsiteY0" fmla="*/ 0 h 89234"/>
              <a:gd name="connsiteX1" fmla="*/ 968309 w 968309"/>
              <a:gd name="connsiteY1" fmla="*/ 4228 h 89234"/>
            </a:gdLst>
            <a:ahLst/>
            <a:cxnLst>
              <a:cxn ang="0">
                <a:pos x="connsiteX0" y="connsiteY0"/>
              </a:cxn>
              <a:cxn ang="0">
                <a:pos x="connsiteX1" y="connsiteY1"/>
              </a:cxn>
            </a:cxnLst>
            <a:rect l="l" t="t" r="r" b="b"/>
            <a:pathLst>
              <a:path w="968309" h="89234">
                <a:moveTo>
                  <a:pt x="0" y="0"/>
                </a:moveTo>
                <a:cubicBezTo>
                  <a:pt x="285820" y="151025"/>
                  <a:pt x="759817" y="80962"/>
                  <a:pt x="968309" y="4228"/>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71" name="Line 17"/>
          <p:cNvSpPr>
            <a:spLocks noChangeShapeType="1"/>
          </p:cNvSpPr>
          <p:nvPr/>
        </p:nvSpPr>
        <p:spPr bwMode="auto">
          <a:xfrm>
            <a:off x="3802241" y="3260725"/>
            <a:ext cx="1592022" cy="357343"/>
          </a:xfrm>
          <a:custGeom>
            <a:avLst/>
            <a:gdLst>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23863"/>
              <a:gd name="connsiteX1" fmla="*/ 761999 w 761999"/>
              <a:gd name="connsiteY1" fmla="*/ 423863 h 423863"/>
              <a:gd name="connsiteX0" fmla="*/ 0 w 1457324"/>
              <a:gd name="connsiteY0" fmla="*/ 0 h 357188"/>
              <a:gd name="connsiteX1" fmla="*/ 1457324 w 1457324"/>
              <a:gd name="connsiteY1" fmla="*/ 357188 h 357188"/>
              <a:gd name="connsiteX0" fmla="*/ 0 w 1457324"/>
              <a:gd name="connsiteY0" fmla="*/ 0 h 362838"/>
              <a:gd name="connsiteX1" fmla="*/ 1457324 w 1457324"/>
              <a:gd name="connsiteY1" fmla="*/ 357188 h 362838"/>
              <a:gd name="connsiteX0" fmla="*/ 0 w 1457324"/>
              <a:gd name="connsiteY0" fmla="*/ 0 h 357343"/>
              <a:gd name="connsiteX1" fmla="*/ 1457324 w 1457324"/>
              <a:gd name="connsiteY1" fmla="*/ 357188 h 357343"/>
            </a:gdLst>
            <a:ahLst/>
            <a:cxnLst>
              <a:cxn ang="0">
                <a:pos x="connsiteX0" y="connsiteY0"/>
              </a:cxn>
              <a:cxn ang="0">
                <a:pos x="connsiteX1" y="connsiteY1"/>
              </a:cxn>
            </a:cxnLst>
            <a:rect l="l" t="t" r="r" b="b"/>
            <a:pathLst>
              <a:path w="1457324" h="357343">
                <a:moveTo>
                  <a:pt x="0" y="0"/>
                </a:moveTo>
                <a:cubicBezTo>
                  <a:pt x="234950" y="174625"/>
                  <a:pt x="471486" y="363538"/>
                  <a:pt x="1457324" y="357188"/>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72" name="Line 17"/>
          <p:cNvSpPr>
            <a:spLocks noChangeShapeType="1"/>
          </p:cNvSpPr>
          <p:nvPr/>
        </p:nvSpPr>
        <p:spPr bwMode="auto">
          <a:xfrm>
            <a:off x="4564608" y="3092450"/>
            <a:ext cx="2196230" cy="412750"/>
          </a:xfrm>
          <a:custGeom>
            <a:avLst/>
            <a:gdLst>
              <a:gd name="connsiteX0" fmla="*/ 0 w 1990725"/>
              <a:gd name="connsiteY0" fmla="*/ 0 h 419100"/>
              <a:gd name="connsiteX1" fmla="*/ 1990725 w 1990725"/>
              <a:gd name="connsiteY1" fmla="*/ 419100 h 419100"/>
              <a:gd name="connsiteX0" fmla="*/ 0 w 1949450"/>
              <a:gd name="connsiteY0" fmla="*/ 0 h 412750"/>
              <a:gd name="connsiteX1" fmla="*/ 1949450 w 1949450"/>
              <a:gd name="connsiteY1" fmla="*/ 412750 h 412750"/>
              <a:gd name="connsiteX0" fmla="*/ 0 w 1949450"/>
              <a:gd name="connsiteY0" fmla="*/ 0 h 412750"/>
              <a:gd name="connsiteX1" fmla="*/ 1044574 w 1949450"/>
              <a:gd name="connsiteY1" fmla="*/ 149225 h 412750"/>
              <a:gd name="connsiteX2" fmla="*/ 1949450 w 1949450"/>
              <a:gd name="connsiteY2"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Lst>
            <a:ahLst/>
            <a:cxnLst>
              <a:cxn ang="0">
                <a:pos x="connsiteX0" y="connsiteY0"/>
              </a:cxn>
              <a:cxn ang="0">
                <a:pos x="connsiteX1" y="connsiteY1"/>
              </a:cxn>
            </a:cxnLst>
            <a:rect l="l" t="t" r="r" b="b"/>
            <a:pathLst>
              <a:path w="1949450" h="412750">
                <a:moveTo>
                  <a:pt x="0" y="0"/>
                </a:moveTo>
                <a:cubicBezTo>
                  <a:pt x="675217" y="67733"/>
                  <a:pt x="1277408" y="278342"/>
                  <a:pt x="1949450" y="412750"/>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60" name="Rectangle 15"/>
          <p:cNvSpPr>
            <a:spLocks noChangeArrowheads="1"/>
          </p:cNvSpPr>
          <p:nvPr/>
        </p:nvSpPr>
        <p:spPr bwMode="auto">
          <a:xfrm>
            <a:off x="5093512" y="2944495"/>
            <a:ext cx="820368"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Reception</a:t>
            </a:r>
            <a:endParaRPr lang="en-US" altLang="en-US" sz="1200" dirty="0">
              <a:latin typeface="Arial Narrow"/>
              <a:cs typeface="Arial Narrow"/>
            </a:endParaRPr>
          </a:p>
        </p:txBody>
      </p:sp>
      <p:pic>
        <p:nvPicPr>
          <p:cNvPr id="164" name="Picture 10"/>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309762" y="3336586"/>
            <a:ext cx="387866" cy="47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 name="Rectangle 23"/>
          <p:cNvSpPr>
            <a:spLocks noChangeArrowheads="1"/>
          </p:cNvSpPr>
          <p:nvPr/>
        </p:nvSpPr>
        <p:spPr bwMode="auto">
          <a:xfrm>
            <a:off x="5051649" y="3823970"/>
            <a:ext cx="904095" cy="2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smtClean="0">
                <a:latin typeface="Arial Narrow"/>
                <a:cs typeface="Arial Narrow"/>
              </a:rPr>
              <a:t>Self check-in</a:t>
            </a:r>
            <a:endParaRPr lang="en-US" altLang="en-US" sz="1200" dirty="0">
              <a:latin typeface="Arial Narrow"/>
              <a:cs typeface="Arial Narrow"/>
            </a:endParaRPr>
          </a:p>
        </p:txBody>
      </p:sp>
      <p:sp>
        <p:nvSpPr>
          <p:cNvPr id="163" name="TextBox 162"/>
          <p:cNvSpPr txBox="1"/>
          <p:nvPr/>
        </p:nvSpPr>
        <p:spPr>
          <a:xfrm>
            <a:off x="4894805" y="2248852"/>
            <a:ext cx="1276392" cy="276999"/>
          </a:xfrm>
          <a:prstGeom prst="rect">
            <a:avLst/>
          </a:prstGeom>
          <a:noFill/>
        </p:spPr>
        <p:txBody>
          <a:bodyPr wrap="square" rtlCol="0">
            <a:spAutoFit/>
          </a:bodyPr>
          <a:lstStyle/>
          <a:p>
            <a:pPr algn="ctr"/>
            <a:r>
              <a:rPr lang="en-AU" sz="1200" b="1" dirty="0" smtClean="0">
                <a:latin typeface="Arial Narrow"/>
                <a:cs typeface="Arial Narrow"/>
              </a:rPr>
              <a:t>FRONT OFFICE</a:t>
            </a:r>
            <a:endParaRPr lang="en-AU" sz="1200" b="1" dirty="0">
              <a:latin typeface="Arial Narrow"/>
              <a:cs typeface="Arial Narrow"/>
            </a:endParaRPr>
          </a:p>
        </p:txBody>
      </p:sp>
      <p:sp>
        <p:nvSpPr>
          <p:cNvPr id="13" name="Freeform 12"/>
          <p:cNvSpPr/>
          <p:nvPr/>
        </p:nvSpPr>
        <p:spPr bwMode="auto">
          <a:xfrm>
            <a:off x="3730790" y="3259454"/>
            <a:ext cx="2987037" cy="1261745"/>
          </a:xfrm>
          <a:custGeom>
            <a:avLst/>
            <a:gdLst>
              <a:gd name="connsiteX0" fmla="*/ 0 w 2609850"/>
              <a:gd name="connsiteY0" fmla="*/ 0 h 1295400"/>
              <a:gd name="connsiteX1" fmla="*/ 762000 w 2609850"/>
              <a:gd name="connsiteY1" fmla="*/ 800100 h 1295400"/>
              <a:gd name="connsiteX2" fmla="*/ 2609850 w 2609850"/>
              <a:gd name="connsiteY2" fmla="*/ 1295400 h 1295400"/>
              <a:gd name="connsiteX0" fmla="*/ 0 w 2609850"/>
              <a:gd name="connsiteY0" fmla="*/ 0 h 1295400"/>
              <a:gd name="connsiteX1" fmla="*/ 762000 w 2609850"/>
              <a:gd name="connsiteY1" fmla="*/ 800100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28900"/>
              <a:gd name="connsiteY0" fmla="*/ 0 h 1323975"/>
              <a:gd name="connsiteX1" fmla="*/ 2628900 w 2628900"/>
              <a:gd name="connsiteY1" fmla="*/ 1323975 h 1323975"/>
              <a:gd name="connsiteX0" fmla="*/ 0 w 2628900"/>
              <a:gd name="connsiteY0" fmla="*/ 0 h 1323975"/>
              <a:gd name="connsiteX1" fmla="*/ 2628900 w 2628900"/>
              <a:gd name="connsiteY1" fmla="*/ 1323975 h 1323975"/>
              <a:gd name="connsiteX0" fmla="*/ 0 w 2628900"/>
              <a:gd name="connsiteY0" fmla="*/ 0 h 1323975"/>
              <a:gd name="connsiteX1" fmla="*/ 2628900 w 2628900"/>
              <a:gd name="connsiteY1" fmla="*/ 1323975 h 1323975"/>
              <a:gd name="connsiteX0" fmla="*/ 0 w 2584450"/>
              <a:gd name="connsiteY0" fmla="*/ 0 h 1292225"/>
              <a:gd name="connsiteX1" fmla="*/ 2584450 w 2584450"/>
              <a:gd name="connsiteY1" fmla="*/ 1292225 h 1292225"/>
              <a:gd name="connsiteX0" fmla="*/ 0 w 2584450"/>
              <a:gd name="connsiteY0" fmla="*/ 0 h 1292225"/>
              <a:gd name="connsiteX1" fmla="*/ 2584450 w 2584450"/>
              <a:gd name="connsiteY1" fmla="*/ 1292225 h 1292225"/>
              <a:gd name="connsiteX0" fmla="*/ 0 w 2584450"/>
              <a:gd name="connsiteY0" fmla="*/ 0 h 1292225"/>
              <a:gd name="connsiteX1" fmla="*/ 2584450 w 2584450"/>
              <a:gd name="connsiteY1" fmla="*/ 1292225 h 129222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Lst>
            <a:ahLst/>
            <a:cxnLst>
              <a:cxn ang="0">
                <a:pos x="connsiteX0" y="connsiteY0"/>
              </a:cxn>
              <a:cxn ang="0">
                <a:pos x="connsiteX1" y="connsiteY1"/>
              </a:cxn>
            </a:cxnLst>
            <a:rect l="l" t="t" r="r" b="b"/>
            <a:pathLst>
              <a:path w="2614930" h="1261745">
                <a:moveTo>
                  <a:pt x="0" y="0"/>
                </a:moveTo>
                <a:cubicBezTo>
                  <a:pt x="355600" y="528955"/>
                  <a:pt x="786765" y="1257300"/>
                  <a:pt x="2614930" y="1261745"/>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4" name="Freeform 13"/>
          <p:cNvSpPr/>
          <p:nvPr/>
        </p:nvSpPr>
        <p:spPr bwMode="auto">
          <a:xfrm>
            <a:off x="3732755" y="1809750"/>
            <a:ext cx="679937" cy="981075"/>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146 w 733571"/>
              <a:gd name="connsiteY0" fmla="*/ 942975 h 942975"/>
              <a:gd name="connsiteX1" fmla="*/ 733571 w 733571"/>
              <a:gd name="connsiteY1" fmla="*/ 0 h 942975"/>
              <a:gd name="connsiteX0" fmla="*/ 133 w 787037"/>
              <a:gd name="connsiteY0" fmla="*/ 930768 h 930768"/>
              <a:gd name="connsiteX1" fmla="*/ 787037 w 787037"/>
              <a:gd name="connsiteY1" fmla="*/ 0 h 930768"/>
              <a:gd name="connsiteX0" fmla="*/ 125 w 787029"/>
              <a:gd name="connsiteY0" fmla="*/ 930768 h 930768"/>
              <a:gd name="connsiteX1" fmla="*/ 787029 w 787029"/>
              <a:gd name="connsiteY1" fmla="*/ 0 h 930768"/>
              <a:gd name="connsiteX0" fmla="*/ 112 w 863414"/>
              <a:gd name="connsiteY0" fmla="*/ 918561 h 918561"/>
              <a:gd name="connsiteX1" fmla="*/ 863415 w 863414"/>
              <a:gd name="connsiteY1" fmla="*/ 0 h 918561"/>
              <a:gd name="connsiteX0" fmla="*/ 131 w 748837"/>
              <a:gd name="connsiteY0" fmla="*/ 942975 h 942975"/>
              <a:gd name="connsiteX1" fmla="*/ 748836 w 748837"/>
              <a:gd name="connsiteY1" fmla="*/ 0 h 942975"/>
            </a:gdLst>
            <a:ahLst/>
            <a:cxnLst>
              <a:cxn ang="0">
                <a:pos x="connsiteX0" y="connsiteY0"/>
              </a:cxn>
              <a:cxn ang="0">
                <a:pos x="connsiteX1" y="connsiteY1"/>
              </a:cxn>
            </a:cxnLst>
            <a:rect l="l" t="t" r="r" b="b"/>
            <a:pathLst>
              <a:path w="748837" h="942975">
                <a:moveTo>
                  <a:pt x="131" y="942975"/>
                </a:moveTo>
                <a:cubicBezTo>
                  <a:pt x="-10387" y="723160"/>
                  <a:pt x="613700" y="418360"/>
                  <a:pt x="748836"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79" name="Freeform 178"/>
          <p:cNvSpPr/>
          <p:nvPr/>
        </p:nvSpPr>
        <p:spPr bwMode="auto">
          <a:xfrm flipH="1">
            <a:off x="2723552" y="1903412"/>
            <a:ext cx="698894" cy="850900"/>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86904"/>
              <a:gd name="connsiteY0" fmla="*/ 845321 h 845321"/>
              <a:gd name="connsiteX1" fmla="*/ 786904 w 786904"/>
              <a:gd name="connsiteY1" fmla="*/ 0 h 845321"/>
              <a:gd name="connsiteX0" fmla="*/ 0 w 786904"/>
              <a:gd name="connsiteY0" fmla="*/ 845321 h 845321"/>
              <a:gd name="connsiteX1" fmla="*/ 786904 w 786904"/>
              <a:gd name="connsiteY1" fmla="*/ 0 h 845321"/>
              <a:gd name="connsiteX0" fmla="*/ 0 w 849932"/>
              <a:gd name="connsiteY0" fmla="*/ 804123 h 804123"/>
              <a:gd name="connsiteX1" fmla="*/ 849932 w 849932"/>
              <a:gd name="connsiteY1" fmla="*/ 0 h 804123"/>
              <a:gd name="connsiteX0" fmla="*/ 0 w 849932"/>
              <a:gd name="connsiteY0" fmla="*/ 804123 h 804123"/>
              <a:gd name="connsiteX1" fmla="*/ 849932 w 849932"/>
              <a:gd name="connsiteY1" fmla="*/ 0 h 804123"/>
              <a:gd name="connsiteX0" fmla="*/ 0 w 849932"/>
              <a:gd name="connsiteY0" fmla="*/ 804123 h 804123"/>
              <a:gd name="connsiteX1" fmla="*/ 849932 w 849932"/>
              <a:gd name="connsiteY1" fmla="*/ 0 h 804123"/>
              <a:gd name="connsiteX0" fmla="*/ 0 w 769714"/>
              <a:gd name="connsiteY0" fmla="*/ 817856 h 817856"/>
              <a:gd name="connsiteX1" fmla="*/ 769714 w 769714"/>
              <a:gd name="connsiteY1" fmla="*/ 0 h 817856"/>
              <a:gd name="connsiteX0" fmla="*/ 0 w 769714"/>
              <a:gd name="connsiteY0" fmla="*/ 817856 h 817856"/>
              <a:gd name="connsiteX1" fmla="*/ 769714 w 769714"/>
              <a:gd name="connsiteY1" fmla="*/ 0 h 817856"/>
            </a:gdLst>
            <a:ahLst/>
            <a:cxnLst>
              <a:cxn ang="0">
                <a:pos x="connsiteX0" y="connsiteY0"/>
              </a:cxn>
              <a:cxn ang="0">
                <a:pos x="connsiteX1" y="connsiteY1"/>
              </a:cxn>
            </a:cxnLst>
            <a:rect l="l" t="t" r="r" b="b"/>
            <a:pathLst>
              <a:path w="769714" h="817856">
                <a:moveTo>
                  <a:pt x="0" y="817856"/>
                </a:moveTo>
                <a:cubicBezTo>
                  <a:pt x="161380" y="450034"/>
                  <a:pt x="628847" y="427515"/>
                  <a:pt x="769714"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37" name="Rectangle 136"/>
          <p:cNvSpPr/>
          <p:nvPr/>
        </p:nvSpPr>
        <p:spPr bwMode="auto">
          <a:xfrm>
            <a:off x="2636837" y="1959399"/>
            <a:ext cx="287882" cy="136102"/>
          </a:xfrm>
          <a:prstGeom prst="rect">
            <a:avLst/>
          </a:prstGeom>
          <a:solidFill>
            <a:srgbClr val="D7DDE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58" name="Rectangle 15"/>
          <p:cNvSpPr>
            <a:spLocks noChangeArrowheads="1"/>
          </p:cNvSpPr>
          <p:nvPr/>
        </p:nvSpPr>
        <p:spPr bwMode="auto">
          <a:xfrm>
            <a:off x="2531397" y="1893570"/>
            <a:ext cx="48299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a:latin typeface="Arial Narrow"/>
                <a:cs typeface="Arial Narrow"/>
              </a:rPr>
              <a:t>CAS</a:t>
            </a:r>
          </a:p>
        </p:txBody>
      </p:sp>
      <p:pic>
        <p:nvPicPr>
          <p:cNvPr id="59" name="Picture 26" descr="http://icons.iconarchive.com/icons/visualpharm/hardware/128/serv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9947" y="1390015"/>
            <a:ext cx="561890" cy="5143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2" name="Picture 26" descr="http://icons.iconarchive.com/icons/visualpharm/hardware/128/serv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402" y="2765425"/>
            <a:ext cx="558422" cy="511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0" name="Freeform 179"/>
          <p:cNvSpPr/>
          <p:nvPr/>
        </p:nvSpPr>
        <p:spPr bwMode="auto">
          <a:xfrm flipV="1">
            <a:off x="3587196" y="3327399"/>
            <a:ext cx="1768913" cy="1711325"/>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1757164"/>
              <a:gd name="connsiteY0" fmla="*/ 1669279 h 1669279"/>
              <a:gd name="connsiteX1" fmla="*/ 1757164 w 1757164"/>
              <a:gd name="connsiteY1" fmla="*/ 0 h 1669279"/>
              <a:gd name="connsiteX0" fmla="*/ 0 w 1825923"/>
              <a:gd name="connsiteY0" fmla="*/ 1669279 h 1669279"/>
              <a:gd name="connsiteX1" fmla="*/ 1825923 w 1825923"/>
              <a:gd name="connsiteY1" fmla="*/ 0 h 1669279"/>
              <a:gd name="connsiteX0" fmla="*/ 1030 w 1826953"/>
              <a:gd name="connsiteY0" fmla="*/ 1669279 h 1669279"/>
              <a:gd name="connsiteX1" fmla="*/ 1826953 w 1826953"/>
              <a:gd name="connsiteY1" fmla="*/ 0 h 1669279"/>
              <a:gd name="connsiteX0" fmla="*/ 0 w 1825923"/>
              <a:gd name="connsiteY0" fmla="*/ 1669279 h 1669279"/>
              <a:gd name="connsiteX1" fmla="*/ 1825923 w 1825923"/>
              <a:gd name="connsiteY1" fmla="*/ 0 h 1669279"/>
              <a:gd name="connsiteX0" fmla="*/ 0 w 1825923"/>
              <a:gd name="connsiteY0" fmla="*/ 1669279 h 1669279"/>
              <a:gd name="connsiteX1" fmla="*/ 1825923 w 1825923"/>
              <a:gd name="connsiteY1" fmla="*/ 0 h 1669279"/>
              <a:gd name="connsiteX0" fmla="*/ 0 w 1825923"/>
              <a:gd name="connsiteY0" fmla="*/ 1669279 h 1669279"/>
              <a:gd name="connsiteX1" fmla="*/ 1825923 w 1825923"/>
              <a:gd name="connsiteY1" fmla="*/ 0 h 1669279"/>
              <a:gd name="connsiteX0" fmla="*/ 0 w 1864122"/>
              <a:gd name="connsiteY0" fmla="*/ 1638762 h 1638762"/>
              <a:gd name="connsiteX1" fmla="*/ 1864122 w 1864122"/>
              <a:gd name="connsiteY1" fmla="*/ 0 h 1638762"/>
              <a:gd name="connsiteX0" fmla="*/ 0 w 1864122"/>
              <a:gd name="connsiteY0" fmla="*/ 1638762 h 1638762"/>
              <a:gd name="connsiteX1" fmla="*/ 1864122 w 1864122"/>
              <a:gd name="connsiteY1" fmla="*/ 0 h 1638762"/>
              <a:gd name="connsiteX0" fmla="*/ 0 w 1864122"/>
              <a:gd name="connsiteY0" fmla="*/ 1638762 h 1638762"/>
              <a:gd name="connsiteX1" fmla="*/ 1864122 w 1864122"/>
              <a:gd name="connsiteY1" fmla="*/ 0 h 163876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841203"/>
              <a:gd name="connsiteY0" fmla="*/ 1650968 h 1650968"/>
              <a:gd name="connsiteX1" fmla="*/ 1841203 w 1841203"/>
              <a:gd name="connsiteY1" fmla="*/ 0 h 1650968"/>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795364"/>
              <a:gd name="connsiteY0" fmla="*/ 1724209 h 1724209"/>
              <a:gd name="connsiteX1" fmla="*/ 1795364 w 1795364"/>
              <a:gd name="connsiteY1" fmla="*/ 0 h 1724209"/>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90862"/>
              <a:gd name="connsiteY0" fmla="*/ 1635710 h 1635710"/>
              <a:gd name="connsiteX1" fmla="*/ 1890862 w 1890862"/>
              <a:gd name="connsiteY1" fmla="*/ 0 h 1635710"/>
              <a:gd name="connsiteX0" fmla="*/ 0 w 1890862"/>
              <a:gd name="connsiteY0" fmla="*/ 1635710 h 1635710"/>
              <a:gd name="connsiteX1" fmla="*/ 1890862 w 1890862"/>
              <a:gd name="connsiteY1" fmla="*/ 0 h 1635710"/>
              <a:gd name="connsiteX0" fmla="*/ 0 w 1890862"/>
              <a:gd name="connsiteY0" fmla="*/ 1635710 h 1635710"/>
              <a:gd name="connsiteX1" fmla="*/ 1890862 w 1890862"/>
              <a:gd name="connsiteY1" fmla="*/ 0 h 1635710"/>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Lst>
            <a:ahLst/>
            <a:cxnLst>
              <a:cxn ang="0">
                <a:pos x="connsiteX0" y="connsiteY0"/>
              </a:cxn>
              <a:cxn ang="0">
                <a:pos x="connsiteX1" y="connsiteY1"/>
              </a:cxn>
            </a:cxnLst>
            <a:rect l="l" t="t" r="r" b="b"/>
            <a:pathLst>
              <a:path w="1856483" h="1644865">
                <a:moveTo>
                  <a:pt x="0" y="1644865"/>
                </a:moveTo>
                <a:cubicBezTo>
                  <a:pt x="692347" y="622455"/>
                  <a:pt x="1564730" y="543480"/>
                  <a:pt x="1856483"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5" name="Freeform 14"/>
          <p:cNvSpPr/>
          <p:nvPr/>
        </p:nvSpPr>
        <p:spPr bwMode="auto">
          <a:xfrm>
            <a:off x="3035711" y="3325813"/>
            <a:ext cx="409279" cy="947737"/>
          </a:xfrm>
          <a:custGeom>
            <a:avLst/>
            <a:gdLst>
              <a:gd name="connsiteX0" fmla="*/ 374650 w 374650"/>
              <a:gd name="connsiteY0" fmla="*/ 0 h 958850"/>
              <a:gd name="connsiteX1" fmla="*/ 0 w 374650"/>
              <a:gd name="connsiteY1" fmla="*/ 958850 h 958850"/>
              <a:gd name="connsiteX0" fmla="*/ 422538 w 422538"/>
              <a:gd name="connsiteY0" fmla="*/ 0 h 958850"/>
              <a:gd name="connsiteX1" fmla="*/ 47888 w 422538"/>
              <a:gd name="connsiteY1" fmla="*/ 958850 h 958850"/>
              <a:gd name="connsiteX0" fmla="*/ 418147 w 418147"/>
              <a:gd name="connsiteY0" fmla="*/ 0 h 958850"/>
              <a:gd name="connsiteX1" fmla="*/ 43497 w 418147"/>
              <a:gd name="connsiteY1" fmla="*/ 958850 h 958850"/>
              <a:gd name="connsiteX0" fmla="*/ 376971 w 376971"/>
              <a:gd name="connsiteY0" fmla="*/ 0 h 958850"/>
              <a:gd name="connsiteX1" fmla="*/ 2321 w 376971"/>
              <a:gd name="connsiteY1" fmla="*/ 958850 h 958850"/>
              <a:gd name="connsiteX0" fmla="*/ 374650 w 374650"/>
              <a:gd name="connsiteY0" fmla="*/ 0 h 958850"/>
              <a:gd name="connsiteX1" fmla="*/ 0 w 374650"/>
              <a:gd name="connsiteY1" fmla="*/ 958850 h 958850"/>
              <a:gd name="connsiteX0" fmla="*/ 438150 w 438150"/>
              <a:gd name="connsiteY0" fmla="*/ 0 h 965200"/>
              <a:gd name="connsiteX1" fmla="*/ 0 w 438150"/>
              <a:gd name="connsiteY1" fmla="*/ 965200 h 965200"/>
              <a:gd name="connsiteX0" fmla="*/ 412750 w 412750"/>
              <a:gd name="connsiteY0" fmla="*/ 0 h 952500"/>
              <a:gd name="connsiteX1" fmla="*/ 0 w 412750"/>
              <a:gd name="connsiteY1" fmla="*/ 952500 h 952500"/>
              <a:gd name="connsiteX0" fmla="*/ 322263 w 322263"/>
              <a:gd name="connsiteY0" fmla="*/ 0 h 990600"/>
              <a:gd name="connsiteX1" fmla="*/ 0 w 322263"/>
              <a:gd name="connsiteY1" fmla="*/ 990600 h 990600"/>
              <a:gd name="connsiteX0" fmla="*/ 360363 w 360363"/>
              <a:gd name="connsiteY0" fmla="*/ 0 h 947737"/>
              <a:gd name="connsiteX1" fmla="*/ 0 w 360363"/>
              <a:gd name="connsiteY1" fmla="*/ 947737 h 947737"/>
              <a:gd name="connsiteX0" fmla="*/ 360363 w 360363"/>
              <a:gd name="connsiteY0" fmla="*/ 0 h 947737"/>
              <a:gd name="connsiteX1" fmla="*/ 0 w 360363"/>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Lst>
            <a:ahLst/>
            <a:cxnLst>
              <a:cxn ang="0">
                <a:pos x="connsiteX0" y="connsiteY0"/>
              </a:cxn>
              <a:cxn ang="0">
                <a:pos x="connsiteX1" y="connsiteY1"/>
              </a:cxn>
            </a:cxnLst>
            <a:rect l="l" t="t" r="r" b="b"/>
            <a:pathLst>
              <a:path w="374651" h="947737">
                <a:moveTo>
                  <a:pt x="374651" y="0"/>
                </a:moveTo>
                <a:cubicBezTo>
                  <a:pt x="156105" y="405343"/>
                  <a:pt x="132821" y="502708"/>
                  <a:pt x="0" y="947737"/>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pic>
        <p:nvPicPr>
          <p:cNvPr id="2253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74203" y="4228795"/>
            <a:ext cx="602220" cy="40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reeform 15"/>
          <p:cNvSpPr/>
          <p:nvPr/>
        </p:nvSpPr>
        <p:spPr bwMode="auto">
          <a:xfrm>
            <a:off x="1934822" y="1818322"/>
            <a:ext cx="1350618" cy="961072"/>
          </a:xfrm>
          <a:custGeom>
            <a:avLst/>
            <a:gdLst>
              <a:gd name="connsiteX0" fmla="*/ 1226820 w 1226820"/>
              <a:gd name="connsiteY0" fmla="*/ 937260 h 937260"/>
              <a:gd name="connsiteX1" fmla="*/ 0 w 1226820"/>
              <a:gd name="connsiteY1" fmla="*/ 0 h 937260"/>
              <a:gd name="connsiteX0" fmla="*/ 1245870 w 1245870"/>
              <a:gd name="connsiteY0" fmla="*/ 899160 h 899160"/>
              <a:gd name="connsiteX1" fmla="*/ 0 w 1245870"/>
              <a:gd name="connsiteY1" fmla="*/ 0 h 899160"/>
              <a:gd name="connsiteX0" fmla="*/ 1245870 w 1245870"/>
              <a:gd name="connsiteY0" fmla="*/ 899160 h 899160"/>
              <a:gd name="connsiteX1" fmla="*/ 0 w 1245870"/>
              <a:gd name="connsiteY1" fmla="*/ 0 h 899160"/>
              <a:gd name="connsiteX0" fmla="*/ 1245870 w 1245870"/>
              <a:gd name="connsiteY0" fmla="*/ 899160 h 899160"/>
              <a:gd name="connsiteX1" fmla="*/ 0 w 1245870"/>
              <a:gd name="connsiteY1" fmla="*/ 0 h 899160"/>
              <a:gd name="connsiteX0" fmla="*/ 1264920 w 1264920"/>
              <a:gd name="connsiteY0" fmla="*/ 889635 h 889635"/>
              <a:gd name="connsiteX1" fmla="*/ 0 w 1264920"/>
              <a:gd name="connsiteY1" fmla="*/ 0 h 889635"/>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Lst>
            <a:ahLst/>
            <a:cxnLst>
              <a:cxn ang="0">
                <a:pos x="connsiteX0" y="connsiteY0"/>
              </a:cxn>
              <a:cxn ang="0">
                <a:pos x="connsiteX1" y="connsiteY1"/>
              </a:cxn>
            </a:cxnLst>
            <a:rect l="l" t="t" r="r" b="b"/>
            <a:pathLst>
              <a:path w="1236345" h="961072">
                <a:moveTo>
                  <a:pt x="1236345" y="961072"/>
                </a:moveTo>
                <a:cubicBezTo>
                  <a:pt x="873443" y="661352"/>
                  <a:pt x="372427" y="661670"/>
                  <a:pt x="0"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7" name="Freeform 16"/>
          <p:cNvSpPr/>
          <p:nvPr/>
        </p:nvSpPr>
        <p:spPr bwMode="auto">
          <a:xfrm>
            <a:off x="1903606" y="2577940"/>
            <a:ext cx="1390159" cy="409099"/>
          </a:xfrm>
          <a:custGeom>
            <a:avLst/>
            <a:gdLst>
              <a:gd name="connsiteX0" fmla="*/ 1234440 w 1234440"/>
              <a:gd name="connsiteY0" fmla="*/ 373380 h 373380"/>
              <a:gd name="connsiteX1" fmla="*/ 1234440 w 1234440"/>
              <a:gd name="connsiteY1" fmla="*/ 373380 h 373380"/>
              <a:gd name="connsiteX2" fmla="*/ 1127760 w 1234440"/>
              <a:gd name="connsiteY2" fmla="*/ 335280 h 373380"/>
              <a:gd name="connsiteX3" fmla="*/ 0 w 1234440"/>
              <a:gd name="connsiteY3" fmla="*/ 0 h 373380"/>
              <a:gd name="connsiteX0" fmla="*/ 1234440 w 1234440"/>
              <a:gd name="connsiteY0" fmla="*/ 373380 h 373380"/>
              <a:gd name="connsiteX1" fmla="*/ 1234440 w 1234440"/>
              <a:gd name="connsiteY1" fmla="*/ 373380 h 373380"/>
              <a:gd name="connsiteX2" fmla="*/ 0 w 1234440"/>
              <a:gd name="connsiteY2" fmla="*/ 0 h 373380"/>
              <a:gd name="connsiteX0" fmla="*/ 1272540 w 1272540"/>
              <a:gd name="connsiteY0" fmla="*/ 397193 h 397193"/>
              <a:gd name="connsiteX1" fmla="*/ 1272540 w 1272540"/>
              <a:gd name="connsiteY1" fmla="*/ 397193 h 397193"/>
              <a:gd name="connsiteX2" fmla="*/ 0 w 1272540"/>
              <a:gd name="connsiteY2" fmla="*/ 0 h 397193"/>
              <a:gd name="connsiteX0" fmla="*/ 1272540 w 1272540"/>
              <a:gd name="connsiteY0" fmla="*/ 398686 h 398686"/>
              <a:gd name="connsiteX1" fmla="*/ 1272540 w 1272540"/>
              <a:gd name="connsiteY1" fmla="*/ 398686 h 398686"/>
              <a:gd name="connsiteX2" fmla="*/ 0 w 1272540"/>
              <a:gd name="connsiteY2" fmla="*/ 1493 h 398686"/>
              <a:gd name="connsiteX0" fmla="*/ 1272540 w 1272540"/>
              <a:gd name="connsiteY0" fmla="*/ 398195 h 398195"/>
              <a:gd name="connsiteX1" fmla="*/ 1272540 w 1272540"/>
              <a:gd name="connsiteY1" fmla="*/ 398195 h 398195"/>
              <a:gd name="connsiteX2" fmla="*/ 0 w 1272540"/>
              <a:gd name="connsiteY2" fmla="*/ 1002 h 398195"/>
              <a:gd name="connsiteX0" fmla="*/ 1272540 w 1272540"/>
              <a:gd name="connsiteY0" fmla="*/ 398218 h 398218"/>
              <a:gd name="connsiteX1" fmla="*/ 1239203 w 1272540"/>
              <a:gd name="connsiteY1" fmla="*/ 391074 h 398218"/>
              <a:gd name="connsiteX2" fmla="*/ 0 w 1272540"/>
              <a:gd name="connsiteY2" fmla="*/ 1025 h 398218"/>
              <a:gd name="connsiteX0" fmla="*/ 1272540 w 1272540"/>
              <a:gd name="connsiteY0" fmla="*/ 398748 h 398748"/>
              <a:gd name="connsiteX1" fmla="*/ 1239203 w 1272540"/>
              <a:gd name="connsiteY1" fmla="*/ 391604 h 398748"/>
              <a:gd name="connsiteX2" fmla="*/ 0 w 1272540"/>
              <a:gd name="connsiteY2" fmla="*/ 1555 h 398748"/>
              <a:gd name="connsiteX0" fmla="*/ 1272540 w 1272540"/>
              <a:gd name="connsiteY0" fmla="*/ 398748 h 398748"/>
              <a:gd name="connsiteX1" fmla="*/ 1239203 w 1272540"/>
              <a:gd name="connsiteY1" fmla="*/ 391604 h 398748"/>
              <a:gd name="connsiteX2" fmla="*/ 0 w 1272540"/>
              <a:gd name="connsiteY2" fmla="*/ 1555 h 398748"/>
              <a:gd name="connsiteX0" fmla="*/ 1272540 w 1340113"/>
              <a:gd name="connsiteY0" fmla="*/ 409914 h 434462"/>
              <a:gd name="connsiteX1" fmla="*/ 1239203 w 1340113"/>
              <a:gd name="connsiteY1" fmla="*/ 402770 h 434462"/>
              <a:gd name="connsiteX2" fmla="*/ 0 w 1340113"/>
              <a:gd name="connsiteY2" fmla="*/ 815 h 434462"/>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Lst>
            <a:ahLst/>
            <a:cxnLst>
              <a:cxn ang="0">
                <a:pos x="connsiteX0" y="connsiteY0"/>
              </a:cxn>
              <a:cxn ang="0">
                <a:pos x="connsiteX1" y="connsiteY1"/>
              </a:cxn>
            </a:cxnLst>
            <a:rect l="l" t="t" r="r" b="b"/>
            <a:pathLst>
              <a:path w="1272540" h="409099">
                <a:moveTo>
                  <a:pt x="1272540" y="409099"/>
                </a:moveTo>
                <a:cubicBezTo>
                  <a:pt x="850741" y="210821"/>
                  <a:pt x="424180" y="136366"/>
                  <a:pt x="0"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8" name="Freeform 17"/>
          <p:cNvSpPr/>
          <p:nvPr/>
        </p:nvSpPr>
        <p:spPr bwMode="auto">
          <a:xfrm>
            <a:off x="1924417" y="3111340"/>
            <a:ext cx="1350618" cy="310039"/>
          </a:xfrm>
          <a:custGeom>
            <a:avLst/>
            <a:gdLst>
              <a:gd name="connsiteX0" fmla="*/ 1303020 w 1303020"/>
              <a:gd name="connsiteY0" fmla="*/ 0 h 274320"/>
              <a:gd name="connsiteX1" fmla="*/ 1303020 w 1303020"/>
              <a:gd name="connsiteY1" fmla="*/ 0 h 274320"/>
              <a:gd name="connsiteX2" fmla="*/ 1188720 w 1303020"/>
              <a:gd name="connsiteY2" fmla="*/ 0 h 274320"/>
              <a:gd name="connsiteX3" fmla="*/ 0 w 1303020"/>
              <a:gd name="connsiteY3" fmla="*/ 274320 h 274320"/>
              <a:gd name="connsiteX0" fmla="*/ 1303020 w 1303020"/>
              <a:gd name="connsiteY0" fmla="*/ 0 h 274320"/>
              <a:gd name="connsiteX1" fmla="*/ 1188720 w 1303020"/>
              <a:gd name="connsiteY1" fmla="*/ 0 h 274320"/>
              <a:gd name="connsiteX2" fmla="*/ 0 w 1303020"/>
              <a:gd name="connsiteY2" fmla="*/ 274320 h 274320"/>
              <a:gd name="connsiteX0" fmla="*/ 1188720 w 1188720"/>
              <a:gd name="connsiteY0" fmla="*/ 0 h 274320"/>
              <a:gd name="connsiteX1" fmla="*/ 0 w 1188720"/>
              <a:gd name="connsiteY1" fmla="*/ 274320 h 274320"/>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36345 w 1236345"/>
              <a:gd name="connsiteY0" fmla="*/ 0 h 310039"/>
              <a:gd name="connsiteX1" fmla="*/ 0 w 1236345"/>
              <a:gd name="connsiteY1" fmla="*/ 310039 h 310039"/>
            </a:gdLst>
            <a:ahLst/>
            <a:cxnLst>
              <a:cxn ang="0">
                <a:pos x="connsiteX0" y="connsiteY0"/>
              </a:cxn>
              <a:cxn ang="0">
                <a:pos x="connsiteX1" y="connsiteY1"/>
              </a:cxn>
            </a:cxnLst>
            <a:rect l="l" t="t" r="r" b="b"/>
            <a:pathLst>
              <a:path w="1236345" h="310039">
                <a:moveTo>
                  <a:pt x="1236345" y="0"/>
                </a:moveTo>
                <a:cubicBezTo>
                  <a:pt x="904399" y="20002"/>
                  <a:pt x="401002" y="235268"/>
                  <a:pt x="0" y="310039"/>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19" name="Freeform 18"/>
          <p:cNvSpPr/>
          <p:nvPr/>
        </p:nvSpPr>
        <p:spPr bwMode="auto">
          <a:xfrm>
            <a:off x="1855220" y="3174681"/>
            <a:ext cx="1439583" cy="1156335"/>
          </a:xfrm>
          <a:custGeom>
            <a:avLst/>
            <a:gdLst>
              <a:gd name="connsiteX0" fmla="*/ 1310640 w 1310640"/>
              <a:gd name="connsiteY0" fmla="*/ 0 h 1165860"/>
              <a:gd name="connsiteX1" fmla="*/ 0 w 1310640"/>
              <a:gd name="connsiteY1" fmla="*/ 1165860 h 1165860"/>
              <a:gd name="connsiteX0" fmla="*/ 1310640 w 1310640"/>
              <a:gd name="connsiteY0" fmla="*/ 0 h 1165860"/>
              <a:gd name="connsiteX1" fmla="*/ 0 w 1310640"/>
              <a:gd name="connsiteY1" fmla="*/ 1165860 h 1165860"/>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17783 w 1317783"/>
              <a:gd name="connsiteY0" fmla="*/ 0 h 1156335"/>
              <a:gd name="connsiteX1" fmla="*/ 0 w 1317783"/>
              <a:gd name="connsiteY1" fmla="*/ 1156335 h 1156335"/>
              <a:gd name="connsiteX0" fmla="*/ 1317783 w 1317783"/>
              <a:gd name="connsiteY0" fmla="*/ 0 h 1156335"/>
              <a:gd name="connsiteX1" fmla="*/ 0 w 1317783"/>
              <a:gd name="connsiteY1" fmla="*/ 1156335 h 1156335"/>
            </a:gdLst>
            <a:ahLst/>
            <a:cxnLst>
              <a:cxn ang="0">
                <a:pos x="connsiteX0" y="connsiteY0"/>
              </a:cxn>
              <a:cxn ang="0">
                <a:pos x="connsiteX1" y="connsiteY1"/>
              </a:cxn>
            </a:cxnLst>
            <a:rect l="l" t="t" r="r" b="b"/>
            <a:pathLst>
              <a:path w="1317783" h="1156335">
                <a:moveTo>
                  <a:pt x="1317783" y="0"/>
                </a:moveTo>
                <a:cubicBezTo>
                  <a:pt x="818990" y="302895"/>
                  <a:pt x="467837" y="665320"/>
                  <a:pt x="0" y="1156335"/>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sp>
        <p:nvSpPr>
          <p:cNvPr id="20" name="Freeform 19"/>
          <p:cNvSpPr/>
          <p:nvPr/>
        </p:nvSpPr>
        <p:spPr bwMode="auto">
          <a:xfrm>
            <a:off x="2028471" y="3254692"/>
            <a:ext cx="1327726" cy="1774507"/>
          </a:xfrm>
          <a:custGeom>
            <a:avLst/>
            <a:gdLst>
              <a:gd name="connsiteX0" fmla="*/ 1272540 w 1272540"/>
              <a:gd name="connsiteY0" fmla="*/ 0 h 1760220"/>
              <a:gd name="connsiteX1" fmla="*/ 0 w 1272540"/>
              <a:gd name="connsiteY1" fmla="*/ 1760220 h 1760220"/>
              <a:gd name="connsiteX0" fmla="*/ 1272540 w 1272540"/>
              <a:gd name="connsiteY0" fmla="*/ 0 h 1760220"/>
              <a:gd name="connsiteX1" fmla="*/ 0 w 1272540"/>
              <a:gd name="connsiteY1" fmla="*/ 1760220 h 1760220"/>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Lst>
            <a:ahLst/>
            <a:cxnLst>
              <a:cxn ang="0">
                <a:pos x="connsiteX0" y="connsiteY0"/>
              </a:cxn>
              <a:cxn ang="0">
                <a:pos x="connsiteX1" y="connsiteY1"/>
              </a:cxn>
            </a:cxnLst>
            <a:rect l="l" t="t" r="r" b="b"/>
            <a:pathLst>
              <a:path w="1215390" h="1774507">
                <a:moveTo>
                  <a:pt x="1215390" y="0"/>
                </a:moveTo>
                <a:cubicBezTo>
                  <a:pt x="700723" y="548639"/>
                  <a:pt x="371793" y="821055"/>
                  <a:pt x="0" y="1774507"/>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smtClean="0">
              <a:ln>
                <a:noFill/>
              </a:ln>
              <a:solidFill>
                <a:schemeClr val="tx1"/>
              </a:solidFill>
              <a:effectLst/>
              <a:latin typeface="Arial Narrow"/>
              <a:cs typeface="Arial Narrow"/>
            </a:endParaRPr>
          </a:p>
        </p:txBody>
      </p:sp>
      <p:pic>
        <p:nvPicPr>
          <p:cNvPr id="64" name="Picture 128"/>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1430741" y="2185035"/>
            <a:ext cx="616920" cy="6858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533"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465193" y="3209566"/>
            <a:ext cx="548017" cy="4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0959" y="4078262"/>
            <a:ext cx="936484" cy="4835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536"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97558" y="4908550"/>
            <a:ext cx="683287" cy="55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4" descr="http://icons.iconarchive.com/icons/icons-land/vista-hardware-devices/128/Home-Server-ic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6873" y="2595245"/>
            <a:ext cx="938566" cy="859156"/>
          </a:xfrm>
          <a:prstGeom prst="rect">
            <a:avLst/>
          </a:prstGeom>
          <a:noFill/>
          <a:extLst>
            <a:ext uri="{909E8E84-426E-40DD-AFC4-6F175D3DCCD1}">
              <a14:hiddenFill xmlns:a14="http://schemas.microsoft.com/office/drawing/2010/main">
                <a:solidFill>
                  <a:srgbClr val="FFFFFF"/>
                </a:solidFill>
              </a14:hiddenFill>
            </a:ext>
          </a:extLst>
        </p:spPr>
      </p:pic>
      <p:sp>
        <p:nvSpPr>
          <p:cNvPr id="17431" name="Rectangle 23"/>
          <p:cNvSpPr>
            <a:spLocks noChangeArrowheads="1"/>
          </p:cNvSpPr>
          <p:nvPr/>
        </p:nvSpPr>
        <p:spPr bwMode="auto">
          <a:xfrm>
            <a:off x="3241910" y="3009106"/>
            <a:ext cx="56836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400" b="1" dirty="0">
                <a:solidFill>
                  <a:schemeClr val="bg1"/>
                </a:solidFill>
                <a:latin typeface="Arial Narrow"/>
                <a:cs typeface="Arial Narrow"/>
              </a:rPr>
              <a:t>PMS</a:t>
            </a:r>
          </a:p>
        </p:txBody>
      </p:sp>
      <p:pic>
        <p:nvPicPr>
          <p:cNvPr id="92" name="Picture 91"/>
          <p:cNvPicPr>
            <a:picLocks noChangeAspect="1"/>
          </p:cNvPicPr>
          <p:nvPr/>
        </p:nvPicPr>
        <p:blipFill>
          <a:blip r:embed="rId18"/>
          <a:stretch>
            <a:fillRect/>
          </a:stretch>
        </p:blipFill>
        <p:spPr>
          <a:xfrm rot="21120000">
            <a:off x="4264538" y="1303429"/>
            <a:ext cx="707893" cy="648000"/>
          </a:xfrm>
          <a:prstGeom prst="rect">
            <a:avLst/>
          </a:prstGeom>
        </p:spPr>
      </p:pic>
      <p:grpSp>
        <p:nvGrpSpPr>
          <p:cNvPr id="3" name="Group 2"/>
          <p:cNvGrpSpPr/>
          <p:nvPr/>
        </p:nvGrpSpPr>
        <p:grpSpPr>
          <a:xfrm>
            <a:off x="1454656" y="1386840"/>
            <a:ext cx="569091" cy="641610"/>
            <a:chOff x="1880115" y="1386840"/>
            <a:chExt cx="520941" cy="641610"/>
          </a:xfrm>
        </p:grpSpPr>
        <p:pic>
          <p:nvPicPr>
            <p:cNvPr id="110" name="Picture 60" descr="iPad Side Blue Background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1903340" y="1521846"/>
              <a:ext cx="240145" cy="24578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56" descr="iPhone alt ic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80115" y="1680259"/>
              <a:ext cx="137465" cy="14069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76" descr="http://images.apple.com/support/assets/images/assistant/shared/wifiaccesspoint.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49843" y="1386840"/>
              <a:ext cx="251213" cy="17070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54" descr="http://www.designdownloader.com/item/pngl/laptop_f010/laptop_f010-20111223152102-00005.png"/>
            <p:cNvPicPr>
              <a:picLocks noChangeArrowheads="1"/>
            </p:cNvPicPr>
            <p:nvPr/>
          </p:nvPicPr>
          <p:blipFill>
            <a:blip r:embed="rId22" cstate="print">
              <a:extLst>
                <a:ext uri="{BEBA8EAE-BF5A-486C-A8C5-ECC9F3942E4B}">
                  <a14:imgProps xmlns:a14="http://schemas.microsoft.com/office/drawing/2010/main">
                    <a14:imgLayer r:embed="rId23">
                      <a14:imgEffect>
                        <a14:backgroundRemoval t="2649" b="97351" l="0" r="100000">
                          <a14:foregroundMark x1="84328" y1="64901" x2="84328" y2="64901"/>
                          <a14:foregroundMark x1="51119" y1="79470" x2="51119" y2="79470"/>
                          <a14:foregroundMark x1="60448" y1="71523" x2="60448" y2="71523"/>
                          <a14:foregroundMark x1="66045" y1="74834" x2="66045" y2="7483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59898" y="1524450"/>
              <a:ext cx="432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0" name="Picture 99"/>
          <p:cNvPicPr>
            <a:picLocks noChangeAspect="1"/>
          </p:cNvPicPr>
          <p:nvPr/>
        </p:nvPicPr>
        <p:blipFill>
          <a:blip r:embed="rId24">
            <a:extLst>
              <a:ext uri="{BEBA8EAE-BF5A-486C-A8C5-ECC9F3942E4B}">
                <a14:imgProps xmlns:a14="http://schemas.microsoft.com/office/drawing/2010/main">
                  <a14:imgLayer r:embed="rId25">
                    <a14:imgEffect>
                      <a14:saturation sat="66000"/>
                    </a14:imgEffect>
                  </a14:imgLayer>
                </a14:imgProps>
              </a:ext>
            </a:extLst>
          </a:blip>
          <a:stretch>
            <a:fillRect/>
          </a:stretch>
        </p:blipFill>
        <p:spPr>
          <a:xfrm>
            <a:off x="2688192" y="4864099"/>
            <a:ext cx="588808" cy="540000"/>
          </a:xfrm>
          <a:prstGeom prst="rect">
            <a:avLst/>
          </a:prstGeom>
        </p:spPr>
      </p:pic>
      <p:pic>
        <p:nvPicPr>
          <p:cNvPr id="101" name="Picture 100"/>
          <p:cNvPicPr>
            <a:picLocks noChangeAspect="1"/>
          </p:cNvPicPr>
          <p:nvPr/>
        </p:nvPicPr>
        <p:blipFill>
          <a:blip r:embed="rId24">
            <a:extLst>
              <a:ext uri="{BEBA8EAE-BF5A-486C-A8C5-ECC9F3942E4B}">
                <a14:imgProps xmlns:a14="http://schemas.microsoft.com/office/drawing/2010/main">
                  <a14:imgLayer r:embed="rId26">
                    <a14:imgEffect>
                      <a14:saturation sat="66000"/>
                    </a14:imgEffect>
                  </a14:imgLayer>
                </a14:imgProps>
              </a:ext>
            </a:extLst>
          </a:blip>
          <a:stretch>
            <a:fillRect/>
          </a:stretch>
        </p:blipFill>
        <p:spPr>
          <a:xfrm>
            <a:off x="3916027" y="4864099"/>
            <a:ext cx="588808" cy="540000"/>
          </a:xfrm>
          <a:prstGeom prst="rect">
            <a:avLst/>
          </a:prstGeom>
        </p:spPr>
      </p:pic>
      <p:pic>
        <p:nvPicPr>
          <p:cNvPr id="102" name="Picture 101"/>
          <p:cNvPicPr>
            <a:picLocks noChangeAspect="1"/>
          </p:cNvPicPr>
          <p:nvPr/>
        </p:nvPicPr>
        <p:blipFill>
          <a:blip r:embed="rId24">
            <a:extLst>
              <a:ext uri="{BEBA8EAE-BF5A-486C-A8C5-ECC9F3942E4B}">
                <a14:imgProps xmlns:a14="http://schemas.microsoft.com/office/drawing/2010/main">
                  <a14:imgLayer r:embed="rId27">
                    <a14:imgEffect>
                      <a14:saturation sat="66000"/>
                    </a14:imgEffect>
                  </a14:imgLayer>
                </a14:imgProps>
              </a:ext>
            </a:extLst>
          </a:blip>
          <a:stretch>
            <a:fillRect/>
          </a:stretch>
        </p:blipFill>
        <p:spPr>
          <a:xfrm>
            <a:off x="5060619" y="4864099"/>
            <a:ext cx="588808" cy="540000"/>
          </a:xfrm>
          <a:prstGeom prst="rect">
            <a:avLst/>
          </a:prstGeom>
        </p:spPr>
      </p:pic>
      <p:pic>
        <p:nvPicPr>
          <p:cNvPr id="103" name="Picture 102"/>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5022849"/>
            <a:ext cx="588808" cy="540000"/>
          </a:xfrm>
          <a:prstGeom prst="rect">
            <a:avLst/>
          </a:prstGeom>
        </p:spPr>
      </p:pic>
      <p:pic>
        <p:nvPicPr>
          <p:cNvPr id="104" name="Picture 103"/>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4159249"/>
            <a:ext cx="588808" cy="540000"/>
          </a:xfrm>
          <a:prstGeom prst="rect">
            <a:avLst/>
          </a:prstGeom>
        </p:spPr>
      </p:pic>
      <p:pic>
        <p:nvPicPr>
          <p:cNvPr id="105" name="Picture 104"/>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3289299"/>
            <a:ext cx="588808" cy="540000"/>
          </a:xfrm>
          <a:prstGeom prst="rect">
            <a:avLst/>
          </a:prstGeom>
        </p:spPr>
      </p:pic>
      <p:pic>
        <p:nvPicPr>
          <p:cNvPr id="106" name="Picture 105"/>
          <p:cNvPicPr>
            <a:picLocks noChangeAspect="1"/>
          </p:cNvPicPr>
          <p:nvPr/>
        </p:nvPicPr>
        <p:blipFill>
          <a:blip r:embed="rId24">
            <a:extLst>
              <a:ext uri="{BEBA8EAE-BF5A-486C-A8C5-ECC9F3942E4B}">
                <a14:imgProps xmlns:a14="http://schemas.microsoft.com/office/drawing/2010/main">
                  <a14:imgLayer r:embed="rId29">
                    <a14:imgEffect>
                      <a14:saturation sat="66000"/>
                    </a14:imgEffect>
                  </a14:imgLayer>
                </a14:imgProps>
              </a:ext>
            </a:extLst>
          </a:blip>
          <a:stretch>
            <a:fillRect/>
          </a:stretch>
        </p:blipFill>
        <p:spPr>
          <a:xfrm>
            <a:off x="6579804" y="2400299"/>
            <a:ext cx="588808" cy="540000"/>
          </a:xfrm>
          <a:prstGeom prst="rect">
            <a:avLst/>
          </a:prstGeom>
        </p:spPr>
      </p:pic>
      <p:pic>
        <p:nvPicPr>
          <p:cNvPr id="107" name="Picture 106"/>
          <p:cNvPicPr>
            <a:picLocks noChangeAspect="1"/>
          </p:cNvPicPr>
          <p:nvPr/>
        </p:nvPicPr>
        <p:blipFill>
          <a:blip r:embed="rId24">
            <a:extLst>
              <a:ext uri="{BEBA8EAE-BF5A-486C-A8C5-ECC9F3942E4B}">
                <a14:imgProps xmlns:a14="http://schemas.microsoft.com/office/drawing/2010/main">
                  <a14:imgLayer r:embed="rId30">
                    <a14:imgEffect>
                      <a14:saturation sat="66000"/>
                    </a14:imgEffect>
                  </a14:imgLayer>
                </a14:imgProps>
              </a:ext>
            </a:extLst>
          </a:blip>
          <a:stretch>
            <a:fillRect/>
          </a:stretch>
        </p:blipFill>
        <p:spPr>
          <a:xfrm>
            <a:off x="5206294" y="2400299"/>
            <a:ext cx="588808" cy="540000"/>
          </a:xfrm>
          <a:prstGeom prst="rect">
            <a:avLst/>
          </a:prstGeom>
        </p:spPr>
      </p:pic>
      <p:sp>
        <p:nvSpPr>
          <p:cNvPr id="109" name="Title 3"/>
          <p:cNvSpPr>
            <a:spLocks noGrp="1"/>
          </p:cNvSpPr>
          <p:nvPr>
            <p:ph type="title"/>
          </p:nvPr>
        </p:nvSpPr>
        <p:spPr>
          <a:xfrm>
            <a:off x="591761" y="6058519"/>
            <a:ext cx="7830457" cy="442818"/>
          </a:xfrm>
        </p:spPr>
        <p:txBody>
          <a:bodyPr/>
          <a:lstStyle/>
          <a:p>
            <a:pPr algn="ctr"/>
            <a:r>
              <a:rPr lang="en-AU" sz="2000" dirty="0"/>
              <a:t>Figure 9.5 </a:t>
            </a:r>
            <a:r>
              <a:rPr lang="en-US" sz="2000" b="0" dirty="0"/>
              <a:t>Property Management System (PMS) </a:t>
            </a:r>
            <a:r>
              <a:rPr lang="en-US" sz="2000" b="0" dirty="0" smtClean="0"/>
              <a:t>interfaces</a:t>
            </a:r>
            <a:r>
              <a:rPr lang="en-AU" sz="2000" b="0" dirty="0" smtClean="0"/>
              <a:t> </a:t>
            </a:r>
            <a:endParaRPr lang="en-US" sz="2000" b="0" dirty="0"/>
          </a:p>
        </p:txBody>
      </p:sp>
    </p:spTree>
    <p:extLst>
      <p:ext uri="{BB962C8B-B14F-4D97-AF65-F5344CB8AC3E}">
        <p14:creationId xmlns:p14="http://schemas.microsoft.com/office/powerpoint/2010/main" val="35907574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100">
              <a:latin typeface="Zurich Cn BT" panose="020B0506020202040204" pitchFamily="34" charset="0"/>
            </a:endParaRPr>
          </a:p>
        </p:txBody>
      </p:sp>
      <p:sp>
        <p:nvSpPr>
          <p:cNvPr id="109" name="Title 3"/>
          <p:cNvSpPr>
            <a:spLocks noGrp="1"/>
          </p:cNvSpPr>
          <p:nvPr>
            <p:ph type="title"/>
          </p:nvPr>
        </p:nvSpPr>
        <p:spPr>
          <a:xfrm>
            <a:off x="591761" y="6058519"/>
            <a:ext cx="7830457" cy="442818"/>
          </a:xfrm>
        </p:spPr>
        <p:txBody>
          <a:bodyPr/>
          <a:lstStyle/>
          <a:p>
            <a:pPr algn="ctr"/>
            <a:r>
              <a:rPr lang="en-AU" sz="2000" dirty="0"/>
              <a:t>Figure </a:t>
            </a:r>
            <a:r>
              <a:rPr lang="en-AU" sz="2000" dirty="0" smtClean="0"/>
              <a:t>9.6 </a:t>
            </a:r>
            <a:r>
              <a:rPr lang="en-AU" sz="2000" b="0" dirty="0" smtClean="0"/>
              <a:t>Foodservice IT </a:t>
            </a:r>
            <a:r>
              <a:rPr lang="en-AU" sz="2000" b="0" dirty="0" smtClean="0"/>
              <a:t>applications.</a:t>
            </a:r>
            <a:endParaRPr lang="en-US" sz="2000" b="0" dirty="0"/>
          </a:p>
        </p:txBody>
      </p:sp>
      <p:cxnSp>
        <p:nvCxnSpPr>
          <p:cNvPr id="93" name="Straight Connector 92"/>
          <p:cNvCxnSpPr/>
          <p:nvPr/>
        </p:nvCxnSpPr>
        <p:spPr>
          <a:xfrm flipH="1" flipV="1">
            <a:off x="5014238" y="1822079"/>
            <a:ext cx="762030" cy="647317"/>
          </a:xfrm>
          <a:prstGeom prst="line">
            <a:avLst/>
          </a:prstGeom>
          <a:ln/>
        </p:spPr>
        <p:style>
          <a:lnRef idx="2">
            <a:schemeClr val="accent6"/>
          </a:lnRef>
          <a:fillRef idx="0">
            <a:schemeClr val="accent6"/>
          </a:fillRef>
          <a:effectRef idx="1">
            <a:schemeClr val="accent6"/>
          </a:effectRef>
          <a:fontRef idx="minor">
            <a:schemeClr val="tx1"/>
          </a:fontRef>
        </p:style>
      </p:cxnSp>
      <p:sp>
        <p:nvSpPr>
          <p:cNvPr id="94" name="Rounded Rectangle 93"/>
          <p:cNvSpPr/>
          <p:nvPr/>
        </p:nvSpPr>
        <p:spPr bwMode="auto">
          <a:xfrm>
            <a:off x="6406891" y="2223579"/>
            <a:ext cx="1512179" cy="3720022"/>
          </a:xfrm>
          <a:prstGeom prst="roundRect">
            <a:avLst>
              <a:gd name="adj" fmla="val 5072"/>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Narrow"/>
              <a:cs typeface="Arial Narrow"/>
            </a:endParaRPr>
          </a:p>
        </p:txBody>
      </p:sp>
      <p:sp>
        <p:nvSpPr>
          <p:cNvPr id="95" name="Rounded Rectangle 94"/>
          <p:cNvSpPr/>
          <p:nvPr/>
        </p:nvSpPr>
        <p:spPr bwMode="auto">
          <a:xfrm>
            <a:off x="2982154" y="4411345"/>
            <a:ext cx="3384073" cy="1532256"/>
          </a:xfrm>
          <a:prstGeom prst="roundRect">
            <a:avLst>
              <a:gd name="adj" fmla="val 5072"/>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Narrow"/>
              <a:cs typeface="Arial Narrow"/>
            </a:endParaRPr>
          </a:p>
        </p:txBody>
      </p:sp>
      <p:cxnSp>
        <p:nvCxnSpPr>
          <p:cNvPr id="96" name="Straight Connector 95"/>
          <p:cNvCxnSpPr/>
          <p:nvPr/>
        </p:nvCxnSpPr>
        <p:spPr>
          <a:xfrm flipH="1">
            <a:off x="4793002" y="3075743"/>
            <a:ext cx="2154991" cy="671898"/>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flipH="1">
            <a:off x="4956880" y="2493977"/>
            <a:ext cx="852164" cy="116353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a:xfrm>
            <a:off x="4612737" y="3755835"/>
            <a:ext cx="65551" cy="1048817"/>
          </a:xfrm>
          <a:prstGeom prst="line">
            <a:avLst/>
          </a:prstGeom>
          <a:ln/>
        </p:spPr>
        <p:style>
          <a:lnRef idx="2">
            <a:schemeClr val="accent6"/>
          </a:lnRef>
          <a:fillRef idx="0">
            <a:schemeClr val="accent6"/>
          </a:fillRef>
          <a:effectRef idx="1">
            <a:schemeClr val="accent6"/>
          </a:effectRef>
          <a:fontRef idx="minor">
            <a:schemeClr val="tx1"/>
          </a:fontRef>
        </p:style>
      </p:cxnSp>
      <p:sp>
        <p:nvSpPr>
          <p:cNvPr id="108" name="TextBox 107"/>
          <p:cNvSpPr txBox="1"/>
          <p:nvPr/>
        </p:nvSpPr>
        <p:spPr>
          <a:xfrm>
            <a:off x="4162073" y="5461659"/>
            <a:ext cx="1024235" cy="307777"/>
          </a:xfrm>
          <a:prstGeom prst="rect">
            <a:avLst/>
          </a:prstGeom>
          <a:noFill/>
        </p:spPr>
        <p:txBody>
          <a:bodyPr wrap="square" rtlCol="0">
            <a:spAutoFit/>
          </a:bodyPr>
          <a:lstStyle/>
          <a:p>
            <a:pPr algn="ctr"/>
            <a:r>
              <a:rPr lang="en-AU" sz="1400" dirty="0" smtClean="0">
                <a:latin typeface="Arial Narrow"/>
                <a:cs typeface="Arial Narrow"/>
              </a:rPr>
              <a:t>Printers</a:t>
            </a:r>
            <a:endParaRPr lang="en-AU" sz="1400" dirty="0">
              <a:latin typeface="Arial Narrow"/>
              <a:cs typeface="Arial Narrow"/>
            </a:endParaRPr>
          </a:p>
        </p:txBody>
      </p:sp>
      <p:sp>
        <p:nvSpPr>
          <p:cNvPr id="114" name="TextBox 113"/>
          <p:cNvSpPr txBox="1"/>
          <p:nvPr/>
        </p:nvSpPr>
        <p:spPr>
          <a:xfrm>
            <a:off x="4075920" y="2703430"/>
            <a:ext cx="1158388" cy="483722"/>
          </a:xfrm>
          <a:prstGeom prst="rect">
            <a:avLst/>
          </a:prstGeom>
          <a:noFill/>
        </p:spPr>
        <p:txBody>
          <a:bodyPr wrap="square" rtlCol="0">
            <a:spAutoFit/>
          </a:bodyPr>
          <a:lstStyle/>
          <a:p>
            <a:pPr algn="ctr">
              <a:lnSpc>
                <a:spcPct val="90000"/>
              </a:lnSpc>
            </a:pPr>
            <a:r>
              <a:rPr lang="en-AU" sz="1400" dirty="0" smtClean="0">
                <a:latin typeface="Arial Narrow"/>
                <a:cs typeface="Arial Narrow"/>
              </a:rPr>
              <a:t>POS server &amp; router</a:t>
            </a:r>
            <a:endParaRPr lang="en-AU" sz="1400" dirty="0">
              <a:latin typeface="Arial Narrow"/>
              <a:cs typeface="Arial Narrow"/>
            </a:endParaRPr>
          </a:p>
        </p:txBody>
      </p:sp>
      <p:sp>
        <p:nvSpPr>
          <p:cNvPr id="116" name="TextBox 115"/>
          <p:cNvSpPr txBox="1"/>
          <p:nvPr/>
        </p:nvSpPr>
        <p:spPr>
          <a:xfrm>
            <a:off x="6427171" y="3242079"/>
            <a:ext cx="1471619" cy="307777"/>
          </a:xfrm>
          <a:prstGeom prst="rect">
            <a:avLst/>
          </a:prstGeom>
          <a:noFill/>
        </p:spPr>
        <p:txBody>
          <a:bodyPr wrap="square" rtlCol="0">
            <a:spAutoFit/>
          </a:bodyPr>
          <a:lstStyle/>
          <a:p>
            <a:pPr algn="ctr"/>
            <a:r>
              <a:rPr lang="en-AU" sz="1400" dirty="0" smtClean="0">
                <a:latin typeface="Arial Narrow"/>
                <a:cs typeface="Arial Narrow"/>
              </a:rPr>
              <a:t>Handheld devices</a:t>
            </a:r>
            <a:endParaRPr lang="en-AU" sz="1400" dirty="0">
              <a:latin typeface="Arial Narrow"/>
              <a:cs typeface="Arial Narrow"/>
            </a:endParaRPr>
          </a:p>
        </p:txBody>
      </p:sp>
      <p:sp>
        <p:nvSpPr>
          <p:cNvPr id="118" name="TextBox 117"/>
          <p:cNvSpPr txBox="1"/>
          <p:nvPr/>
        </p:nvSpPr>
        <p:spPr>
          <a:xfrm>
            <a:off x="5268247" y="1803815"/>
            <a:ext cx="1130756" cy="307777"/>
          </a:xfrm>
          <a:prstGeom prst="rect">
            <a:avLst/>
          </a:prstGeom>
          <a:noFill/>
        </p:spPr>
        <p:txBody>
          <a:bodyPr wrap="square" rtlCol="0">
            <a:spAutoFit/>
          </a:bodyPr>
          <a:lstStyle/>
          <a:p>
            <a:pPr algn="ctr"/>
            <a:r>
              <a:rPr lang="en-AU" sz="1400" dirty="0" smtClean="0">
                <a:latin typeface="Arial Narrow"/>
                <a:cs typeface="Arial Narrow"/>
              </a:rPr>
              <a:t>Internet</a:t>
            </a:r>
            <a:endParaRPr lang="en-AU" sz="1400" dirty="0">
              <a:latin typeface="Arial Narrow"/>
              <a:cs typeface="Arial Narrow"/>
            </a:endParaRPr>
          </a:p>
        </p:txBody>
      </p:sp>
      <p:pic>
        <p:nvPicPr>
          <p:cNvPr id="122" name="Picture 66" descr="Categories applications interne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903" y="2181381"/>
            <a:ext cx="680090" cy="680090"/>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p:cNvSpPr txBox="1"/>
          <p:nvPr/>
        </p:nvSpPr>
        <p:spPr>
          <a:xfrm>
            <a:off x="6472236" y="2217843"/>
            <a:ext cx="1381488" cy="307777"/>
          </a:xfrm>
          <a:prstGeom prst="rect">
            <a:avLst/>
          </a:prstGeom>
          <a:noFill/>
        </p:spPr>
        <p:txBody>
          <a:bodyPr wrap="square" rtlCol="0">
            <a:spAutoFit/>
          </a:bodyPr>
          <a:lstStyle/>
          <a:p>
            <a:pPr algn="ctr"/>
            <a:r>
              <a:rPr lang="en-AU" sz="1400" dirty="0" smtClean="0">
                <a:latin typeface="Arial Narrow"/>
                <a:cs typeface="Arial Narrow"/>
              </a:rPr>
              <a:t>Order entry</a:t>
            </a:r>
            <a:endParaRPr lang="en-AU" sz="1400" dirty="0">
              <a:latin typeface="Arial Narrow"/>
              <a:cs typeface="Arial Narrow"/>
            </a:endParaRPr>
          </a:p>
        </p:txBody>
      </p:sp>
      <p:sp>
        <p:nvSpPr>
          <p:cNvPr id="128" name="TextBox 127"/>
          <p:cNvSpPr txBox="1"/>
          <p:nvPr/>
        </p:nvSpPr>
        <p:spPr>
          <a:xfrm>
            <a:off x="3047704" y="5461659"/>
            <a:ext cx="1282344" cy="307777"/>
          </a:xfrm>
          <a:prstGeom prst="rect">
            <a:avLst/>
          </a:prstGeom>
          <a:noFill/>
        </p:spPr>
        <p:txBody>
          <a:bodyPr wrap="square" rtlCol="0">
            <a:spAutoFit/>
          </a:bodyPr>
          <a:lstStyle/>
          <a:p>
            <a:pPr algn="ctr"/>
            <a:r>
              <a:rPr lang="en-AU" sz="1400" dirty="0" smtClean="0">
                <a:latin typeface="Arial Narrow"/>
                <a:cs typeface="Arial Narrow"/>
              </a:rPr>
              <a:t>Cash register</a:t>
            </a:r>
            <a:endParaRPr lang="en-AU" sz="1400" dirty="0">
              <a:latin typeface="Arial Narrow"/>
              <a:cs typeface="Arial Narrow"/>
            </a:endParaRPr>
          </a:p>
        </p:txBody>
      </p:sp>
      <p:grpSp>
        <p:nvGrpSpPr>
          <p:cNvPr id="129" name="Group 128"/>
          <p:cNvGrpSpPr/>
          <p:nvPr/>
        </p:nvGrpSpPr>
        <p:grpSpPr>
          <a:xfrm>
            <a:off x="4257541" y="4671911"/>
            <a:ext cx="833302" cy="876745"/>
            <a:chOff x="6420485" y="3549649"/>
            <a:chExt cx="598047" cy="641351"/>
          </a:xfrm>
        </p:grpSpPr>
        <p:pic>
          <p:nvPicPr>
            <p:cNvPr id="135" name="Picture 72" descr="http://upload.wikimedia.org/wikipedia/en/a/a6/Windows_Fax_and_Scan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485" y="3549649"/>
              <a:ext cx="537845" cy="537845"/>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3908425"/>
              <a:ext cx="358969"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0" name="TextBox 139"/>
          <p:cNvSpPr txBox="1"/>
          <p:nvPr/>
        </p:nvSpPr>
        <p:spPr>
          <a:xfrm>
            <a:off x="5141241" y="5343400"/>
            <a:ext cx="1224987" cy="483722"/>
          </a:xfrm>
          <a:prstGeom prst="rect">
            <a:avLst/>
          </a:prstGeom>
          <a:noFill/>
        </p:spPr>
        <p:txBody>
          <a:bodyPr wrap="square" rtlCol="0">
            <a:spAutoFit/>
          </a:bodyPr>
          <a:lstStyle/>
          <a:p>
            <a:pPr algn="ctr">
              <a:lnSpc>
                <a:spcPct val="90000"/>
              </a:lnSpc>
            </a:pPr>
            <a:r>
              <a:rPr lang="en-AU" sz="1400" dirty="0" smtClean="0">
                <a:latin typeface="Arial Narrow"/>
                <a:cs typeface="Arial Narrow"/>
              </a:rPr>
              <a:t>Credit card </a:t>
            </a:r>
            <a:r>
              <a:rPr lang="en-AU" sz="1400" dirty="0">
                <a:latin typeface="Arial Narrow"/>
                <a:cs typeface="Arial Narrow"/>
              </a:rPr>
              <a:t>t</a:t>
            </a:r>
            <a:r>
              <a:rPr lang="en-AU" sz="1400" dirty="0" smtClean="0">
                <a:latin typeface="Arial Narrow"/>
                <a:cs typeface="Arial Narrow"/>
              </a:rPr>
              <a:t>erminal</a:t>
            </a:r>
            <a:endParaRPr lang="en-AU" sz="1400" dirty="0">
              <a:latin typeface="Arial Narrow"/>
              <a:cs typeface="Arial Narrow"/>
            </a:endParaRPr>
          </a:p>
        </p:txBody>
      </p:sp>
      <p:pic>
        <p:nvPicPr>
          <p:cNvPr id="141" name="Picture 9" descr="http://www.isolutionstechnology.com.au/repository/content/image/merchant%20facility%20icon%281%29.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02121" y="1197295"/>
            <a:ext cx="807519" cy="911570"/>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a:off x="4663539" y="1053493"/>
            <a:ext cx="1982919" cy="523220"/>
          </a:xfrm>
          <a:prstGeom prst="rect">
            <a:avLst/>
          </a:prstGeom>
          <a:noFill/>
        </p:spPr>
        <p:txBody>
          <a:bodyPr wrap="square" rtlCol="0">
            <a:spAutoFit/>
          </a:bodyPr>
          <a:lstStyle/>
          <a:p>
            <a:pPr algn="ctr"/>
            <a:r>
              <a:rPr lang="en-AU" sz="1400" dirty="0" smtClean="0">
                <a:latin typeface="Arial Narrow"/>
                <a:cs typeface="Arial Narrow"/>
              </a:rPr>
              <a:t>Payment</a:t>
            </a:r>
          </a:p>
          <a:p>
            <a:pPr algn="ctr"/>
            <a:r>
              <a:rPr lang="en-AU" sz="1400" dirty="0" smtClean="0">
                <a:latin typeface="Arial Narrow"/>
                <a:cs typeface="Arial Narrow"/>
              </a:rPr>
              <a:t>authorization</a:t>
            </a:r>
            <a:endParaRPr lang="en-AU" sz="1400" dirty="0">
              <a:latin typeface="Arial Narrow"/>
              <a:cs typeface="Arial Narrow"/>
            </a:endParaRPr>
          </a:p>
        </p:txBody>
      </p:sp>
      <p:cxnSp>
        <p:nvCxnSpPr>
          <p:cNvPr id="144" name="Straight Connector 143"/>
          <p:cNvCxnSpPr/>
          <p:nvPr/>
        </p:nvCxnSpPr>
        <p:spPr>
          <a:xfrm>
            <a:off x="4719257" y="3780416"/>
            <a:ext cx="950490" cy="1106174"/>
          </a:xfrm>
          <a:prstGeom prst="line">
            <a:avLst/>
          </a:prstGeom>
          <a:ln/>
        </p:spPr>
        <p:style>
          <a:lnRef idx="2">
            <a:schemeClr val="accent6"/>
          </a:lnRef>
          <a:fillRef idx="0">
            <a:schemeClr val="accent6"/>
          </a:fillRef>
          <a:effectRef idx="1">
            <a:schemeClr val="accent6"/>
          </a:effectRef>
          <a:fontRef idx="minor">
            <a:schemeClr val="tx1"/>
          </a:fontRef>
        </p:style>
      </p:cxnSp>
      <p:pic>
        <p:nvPicPr>
          <p:cNvPr id="14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3720" y="4784167"/>
            <a:ext cx="575205" cy="57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8" name="Straight Connector 147"/>
          <p:cNvCxnSpPr/>
          <p:nvPr/>
        </p:nvCxnSpPr>
        <p:spPr>
          <a:xfrm>
            <a:off x="4866747" y="3764029"/>
            <a:ext cx="2128361" cy="113280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49" name="Straight Connector 148"/>
          <p:cNvCxnSpPr/>
          <p:nvPr/>
        </p:nvCxnSpPr>
        <p:spPr>
          <a:xfrm>
            <a:off x="4866747" y="3772223"/>
            <a:ext cx="2212348" cy="319561"/>
          </a:xfrm>
          <a:prstGeom prst="line">
            <a:avLst/>
          </a:prstGeom>
          <a:ln/>
        </p:spPr>
        <p:style>
          <a:lnRef idx="2">
            <a:schemeClr val="accent6"/>
          </a:lnRef>
          <a:fillRef idx="0">
            <a:schemeClr val="accent6"/>
          </a:fillRef>
          <a:effectRef idx="1">
            <a:schemeClr val="accent6"/>
          </a:effectRef>
          <a:fontRef idx="minor">
            <a:schemeClr val="tx1"/>
          </a:fontRef>
        </p:style>
      </p:cxnSp>
      <p:pic>
        <p:nvPicPr>
          <p:cNvPr id="150" name="Picture 9"/>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49714" y="3870156"/>
            <a:ext cx="826532" cy="60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9"/>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49714" y="4808961"/>
            <a:ext cx="826532" cy="60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TextBox 151"/>
          <p:cNvSpPr txBox="1"/>
          <p:nvPr/>
        </p:nvSpPr>
        <p:spPr>
          <a:xfrm>
            <a:off x="6597602" y="4454773"/>
            <a:ext cx="1130756" cy="307777"/>
          </a:xfrm>
          <a:prstGeom prst="rect">
            <a:avLst/>
          </a:prstGeom>
          <a:noFill/>
        </p:spPr>
        <p:txBody>
          <a:bodyPr wrap="square" rtlCol="0">
            <a:spAutoFit/>
          </a:bodyPr>
          <a:lstStyle/>
          <a:p>
            <a:pPr algn="ctr"/>
            <a:r>
              <a:rPr lang="en-AU" sz="1400" dirty="0" smtClean="0">
                <a:latin typeface="Arial Narrow"/>
                <a:cs typeface="Arial Narrow"/>
              </a:rPr>
              <a:t>Bar</a:t>
            </a:r>
            <a:endParaRPr lang="en-AU" sz="1400" dirty="0">
              <a:latin typeface="Arial Narrow"/>
              <a:cs typeface="Arial Narrow"/>
            </a:endParaRPr>
          </a:p>
        </p:txBody>
      </p:sp>
      <p:sp>
        <p:nvSpPr>
          <p:cNvPr id="157" name="TextBox 156"/>
          <p:cNvSpPr txBox="1"/>
          <p:nvPr/>
        </p:nvSpPr>
        <p:spPr>
          <a:xfrm>
            <a:off x="6458307" y="5461659"/>
            <a:ext cx="1409346" cy="307777"/>
          </a:xfrm>
          <a:prstGeom prst="rect">
            <a:avLst/>
          </a:prstGeom>
          <a:noFill/>
        </p:spPr>
        <p:txBody>
          <a:bodyPr wrap="square" rtlCol="0">
            <a:spAutoFit/>
          </a:bodyPr>
          <a:lstStyle/>
          <a:p>
            <a:pPr algn="ctr"/>
            <a:r>
              <a:rPr lang="en-AU" sz="1400" dirty="0" smtClean="0">
                <a:latin typeface="Arial Narrow"/>
                <a:cs typeface="Arial Narrow"/>
              </a:rPr>
              <a:t>Restaurant</a:t>
            </a:r>
            <a:endParaRPr lang="en-AU" sz="1400" dirty="0">
              <a:latin typeface="Arial Narrow"/>
              <a:cs typeface="Arial Narrow"/>
            </a:endParaRPr>
          </a:p>
        </p:txBody>
      </p:sp>
      <p:grpSp>
        <p:nvGrpSpPr>
          <p:cNvPr id="158" name="Group 157"/>
          <p:cNvGrpSpPr/>
          <p:nvPr/>
        </p:nvGrpSpPr>
        <p:grpSpPr>
          <a:xfrm>
            <a:off x="6781555" y="2649901"/>
            <a:ext cx="762849" cy="593825"/>
            <a:chOff x="5009515" y="3651436"/>
            <a:chExt cx="591184" cy="460196"/>
          </a:xfrm>
        </p:grpSpPr>
        <p:pic>
          <p:nvPicPr>
            <p:cNvPr id="159" name="Picture 76" descr="http://images.apple.com/support/assets/images/assistant/shared/wifiaccesspoi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9515" y="3704780"/>
              <a:ext cx="241936" cy="18123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0" descr="iPad Side Blue Background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221464" y="3651436"/>
              <a:ext cx="379235" cy="393809"/>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56" descr="iPhone alt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68659" y="3886207"/>
              <a:ext cx="199798" cy="225425"/>
            </a:xfrm>
            <a:prstGeom prst="rect">
              <a:avLst/>
            </a:prstGeom>
            <a:noFill/>
            <a:extLst>
              <a:ext uri="{909E8E84-426E-40DD-AFC4-6F175D3DCCD1}">
                <a14:hiddenFill xmlns:a14="http://schemas.microsoft.com/office/drawing/2010/main">
                  <a:solidFill>
                    <a:srgbClr val="FFFFFF"/>
                  </a:solidFill>
                </a14:hiddenFill>
              </a:ext>
            </a:extLst>
          </p:spPr>
        </p:pic>
      </p:grpSp>
      <p:sp>
        <p:nvSpPr>
          <p:cNvPr id="168" name="Rounded Rectangle 167"/>
          <p:cNvSpPr/>
          <p:nvPr/>
        </p:nvSpPr>
        <p:spPr bwMode="auto">
          <a:xfrm>
            <a:off x="1425933" y="2223579"/>
            <a:ext cx="1499071" cy="3720022"/>
          </a:xfrm>
          <a:prstGeom prst="roundRect">
            <a:avLst>
              <a:gd name="adj" fmla="val 5072"/>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Narrow"/>
              <a:cs typeface="Arial Narrow"/>
            </a:endParaRPr>
          </a:p>
        </p:txBody>
      </p:sp>
      <p:sp>
        <p:nvSpPr>
          <p:cNvPr id="170" name="TextBox 169"/>
          <p:cNvSpPr txBox="1"/>
          <p:nvPr/>
        </p:nvSpPr>
        <p:spPr>
          <a:xfrm>
            <a:off x="1484723" y="2217843"/>
            <a:ext cx="1381488" cy="307777"/>
          </a:xfrm>
          <a:prstGeom prst="rect">
            <a:avLst/>
          </a:prstGeom>
          <a:noFill/>
        </p:spPr>
        <p:txBody>
          <a:bodyPr wrap="square" rtlCol="0">
            <a:spAutoFit/>
          </a:bodyPr>
          <a:lstStyle/>
          <a:p>
            <a:pPr algn="ctr"/>
            <a:r>
              <a:rPr lang="en-AU" sz="1400" dirty="0" smtClean="0">
                <a:latin typeface="Arial Narrow"/>
                <a:cs typeface="Arial Narrow"/>
              </a:rPr>
              <a:t>Back office</a:t>
            </a:r>
            <a:endParaRPr lang="en-AU" sz="1400" dirty="0">
              <a:latin typeface="Arial Narrow"/>
              <a:cs typeface="Arial Narrow"/>
            </a:endParaRPr>
          </a:p>
        </p:txBody>
      </p:sp>
      <p:sp>
        <p:nvSpPr>
          <p:cNvPr id="173" name="TextBox 172"/>
          <p:cNvSpPr txBox="1"/>
          <p:nvPr/>
        </p:nvSpPr>
        <p:spPr>
          <a:xfrm>
            <a:off x="1368708" y="5472415"/>
            <a:ext cx="1613518" cy="289823"/>
          </a:xfrm>
          <a:prstGeom prst="rect">
            <a:avLst/>
          </a:prstGeom>
          <a:noFill/>
        </p:spPr>
        <p:txBody>
          <a:bodyPr wrap="square" rtlCol="0">
            <a:spAutoFit/>
          </a:bodyPr>
          <a:lstStyle/>
          <a:p>
            <a:pPr algn="ctr">
              <a:lnSpc>
                <a:spcPct val="90000"/>
              </a:lnSpc>
            </a:pPr>
            <a:r>
              <a:rPr lang="en-AU" sz="1400" dirty="0" smtClean="0">
                <a:latin typeface="Arial Narrow"/>
                <a:cs typeface="Arial Narrow"/>
              </a:rPr>
              <a:t>Kitchen displays</a:t>
            </a:r>
            <a:endParaRPr lang="en-AU" sz="1400" dirty="0">
              <a:latin typeface="Arial Narrow"/>
              <a:cs typeface="Arial Narrow"/>
            </a:endParaRPr>
          </a:p>
        </p:txBody>
      </p:sp>
      <p:sp>
        <p:nvSpPr>
          <p:cNvPr id="174" name="TextBox 173"/>
          <p:cNvSpPr txBox="1"/>
          <p:nvPr/>
        </p:nvSpPr>
        <p:spPr>
          <a:xfrm>
            <a:off x="1355669" y="3156862"/>
            <a:ext cx="1639597" cy="483722"/>
          </a:xfrm>
          <a:prstGeom prst="rect">
            <a:avLst/>
          </a:prstGeom>
          <a:noFill/>
        </p:spPr>
        <p:txBody>
          <a:bodyPr wrap="square" rtlCol="0">
            <a:spAutoFit/>
          </a:bodyPr>
          <a:lstStyle/>
          <a:p>
            <a:pPr algn="ctr">
              <a:lnSpc>
                <a:spcPct val="90000"/>
              </a:lnSpc>
            </a:pPr>
            <a:r>
              <a:rPr lang="en-AU" sz="1400" dirty="0" smtClean="0">
                <a:latin typeface="Arial Narrow"/>
                <a:cs typeface="Arial Narrow"/>
              </a:rPr>
              <a:t>Restaurant management</a:t>
            </a:r>
            <a:endParaRPr lang="en-AU" sz="1400" dirty="0">
              <a:latin typeface="Arial Narrow"/>
              <a:cs typeface="Arial Narrow"/>
            </a:endParaRPr>
          </a:p>
        </p:txBody>
      </p:sp>
      <p:pic>
        <p:nvPicPr>
          <p:cNvPr id="175" name="Picture 24" descr="http://icons.iconarchive.com/icons/icons-land/vista-hardware-devices/128/Home-Server-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7971" y="2160895"/>
            <a:ext cx="721062" cy="721062"/>
          </a:xfrm>
          <a:prstGeom prst="rect">
            <a:avLst/>
          </a:prstGeom>
          <a:noFill/>
          <a:extLst>
            <a:ext uri="{909E8E84-426E-40DD-AFC4-6F175D3DCCD1}">
              <a14:hiddenFill xmlns:a14="http://schemas.microsoft.com/office/drawing/2010/main">
                <a:solidFill>
                  <a:srgbClr val="FFFFFF"/>
                </a:solidFill>
              </a14:hiddenFill>
            </a:ext>
          </a:extLst>
        </p:spPr>
      </p:pic>
      <p:sp>
        <p:nvSpPr>
          <p:cNvPr id="176" name="Rectangle 23"/>
          <p:cNvSpPr>
            <a:spLocks noChangeArrowheads="1"/>
          </p:cNvSpPr>
          <p:nvPr/>
        </p:nvSpPr>
        <p:spPr bwMode="auto">
          <a:xfrm>
            <a:off x="3250298" y="1859566"/>
            <a:ext cx="50175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400" dirty="0">
                <a:latin typeface="Arial Narrow"/>
                <a:cs typeface="Arial Narrow"/>
              </a:rPr>
              <a:t>PMS</a:t>
            </a:r>
          </a:p>
        </p:txBody>
      </p:sp>
      <p:cxnSp>
        <p:nvCxnSpPr>
          <p:cNvPr id="178" name="Straight Connector 177"/>
          <p:cNvCxnSpPr/>
          <p:nvPr/>
        </p:nvCxnSpPr>
        <p:spPr>
          <a:xfrm>
            <a:off x="3662247" y="2723406"/>
            <a:ext cx="774322" cy="778419"/>
          </a:xfrm>
          <a:prstGeom prst="line">
            <a:avLst/>
          </a:prstGeom>
          <a:ln/>
        </p:spPr>
        <p:style>
          <a:lnRef idx="2">
            <a:schemeClr val="accent6"/>
          </a:lnRef>
          <a:fillRef idx="0">
            <a:schemeClr val="accent6"/>
          </a:fillRef>
          <a:effectRef idx="1">
            <a:schemeClr val="accent6"/>
          </a:effectRef>
          <a:fontRef idx="minor">
            <a:schemeClr val="tx1"/>
          </a:fontRef>
        </p:style>
      </p:cxnSp>
      <p:sp>
        <p:nvSpPr>
          <p:cNvPr id="182" name="TextBox 181"/>
          <p:cNvSpPr txBox="1"/>
          <p:nvPr/>
        </p:nvSpPr>
        <p:spPr>
          <a:xfrm>
            <a:off x="1355669" y="4323671"/>
            <a:ext cx="1639597" cy="289823"/>
          </a:xfrm>
          <a:prstGeom prst="rect">
            <a:avLst/>
          </a:prstGeom>
          <a:noFill/>
        </p:spPr>
        <p:txBody>
          <a:bodyPr wrap="square" rtlCol="0">
            <a:spAutoFit/>
          </a:bodyPr>
          <a:lstStyle/>
          <a:p>
            <a:pPr algn="ctr">
              <a:lnSpc>
                <a:spcPct val="90000"/>
              </a:lnSpc>
            </a:pPr>
            <a:r>
              <a:rPr lang="en-AU" sz="1400" dirty="0" smtClean="0">
                <a:latin typeface="Arial Narrow"/>
                <a:cs typeface="Arial Narrow"/>
              </a:rPr>
              <a:t>Print | fax | scan</a:t>
            </a:r>
            <a:endParaRPr lang="en-AU" sz="1400" dirty="0">
              <a:latin typeface="Arial Narrow"/>
              <a:cs typeface="Arial Narrow"/>
            </a:endParaRPr>
          </a:p>
        </p:txBody>
      </p:sp>
      <p:cxnSp>
        <p:nvCxnSpPr>
          <p:cNvPr id="183" name="Straight Connector 182"/>
          <p:cNvCxnSpPr/>
          <p:nvPr/>
        </p:nvCxnSpPr>
        <p:spPr>
          <a:xfrm>
            <a:off x="2379157" y="2978199"/>
            <a:ext cx="2077896" cy="58917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 name="Straight Connector 183"/>
          <p:cNvCxnSpPr/>
          <p:nvPr/>
        </p:nvCxnSpPr>
        <p:spPr>
          <a:xfrm flipV="1">
            <a:off x="2351226" y="3641121"/>
            <a:ext cx="2138603" cy="3687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5" name="Straight Connector 184"/>
          <p:cNvCxnSpPr/>
          <p:nvPr/>
        </p:nvCxnSpPr>
        <p:spPr>
          <a:xfrm flipV="1">
            <a:off x="2444708" y="3698479"/>
            <a:ext cx="2053314" cy="1246252"/>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186" name="Group 185"/>
          <p:cNvGrpSpPr/>
          <p:nvPr/>
        </p:nvGrpSpPr>
        <p:grpSpPr>
          <a:xfrm>
            <a:off x="1739762" y="4808209"/>
            <a:ext cx="871411" cy="604148"/>
            <a:chOff x="1197934" y="5238749"/>
            <a:chExt cx="675316" cy="468196"/>
          </a:xfrm>
        </p:grpSpPr>
        <p:pic>
          <p:nvPicPr>
            <p:cNvPr id="187" name="Picture 11" descr="http://www.gettyicons.com/download/?id=1108&amp;t=png&amp;s=256"/>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425575" y="5238749"/>
              <a:ext cx="4476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72" descr="http://upload.wikimedia.org/wikipedia/en/a/a6/Windows_Fax_and_Scan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97934" y="5289550"/>
              <a:ext cx="425439" cy="4173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2" name="Straight Connector 191"/>
          <p:cNvCxnSpPr/>
          <p:nvPr/>
        </p:nvCxnSpPr>
        <p:spPr>
          <a:xfrm flipH="1">
            <a:off x="3793067" y="3796804"/>
            <a:ext cx="762313" cy="1071529"/>
          </a:xfrm>
          <a:prstGeom prst="line">
            <a:avLst/>
          </a:prstGeom>
          <a:ln/>
        </p:spPr>
        <p:style>
          <a:lnRef idx="2">
            <a:schemeClr val="accent6"/>
          </a:lnRef>
          <a:fillRef idx="0">
            <a:schemeClr val="accent6"/>
          </a:fillRef>
          <a:effectRef idx="1">
            <a:schemeClr val="accent6"/>
          </a:effectRef>
          <a:fontRef idx="minor">
            <a:schemeClr val="tx1"/>
          </a:fontRef>
        </p:style>
      </p:cxnSp>
      <p:pic>
        <p:nvPicPr>
          <p:cNvPr id="193" name="Picture 5"/>
          <p:cNvPicPr>
            <a:picLocks noChangeAspect="1" noChangeArrowheads="1"/>
          </p:cNvPicPr>
          <p:nvPr/>
        </p:nvPicPr>
        <p:blipFill>
          <a:blip r:embed="rId18" cstate="print">
            <a:extLst>
              <a:ext uri="{BEBA8EAE-BF5A-486C-A8C5-ECC9F3942E4B}">
                <a14:imgProps xmlns:a14="http://schemas.microsoft.com/office/drawing/2010/main">
                  <a14:imgLayer r:embed="rId19">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13398" y="4806085"/>
            <a:ext cx="750957" cy="60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193"/>
          <p:cNvSpPr/>
          <p:nvPr/>
        </p:nvSpPr>
        <p:spPr bwMode="auto">
          <a:xfrm>
            <a:off x="4368800" y="4440024"/>
            <a:ext cx="904876" cy="192557"/>
          </a:xfrm>
          <a:prstGeom prst="rect">
            <a:avLst/>
          </a:prstGeom>
          <a:solidFill>
            <a:schemeClr val="bg1">
              <a:lumMod val="8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Narrow"/>
              <a:cs typeface="Arial Narrow"/>
            </a:endParaRPr>
          </a:p>
        </p:txBody>
      </p:sp>
      <p:sp>
        <p:nvSpPr>
          <p:cNvPr id="195" name="TextBox 194"/>
          <p:cNvSpPr txBox="1"/>
          <p:nvPr/>
        </p:nvSpPr>
        <p:spPr>
          <a:xfrm>
            <a:off x="3713458" y="4360952"/>
            <a:ext cx="1946866" cy="307777"/>
          </a:xfrm>
          <a:prstGeom prst="rect">
            <a:avLst/>
          </a:prstGeom>
          <a:noFill/>
        </p:spPr>
        <p:txBody>
          <a:bodyPr wrap="square" rtlCol="0">
            <a:spAutoFit/>
          </a:bodyPr>
          <a:lstStyle/>
          <a:p>
            <a:pPr algn="ctr"/>
            <a:r>
              <a:rPr lang="en-AU" sz="1400" dirty="0" smtClean="0">
                <a:latin typeface="Arial Narrow"/>
                <a:cs typeface="Arial Narrow"/>
              </a:rPr>
              <a:t>Payment Systems</a:t>
            </a:r>
            <a:endParaRPr lang="en-AU" sz="1400" dirty="0">
              <a:latin typeface="Arial Narrow"/>
              <a:cs typeface="Arial Narrow"/>
            </a:endParaRPr>
          </a:p>
        </p:txBody>
      </p:sp>
      <p:pic>
        <p:nvPicPr>
          <p:cNvPr id="197" name="Picture 72" descr="http://upload.wikimedia.org/wikipedia/en/a/a6/Windows_Fax_and_Scan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459" y="3679581"/>
            <a:ext cx="694019" cy="680897"/>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6" descr="http://icons.iconarchive.com/icons/visualpharm/hardware/128/server-ic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13935" y="3233679"/>
            <a:ext cx="662680" cy="66268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76" descr="http://images.apple.com/support/assets/images/assistant/shared/wifiaccesspoi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4341" y="3320985"/>
            <a:ext cx="312188" cy="23385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77538" y="3346140"/>
            <a:ext cx="635026" cy="63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197"/>
          <p:cNvPicPr>
            <a:picLocks/>
          </p:cNvPicPr>
          <p:nvPr/>
        </p:nvPicPr>
        <p:blipFill>
          <a:blip r:embed="rId22">
            <a:extLst>
              <a:ext uri="{BEBA8EAE-BF5A-486C-A8C5-ECC9F3942E4B}">
                <a14:imgProps xmlns:a14="http://schemas.microsoft.com/office/drawing/2010/main">
                  <a14:imgLayer r:embed="rId23">
                    <a14:imgEffect>
                      <a14:saturation sat="66000"/>
                    </a14:imgEffect>
                  </a14:imgLayer>
                </a14:imgProps>
              </a:ext>
            </a:extLst>
          </a:blip>
          <a:stretch>
            <a:fillRect/>
          </a:stretch>
        </p:blipFill>
        <p:spPr>
          <a:xfrm>
            <a:off x="1824594" y="2459566"/>
            <a:ext cx="720000" cy="720000"/>
          </a:xfrm>
          <a:prstGeom prst="rect">
            <a:avLst/>
          </a:prstGeom>
        </p:spPr>
      </p:pic>
    </p:spTree>
    <p:extLst>
      <p:ext uri="{BB962C8B-B14F-4D97-AF65-F5344CB8AC3E}">
        <p14:creationId xmlns:p14="http://schemas.microsoft.com/office/powerpoint/2010/main" val="40080354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a:pPr>
            <a:r>
              <a:rPr lang="en-US" sz="2200" dirty="0"/>
              <a:t>If you were the manager of a campsite in a national park with 30 cabins of different sizes and one restaurant, what functionality would you want from a PMS? Describe the kinds of technology that would be appropriate for this kind of lodging. Which channels would you use to sell your cabins? Why?</a:t>
            </a:r>
            <a:endParaRPr lang="en-AU" sz="2200" dirty="0"/>
          </a:p>
          <a:p>
            <a:pPr marL="457200" lvl="0" indent="-457200">
              <a:buClr>
                <a:schemeClr val="tx1"/>
              </a:buClr>
              <a:buFont typeface="+mj-lt"/>
              <a:buAutoNum type="arabicPeriod"/>
            </a:pPr>
            <a:r>
              <a:rPr lang="en-US" sz="2200" dirty="0"/>
              <a:t>Explore the website of an international chain hotel and one of an independently owned and operated hotel. Compare and contrast the two sites. </a:t>
            </a:r>
            <a:endParaRPr lang="en-AU" sz="2200" dirty="0"/>
          </a:p>
          <a:p>
            <a:pPr marL="457200" lvl="0" indent="-457200">
              <a:buClr>
                <a:schemeClr val="tx1"/>
              </a:buClr>
              <a:buFont typeface="+mj-lt"/>
              <a:buAutoNum type="arabicPeriod"/>
            </a:pPr>
            <a:r>
              <a:rPr lang="en-US" sz="2200" dirty="0"/>
              <a:t>Describe all the ways that a restaurant or cafe could use mobile apps and technology to relate to its customers</a:t>
            </a:r>
            <a:r>
              <a:rPr lang="en-US" sz="2200" dirty="0" smtClean="0"/>
              <a:t>.</a:t>
            </a:r>
            <a:endParaRPr lang="en-AU" sz="22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983417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startAt="4"/>
            </a:pPr>
            <a:r>
              <a:rPr lang="en-US" sz="2200" dirty="0"/>
              <a:t>Visit a local restaurant and find out all you can about their POS and other technical applications. </a:t>
            </a:r>
            <a:endParaRPr lang="en-AU" sz="2200" dirty="0"/>
          </a:p>
          <a:p>
            <a:pPr marL="457200" lvl="0" indent="-457200">
              <a:buClr>
                <a:schemeClr val="tx1"/>
              </a:buClr>
              <a:buFont typeface="+mj-lt"/>
              <a:buAutoNum type="arabicPeriod" startAt="4"/>
            </a:pPr>
            <a:r>
              <a:rPr lang="en-US" sz="2200" dirty="0"/>
              <a:t>Identify as many hotel booking websites as you can. Choose one hotel that you would like to visit and investigate how it is presented on all the various sites. Visit TripAdvisor and read some of the reviews for the hotel. What conclusions can you draw from this investigation?</a:t>
            </a:r>
            <a:endParaRPr lang="en-AU" sz="2200" dirty="0"/>
          </a:p>
          <a:p>
            <a:pPr marL="457200" lvl="0" indent="-457200">
              <a:buClr>
                <a:schemeClr val="tx1"/>
              </a:buClr>
              <a:buFont typeface="+mj-lt"/>
              <a:buAutoNum type="arabicPeriod" startAt="4"/>
            </a:pPr>
            <a:r>
              <a:rPr lang="en-US" sz="2200" dirty="0"/>
              <a:t>OTAs have caused many hotels to lose control of their inventory and pricing and this has eroded not only profitability but also brand equity. Unlike hotels, airlines have not suffered from the same problems. Why are the airlines in a different position? If you were a hotelier, what strategies would you use to overcome this problem?</a:t>
            </a:r>
            <a:endParaRPr lang="en-AU" sz="22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19</a:t>
            </a:fld>
            <a:endParaRPr lang="en-AU"/>
          </a:p>
        </p:txBody>
      </p:sp>
    </p:spTree>
    <p:extLst>
      <p:ext uri="{BB962C8B-B14F-4D97-AF65-F5344CB8AC3E}">
        <p14:creationId xmlns:p14="http://schemas.microsoft.com/office/powerpoint/2010/main" val="346334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smtClean="0"/>
              <a:t>Chapter 9</a:t>
            </a:r>
            <a:endParaRPr lang="en-US" sz="3600" dirty="0"/>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smtClean="0"/>
              <a:t>Hospitality Information Systems</a:t>
            </a:r>
            <a:endParaRPr lang="en-US" sz="3200" dirty="0"/>
          </a:p>
        </p:txBody>
      </p:sp>
    </p:spTree>
    <p:extLst>
      <p:ext uri="{BB962C8B-B14F-4D97-AF65-F5344CB8AC3E}">
        <p14:creationId xmlns:p14="http://schemas.microsoft.com/office/powerpoint/2010/main" val="2050884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Websites</a:t>
            </a:r>
            <a:endParaRPr lang="en-US" dirty="0"/>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20</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398320068"/>
              </p:ext>
            </p:extLst>
          </p:nvPr>
        </p:nvGraphicFramePr>
        <p:xfrm>
          <a:off x="723900" y="1828798"/>
          <a:ext cx="7952739" cy="3596640"/>
        </p:xfrm>
        <a:graphic>
          <a:graphicData uri="http://schemas.openxmlformats.org/drawingml/2006/table">
            <a:tbl>
              <a:tblPr>
                <a:tableStyleId>{912C8C85-51F0-491E-9774-3900AFEF0FD7}</a:tableStyleId>
              </a:tblPr>
              <a:tblGrid>
                <a:gridCol w="1143000"/>
                <a:gridCol w="2591940"/>
                <a:gridCol w="1189024"/>
                <a:gridCol w="3028775"/>
              </a:tblGrid>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solidFill>
                            <a:srgbClr val="000000"/>
                          </a:solidFill>
                          <a:effectLst/>
                          <a:latin typeface="Arial Narrow"/>
                          <a:ea typeface="Calibri"/>
                          <a:cs typeface="Arial Narrow"/>
                        </a:rPr>
                        <a:t>Hospitality Information Technology Association (HITA)</a:t>
                      </a:r>
                      <a:endParaRPr lang="en-AU" sz="1800" i="0" dirty="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www.hospitalitynet.org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smtClean="0">
                          <a:solidFill>
                            <a:srgbClr val="000000"/>
                          </a:solidFill>
                          <a:effectLst/>
                          <a:latin typeface="Arial Narrow"/>
                          <a:ea typeface="Calibri"/>
                          <a:cs typeface="Arial Narrow"/>
                        </a:rPr>
                        <a:t>Hotel Electronic Distribution Network Association (HEDNA)</a:t>
                      </a:r>
                      <a:endParaRPr lang="en-AU" sz="1800" i="0" dirty="0" smtClean="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www.hedna.org</a:t>
                      </a:r>
                      <a:endParaRPr lang="en-AU" sz="1800" i="0" dirty="0" smtClean="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smtClean="0">
                          <a:solidFill>
                            <a:srgbClr val="000000"/>
                          </a:solidFill>
                          <a:effectLst/>
                          <a:latin typeface="Arial Narrow"/>
                          <a:ea typeface="Calibri"/>
                          <a:cs typeface="Arial Narrow"/>
                        </a:rPr>
                        <a:t>Booking.com</a:t>
                      </a:r>
                      <a:endParaRPr lang="en-AU" sz="1800" i="0" dirty="0" smtClean="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www.booking.com</a:t>
                      </a:r>
                      <a:endParaRPr lang="en-AU" sz="1800" i="0" dirty="0" smtClean="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solidFill>
                            <a:srgbClr val="000000"/>
                          </a:solidFill>
                          <a:effectLst/>
                          <a:latin typeface="Arial Narrow"/>
                          <a:ea typeface="Calibri"/>
                          <a:cs typeface="Arial Narrow"/>
                        </a:rPr>
                        <a:t>WebRezPro</a:t>
                      </a:r>
                      <a:endParaRPr lang="en-AU" sz="1800" i="0" dirty="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www.webrezpro.com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solidFill>
                            <a:srgbClr val="000000"/>
                          </a:solidFill>
                          <a:effectLst/>
                          <a:latin typeface="Arial Narrow"/>
                          <a:ea typeface="Calibri"/>
                          <a:cs typeface="Arial Narrow"/>
                        </a:rPr>
                        <a:t>Pegasus Solutions</a:t>
                      </a:r>
                      <a:endParaRPr lang="en-AU" sz="1800" i="0" dirty="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www.pegs.com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solidFill>
                            <a:srgbClr val="000000"/>
                          </a:solidFill>
                          <a:effectLst/>
                          <a:latin typeface="Arial Narrow"/>
                          <a:ea typeface="Calibri"/>
                          <a:cs typeface="Arial Narrow"/>
                        </a:rPr>
                        <a:t>Silverbyte</a:t>
                      </a:r>
                      <a:r>
                        <a:rPr lang="en-US" sz="1800" b="1" i="0" dirty="0">
                          <a:solidFill>
                            <a:srgbClr val="000000"/>
                          </a:solidFill>
                          <a:effectLst/>
                          <a:latin typeface="Arial Narrow"/>
                          <a:ea typeface="Calibri"/>
                          <a:cs typeface="Arial Narrow"/>
                        </a:rPr>
                        <a:t> Systems</a:t>
                      </a:r>
                      <a:endParaRPr lang="en-AU" sz="1800" i="0" dirty="0">
                        <a:effectLst/>
                        <a:latin typeface="Arial Narrow"/>
                        <a:ea typeface="Calibri"/>
                        <a:cs typeface="Arial Narrow"/>
                      </a:endParaRPr>
                    </a:p>
                    <a:p>
                      <a:pPr>
                        <a:spcBef>
                          <a:spcPts val="400"/>
                        </a:spcBef>
                        <a:spcAft>
                          <a:spcPts val="0"/>
                        </a:spcAft>
                      </a:pPr>
                      <a:r>
                        <a:rPr lang="en-US" sz="1800" i="0" dirty="0" err="1" smtClean="0">
                          <a:solidFill>
                            <a:srgbClr val="000000"/>
                          </a:solidFill>
                          <a:effectLst/>
                          <a:latin typeface="Arial Narrow"/>
                          <a:ea typeface="Calibri"/>
                          <a:cs typeface="Arial Narrow"/>
                        </a:rPr>
                        <a:t>www.silverbyte.com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r>
            </a:tbl>
          </a:graphicData>
        </a:graphic>
      </p:graphicFrame>
      <p:pic>
        <p:nvPicPr>
          <p:cNvPr id="3" name="Picture 2" descr="CH9 HIT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42" y="1924093"/>
            <a:ext cx="1008000" cy="1008000"/>
          </a:xfrm>
          <a:prstGeom prst="rect">
            <a:avLst/>
          </a:prstGeom>
        </p:spPr>
      </p:pic>
      <p:pic>
        <p:nvPicPr>
          <p:cNvPr id="5" name="Picture 4" descr="CH9 Booking-com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42" y="3149137"/>
            <a:ext cx="1008000" cy="1008000"/>
          </a:xfrm>
          <a:prstGeom prst="rect">
            <a:avLst/>
          </a:prstGeom>
        </p:spPr>
      </p:pic>
      <p:pic>
        <p:nvPicPr>
          <p:cNvPr id="6" name="Picture 5" descr="CH9 PEGS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42" y="4348525"/>
            <a:ext cx="1008000" cy="1008000"/>
          </a:xfrm>
          <a:prstGeom prst="rect">
            <a:avLst/>
          </a:prstGeom>
        </p:spPr>
      </p:pic>
      <p:pic>
        <p:nvPicPr>
          <p:cNvPr id="7" name="Picture 6" descr="CH9 HEDNA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4449" y="1924093"/>
            <a:ext cx="1008000" cy="1008000"/>
          </a:xfrm>
          <a:prstGeom prst="rect">
            <a:avLst/>
          </a:prstGeom>
        </p:spPr>
      </p:pic>
      <p:pic>
        <p:nvPicPr>
          <p:cNvPr id="8" name="Picture 7" descr="CH9 Webrezpro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4449" y="3136309"/>
            <a:ext cx="1008000" cy="1008000"/>
          </a:xfrm>
          <a:prstGeom prst="rect">
            <a:avLst/>
          </a:prstGeom>
        </p:spPr>
      </p:pic>
      <p:pic>
        <p:nvPicPr>
          <p:cNvPr id="9" name="Picture 8" descr="CH9 Sliverbyte Q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4449" y="4348525"/>
            <a:ext cx="1008000" cy="1008000"/>
          </a:xfrm>
          <a:prstGeom prst="rect">
            <a:avLst/>
          </a:prstGeom>
        </p:spPr>
      </p:pic>
    </p:spTree>
    <p:extLst>
      <p:ext uri="{BB962C8B-B14F-4D97-AF65-F5344CB8AC3E}">
        <p14:creationId xmlns:p14="http://schemas.microsoft.com/office/powerpoint/2010/main" val="3288473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75" y="1156319"/>
            <a:ext cx="7911744" cy="442818"/>
          </a:xfrm>
        </p:spPr>
        <p:txBody>
          <a:bodyPr/>
          <a:lstStyle/>
          <a:p>
            <a:r>
              <a:rPr lang="en-US" sz="2800" dirty="0" smtClean="0"/>
              <a:t>Case Study:</a:t>
            </a:r>
            <a:r>
              <a:rPr lang="en-US" sz="2800" b="0" dirty="0" smtClean="0"/>
              <a:t> Marriot Hotels</a:t>
            </a:r>
            <a:endParaRPr lang="en-US" sz="2800" b="0" dirty="0"/>
          </a:p>
        </p:txBody>
      </p:sp>
      <p:sp>
        <p:nvSpPr>
          <p:cNvPr id="5" name="Text Placeholder 4"/>
          <p:cNvSpPr>
            <a:spLocks noGrp="1"/>
          </p:cNvSpPr>
          <p:nvPr>
            <p:ph type="body" sz="quarter" idx="10"/>
          </p:nvPr>
        </p:nvSpPr>
        <p:spPr>
          <a:xfrm>
            <a:off x="510540" y="1706562"/>
            <a:ext cx="8341360" cy="5011738"/>
          </a:xfrm>
        </p:spPr>
        <p:txBody>
          <a:bodyPr>
            <a:noAutofit/>
          </a:bodyPr>
          <a:lstStyle/>
          <a:p>
            <a:pPr lvl="1"/>
            <a:r>
              <a:rPr lang="en-US" sz="2000" dirty="0" smtClean="0"/>
              <a:t>A </a:t>
            </a:r>
            <a:r>
              <a:rPr lang="en-US" sz="2000" dirty="0"/>
              <a:t>leading lodging company headquartered in Maryland, USA, with over </a:t>
            </a:r>
            <a:r>
              <a:rPr lang="en-US" sz="2000" dirty="0" smtClean="0"/>
              <a:t>3800 </a:t>
            </a:r>
            <a:r>
              <a:rPr lang="en-US" sz="2000" dirty="0"/>
              <a:t>properties in 72 countries with 325,000 employees. </a:t>
            </a:r>
          </a:p>
          <a:p>
            <a:pPr lvl="1"/>
            <a:r>
              <a:rPr lang="en-US" sz="2000" dirty="0" smtClean="0"/>
              <a:t>VP </a:t>
            </a:r>
            <a:r>
              <a:rPr lang="en-US" sz="2000" dirty="0"/>
              <a:t>of Global </a:t>
            </a:r>
            <a:r>
              <a:rPr lang="en-US" sz="2000" dirty="0" smtClean="0"/>
              <a:t>PMS </a:t>
            </a:r>
            <a:r>
              <a:rPr lang="en-US" sz="2000" dirty="0"/>
              <a:t>oversees all the PMS operations </a:t>
            </a:r>
            <a:r>
              <a:rPr lang="en-US" sz="2000" dirty="0" smtClean="0"/>
              <a:t>worldwide</a:t>
            </a:r>
            <a:r>
              <a:rPr lang="en-US" sz="2000" dirty="0"/>
              <a:t>. </a:t>
            </a:r>
            <a:endParaRPr lang="en-US" sz="2000" dirty="0" smtClean="0"/>
          </a:p>
          <a:p>
            <a:pPr lvl="2"/>
            <a:r>
              <a:rPr lang="en-US" sz="1800" dirty="0"/>
              <a:t>Marriott </a:t>
            </a:r>
            <a:r>
              <a:rPr lang="en-US" sz="1800" dirty="0" smtClean="0"/>
              <a:t>uses many </a:t>
            </a:r>
            <a:r>
              <a:rPr lang="en-US" sz="1800" dirty="0"/>
              <a:t>IT applications to manage a huge hotel </a:t>
            </a:r>
            <a:r>
              <a:rPr lang="en-US" sz="1800" dirty="0" smtClean="0"/>
              <a:t>chain;</a:t>
            </a:r>
          </a:p>
          <a:p>
            <a:pPr lvl="2"/>
            <a:r>
              <a:rPr lang="en-US" sz="1800" dirty="0"/>
              <a:t>o</a:t>
            </a:r>
            <a:r>
              <a:rPr lang="en-US" sz="1800" dirty="0" smtClean="0"/>
              <a:t>ne PMS is </a:t>
            </a:r>
            <a:r>
              <a:rPr lang="en-US" sz="1800" dirty="0"/>
              <a:t>used in all properties – the Micros Opera </a:t>
            </a:r>
            <a:r>
              <a:rPr lang="en-US" sz="1800" dirty="0" smtClean="0"/>
              <a:t>PMS; </a:t>
            </a:r>
          </a:p>
          <a:p>
            <a:pPr lvl="2"/>
            <a:r>
              <a:rPr lang="en-AU" sz="1800" dirty="0"/>
              <a:t>m</a:t>
            </a:r>
            <a:r>
              <a:rPr lang="en-US" sz="1800" dirty="0" err="1" smtClean="0"/>
              <a:t>obile</a:t>
            </a:r>
            <a:r>
              <a:rPr lang="en-US" sz="1800" dirty="0" smtClean="0"/>
              <a:t> check-in </a:t>
            </a:r>
            <a:r>
              <a:rPr lang="en-US" sz="1800" dirty="0"/>
              <a:t>for </a:t>
            </a:r>
            <a:r>
              <a:rPr lang="en-US" sz="1800" dirty="0" smtClean="0"/>
              <a:t>members of </a:t>
            </a:r>
            <a:r>
              <a:rPr lang="en-US" sz="1800" dirty="0"/>
              <a:t>its Rewards </a:t>
            </a:r>
            <a:r>
              <a:rPr lang="en-US" sz="1800" dirty="0" smtClean="0"/>
              <a:t>program</a:t>
            </a:r>
            <a:r>
              <a:rPr lang="en-US" sz="1800" dirty="0"/>
              <a:t>;</a:t>
            </a:r>
            <a:endParaRPr lang="en-US" sz="1800" dirty="0" smtClean="0"/>
          </a:p>
          <a:p>
            <a:pPr lvl="2"/>
            <a:r>
              <a:rPr lang="en-US" sz="1800" dirty="0" smtClean="0"/>
              <a:t>online back-office portal </a:t>
            </a:r>
            <a:r>
              <a:rPr lang="en-US" sz="1800" dirty="0"/>
              <a:t>called </a:t>
            </a:r>
            <a:r>
              <a:rPr lang="en-US" sz="1800" dirty="0" err="1" smtClean="0"/>
              <a:t>BrandWorks</a:t>
            </a:r>
            <a:r>
              <a:rPr lang="en-US" sz="1800" dirty="0" smtClean="0"/>
              <a:t> was </a:t>
            </a:r>
            <a:r>
              <a:rPr lang="en-US" sz="1800" dirty="0"/>
              <a:t>created in 2007 to manage </a:t>
            </a:r>
            <a:r>
              <a:rPr lang="en-US" sz="1800" dirty="0" smtClean="0"/>
              <a:t>marketing collateral;</a:t>
            </a:r>
            <a:endParaRPr lang="en-US" sz="1800" dirty="0"/>
          </a:p>
          <a:p>
            <a:pPr lvl="2"/>
            <a:r>
              <a:rPr lang="en-US" sz="1800" dirty="0" smtClean="0"/>
              <a:t>Marriott uses Facebook, YouTube </a:t>
            </a:r>
            <a:r>
              <a:rPr lang="en-US" sz="1800" dirty="0"/>
              <a:t>and Twitter extensively while also developing new social media strategies for its </a:t>
            </a:r>
            <a:r>
              <a:rPr lang="en-US" sz="1800" dirty="0" smtClean="0"/>
              <a:t>brands; and </a:t>
            </a:r>
          </a:p>
          <a:p>
            <a:pPr lvl="2"/>
            <a:r>
              <a:rPr lang="en-US" sz="1800" dirty="0"/>
              <a:t>i</a:t>
            </a:r>
            <a:r>
              <a:rPr lang="en-US" sz="1800" smtClean="0"/>
              <a:t>n </a:t>
            </a:r>
            <a:r>
              <a:rPr lang="en-US" sz="1800" dirty="0"/>
              <a:t>2011 they released a </a:t>
            </a:r>
            <a:r>
              <a:rPr lang="en-US" sz="1800" i="1" dirty="0"/>
              <a:t>My Marriott Hotel</a:t>
            </a:r>
            <a:r>
              <a:rPr lang="en-US" sz="1800" dirty="0"/>
              <a:t> social game, where users can manage different parts of a Marriott hotel. </a:t>
            </a:r>
            <a:endParaRPr lang="en-US" sz="1800" dirty="0" smtClean="0"/>
          </a:p>
          <a:p>
            <a:pPr marL="1587" lvl="1" indent="0">
              <a:spcBef>
                <a:spcPts val="200"/>
              </a:spcBef>
              <a:spcAft>
                <a:spcPts val="200"/>
              </a:spcAft>
              <a:buClr>
                <a:schemeClr val="tx1">
                  <a:lumMod val="65000"/>
                  <a:lumOff val="35000"/>
                </a:schemeClr>
              </a:buClr>
              <a:buNone/>
            </a:pPr>
            <a:endParaRPr lang="en-AU" sz="1800" dirty="0" smtClean="0"/>
          </a:p>
        </p:txBody>
      </p:sp>
      <p:sp>
        <p:nvSpPr>
          <p:cNvPr id="2" name="Slide Number Placeholder 1"/>
          <p:cNvSpPr>
            <a:spLocks noGrp="1"/>
          </p:cNvSpPr>
          <p:nvPr>
            <p:ph type="sldNum" sz="quarter" idx="11"/>
          </p:nvPr>
        </p:nvSpPr>
        <p:spPr/>
        <p:txBody>
          <a:bodyPr/>
          <a:lstStyle/>
          <a:p>
            <a:fld id="{FA145648-7FE8-402D-88EC-E9CFE9DCEB83}" type="slidenum">
              <a:rPr lang="en-AU" smtClean="0"/>
              <a:pPr/>
              <a:t>21</a:t>
            </a:fld>
            <a:endParaRPr lang="en-AU" dirty="0"/>
          </a:p>
        </p:txBody>
      </p:sp>
    </p:spTree>
    <p:extLst>
      <p:ext uri="{BB962C8B-B14F-4D97-AF65-F5344CB8AC3E}">
        <p14:creationId xmlns:p14="http://schemas.microsoft.com/office/powerpoint/2010/main" val="10671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9 Learning Objectives</a:t>
            </a:r>
            <a:endParaRPr lang="en-GB" dirty="0"/>
          </a:p>
        </p:txBody>
      </p:sp>
      <p:sp>
        <p:nvSpPr>
          <p:cNvPr id="3" name="Text Placeholder 2"/>
          <p:cNvSpPr>
            <a:spLocks noGrp="1"/>
          </p:cNvSpPr>
          <p:nvPr>
            <p:ph type="body" sz="quarter" idx="10"/>
          </p:nvPr>
        </p:nvSpPr>
        <p:spPr>
          <a:xfrm>
            <a:off x="599440" y="1782762"/>
            <a:ext cx="8163559" cy="4884737"/>
          </a:xfrm>
        </p:spPr>
        <p:txBody>
          <a:bodyPr>
            <a:normAutofit lnSpcReduction="10000"/>
          </a:bodyPr>
          <a:lstStyle/>
          <a:p>
            <a:pPr>
              <a:lnSpc>
                <a:spcPct val="110000"/>
              </a:lnSpc>
            </a:pPr>
            <a:r>
              <a:rPr lang="en-US" dirty="0"/>
              <a:t>After studying this chapter you should be able to:</a:t>
            </a:r>
            <a:endParaRPr lang="en-AU" dirty="0"/>
          </a:p>
          <a:p>
            <a:pPr marL="457200" lvl="0" indent="-457200">
              <a:buClr>
                <a:schemeClr val="tx1"/>
              </a:buClr>
              <a:buFont typeface="+mj-lt"/>
              <a:buAutoNum type="arabicPeriod"/>
            </a:pPr>
            <a:r>
              <a:rPr lang="en-US" sz="2400" dirty="0" smtClean="0"/>
              <a:t>understand </a:t>
            </a:r>
            <a:r>
              <a:rPr lang="en-US" sz="2400" dirty="0"/>
              <a:t>the nature of the hospitality industry and its unique applications of Information Technology (IT);</a:t>
            </a:r>
            <a:endParaRPr lang="en-AU" sz="2400" dirty="0"/>
          </a:p>
          <a:p>
            <a:pPr marL="457200" lvl="0" indent="-457200">
              <a:buClr>
                <a:schemeClr val="tx1"/>
              </a:buClr>
              <a:buFont typeface="+mj-lt"/>
              <a:buAutoNum type="arabicPeriod"/>
            </a:pPr>
            <a:r>
              <a:rPr lang="en-US" sz="2400" dirty="0"/>
              <a:t>b</a:t>
            </a:r>
            <a:r>
              <a:rPr lang="en-US" sz="2400" dirty="0" smtClean="0"/>
              <a:t>e </a:t>
            </a:r>
            <a:r>
              <a:rPr lang="en-US" sz="2400" dirty="0"/>
              <a:t>able to explain how a hotel’s property management system works and connects to other systems in the hotel;</a:t>
            </a:r>
            <a:endParaRPr lang="en-AU" sz="2400" dirty="0"/>
          </a:p>
          <a:p>
            <a:pPr marL="457200" lvl="0" indent="-457200">
              <a:buClr>
                <a:schemeClr val="tx1"/>
              </a:buClr>
              <a:buFont typeface="+mj-lt"/>
              <a:buAutoNum type="arabicPeriod"/>
            </a:pPr>
            <a:r>
              <a:rPr lang="en-US" sz="2400" dirty="0"/>
              <a:t>k</a:t>
            </a:r>
            <a:r>
              <a:rPr lang="en-US" sz="2400" dirty="0" smtClean="0"/>
              <a:t>now </a:t>
            </a:r>
            <a:r>
              <a:rPr lang="en-US" sz="2400" dirty="0"/>
              <a:t>the ways a hotel can service its guest better with IT applications throughout the hotel;</a:t>
            </a:r>
            <a:endParaRPr lang="en-AU" sz="2400" dirty="0"/>
          </a:p>
          <a:p>
            <a:pPr marL="457200" lvl="0" indent="-457200">
              <a:buClr>
                <a:schemeClr val="tx1"/>
              </a:buClr>
              <a:buFont typeface="+mj-lt"/>
              <a:buAutoNum type="arabicPeriod"/>
            </a:pPr>
            <a:r>
              <a:rPr lang="en-US" sz="2400" dirty="0"/>
              <a:t>k</a:t>
            </a:r>
            <a:r>
              <a:rPr lang="en-US" sz="2400" dirty="0" smtClean="0"/>
              <a:t>now </a:t>
            </a:r>
            <a:r>
              <a:rPr lang="en-US" sz="2400" dirty="0"/>
              <a:t>how restaurants can use IT for improved operations; and</a:t>
            </a:r>
            <a:endParaRPr lang="en-AU" sz="2400" dirty="0"/>
          </a:p>
          <a:p>
            <a:pPr marL="457200" lvl="0" indent="-457200">
              <a:buClr>
                <a:schemeClr val="tx1"/>
              </a:buClr>
              <a:buFont typeface="+mj-lt"/>
              <a:buAutoNum type="arabicPeriod"/>
            </a:pPr>
            <a:r>
              <a:rPr lang="en-US" sz="2400" dirty="0"/>
              <a:t>t</a:t>
            </a:r>
            <a:r>
              <a:rPr lang="en-US" sz="2400" dirty="0" smtClean="0"/>
              <a:t>o </a:t>
            </a:r>
            <a:r>
              <a:rPr lang="en-US" sz="2400" dirty="0"/>
              <a:t>understand how a hotel or restaurant can use IT for improved management and </a:t>
            </a:r>
            <a:r>
              <a:rPr lang="en-US" sz="2400" dirty="0" smtClean="0"/>
              <a:t>decision-making</a:t>
            </a:r>
            <a:r>
              <a:rPr lang="en-US" sz="2400" dirty="0"/>
              <a:t>.</a:t>
            </a:r>
            <a:endParaRPr lang="en-AU" sz="2400" dirty="0"/>
          </a:p>
        </p:txBody>
      </p:sp>
    </p:spTree>
    <p:extLst>
      <p:ext uri="{BB962C8B-B14F-4D97-AF65-F5344CB8AC3E}">
        <p14:creationId xmlns:p14="http://schemas.microsoft.com/office/powerpoint/2010/main" val="349819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Text Placeholder 2"/>
          <p:cNvSpPr>
            <a:spLocks noGrp="1"/>
          </p:cNvSpPr>
          <p:nvPr>
            <p:ph type="body" sz="quarter" idx="11"/>
          </p:nvPr>
        </p:nvSpPr>
        <p:spPr/>
        <p:txBody>
          <a:bodyPr>
            <a:noAutofit/>
          </a:bodyPr>
          <a:lstStyle/>
          <a:p>
            <a:pPr lvl="1"/>
            <a:r>
              <a:rPr lang="en-US" dirty="0" smtClean="0"/>
              <a:t>Front-office and back-office systems</a:t>
            </a:r>
          </a:p>
          <a:p>
            <a:pPr lvl="1"/>
            <a:r>
              <a:rPr lang="en-US" dirty="0"/>
              <a:t>D</a:t>
            </a:r>
            <a:r>
              <a:rPr lang="en-US" dirty="0" smtClean="0"/>
              <a:t>ecision </a:t>
            </a:r>
            <a:r>
              <a:rPr lang="en-US" dirty="0"/>
              <a:t>S</a:t>
            </a:r>
            <a:r>
              <a:rPr lang="en-US" dirty="0" smtClean="0"/>
              <a:t>upport </a:t>
            </a:r>
            <a:r>
              <a:rPr lang="en-US" dirty="0"/>
              <a:t>S</a:t>
            </a:r>
            <a:r>
              <a:rPr lang="en-US" dirty="0" smtClean="0"/>
              <a:t>ystem </a:t>
            </a:r>
            <a:r>
              <a:rPr lang="en-US" dirty="0"/>
              <a:t>(DSS</a:t>
            </a:r>
            <a:r>
              <a:rPr lang="en-US" dirty="0" smtClean="0"/>
              <a:t>)</a:t>
            </a:r>
          </a:p>
          <a:p>
            <a:pPr lvl="1"/>
            <a:r>
              <a:rPr lang="en-US" dirty="0" smtClean="0"/>
              <a:t>Electronic </a:t>
            </a:r>
            <a:r>
              <a:rPr lang="en-US" dirty="0"/>
              <a:t>locking </a:t>
            </a:r>
            <a:r>
              <a:rPr lang="en-US" dirty="0" smtClean="0"/>
              <a:t>systems</a:t>
            </a:r>
          </a:p>
          <a:p>
            <a:pPr lvl="1"/>
            <a:r>
              <a:rPr lang="en-US" dirty="0" smtClean="0"/>
              <a:t>Energy </a:t>
            </a:r>
            <a:r>
              <a:rPr lang="en-US" dirty="0"/>
              <a:t>management system (EMS</a:t>
            </a:r>
            <a:r>
              <a:rPr lang="en-US" dirty="0" smtClean="0"/>
              <a:t>) </a:t>
            </a:r>
          </a:p>
          <a:p>
            <a:pPr lvl="1"/>
            <a:r>
              <a:rPr lang="en-US" dirty="0"/>
              <a:t>E</a:t>
            </a:r>
            <a:r>
              <a:rPr lang="en-US" dirty="0" smtClean="0"/>
              <a:t>xpert </a:t>
            </a:r>
            <a:r>
              <a:rPr lang="en-US" dirty="0"/>
              <a:t>information system (EIS</a:t>
            </a:r>
            <a:r>
              <a:rPr lang="en-US" dirty="0" smtClean="0"/>
              <a:t>) </a:t>
            </a:r>
          </a:p>
          <a:p>
            <a:pPr lvl="1"/>
            <a:r>
              <a:rPr lang="en-US" dirty="0" smtClean="0"/>
              <a:t>Point</a:t>
            </a:r>
            <a:r>
              <a:rPr lang="en-US" dirty="0"/>
              <a:t>-of-sale (POS</a:t>
            </a:r>
            <a:r>
              <a:rPr lang="en-US" dirty="0" smtClean="0"/>
              <a:t>)</a:t>
            </a:r>
            <a:r>
              <a:rPr lang="en-US" dirty="0"/>
              <a:t> </a:t>
            </a:r>
            <a:endParaRPr lang="en-US" dirty="0" smtClean="0"/>
          </a:p>
          <a:p>
            <a:pPr lvl="1"/>
            <a:r>
              <a:rPr lang="en-US" dirty="0" smtClean="0"/>
              <a:t>Property Management System </a:t>
            </a:r>
            <a:r>
              <a:rPr lang="en-US" dirty="0"/>
              <a:t>(PMS</a:t>
            </a:r>
            <a:r>
              <a:rPr lang="en-US" dirty="0" smtClean="0"/>
              <a:t>)</a:t>
            </a:r>
            <a:endParaRPr lang="en-US" dirty="0"/>
          </a:p>
          <a:p>
            <a:pPr lvl="1"/>
            <a:r>
              <a:rPr lang="en-US" dirty="0" smtClean="0"/>
              <a:t>Revenue </a:t>
            </a:r>
            <a:r>
              <a:rPr lang="en-US" dirty="0"/>
              <a:t>management system (RMS</a:t>
            </a:r>
            <a:r>
              <a:rPr lang="en-US" dirty="0" smtClean="0"/>
              <a:t>)</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213114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IT Applications in Hospitality</a:t>
            </a:r>
            <a:endParaRPr lang="en-US" dirty="0"/>
          </a:p>
        </p:txBody>
      </p:sp>
      <p:sp>
        <p:nvSpPr>
          <p:cNvPr id="3" name="Text Placeholder 2"/>
          <p:cNvSpPr>
            <a:spLocks noGrp="1"/>
          </p:cNvSpPr>
          <p:nvPr>
            <p:ph type="body" sz="quarter" idx="11"/>
          </p:nvPr>
        </p:nvSpPr>
        <p:spPr>
          <a:xfrm>
            <a:off x="680721" y="1783079"/>
            <a:ext cx="7829868" cy="4553796"/>
          </a:xfrm>
        </p:spPr>
        <p:txBody>
          <a:bodyPr>
            <a:noAutofit/>
          </a:bodyPr>
          <a:lstStyle/>
          <a:p>
            <a:pPr lvl="1"/>
            <a:r>
              <a:rPr lang="en-US" sz="2200" b="1" dirty="0" smtClean="0"/>
              <a:t>Front</a:t>
            </a:r>
            <a:r>
              <a:rPr lang="en-US" sz="2200" b="1" dirty="0"/>
              <a:t>-office applications: </a:t>
            </a:r>
            <a:r>
              <a:rPr lang="en-US" sz="2200" dirty="0"/>
              <a:t>reservation system, check-in/check-out, room status and </a:t>
            </a:r>
            <a:r>
              <a:rPr lang="en-US" sz="2200" dirty="0" smtClean="0"/>
              <a:t>housekeeping, </a:t>
            </a:r>
            <a:r>
              <a:rPr lang="en-US" sz="2200" dirty="0"/>
              <a:t>in-house guest </a:t>
            </a:r>
            <a:r>
              <a:rPr lang="en-US" sz="2200" dirty="0" smtClean="0"/>
              <a:t>information </a:t>
            </a:r>
            <a:r>
              <a:rPr lang="en-US" sz="2200" dirty="0"/>
              <a:t>and guest </a:t>
            </a:r>
            <a:r>
              <a:rPr lang="en-US" sz="2200" dirty="0" smtClean="0"/>
              <a:t>accounting.</a:t>
            </a:r>
            <a:endParaRPr lang="en-US" sz="2200" dirty="0"/>
          </a:p>
          <a:p>
            <a:pPr lvl="1"/>
            <a:r>
              <a:rPr lang="en-US" sz="2200" b="1" dirty="0" smtClean="0"/>
              <a:t>Back-office </a:t>
            </a:r>
            <a:r>
              <a:rPr lang="en-US" sz="2200" b="1" dirty="0"/>
              <a:t>applications: </a:t>
            </a:r>
            <a:r>
              <a:rPr lang="en-US" sz="2200" dirty="0"/>
              <a:t>personnel, </a:t>
            </a:r>
            <a:r>
              <a:rPr lang="en-US" sz="2200" dirty="0" smtClean="0"/>
              <a:t>purchasing, accounting, inventory, </a:t>
            </a:r>
            <a:r>
              <a:rPr lang="en-US" sz="2200" dirty="0"/>
              <a:t>sales and </a:t>
            </a:r>
            <a:r>
              <a:rPr lang="en-US" sz="2200" dirty="0" smtClean="0"/>
              <a:t>catering </a:t>
            </a:r>
            <a:r>
              <a:rPr lang="en-US" sz="2200" dirty="0"/>
              <a:t>and </a:t>
            </a:r>
            <a:r>
              <a:rPr lang="en-US" sz="2200" dirty="0" smtClean="0"/>
              <a:t>financial </a:t>
            </a:r>
            <a:r>
              <a:rPr lang="en-US" sz="2200" dirty="0"/>
              <a:t>reports and </a:t>
            </a:r>
            <a:r>
              <a:rPr lang="en-US" sz="2200" dirty="0" smtClean="0"/>
              <a:t>statistics.</a:t>
            </a:r>
            <a:endParaRPr lang="en-US" sz="2200" dirty="0"/>
          </a:p>
          <a:p>
            <a:pPr lvl="1"/>
            <a:r>
              <a:rPr lang="en-US" sz="2200" b="1" dirty="0" smtClean="0"/>
              <a:t>Guest</a:t>
            </a:r>
            <a:r>
              <a:rPr lang="en-US" sz="2200" b="1" dirty="0"/>
              <a:t>-related interface applications: </a:t>
            </a:r>
            <a:r>
              <a:rPr lang="en-US" sz="2200" dirty="0"/>
              <a:t>call-</a:t>
            </a:r>
            <a:r>
              <a:rPr lang="en-US" sz="2200" dirty="0" smtClean="0"/>
              <a:t>accounting, </a:t>
            </a:r>
            <a:r>
              <a:rPr lang="en-US" sz="2200" dirty="0"/>
              <a:t>electronic </a:t>
            </a:r>
            <a:r>
              <a:rPr lang="en-US" sz="2200" dirty="0" smtClean="0"/>
              <a:t>locking, </a:t>
            </a:r>
            <a:r>
              <a:rPr lang="en-US" sz="2200" dirty="0"/>
              <a:t>energy </a:t>
            </a:r>
            <a:r>
              <a:rPr lang="en-US" sz="2200" dirty="0" smtClean="0"/>
              <a:t>management, </a:t>
            </a:r>
            <a:r>
              <a:rPr lang="en-US" sz="2200" dirty="0"/>
              <a:t>guest-operated </a:t>
            </a:r>
            <a:r>
              <a:rPr lang="en-US" sz="2200" dirty="0" smtClean="0"/>
              <a:t>devices </a:t>
            </a:r>
            <a:r>
              <a:rPr lang="en-US" sz="2200" dirty="0"/>
              <a:t>and auxiliary guest </a:t>
            </a:r>
            <a:r>
              <a:rPr lang="en-US" sz="2200" dirty="0" smtClean="0"/>
              <a:t>services.</a:t>
            </a:r>
            <a:endParaRPr lang="en-US" sz="2200" dirty="0"/>
          </a:p>
          <a:p>
            <a:pPr lvl="1"/>
            <a:r>
              <a:rPr lang="en-US" sz="2200" b="1" dirty="0" smtClean="0"/>
              <a:t>Restaurant </a:t>
            </a:r>
            <a:r>
              <a:rPr lang="en-US" sz="2200" b="1" dirty="0"/>
              <a:t>and banquet management systems: </a:t>
            </a:r>
            <a:r>
              <a:rPr lang="en-US" sz="2200" dirty="0"/>
              <a:t>menu </a:t>
            </a:r>
            <a:r>
              <a:rPr lang="en-US" sz="2200" dirty="0" smtClean="0"/>
              <a:t>management, </a:t>
            </a:r>
            <a:r>
              <a:rPr lang="en-US" sz="2200" dirty="0"/>
              <a:t>recipe management, sales analysis and forecasting, menu-item </a:t>
            </a:r>
            <a:r>
              <a:rPr lang="en-US" sz="2200" dirty="0" smtClean="0"/>
              <a:t>pricing</a:t>
            </a:r>
            <a:r>
              <a:rPr lang="en-US" sz="2200" dirty="0"/>
              <a:t> </a:t>
            </a:r>
            <a:r>
              <a:rPr lang="en-US" sz="2200" dirty="0" smtClean="0"/>
              <a:t>and </a:t>
            </a:r>
            <a:r>
              <a:rPr lang="en-US" sz="2200" dirty="0"/>
              <a:t>cost </a:t>
            </a:r>
            <a:r>
              <a:rPr lang="en-US" sz="2200" dirty="0" smtClean="0"/>
              <a:t>control.</a:t>
            </a:r>
            <a:endParaRPr lang="en-US" sz="22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dirty="0"/>
          </a:p>
        </p:txBody>
      </p:sp>
    </p:spTree>
    <p:extLst>
      <p:ext uri="{BB962C8B-B14F-4D97-AF65-F5344CB8AC3E}">
        <p14:creationId xmlns:p14="http://schemas.microsoft.com/office/powerpoint/2010/main" val="372453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Management System (PMS)</a:t>
            </a:r>
            <a:endParaRPr lang="en-US" dirty="0"/>
          </a:p>
        </p:txBody>
      </p:sp>
      <p:sp>
        <p:nvSpPr>
          <p:cNvPr id="3" name="Text Placeholder 2"/>
          <p:cNvSpPr>
            <a:spLocks noGrp="1"/>
          </p:cNvSpPr>
          <p:nvPr>
            <p:ph type="body" sz="quarter" idx="11"/>
          </p:nvPr>
        </p:nvSpPr>
        <p:spPr/>
        <p:txBody>
          <a:bodyPr>
            <a:normAutofit fontScale="92500" lnSpcReduction="10000"/>
          </a:bodyPr>
          <a:lstStyle/>
          <a:p>
            <a:pPr lvl="1">
              <a:lnSpc>
                <a:spcPct val="110000"/>
              </a:lnSpc>
            </a:pPr>
            <a:r>
              <a:rPr lang="en-US" dirty="0" smtClean="0"/>
              <a:t>Handles </a:t>
            </a:r>
            <a:r>
              <a:rPr lang="en-US" dirty="0"/>
              <a:t>the core functions of information processing for an accommodation </a:t>
            </a:r>
            <a:r>
              <a:rPr lang="en-US" dirty="0" smtClean="0"/>
              <a:t>property and </a:t>
            </a:r>
            <a:r>
              <a:rPr lang="en-US" dirty="0"/>
              <a:t>is the hub for all interconnectivity with other systems in the </a:t>
            </a:r>
            <a:r>
              <a:rPr lang="en-US" dirty="0" smtClean="0"/>
              <a:t>hotel.</a:t>
            </a:r>
            <a:r>
              <a:rPr lang="en-AU" dirty="0" smtClean="0"/>
              <a:t> </a:t>
            </a:r>
          </a:p>
          <a:p>
            <a:pPr lvl="1">
              <a:lnSpc>
                <a:spcPct val="110000"/>
              </a:lnSpc>
            </a:pPr>
            <a:r>
              <a:rPr lang="en-AU" dirty="0" smtClean="0"/>
              <a:t>Major functions:</a:t>
            </a:r>
          </a:p>
          <a:p>
            <a:pPr lvl="2">
              <a:lnSpc>
                <a:spcPct val="110000"/>
              </a:lnSpc>
            </a:pPr>
            <a:r>
              <a:rPr lang="en-AU" dirty="0" smtClean="0"/>
              <a:t>r</a:t>
            </a:r>
            <a:r>
              <a:rPr lang="en-AU" dirty="0" smtClean="0"/>
              <a:t>eservations </a:t>
            </a:r>
            <a:r>
              <a:rPr lang="en-AU" dirty="0" smtClean="0"/>
              <a:t>management</a:t>
            </a:r>
          </a:p>
          <a:p>
            <a:pPr lvl="2">
              <a:lnSpc>
                <a:spcPct val="110000"/>
              </a:lnSpc>
            </a:pPr>
            <a:r>
              <a:rPr lang="en-AU" dirty="0" smtClean="0"/>
              <a:t>guest </a:t>
            </a:r>
            <a:r>
              <a:rPr lang="en-AU" dirty="0" smtClean="0"/>
              <a:t>folio and billing</a:t>
            </a:r>
          </a:p>
          <a:p>
            <a:pPr lvl="2">
              <a:lnSpc>
                <a:spcPct val="110000"/>
              </a:lnSpc>
            </a:pPr>
            <a:r>
              <a:rPr lang="en-US" dirty="0"/>
              <a:t>r</a:t>
            </a:r>
            <a:r>
              <a:rPr lang="en-US" dirty="0" smtClean="0"/>
              <a:t>ooms </a:t>
            </a:r>
            <a:r>
              <a:rPr lang="en-US" dirty="0" smtClean="0"/>
              <a:t>management</a:t>
            </a:r>
          </a:p>
          <a:p>
            <a:pPr lvl="2">
              <a:lnSpc>
                <a:spcPct val="110000"/>
              </a:lnSpc>
            </a:pPr>
            <a:r>
              <a:rPr lang="en-US" dirty="0"/>
              <a:t>b</a:t>
            </a:r>
            <a:r>
              <a:rPr lang="en-US" dirty="0" smtClean="0"/>
              <a:t>ack-office </a:t>
            </a:r>
            <a:r>
              <a:rPr lang="en-US" dirty="0" smtClean="0"/>
              <a:t>applications</a:t>
            </a:r>
          </a:p>
          <a:p>
            <a:pPr lvl="2">
              <a:lnSpc>
                <a:spcPct val="110000"/>
              </a:lnSpc>
            </a:pPr>
            <a:r>
              <a:rPr lang="en-US" dirty="0"/>
              <a:t>s</a:t>
            </a:r>
            <a:r>
              <a:rPr lang="en-US" dirty="0" smtClean="0"/>
              <a:t>pecialized </a:t>
            </a:r>
            <a:r>
              <a:rPr lang="en-US" dirty="0" smtClean="0"/>
              <a:t>functions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272437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websites</a:t>
            </a:r>
            <a:endParaRPr lang="en-US" dirty="0"/>
          </a:p>
        </p:txBody>
      </p:sp>
      <p:sp>
        <p:nvSpPr>
          <p:cNvPr id="3" name="Text Placeholder 2"/>
          <p:cNvSpPr>
            <a:spLocks noGrp="1"/>
          </p:cNvSpPr>
          <p:nvPr>
            <p:ph type="body" sz="quarter" idx="11"/>
          </p:nvPr>
        </p:nvSpPr>
        <p:spPr>
          <a:xfrm>
            <a:off x="680721" y="1783079"/>
            <a:ext cx="7829868" cy="4515313"/>
          </a:xfrm>
        </p:spPr>
        <p:txBody>
          <a:bodyPr>
            <a:noAutofit/>
          </a:bodyPr>
          <a:lstStyle/>
          <a:p>
            <a:pPr lvl="1"/>
            <a:r>
              <a:rPr lang="en-US" sz="2400" dirty="0" smtClean="0"/>
              <a:t>Generate direct sales and provide greater </a:t>
            </a:r>
            <a:r>
              <a:rPr lang="en-US" sz="2400" dirty="0"/>
              <a:t>control over </a:t>
            </a:r>
            <a:r>
              <a:rPr lang="en-US" sz="2400" dirty="0" smtClean="0"/>
              <a:t>inventory than other electronic booking </a:t>
            </a:r>
            <a:r>
              <a:rPr lang="en-US" sz="2400" dirty="0" smtClean="0"/>
              <a:t>channels.</a:t>
            </a:r>
            <a:endParaRPr lang="en-US" sz="2400" dirty="0" smtClean="0"/>
          </a:p>
          <a:p>
            <a:pPr lvl="1"/>
            <a:r>
              <a:rPr lang="en-US" sz="2400" dirty="0" smtClean="0"/>
              <a:t>Avoid </a:t>
            </a:r>
            <a:r>
              <a:rPr lang="en-US" sz="2400" dirty="0" smtClean="0"/>
              <a:t>commissions.</a:t>
            </a:r>
            <a:endParaRPr lang="en-US" sz="2400" dirty="0" smtClean="0"/>
          </a:p>
          <a:p>
            <a:pPr lvl="1"/>
            <a:r>
              <a:rPr lang="en-US" sz="2400" dirty="0" smtClean="0"/>
              <a:t>Features of successful </a:t>
            </a:r>
            <a:r>
              <a:rPr lang="en-US" sz="2400" dirty="0"/>
              <a:t>h</a:t>
            </a:r>
            <a:r>
              <a:rPr lang="en-US" sz="2400" dirty="0" smtClean="0"/>
              <a:t>otel websites:</a:t>
            </a:r>
          </a:p>
          <a:p>
            <a:pPr lvl="2"/>
            <a:r>
              <a:rPr lang="en-US" sz="2000" dirty="0"/>
              <a:t>i</a:t>
            </a:r>
            <a:r>
              <a:rPr lang="en-US" sz="2000" dirty="0" smtClean="0"/>
              <a:t>nteractive and easily navigable</a:t>
            </a:r>
          </a:p>
          <a:p>
            <a:pPr lvl="2"/>
            <a:r>
              <a:rPr lang="en-US" sz="2000" dirty="0" smtClean="0"/>
              <a:t>quality information</a:t>
            </a:r>
          </a:p>
          <a:p>
            <a:pPr lvl="2"/>
            <a:r>
              <a:rPr lang="en-US" sz="2000" dirty="0" smtClean="0"/>
              <a:t>online </a:t>
            </a:r>
            <a:r>
              <a:rPr lang="en-US" sz="2000" dirty="0"/>
              <a:t>booking </a:t>
            </a:r>
            <a:r>
              <a:rPr lang="en-US" sz="2000" dirty="0" smtClean="0"/>
              <a:t>capability</a:t>
            </a:r>
            <a:endParaRPr lang="en-US" sz="2000" dirty="0"/>
          </a:p>
          <a:p>
            <a:pPr lvl="2"/>
            <a:r>
              <a:rPr lang="en-US" sz="2000" dirty="0" smtClean="0"/>
              <a:t>price </a:t>
            </a:r>
            <a:r>
              <a:rPr lang="en-US" sz="2000" dirty="0"/>
              <a:t>comparison </a:t>
            </a:r>
            <a:r>
              <a:rPr lang="en-US" sz="2000" dirty="0" smtClean="0"/>
              <a:t>features </a:t>
            </a:r>
          </a:p>
          <a:p>
            <a:pPr lvl="2"/>
            <a:r>
              <a:rPr lang="en-US" sz="2000" dirty="0" smtClean="0"/>
              <a:t>maps</a:t>
            </a:r>
          </a:p>
          <a:p>
            <a:pPr lvl="2"/>
            <a:r>
              <a:rPr lang="en-US" sz="2000" dirty="0" smtClean="0"/>
              <a:t>multiple </a:t>
            </a:r>
            <a:r>
              <a:rPr lang="en-US" sz="2000" dirty="0"/>
              <a:t>language </a:t>
            </a:r>
            <a:r>
              <a:rPr lang="en-US" sz="2000" dirty="0" smtClean="0"/>
              <a:t>support</a:t>
            </a:r>
          </a:p>
          <a:p>
            <a:pPr lvl="2"/>
            <a:r>
              <a:rPr lang="en-US" sz="2000" dirty="0"/>
              <a:t>l</a:t>
            </a:r>
            <a:r>
              <a:rPr lang="en-US" sz="2000" dirty="0" smtClean="0"/>
              <a:t>inks to local points of interest</a:t>
            </a:r>
          </a:p>
        </p:txBody>
      </p:sp>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spTree>
    <p:extLst>
      <p:ext uri="{BB962C8B-B14F-4D97-AF65-F5344CB8AC3E}">
        <p14:creationId xmlns:p14="http://schemas.microsoft.com/office/powerpoint/2010/main" val="18224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hotel </a:t>
            </a:r>
            <a:r>
              <a:rPr lang="en-US" dirty="0"/>
              <a:t>r</a:t>
            </a:r>
            <a:r>
              <a:rPr lang="en-US" dirty="0" smtClean="0"/>
              <a:t>eservations</a:t>
            </a:r>
            <a:endParaRPr lang="en-US" dirty="0"/>
          </a:p>
        </p:txBody>
      </p:sp>
      <p:sp>
        <p:nvSpPr>
          <p:cNvPr id="3" name="Text Placeholder 2"/>
          <p:cNvSpPr>
            <a:spLocks noGrp="1"/>
          </p:cNvSpPr>
          <p:nvPr>
            <p:ph type="body" sz="quarter" idx="11"/>
          </p:nvPr>
        </p:nvSpPr>
        <p:spPr/>
        <p:txBody>
          <a:bodyPr/>
          <a:lstStyle/>
          <a:p>
            <a:pPr lvl="1"/>
            <a:r>
              <a:rPr lang="en-US" dirty="0" smtClean="0"/>
              <a:t>Online travel agents (OTAs)</a:t>
            </a:r>
          </a:p>
          <a:p>
            <a:pPr lvl="1"/>
            <a:r>
              <a:rPr lang="en-US" dirty="0" smtClean="0"/>
              <a:t>Metasearch engines</a:t>
            </a:r>
          </a:p>
          <a:p>
            <a:pPr lvl="2"/>
            <a:r>
              <a:rPr lang="en-US" dirty="0" smtClean="0"/>
              <a:t>Specialized accommodation search engines</a:t>
            </a:r>
          </a:p>
          <a:p>
            <a:pPr lvl="2"/>
            <a:r>
              <a:rPr lang="en-US" dirty="0" smtClean="0"/>
              <a:t>TripAdvisor</a:t>
            </a:r>
          </a:p>
          <a:p>
            <a:pPr lvl="2"/>
            <a:r>
              <a:rPr lang="en-US" dirty="0" smtClean="0"/>
              <a:t>Google Hotel Search</a:t>
            </a:r>
          </a:p>
          <a:p>
            <a:pPr lvl="1"/>
            <a:r>
              <a:rPr lang="en-US" dirty="0" smtClean="0"/>
              <a:t>Channel Managers</a:t>
            </a:r>
          </a:p>
          <a:p>
            <a:pPr lvl="1"/>
            <a:r>
              <a:rPr lang="en-US" dirty="0" smtClean="0"/>
              <a:t>Mobile apps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spTree>
    <p:extLst>
      <p:ext uri="{BB962C8B-B14F-4D97-AF65-F5344CB8AC3E}">
        <p14:creationId xmlns:p14="http://schemas.microsoft.com/office/powerpoint/2010/main" val="27872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370363" y="2978913"/>
            <a:ext cx="1174513"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1" name="Rounded Rectangle 20"/>
          <p:cNvSpPr/>
          <p:nvPr/>
        </p:nvSpPr>
        <p:spPr>
          <a:xfrm>
            <a:off x="4349822" y="2978913"/>
            <a:ext cx="1148892"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2" name="Rounded Rectangle 21"/>
          <p:cNvSpPr/>
          <p:nvPr/>
        </p:nvSpPr>
        <p:spPr>
          <a:xfrm>
            <a:off x="6303659" y="2978913"/>
            <a:ext cx="1148892"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4" name="Rounded Rectangle 3"/>
          <p:cNvSpPr/>
          <p:nvPr/>
        </p:nvSpPr>
        <p:spPr>
          <a:xfrm>
            <a:off x="3179520" y="5285718"/>
            <a:ext cx="2872027" cy="386239"/>
          </a:xfrm>
          <a:prstGeom prst="roundRect">
            <a:avLst>
              <a:gd name="adj" fmla="val 252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Narrow"/>
                <a:cs typeface="Arial Narrow"/>
              </a:rPr>
              <a:t>HOTELS</a:t>
            </a:r>
            <a:endParaRPr lang="en-US" sz="1600" b="1" dirty="0">
              <a:latin typeface="Arial Narrow"/>
              <a:cs typeface="Arial Narrow"/>
            </a:endParaRPr>
          </a:p>
        </p:txBody>
      </p:sp>
      <p:sp>
        <p:nvSpPr>
          <p:cNvPr id="15" name="Rounded Rectangle 14"/>
          <p:cNvSpPr/>
          <p:nvPr/>
        </p:nvSpPr>
        <p:spPr>
          <a:xfrm>
            <a:off x="501418" y="1181781"/>
            <a:ext cx="8115142" cy="386239"/>
          </a:xfrm>
          <a:prstGeom prst="roundRect">
            <a:avLst>
              <a:gd name="adj" fmla="val 2521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latin typeface="Arial Narrow"/>
                <a:cs typeface="Arial Narrow"/>
              </a:rPr>
              <a:t>GUESTS</a:t>
            </a:r>
            <a:endParaRPr lang="en-US" sz="1600" b="1" dirty="0">
              <a:latin typeface="Arial Narrow"/>
              <a:cs typeface="Arial Narrow"/>
            </a:endParaRPr>
          </a:p>
        </p:txBody>
      </p:sp>
      <p:sp>
        <p:nvSpPr>
          <p:cNvPr id="16" name="Rounded Rectangle 15"/>
          <p:cNvSpPr/>
          <p:nvPr/>
        </p:nvSpPr>
        <p:spPr>
          <a:xfrm>
            <a:off x="4048033" y="1703300"/>
            <a:ext cx="4031594" cy="784454"/>
          </a:xfrm>
          <a:prstGeom prst="roundRect">
            <a:avLst>
              <a:gd name="adj" fmla="val 11748"/>
            </a:avLst>
          </a:prstGeom>
          <a:solidFill>
            <a:srgbClr val="FFF1CE"/>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Arial Narrow"/>
              <a:cs typeface="Arial Narrow"/>
            </a:endParaRPr>
          </a:p>
        </p:txBody>
      </p:sp>
      <p:sp>
        <p:nvSpPr>
          <p:cNvPr id="17" name="Rounded Rectangle 16"/>
          <p:cNvSpPr/>
          <p:nvPr/>
        </p:nvSpPr>
        <p:spPr>
          <a:xfrm>
            <a:off x="2452549" y="3040527"/>
            <a:ext cx="1174513"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Wholesalers</a:t>
            </a:r>
            <a:br>
              <a:rPr lang="en-US" sz="1600" dirty="0" smtClean="0">
                <a:latin typeface="Arial Narrow"/>
                <a:cs typeface="Arial Narrow"/>
              </a:rPr>
            </a:br>
            <a:r>
              <a:rPr lang="en-US" sz="1600" dirty="0" smtClean="0">
                <a:latin typeface="Arial Narrow"/>
                <a:cs typeface="Arial Narrow"/>
              </a:rPr>
              <a:t>aggregators</a:t>
            </a:r>
            <a:endParaRPr lang="en-US" sz="1600" dirty="0">
              <a:latin typeface="Arial Narrow"/>
              <a:cs typeface="Arial Narrow"/>
            </a:endParaRPr>
          </a:p>
        </p:txBody>
      </p:sp>
      <p:sp>
        <p:nvSpPr>
          <p:cNvPr id="18" name="Rounded Rectangle 17"/>
          <p:cNvSpPr/>
          <p:nvPr/>
        </p:nvSpPr>
        <p:spPr>
          <a:xfrm>
            <a:off x="491594"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Property</a:t>
            </a:r>
            <a:br>
              <a:rPr lang="en-US" sz="1600" dirty="0" smtClean="0">
                <a:latin typeface="Arial Narrow"/>
                <a:cs typeface="Arial Narrow"/>
              </a:rPr>
            </a:br>
            <a:r>
              <a:rPr lang="en-US" sz="1600" dirty="0" smtClean="0">
                <a:latin typeface="Arial Narrow"/>
                <a:cs typeface="Arial Narrow"/>
              </a:rPr>
              <a:t>website</a:t>
            </a:r>
            <a:endParaRPr lang="en-US" sz="1600" dirty="0">
              <a:latin typeface="Arial Narrow"/>
              <a:cs typeface="Arial Narrow"/>
            </a:endParaRPr>
          </a:p>
        </p:txBody>
      </p:sp>
      <p:sp>
        <p:nvSpPr>
          <p:cNvPr id="19" name="Rounded Rectangle 18"/>
          <p:cNvSpPr/>
          <p:nvPr/>
        </p:nvSpPr>
        <p:spPr>
          <a:xfrm>
            <a:off x="6385925" y="3040527"/>
            <a:ext cx="1148892"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1600" dirty="0" smtClean="0">
                <a:latin typeface="Arial Narrow"/>
                <a:cs typeface="Arial Narrow"/>
              </a:rPr>
              <a:t>Switches</a:t>
            </a:r>
            <a:endParaRPr lang="en-US" sz="1600" dirty="0">
              <a:latin typeface="Arial Narrow"/>
              <a:cs typeface="Arial Narrow"/>
            </a:endParaRPr>
          </a:p>
        </p:txBody>
      </p:sp>
      <p:sp>
        <p:nvSpPr>
          <p:cNvPr id="24" name="Rounded Rectangle 23"/>
          <p:cNvSpPr/>
          <p:nvPr/>
        </p:nvSpPr>
        <p:spPr>
          <a:xfrm>
            <a:off x="4233098"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600" dirty="0" smtClean="0">
                <a:latin typeface="Arial Narrow"/>
                <a:cs typeface="Arial Narrow"/>
              </a:rPr>
              <a:t>OTAs</a:t>
            </a:r>
            <a:endParaRPr lang="en-US" sz="1600" dirty="0">
              <a:latin typeface="Arial Narrow"/>
              <a:cs typeface="Arial Narrow"/>
            </a:endParaRPr>
          </a:p>
        </p:txBody>
      </p:sp>
      <p:sp>
        <p:nvSpPr>
          <p:cNvPr id="25" name="Rounded Rectangle 24"/>
          <p:cNvSpPr/>
          <p:nvPr/>
        </p:nvSpPr>
        <p:spPr>
          <a:xfrm>
            <a:off x="5480265" y="1814559"/>
            <a:ext cx="1019500"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Traditional agents</a:t>
            </a:r>
            <a:endParaRPr lang="en-US" sz="1600" dirty="0">
              <a:latin typeface="Arial Narrow"/>
              <a:cs typeface="Arial Narrow"/>
            </a:endParaRPr>
          </a:p>
        </p:txBody>
      </p:sp>
      <p:sp>
        <p:nvSpPr>
          <p:cNvPr id="26" name="Rounded Rectangle 25"/>
          <p:cNvSpPr/>
          <p:nvPr/>
        </p:nvSpPr>
        <p:spPr>
          <a:xfrm>
            <a:off x="6864100" y="1814559"/>
            <a:ext cx="1019500"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Specialty websites</a:t>
            </a:r>
            <a:endParaRPr lang="en-US" sz="1600" dirty="0">
              <a:latin typeface="Arial Narrow"/>
              <a:cs typeface="Arial Narrow"/>
            </a:endParaRPr>
          </a:p>
        </p:txBody>
      </p:sp>
      <p:sp>
        <p:nvSpPr>
          <p:cNvPr id="27" name="Rounded Rectangle 26"/>
          <p:cNvSpPr/>
          <p:nvPr/>
        </p:nvSpPr>
        <p:spPr>
          <a:xfrm>
            <a:off x="4432048" y="3040527"/>
            <a:ext cx="1148892"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1600" dirty="0" smtClean="0">
                <a:latin typeface="Arial Narrow"/>
                <a:cs typeface="Arial Narrow"/>
              </a:rPr>
              <a:t>GDSs</a:t>
            </a:r>
            <a:endParaRPr lang="en-US" sz="1600" dirty="0">
              <a:latin typeface="Arial Narrow"/>
              <a:cs typeface="Arial Narrow"/>
            </a:endParaRPr>
          </a:p>
        </p:txBody>
      </p:sp>
      <p:sp>
        <p:nvSpPr>
          <p:cNvPr id="28" name="Rounded Rectangle 27"/>
          <p:cNvSpPr/>
          <p:nvPr/>
        </p:nvSpPr>
        <p:spPr>
          <a:xfrm>
            <a:off x="1738762"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Chain</a:t>
            </a:r>
            <a:br>
              <a:rPr lang="en-US" sz="1600" dirty="0" smtClean="0">
                <a:latin typeface="Arial Narrow"/>
                <a:cs typeface="Arial Narrow"/>
              </a:rPr>
            </a:br>
            <a:r>
              <a:rPr lang="en-US" sz="1600" dirty="0" smtClean="0">
                <a:latin typeface="Arial Narrow"/>
                <a:cs typeface="Arial Narrow"/>
              </a:rPr>
              <a:t>website</a:t>
            </a:r>
            <a:endParaRPr lang="en-US" sz="1600" dirty="0">
              <a:latin typeface="Arial Narrow"/>
              <a:cs typeface="Arial Narrow"/>
            </a:endParaRPr>
          </a:p>
        </p:txBody>
      </p:sp>
      <p:sp>
        <p:nvSpPr>
          <p:cNvPr id="29" name="Rounded Rectangle 28"/>
          <p:cNvSpPr/>
          <p:nvPr/>
        </p:nvSpPr>
        <p:spPr>
          <a:xfrm>
            <a:off x="2901911" y="1742018"/>
            <a:ext cx="882833" cy="545724"/>
          </a:xfrm>
          <a:prstGeom prst="roundRect">
            <a:avLst>
              <a:gd name="adj" fmla="val 15535"/>
            </a:avLst>
          </a:prstGeom>
          <a:solidFill>
            <a:schemeClr val="accent2">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3" name="Rounded Rectangle 22"/>
          <p:cNvSpPr/>
          <p:nvPr/>
        </p:nvSpPr>
        <p:spPr>
          <a:xfrm>
            <a:off x="2985930"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smtClean="0">
                <a:latin typeface="Arial Narrow"/>
                <a:cs typeface="Arial Narrow"/>
              </a:rPr>
              <a:t>Affiliate</a:t>
            </a:r>
            <a:br>
              <a:rPr lang="en-US" sz="1600" dirty="0" smtClean="0">
                <a:latin typeface="Arial Narrow"/>
                <a:cs typeface="Arial Narrow"/>
              </a:rPr>
            </a:br>
            <a:r>
              <a:rPr lang="en-US" sz="1600" dirty="0" smtClean="0">
                <a:latin typeface="Arial Narrow"/>
                <a:cs typeface="Arial Narrow"/>
              </a:rPr>
              <a:t>websites</a:t>
            </a:r>
            <a:endParaRPr lang="en-US" sz="1600" dirty="0">
              <a:latin typeface="Arial Narrow"/>
              <a:cs typeface="Arial Narrow"/>
            </a:endParaRPr>
          </a:p>
        </p:txBody>
      </p:sp>
      <p:cxnSp>
        <p:nvCxnSpPr>
          <p:cNvPr id="31" name="Straight Connector 30"/>
          <p:cNvCxnSpPr/>
          <p:nvPr/>
        </p:nvCxnSpPr>
        <p:spPr>
          <a:xfrm flipV="1">
            <a:off x="3784744" y="4914908"/>
            <a:ext cx="0" cy="37081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447078" y="4914908"/>
            <a:ext cx="0" cy="37081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957661" y="3601977"/>
            <a:ext cx="0" cy="52770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985930" y="3586251"/>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6955822" y="3586251"/>
            <a:ext cx="0" cy="52770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794194" y="2487754"/>
            <a:ext cx="0" cy="1641923"/>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161110" y="2360283"/>
            <a:ext cx="0" cy="1769394"/>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54458" y="2505358"/>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957661" y="2505358"/>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3329795" y="2360283"/>
            <a:ext cx="0" cy="680245"/>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773170" y="1568020"/>
            <a:ext cx="0" cy="1465037"/>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554896" y="1568020"/>
            <a:ext cx="0" cy="2545931"/>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4" idx="1"/>
            <a:endCxn id="18" idx="2"/>
          </p:cNvCxnSpPr>
          <p:nvPr/>
        </p:nvCxnSpPr>
        <p:spPr>
          <a:xfrm rot="10800000">
            <a:off x="933012" y="2360283"/>
            <a:ext cx="2246510" cy="3118555"/>
          </a:xfrm>
          <a:prstGeom prst="bentConnector2">
            <a:avLst/>
          </a:prstGeom>
          <a:ln w="381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4" idx="3"/>
          </p:cNvCxnSpPr>
          <p:nvPr/>
        </p:nvCxnSpPr>
        <p:spPr>
          <a:xfrm flipV="1">
            <a:off x="6051547" y="1568020"/>
            <a:ext cx="2359147" cy="3910818"/>
          </a:xfrm>
          <a:prstGeom prst="bentConnector2">
            <a:avLst/>
          </a:prstGeom>
          <a:ln w="381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1374427" y="4113950"/>
            <a:ext cx="6705200" cy="800958"/>
          </a:xfrm>
          <a:prstGeom prst="roundRect">
            <a:avLst>
              <a:gd name="adj" fmla="val 1353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7" name="Rounded Rectangle 6"/>
          <p:cNvSpPr/>
          <p:nvPr/>
        </p:nvSpPr>
        <p:spPr>
          <a:xfrm>
            <a:off x="1726694"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8" name="Rounded Rectangle 7"/>
          <p:cNvSpPr/>
          <p:nvPr/>
        </p:nvSpPr>
        <p:spPr>
          <a:xfrm>
            <a:off x="2656790"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9" name="Rounded Rectangle 8"/>
          <p:cNvSpPr/>
          <p:nvPr/>
        </p:nvSpPr>
        <p:spPr>
          <a:xfrm>
            <a:off x="3586886"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0" name="Rounded Rectangle 9"/>
          <p:cNvSpPr/>
          <p:nvPr/>
        </p:nvSpPr>
        <p:spPr>
          <a:xfrm>
            <a:off x="4516982"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1" name="Rounded Rectangle 10"/>
          <p:cNvSpPr/>
          <p:nvPr/>
        </p:nvSpPr>
        <p:spPr>
          <a:xfrm>
            <a:off x="5447078"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2" name="Rounded Rectangle 11"/>
          <p:cNvSpPr/>
          <p:nvPr/>
        </p:nvSpPr>
        <p:spPr>
          <a:xfrm>
            <a:off x="6377173"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3" name="Rounded Rectangle 12"/>
          <p:cNvSpPr/>
          <p:nvPr/>
        </p:nvSpPr>
        <p:spPr>
          <a:xfrm>
            <a:off x="7307267"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4" name="Rounded Rectangle 13"/>
          <p:cNvSpPr/>
          <p:nvPr/>
        </p:nvSpPr>
        <p:spPr>
          <a:xfrm>
            <a:off x="2593139" y="4335941"/>
            <a:ext cx="4048978" cy="386239"/>
          </a:xfrm>
          <a:prstGeom prst="roundRect">
            <a:avLst>
              <a:gd name="adj" fmla="val 25213"/>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Arial Narrow"/>
                <a:cs typeface="Arial Narrow"/>
              </a:rPr>
              <a:t>Computer Reservation Systems (CRSs)</a:t>
            </a:r>
            <a:endParaRPr lang="en-US" sz="1600" b="1" dirty="0">
              <a:latin typeface="Arial Narrow"/>
              <a:cs typeface="Arial Narrow"/>
            </a:endParaRPr>
          </a:p>
        </p:txBody>
      </p:sp>
      <p:cxnSp>
        <p:nvCxnSpPr>
          <p:cNvPr id="57" name="Straight Connector 56"/>
          <p:cNvCxnSpPr>
            <a:stCxn id="17" idx="3"/>
            <a:endCxn id="27" idx="1"/>
          </p:cNvCxnSpPr>
          <p:nvPr/>
        </p:nvCxnSpPr>
        <p:spPr>
          <a:xfrm>
            <a:off x="3627063" y="3313389"/>
            <a:ext cx="804985" cy="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27" idx="3"/>
            <a:endCxn id="19" idx="1"/>
          </p:cNvCxnSpPr>
          <p:nvPr/>
        </p:nvCxnSpPr>
        <p:spPr>
          <a:xfrm>
            <a:off x="5580940" y="3313389"/>
            <a:ext cx="804984" cy="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731461" y="5832119"/>
            <a:ext cx="7830457" cy="442818"/>
          </a:xfrm>
        </p:spPr>
        <p:txBody>
          <a:bodyPr/>
          <a:lstStyle/>
          <a:p>
            <a:pPr algn="ctr"/>
            <a:r>
              <a:rPr lang="en-AU" sz="2400" dirty="0"/>
              <a:t>Figure 9.1 </a:t>
            </a:r>
            <a:r>
              <a:rPr lang="en-US" sz="2400" b="0" dirty="0"/>
              <a:t>Electronic </a:t>
            </a:r>
            <a:r>
              <a:rPr lang="en-US" sz="2400" b="0" dirty="0" smtClean="0"/>
              <a:t>hotel room </a:t>
            </a:r>
            <a:r>
              <a:rPr lang="en-US" sz="2400" b="0" dirty="0" smtClean="0"/>
              <a:t>distribution.</a:t>
            </a:r>
            <a:endParaRPr lang="en-US" sz="2400" b="0" dirty="0"/>
          </a:p>
        </p:txBody>
      </p:sp>
      <p:sp>
        <p:nvSpPr>
          <p:cNvPr id="35" name="Rectangle 34"/>
          <p:cNvSpPr/>
          <p:nvPr/>
        </p:nvSpPr>
        <p:spPr>
          <a:xfrm>
            <a:off x="3216381" y="6254234"/>
            <a:ext cx="2860616" cy="307777"/>
          </a:xfrm>
          <a:prstGeom prst="rect">
            <a:avLst/>
          </a:prstGeom>
        </p:spPr>
        <p:txBody>
          <a:bodyPr wrap="none">
            <a:spAutoFit/>
          </a:bodyPr>
          <a:lstStyle/>
          <a:p>
            <a:r>
              <a:rPr lang="en-US" sz="1400" dirty="0">
                <a:latin typeface="Arial Narrow"/>
                <a:cs typeface="Arial Narrow"/>
              </a:rPr>
              <a:t>(Adapted from: Carroll and </a:t>
            </a:r>
            <a:r>
              <a:rPr lang="en-US" sz="1400" dirty="0" err="1">
                <a:latin typeface="Arial Narrow"/>
                <a:cs typeface="Arial Narrow"/>
              </a:rPr>
              <a:t>Siguaw</a:t>
            </a:r>
            <a:r>
              <a:rPr lang="en-US" sz="1400" dirty="0">
                <a:latin typeface="Arial Narrow"/>
                <a:cs typeface="Arial Narrow"/>
              </a:rPr>
              <a:t> 2003)</a:t>
            </a:r>
            <a:r>
              <a:rPr lang="en-AU" sz="1400" dirty="0">
                <a:latin typeface="Arial Narrow"/>
                <a:cs typeface="Arial Narrow"/>
              </a:rPr>
              <a:t> </a:t>
            </a:r>
            <a:endParaRPr lang="en-US" sz="1400" dirty="0">
              <a:latin typeface="Arial Narrow"/>
              <a:cs typeface="Arial Narrow"/>
            </a:endParaRPr>
          </a:p>
        </p:txBody>
      </p:sp>
    </p:spTree>
    <p:extLst>
      <p:ext uri="{BB962C8B-B14F-4D97-AF65-F5344CB8AC3E}">
        <p14:creationId xmlns:p14="http://schemas.microsoft.com/office/powerpoint/2010/main" val="2350858577"/>
      </p:ext>
    </p:extLst>
  </p:cSld>
  <p:clrMapOvr>
    <a:masterClrMapping/>
  </p:clrMapOvr>
</p:sld>
</file>

<file path=ppt/theme/theme1.xml><?xml version="1.0" encoding="utf-8"?>
<a:theme xmlns:a="http://schemas.openxmlformats.org/drawingml/2006/main" name="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15175</TotalTime>
  <Words>1070</Words>
  <Application>Microsoft Office PowerPoint</Application>
  <PresentationFormat>On-screen Show (4:3)</PresentationFormat>
  <Paragraphs>200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vt:lpstr>
      <vt:lpstr>PowerPoint Presentation</vt:lpstr>
      <vt:lpstr>Chapter 9</vt:lpstr>
      <vt:lpstr>Chapter 9 Learning Objectives</vt:lpstr>
      <vt:lpstr>Key Concepts</vt:lpstr>
      <vt:lpstr>Common IT Applications in Hospitality</vt:lpstr>
      <vt:lpstr>Property Management System (PMS)</vt:lpstr>
      <vt:lpstr>Hotel websites</vt:lpstr>
      <vt:lpstr>Electronic hotel reservations</vt:lpstr>
      <vt:lpstr>Figure 9.1 Electronic hotel room distribution.</vt:lpstr>
      <vt:lpstr>Guest Applications</vt:lpstr>
      <vt:lpstr>Figure 9.2 Hardware configuration for an ELS.</vt:lpstr>
      <vt:lpstr>Hotel communications</vt:lpstr>
      <vt:lpstr>Figure 9.3  Analog telephone switch PBX.  (Source: Seattle Municipal Archives, 2008)</vt:lpstr>
      <vt:lpstr>Figure 9.4 Example of a digital PBX system.</vt:lpstr>
      <vt:lpstr>Energy management systems</vt:lpstr>
      <vt:lpstr>Figure 9.5 Property Management System (PMS) interfaces </vt:lpstr>
      <vt:lpstr>Figure 9.6 Foodservice IT applications.</vt:lpstr>
      <vt:lpstr>Discussion Questions</vt:lpstr>
      <vt:lpstr>Discussion Questions</vt:lpstr>
      <vt:lpstr>Useful Websites</vt:lpstr>
      <vt:lpstr>Case Study: Marriot Hotels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Claire Sissen</cp:lastModifiedBy>
  <cp:revision>152</cp:revision>
  <dcterms:created xsi:type="dcterms:W3CDTF">2014-03-11T00:39:50Z</dcterms:created>
  <dcterms:modified xsi:type="dcterms:W3CDTF">2014-09-01T10:42:31Z</dcterms:modified>
</cp:coreProperties>
</file>