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1"/>
  </p:notesMasterIdLst>
  <p:sldIdLst>
    <p:sldId id="256" r:id="rId2"/>
    <p:sldId id="258" r:id="rId3"/>
    <p:sldId id="259" r:id="rId4"/>
    <p:sldId id="289" r:id="rId5"/>
    <p:sldId id="284" r:id="rId6"/>
    <p:sldId id="280" r:id="rId7"/>
    <p:sldId id="285" r:id="rId8"/>
    <p:sldId id="286" r:id="rId9"/>
    <p:sldId id="288" r:id="rId10"/>
    <p:sldId id="290" r:id="rId11"/>
    <p:sldId id="281" r:id="rId12"/>
    <p:sldId id="287" r:id="rId13"/>
    <p:sldId id="282" r:id="rId14"/>
    <p:sldId id="291" r:id="rId15"/>
    <p:sldId id="292" r:id="rId16"/>
    <p:sldId id="293" r:id="rId17"/>
    <p:sldId id="294" r:id="rId18"/>
    <p:sldId id="295" r:id="rId19"/>
    <p:sldId id="283" r:id="rId20"/>
    <p:sldId id="296" r:id="rId21"/>
    <p:sldId id="297" r:id="rId22"/>
    <p:sldId id="298" r:id="rId23"/>
    <p:sldId id="299" r:id="rId24"/>
    <p:sldId id="300" r:id="rId25"/>
    <p:sldId id="301" r:id="rId26"/>
    <p:sldId id="275" r:id="rId27"/>
    <p:sldId id="276" r:id="rId28"/>
    <p:sldId id="277"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56" autoAdjust="0"/>
    <p:restoredTop sz="99488" autoAdjust="0"/>
  </p:normalViewPr>
  <p:slideViewPr>
    <p:cSldViewPr snapToGrid="0">
      <p:cViewPr>
        <p:scale>
          <a:sx n="125" d="100"/>
          <a:sy n="125" d="100"/>
        </p:scale>
        <p:origin x="-654" y="21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54D4F-6481-494D-96F6-9FF75A84AC9E}" type="doc">
      <dgm:prSet loTypeId="urn:microsoft.com/office/officeart/2005/8/layout/radial4" loCatId="" qsTypeId="urn:microsoft.com/office/officeart/2005/8/quickstyle/3D6" qsCatId="3D" csTypeId="urn:microsoft.com/office/officeart/2005/8/colors/colorful1" csCatId="colorful" phldr="1"/>
      <dgm:spPr/>
      <dgm:t>
        <a:bodyPr/>
        <a:lstStyle/>
        <a:p>
          <a:endParaRPr lang="en-US"/>
        </a:p>
      </dgm:t>
    </dgm:pt>
    <dgm:pt modelId="{7BE66C24-58E4-E64B-9670-893AEDC76C30}">
      <dgm:prSet phldrT="[Text]"/>
      <dgm:spPr/>
      <dgm:t>
        <a:bodyPr/>
        <a:lstStyle/>
        <a:p>
          <a:r>
            <a:rPr lang="en-US" b="1" dirty="0" smtClean="0">
              <a:latin typeface="Arial Narrow"/>
              <a:cs typeface="Arial Narrow"/>
            </a:rPr>
            <a:t>Availability </a:t>
          </a:r>
          <a:endParaRPr lang="en-US" b="1" dirty="0">
            <a:latin typeface="Arial Narrow"/>
            <a:cs typeface="Arial Narrow"/>
          </a:endParaRPr>
        </a:p>
      </dgm:t>
    </dgm:pt>
    <dgm:pt modelId="{EC2AF221-C8B7-DD49-A37F-4D5739B255CA}" type="parTrans" cxnId="{2AA8FE40-1E19-474D-9609-C0BE92B6AB0A}">
      <dgm:prSet/>
      <dgm:spPr/>
      <dgm:t>
        <a:bodyPr/>
        <a:lstStyle/>
        <a:p>
          <a:endParaRPr lang="en-US" b="1">
            <a:latin typeface="Arial Narrow"/>
            <a:cs typeface="Arial Narrow"/>
          </a:endParaRPr>
        </a:p>
      </dgm:t>
    </dgm:pt>
    <dgm:pt modelId="{F50FEBCD-8B6C-174D-A95D-208CCF7801F5}" type="sibTrans" cxnId="{2AA8FE40-1E19-474D-9609-C0BE92B6AB0A}">
      <dgm:prSet/>
      <dgm:spPr/>
      <dgm:t>
        <a:bodyPr/>
        <a:lstStyle/>
        <a:p>
          <a:endParaRPr lang="en-US" b="1">
            <a:latin typeface="Arial Narrow"/>
            <a:cs typeface="Arial Narrow"/>
          </a:endParaRPr>
        </a:p>
      </dgm:t>
    </dgm:pt>
    <dgm:pt modelId="{D3677E38-3416-4144-829C-23F630F54285}">
      <dgm:prSet/>
      <dgm:spPr/>
      <dgm:t>
        <a:bodyPr/>
        <a:lstStyle/>
        <a:p>
          <a:r>
            <a:rPr lang="en-US" b="1" dirty="0" smtClean="0">
              <a:latin typeface="Arial Narrow"/>
              <a:cs typeface="Arial Narrow"/>
            </a:rPr>
            <a:t>Booking </a:t>
          </a:r>
          <a:r>
            <a:rPr lang="en-US" b="1" dirty="0" smtClean="0">
              <a:latin typeface="Arial Narrow"/>
              <a:cs typeface="Arial Narrow"/>
            </a:rPr>
            <a:t>requests </a:t>
          </a:r>
          <a:endParaRPr lang="en-AU" b="1" dirty="0">
            <a:latin typeface="Arial Narrow"/>
            <a:cs typeface="Arial Narrow"/>
          </a:endParaRPr>
        </a:p>
      </dgm:t>
    </dgm:pt>
    <dgm:pt modelId="{B626C74C-7B55-2C4D-B2ED-A00B2F57BBD1}" type="parTrans" cxnId="{C6E1936D-0E7F-3C4B-AB1E-9975B6B51A58}">
      <dgm:prSet/>
      <dgm:spPr/>
      <dgm:t>
        <a:bodyPr/>
        <a:lstStyle/>
        <a:p>
          <a:endParaRPr lang="en-US" b="1">
            <a:latin typeface="Arial Narrow"/>
            <a:cs typeface="Arial Narrow"/>
          </a:endParaRPr>
        </a:p>
      </dgm:t>
    </dgm:pt>
    <dgm:pt modelId="{ADBF45FB-1A56-024C-811E-87E1B9BF8484}" type="sibTrans" cxnId="{C6E1936D-0E7F-3C4B-AB1E-9975B6B51A58}">
      <dgm:prSet/>
      <dgm:spPr/>
      <dgm:t>
        <a:bodyPr/>
        <a:lstStyle/>
        <a:p>
          <a:endParaRPr lang="en-US" b="1">
            <a:latin typeface="Arial Narrow"/>
            <a:cs typeface="Arial Narrow"/>
          </a:endParaRPr>
        </a:p>
      </dgm:t>
    </dgm:pt>
    <dgm:pt modelId="{FB05D166-829F-B040-A8AC-CB09EE529E46}">
      <dgm:prSet/>
      <dgm:spPr/>
      <dgm:t>
        <a:bodyPr/>
        <a:lstStyle/>
        <a:p>
          <a:r>
            <a:rPr lang="en-US" b="1" dirty="0" smtClean="0">
              <a:latin typeface="Arial Narrow"/>
              <a:cs typeface="Arial Narrow"/>
            </a:rPr>
            <a:t>Passenger </a:t>
          </a:r>
          <a:r>
            <a:rPr lang="en-US" b="1" dirty="0" smtClean="0">
              <a:latin typeface="Arial Narrow"/>
              <a:cs typeface="Arial Narrow"/>
            </a:rPr>
            <a:t>information </a:t>
          </a:r>
          <a:endParaRPr lang="en-AU" b="1" dirty="0">
            <a:latin typeface="Arial Narrow"/>
            <a:cs typeface="Arial Narrow"/>
          </a:endParaRPr>
        </a:p>
      </dgm:t>
    </dgm:pt>
    <dgm:pt modelId="{8762A21A-B5DA-CE41-BA62-74A9F62C5B7A}" type="parTrans" cxnId="{5709227E-3867-2240-985B-CB203F1240BA}">
      <dgm:prSet/>
      <dgm:spPr/>
      <dgm:t>
        <a:bodyPr/>
        <a:lstStyle/>
        <a:p>
          <a:endParaRPr lang="en-US" b="1">
            <a:latin typeface="Arial Narrow"/>
            <a:cs typeface="Arial Narrow"/>
          </a:endParaRPr>
        </a:p>
      </dgm:t>
    </dgm:pt>
    <dgm:pt modelId="{E43800B5-D8AC-744C-AEDD-B67CD353FFA7}" type="sibTrans" cxnId="{5709227E-3867-2240-985B-CB203F1240BA}">
      <dgm:prSet/>
      <dgm:spPr/>
      <dgm:t>
        <a:bodyPr/>
        <a:lstStyle/>
        <a:p>
          <a:endParaRPr lang="en-US" b="1">
            <a:latin typeface="Arial Narrow"/>
            <a:cs typeface="Arial Narrow"/>
          </a:endParaRPr>
        </a:p>
      </dgm:t>
    </dgm:pt>
    <dgm:pt modelId="{AED75D8E-ECC7-6642-970C-C778D20D6AE2}">
      <dgm:prSet/>
      <dgm:spPr/>
      <dgm:t>
        <a:bodyPr/>
        <a:lstStyle/>
        <a:p>
          <a:r>
            <a:rPr lang="en-US" b="1" dirty="0" smtClean="0">
              <a:latin typeface="Arial Narrow"/>
              <a:cs typeface="Arial Narrow"/>
            </a:rPr>
            <a:t>Rates and </a:t>
          </a:r>
          <a:r>
            <a:rPr lang="en-US" b="1" dirty="0" smtClean="0">
              <a:latin typeface="Arial Narrow"/>
              <a:cs typeface="Arial Narrow"/>
            </a:rPr>
            <a:t>conditions</a:t>
          </a:r>
          <a:endParaRPr lang="en-AU" b="1" dirty="0">
            <a:latin typeface="Arial Narrow"/>
            <a:cs typeface="Arial Narrow"/>
          </a:endParaRPr>
        </a:p>
      </dgm:t>
    </dgm:pt>
    <dgm:pt modelId="{C2838182-230A-554B-94E1-A97A97AA238D}" type="parTrans" cxnId="{5E3A7608-F7EF-164C-ABB9-0E697840E030}">
      <dgm:prSet/>
      <dgm:spPr/>
      <dgm:t>
        <a:bodyPr/>
        <a:lstStyle/>
        <a:p>
          <a:endParaRPr lang="en-US" b="1">
            <a:latin typeface="Arial Narrow"/>
            <a:cs typeface="Arial Narrow"/>
          </a:endParaRPr>
        </a:p>
      </dgm:t>
    </dgm:pt>
    <dgm:pt modelId="{0E368AAA-42E0-1B4C-9ADA-A8288CEEF156}" type="sibTrans" cxnId="{5E3A7608-F7EF-164C-ABB9-0E697840E030}">
      <dgm:prSet/>
      <dgm:spPr/>
      <dgm:t>
        <a:bodyPr/>
        <a:lstStyle/>
        <a:p>
          <a:endParaRPr lang="en-US" b="1">
            <a:latin typeface="Arial Narrow"/>
            <a:cs typeface="Arial Narrow"/>
          </a:endParaRPr>
        </a:p>
      </dgm:t>
    </dgm:pt>
    <dgm:pt modelId="{772B3ED0-4A05-D246-859C-36C482A5761D}">
      <dgm:prSet/>
      <dgm:spPr/>
      <dgm:t>
        <a:bodyPr/>
        <a:lstStyle/>
        <a:p>
          <a:r>
            <a:rPr lang="en-US" b="1" dirty="0" smtClean="0">
              <a:latin typeface="Arial Narrow"/>
              <a:cs typeface="Arial Narrow"/>
            </a:rPr>
            <a:t>E-ticketing &amp; </a:t>
          </a:r>
          <a:r>
            <a:rPr lang="en-US" b="1" dirty="0" smtClean="0">
              <a:latin typeface="Arial Narrow"/>
              <a:cs typeface="Arial Narrow"/>
            </a:rPr>
            <a:t>itinerary management </a:t>
          </a:r>
          <a:endParaRPr lang="en-AU" b="1" dirty="0">
            <a:latin typeface="Arial Narrow"/>
            <a:cs typeface="Arial Narrow"/>
          </a:endParaRPr>
        </a:p>
      </dgm:t>
    </dgm:pt>
    <dgm:pt modelId="{B59B67D0-80AA-9044-B726-1E37D4BC73D2}" type="parTrans" cxnId="{E8E4DE0C-2423-AC48-8000-FD0A611C1D6A}">
      <dgm:prSet/>
      <dgm:spPr/>
      <dgm:t>
        <a:bodyPr/>
        <a:lstStyle/>
        <a:p>
          <a:endParaRPr lang="en-US" b="1">
            <a:latin typeface="Arial Narrow"/>
            <a:cs typeface="Arial Narrow"/>
          </a:endParaRPr>
        </a:p>
      </dgm:t>
    </dgm:pt>
    <dgm:pt modelId="{7CEADC8A-A755-EC48-90BF-451C7E01B361}" type="sibTrans" cxnId="{E8E4DE0C-2423-AC48-8000-FD0A611C1D6A}">
      <dgm:prSet/>
      <dgm:spPr/>
      <dgm:t>
        <a:bodyPr/>
        <a:lstStyle/>
        <a:p>
          <a:endParaRPr lang="en-US" b="1">
            <a:latin typeface="Arial Narrow"/>
            <a:cs typeface="Arial Narrow"/>
          </a:endParaRPr>
        </a:p>
      </dgm:t>
    </dgm:pt>
    <dgm:pt modelId="{DAFD4843-1C74-074C-B093-1932F82189CC}">
      <dgm:prSet phldrT="[Text]"/>
      <dgm:spPr/>
      <dgm:t>
        <a:bodyPr/>
        <a:lstStyle/>
        <a:p>
          <a:r>
            <a:rPr lang="en-US" b="1" dirty="0" smtClean="0">
              <a:latin typeface="Arial Narrow"/>
              <a:cs typeface="Arial Narrow"/>
            </a:rPr>
            <a:t>Core GDS </a:t>
          </a:r>
          <a:r>
            <a:rPr lang="en-US" b="1" dirty="0" smtClean="0">
              <a:latin typeface="Arial Narrow"/>
              <a:cs typeface="Arial Narrow"/>
            </a:rPr>
            <a:t>functions</a:t>
          </a:r>
          <a:endParaRPr lang="en-US" b="1" dirty="0">
            <a:latin typeface="Arial Narrow"/>
            <a:cs typeface="Arial Narrow"/>
          </a:endParaRPr>
        </a:p>
      </dgm:t>
    </dgm:pt>
    <dgm:pt modelId="{89042C08-617D-7E4D-ADEC-BFCEC5D46457}" type="parTrans" cxnId="{AD016C7B-9B90-614D-B583-C3009A4B64EC}">
      <dgm:prSet/>
      <dgm:spPr/>
      <dgm:t>
        <a:bodyPr/>
        <a:lstStyle/>
        <a:p>
          <a:endParaRPr lang="en-US" b="1">
            <a:latin typeface="Arial Narrow"/>
            <a:cs typeface="Arial Narrow"/>
          </a:endParaRPr>
        </a:p>
      </dgm:t>
    </dgm:pt>
    <dgm:pt modelId="{AF15BD83-835C-774E-9345-B0DCBEBDF15A}" type="sibTrans" cxnId="{AD016C7B-9B90-614D-B583-C3009A4B64EC}">
      <dgm:prSet/>
      <dgm:spPr/>
      <dgm:t>
        <a:bodyPr/>
        <a:lstStyle/>
        <a:p>
          <a:endParaRPr lang="en-US" b="1">
            <a:latin typeface="Arial Narrow"/>
            <a:cs typeface="Arial Narrow"/>
          </a:endParaRPr>
        </a:p>
      </dgm:t>
    </dgm:pt>
    <dgm:pt modelId="{37838B73-5641-914C-B216-22E010586592}" type="pres">
      <dgm:prSet presAssocID="{EBF54D4F-6481-494D-96F6-9FF75A84AC9E}" presName="cycle" presStyleCnt="0">
        <dgm:presLayoutVars>
          <dgm:chMax val="1"/>
          <dgm:dir/>
          <dgm:animLvl val="ctr"/>
          <dgm:resizeHandles val="exact"/>
        </dgm:presLayoutVars>
      </dgm:prSet>
      <dgm:spPr/>
      <dgm:t>
        <a:bodyPr/>
        <a:lstStyle/>
        <a:p>
          <a:endParaRPr lang="en-US"/>
        </a:p>
      </dgm:t>
    </dgm:pt>
    <dgm:pt modelId="{DCCFC352-22BC-C540-A306-591888496409}" type="pres">
      <dgm:prSet presAssocID="{DAFD4843-1C74-074C-B093-1932F82189CC}" presName="centerShape" presStyleLbl="node0" presStyleIdx="0" presStyleCnt="1"/>
      <dgm:spPr/>
      <dgm:t>
        <a:bodyPr/>
        <a:lstStyle/>
        <a:p>
          <a:endParaRPr lang="en-US"/>
        </a:p>
      </dgm:t>
    </dgm:pt>
    <dgm:pt modelId="{093E1B58-106B-3E49-882D-471C4939D5FE}" type="pres">
      <dgm:prSet presAssocID="{EC2AF221-C8B7-DD49-A37F-4D5739B255CA}" presName="parTrans" presStyleLbl="bgSibTrans2D1" presStyleIdx="0" presStyleCnt="5"/>
      <dgm:spPr/>
      <dgm:t>
        <a:bodyPr/>
        <a:lstStyle/>
        <a:p>
          <a:endParaRPr lang="en-US"/>
        </a:p>
      </dgm:t>
    </dgm:pt>
    <dgm:pt modelId="{4699FD19-62BF-FF4A-8A46-7668C940E5E0}" type="pres">
      <dgm:prSet presAssocID="{7BE66C24-58E4-E64B-9670-893AEDC76C30}" presName="node" presStyleLbl="node1" presStyleIdx="0" presStyleCnt="5">
        <dgm:presLayoutVars>
          <dgm:bulletEnabled val="1"/>
        </dgm:presLayoutVars>
      </dgm:prSet>
      <dgm:spPr/>
      <dgm:t>
        <a:bodyPr/>
        <a:lstStyle/>
        <a:p>
          <a:endParaRPr lang="en-US"/>
        </a:p>
      </dgm:t>
    </dgm:pt>
    <dgm:pt modelId="{61DEE09B-D87C-734F-8FE6-5AFF998A23D7}" type="pres">
      <dgm:prSet presAssocID="{B626C74C-7B55-2C4D-B2ED-A00B2F57BBD1}" presName="parTrans" presStyleLbl="bgSibTrans2D1" presStyleIdx="1" presStyleCnt="5"/>
      <dgm:spPr/>
      <dgm:t>
        <a:bodyPr/>
        <a:lstStyle/>
        <a:p>
          <a:endParaRPr lang="en-US"/>
        </a:p>
      </dgm:t>
    </dgm:pt>
    <dgm:pt modelId="{32801C76-4DC9-F047-AE38-E3A425565696}" type="pres">
      <dgm:prSet presAssocID="{D3677E38-3416-4144-829C-23F630F54285}" presName="node" presStyleLbl="node1" presStyleIdx="1" presStyleCnt="5">
        <dgm:presLayoutVars>
          <dgm:bulletEnabled val="1"/>
        </dgm:presLayoutVars>
      </dgm:prSet>
      <dgm:spPr/>
      <dgm:t>
        <a:bodyPr/>
        <a:lstStyle/>
        <a:p>
          <a:endParaRPr lang="en-US"/>
        </a:p>
      </dgm:t>
    </dgm:pt>
    <dgm:pt modelId="{DDF33EF2-AE35-BD46-BEB8-50C04B23C147}" type="pres">
      <dgm:prSet presAssocID="{8762A21A-B5DA-CE41-BA62-74A9F62C5B7A}" presName="parTrans" presStyleLbl="bgSibTrans2D1" presStyleIdx="2" presStyleCnt="5"/>
      <dgm:spPr/>
      <dgm:t>
        <a:bodyPr/>
        <a:lstStyle/>
        <a:p>
          <a:endParaRPr lang="en-US"/>
        </a:p>
      </dgm:t>
    </dgm:pt>
    <dgm:pt modelId="{4EC16573-1377-AC48-8147-CF2341D4795F}" type="pres">
      <dgm:prSet presAssocID="{FB05D166-829F-B040-A8AC-CB09EE529E46}" presName="node" presStyleLbl="node1" presStyleIdx="2" presStyleCnt="5">
        <dgm:presLayoutVars>
          <dgm:bulletEnabled val="1"/>
        </dgm:presLayoutVars>
      </dgm:prSet>
      <dgm:spPr/>
      <dgm:t>
        <a:bodyPr/>
        <a:lstStyle/>
        <a:p>
          <a:endParaRPr lang="en-US"/>
        </a:p>
      </dgm:t>
    </dgm:pt>
    <dgm:pt modelId="{402F49D1-A90C-5E49-B630-98319F8B4A6B}" type="pres">
      <dgm:prSet presAssocID="{C2838182-230A-554B-94E1-A97A97AA238D}" presName="parTrans" presStyleLbl="bgSibTrans2D1" presStyleIdx="3" presStyleCnt="5"/>
      <dgm:spPr/>
      <dgm:t>
        <a:bodyPr/>
        <a:lstStyle/>
        <a:p>
          <a:endParaRPr lang="en-US"/>
        </a:p>
      </dgm:t>
    </dgm:pt>
    <dgm:pt modelId="{5D342116-BF52-D347-AE34-36A8E7A04C76}" type="pres">
      <dgm:prSet presAssocID="{AED75D8E-ECC7-6642-970C-C778D20D6AE2}" presName="node" presStyleLbl="node1" presStyleIdx="3" presStyleCnt="5">
        <dgm:presLayoutVars>
          <dgm:bulletEnabled val="1"/>
        </dgm:presLayoutVars>
      </dgm:prSet>
      <dgm:spPr/>
      <dgm:t>
        <a:bodyPr/>
        <a:lstStyle/>
        <a:p>
          <a:endParaRPr lang="en-US"/>
        </a:p>
      </dgm:t>
    </dgm:pt>
    <dgm:pt modelId="{367CFE50-80F5-E34E-9ABA-703C9B599B81}" type="pres">
      <dgm:prSet presAssocID="{B59B67D0-80AA-9044-B726-1E37D4BC73D2}" presName="parTrans" presStyleLbl="bgSibTrans2D1" presStyleIdx="4" presStyleCnt="5"/>
      <dgm:spPr/>
      <dgm:t>
        <a:bodyPr/>
        <a:lstStyle/>
        <a:p>
          <a:endParaRPr lang="en-US"/>
        </a:p>
      </dgm:t>
    </dgm:pt>
    <dgm:pt modelId="{F504C6BB-BE56-5748-AFD5-EA98A4250BEB}" type="pres">
      <dgm:prSet presAssocID="{772B3ED0-4A05-D246-859C-36C482A5761D}" presName="node" presStyleLbl="node1" presStyleIdx="4" presStyleCnt="5">
        <dgm:presLayoutVars>
          <dgm:bulletEnabled val="1"/>
        </dgm:presLayoutVars>
      </dgm:prSet>
      <dgm:spPr/>
      <dgm:t>
        <a:bodyPr/>
        <a:lstStyle/>
        <a:p>
          <a:endParaRPr lang="en-US"/>
        </a:p>
      </dgm:t>
    </dgm:pt>
  </dgm:ptLst>
  <dgm:cxnLst>
    <dgm:cxn modelId="{5709227E-3867-2240-985B-CB203F1240BA}" srcId="{DAFD4843-1C74-074C-B093-1932F82189CC}" destId="{FB05D166-829F-B040-A8AC-CB09EE529E46}" srcOrd="2" destOrd="0" parTransId="{8762A21A-B5DA-CE41-BA62-74A9F62C5B7A}" sibTransId="{E43800B5-D8AC-744C-AEDD-B67CD353FFA7}"/>
    <dgm:cxn modelId="{E8E4DE0C-2423-AC48-8000-FD0A611C1D6A}" srcId="{DAFD4843-1C74-074C-B093-1932F82189CC}" destId="{772B3ED0-4A05-D246-859C-36C482A5761D}" srcOrd="4" destOrd="0" parTransId="{B59B67D0-80AA-9044-B726-1E37D4BC73D2}" sibTransId="{7CEADC8A-A755-EC48-90BF-451C7E01B361}"/>
    <dgm:cxn modelId="{230AE15E-75A6-F144-B629-0A1A1910F296}" type="presOf" srcId="{EBF54D4F-6481-494D-96F6-9FF75A84AC9E}" destId="{37838B73-5641-914C-B216-22E010586592}" srcOrd="0" destOrd="0" presId="urn:microsoft.com/office/officeart/2005/8/layout/radial4"/>
    <dgm:cxn modelId="{48F39BE6-AA2B-8049-A4B1-897FE2021B30}" type="presOf" srcId="{FB05D166-829F-B040-A8AC-CB09EE529E46}" destId="{4EC16573-1377-AC48-8147-CF2341D4795F}" srcOrd="0" destOrd="0" presId="urn:microsoft.com/office/officeart/2005/8/layout/radial4"/>
    <dgm:cxn modelId="{5C4EF499-01A0-5247-8702-EDB2E4D7DC22}" type="presOf" srcId="{8762A21A-B5DA-CE41-BA62-74A9F62C5B7A}" destId="{DDF33EF2-AE35-BD46-BEB8-50C04B23C147}" srcOrd="0" destOrd="0" presId="urn:microsoft.com/office/officeart/2005/8/layout/radial4"/>
    <dgm:cxn modelId="{7DFCDE45-01A2-9B40-8AE9-16E303AAA9EA}" type="presOf" srcId="{B626C74C-7B55-2C4D-B2ED-A00B2F57BBD1}" destId="{61DEE09B-D87C-734F-8FE6-5AFF998A23D7}" srcOrd="0" destOrd="0" presId="urn:microsoft.com/office/officeart/2005/8/layout/radial4"/>
    <dgm:cxn modelId="{B384DDF8-9CCA-9C47-A470-DCD40005EC4B}" type="presOf" srcId="{DAFD4843-1C74-074C-B093-1932F82189CC}" destId="{DCCFC352-22BC-C540-A306-591888496409}" srcOrd="0" destOrd="0" presId="urn:microsoft.com/office/officeart/2005/8/layout/radial4"/>
    <dgm:cxn modelId="{1097D2DE-2196-604F-B04F-03D3F06F24D3}" type="presOf" srcId="{D3677E38-3416-4144-829C-23F630F54285}" destId="{32801C76-4DC9-F047-AE38-E3A425565696}" srcOrd="0" destOrd="0" presId="urn:microsoft.com/office/officeart/2005/8/layout/radial4"/>
    <dgm:cxn modelId="{2AA8FE40-1E19-474D-9609-C0BE92B6AB0A}" srcId="{DAFD4843-1C74-074C-B093-1932F82189CC}" destId="{7BE66C24-58E4-E64B-9670-893AEDC76C30}" srcOrd="0" destOrd="0" parTransId="{EC2AF221-C8B7-DD49-A37F-4D5739B255CA}" sibTransId="{F50FEBCD-8B6C-174D-A95D-208CCF7801F5}"/>
    <dgm:cxn modelId="{3753F088-52A6-014A-B567-585B5C233500}" type="presOf" srcId="{AED75D8E-ECC7-6642-970C-C778D20D6AE2}" destId="{5D342116-BF52-D347-AE34-36A8E7A04C76}" srcOrd="0" destOrd="0" presId="urn:microsoft.com/office/officeart/2005/8/layout/radial4"/>
    <dgm:cxn modelId="{5E3A7608-F7EF-164C-ABB9-0E697840E030}" srcId="{DAFD4843-1C74-074C-B093-1932F82189CC}" destId="{AED75D8E-ECC7-6642-970C-C778D20D6AE2}" srcOrd="3" destOrd="0" parTransId="{C2838182-230A-554B-94E1-A97A97AA238D}" sibTransId="{0E368AAA-42E0-1B4C-9ADA-A8288CEEF156}"/>
    <dgm:cxn modelId="{E5608AFA-A5BE-194A-9AF0-9B9EC1609221}" type="presOf" srcId="{C2838182-230A-554B-94E1-A97A97AA238D}" destId="{402F49D1-A90C-5E49-B630-98319F8B4A6B}" srcOrd="0" destOrd="0" presId="urn:microsoft.com/office/officeart/2005/8/layout/radial4"/>
    <dgm:cxn modelId="{AD016C7B-9B90-614D-B583-C3009A4B64EC}" srcId="{EBF54D4F-6481-494D-96F6-9FF75A84AC9E}" destId="{DAFD4843-1C74-074C-B093-1932F82189CC}" srcOrd="0" destOrd="0" parTransId="{89042C08-617D-7E4D-ADEC-BFCEC5D46457}" sibTransId="{AF15BD83-835C-774E-9345-B0DCBEBDF15A}"/>
    <dgm:cxn modelId="{8548095F-3BF6-7241-B0B0-B18132945052}" type="presOf" srcId="{B59B67D0-80AA-9044-B726-1E37D4BC73D2}" destId="{367CFE50-80F5-E34E-9ABA-703C9B599B81}" srcOrd="0" destOrd="0" presId="urn:microsoft.com/office/officeart/2005/8/layout/radial4"/>
    <dgm:cxn modelId="{D6173802-FCF8-744C-B82C-EB9C1D9DDA49}" type="presOf" srcId="{EC2AF221-C8B7-DD49-A37F-4D5739B255CA}" destId="{093E1B58-106B-3E49-882D-471C4939D5FE}" srcOrd="0" destOrd="0" presId="urn:microsoft.com/office/officeart/2005/8/layout/radial4"/>
    <dgm:cxn modelId="{C6E1936D-0E7F-3C4B-AB1E-9975B6B51A58}" srcId="{DAFD4843-1C74-074C-B093-1932F82189CC}" destId="{D3677E38-3416-4144-829C-23F630F54285}" srcOrd="1" destOrd="0" parTransId="{B626C74C-7B55-2C4D-B2ED-A00B2F57BBD1}" sibTransId="{ADBF45FB-1A56-024C-811E-87E1B9BF8484}"/>
    <dgm:cxn modelId="{64BBB7F1-18E9-3E4F-8D3C-E8A6CE8F3F79}" type="presOf" srcId="{7BE66C24-58E4-E64B-9670-893AEDC76C30}" destId="{4699FD19-62BF-FF4A-8A46-7668C940E5E0}" srcOrd="0" destOrd="0" presId="urn:microsoft.com/office/officeart/2005/8/layout/radial4"/>
    <dgm:cxn modelId="{8256D8DF-E2E0-7348-BB5D-7A27C0C04099}" type="presOf" srcId="{772B3ED0-4A05-D246-859C-36C482A5761D}" destId="{F504C6BB-BE56-5748-AFD5-EA98A4250BEB}" srcOrd="0" destOrd="0" presId="urn:microsoft.com/office/officeart/2005/8/layout/radial4"/>
    <dgm:cxn modelId="{09FA7C30-F60D-4649-B2C5-8FACA2566055}" type="presParOf" srcId="{37838B73-5641-914C-B216-22E010586592}" destId="{DCCFC352-22BC-C540-A306-591888496409}" srcOrd="0" destOrd="0" presId="urn:microsoft.com/office/officeart/2005/8/layout/radial4"/>
    <dgm:cxn modelId="{B24796CD-FFC9-FB49-A1FB-736DB4AC19EF}" type="presParOf" srcId="{37838B73-5641-914C-B216-22E010586592}" destId="{093E1B58-106B-3E49-882D-471C4939D5FE}" srcOrd="1" destOrd="0" presId="urn:microsoft.com/office/officeart/2005/8/layout/radial4"/>
    <dgm:cxn modelId="{896BC8AA-EA3A-C94A-9B72-D4F259A14D3D}" type="presParOf" srcId="{37838B73-5641-914C-B216-22E010586592}" destId="{4699FD19-62BF-FF4A-8A46-7668C940E5E0}" srcOrd="2" destOrd="0" presId="urn:microsoft.com/office/officeart/2005/8/layout/radial4"/>
    <dgm:cxn modelId="{656AB332-4FD5-5448-A8E3-6DFAF13257E6}" type="presParOf" srcId="{37838B73-5641-914C-B216-22E010586592}" destId="{61DEE09B-D87C-734F-8FE6-5AFF998A23D7}" srcOrd="3" destOrd="0" presId="urn:microsoft.com/office/officeart/2005/8/layout/radial4"/>
    <dgm:cxn modelId="{87A4401B-F65C-4747-9490-5E545F0C4139}" type="presParOf" srcId="{37838B73-5641-914C-B216-22E010586592}" destId="{32801C76-4DC9-F047-AE38-E3A425565696}" srcOrd="4" destOrd="0" presId="urn:microsoft.com/office/officeart/2005/8/layout/radial4"/>
    <dgm:cxn modelId="{80158B0A-4AA6-BE40-8730-7295B9EED069}" type="presParOf" srcId="{37838B73-5641-914C-B216-22E010586592}" destId="{DDF33EF2-AE35-BD46-BEB8-50C04B23C147}" srcOrd="5" destOrd="0" presId="urn:microsoft.com/office/officeart/2005/8/layout/radial4"/>
    <dgm:cxn modelId="{84782D8B-1308-3A48-ABC3-72BDD9170D7B}" type="presParOf" srcId="{37838B73-5641-914C-B216-22E010586592}" destId="{4EC16573-1377-AC48-8147-CF2341D4795F}" srcOrd="6" destOrd="0" presId="urn:microsoft.com/office/officeart/2005/8/layout/radial4"/>
    <dgm:cxn modelId="{52CE5312-BC81-414F-9A94-1A979846779D}" type="presParOf" srcId="{37838B73-5641-914C-B216-22E010586592}" destId="{402F49D1-A90C-5E49-B630-98319F8B4A6B}" srcOrd="7" destOrd="0" presId="urn:microsoft.com/office/officeart/2005/8/layout/radial4"/>
    <dgm:cxn modelId="{FFFF99E4-8FF4-0E40-9FF7-49D88425965A}" type="presParOf" srcId="{37838B73-5641-914C-B216-22E010586592}" destId="{5D342116-BF52-D347-AE34-36A8E7A04C76}" srcOrd="8" destOrd="0" presId="urn:microsoft.com/office/officeart/2005/8/layout/radial4"/>
    <dgm:cxn modelId="{3190AD19-37A3-2140-9CDE-0A6EB1645FFD}" type="presParOf" srcId="{37838B73-5641-914C-B216-22E010586592}" destId="{367CFE50-80F5-E34E-9ABA-703C9B599B81}" srcOrd="9" destOrd="0" presId="urn:microsoft.com/office/officeart/2005/8/layout/radial4"/>
    <dgm:cxn modelId="{BF71091D-54F6-894A-923E-4335921F5CD0}" type="presParOf" srcId="{37838B73-5641-914C-B216-22E010586592}" destId="{F504C6BB-BE56-5748-AFD5-EA98A4250BEB}"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54D4F-6481-494D-96F6-9FF75A84AC9E}" type="doc">
      <dgm:prSet loTypeId="urn:microsoft.com/office/officeart/2005/8/layout/radial4" loCatId="" qsTypeId="urn:microsoft.com/office/officeart/2005/8/quickstyle/simple5" qsCatId="simple" csTypeId="urn:microsoft.com/office/officeart/2005/8/colors/colorful1" csCatId="colorful" phldr="1"/>
      <dgm:spPr/>
      <dgm:t>
        <a:bodyPr/>
        <a:lstStyle/>
        <a:p>
          <a:endParaRPr lang="en-US"/>
        </a:p>
      </dgm:t>
    </dgm:pt>
    <dgm:pt modelId="{7BE66C24-58E4-E64B-9670-893AEDC76C30}">
      <dgm:prSet phldrT="[Text]"/>
      <dgm:spPr/>
      <dgm:t>
        <a:bodyPr/>
        <a:lstStyle/>
        <a:p>
          <a:r>
            <a:rPr lang="en-US" b="1" dirty="0" smtClean="0">
              <a:latin typeface="Arial Narrow"/>
              <a:cs typeface="Arial Narrow"/>
            </a:rPr>
            <a:t>Booking ancillary services</a:t>
          </a:r>
          <a:endParaRPr lang="en-US" dirty="0">
            <a:latin typeface="Arial Narrow"/>
            <a:cs typeface="Arial Narrow"/>
          </a:endParaRPr>
        </a:p>
      </dgm:t>
    </dgm:pt>
    <dgm:pt modelId="{EC2AF221-C8B7-DD49-A37F-4D5739B255CA}" type="parTrans" cxnId="{2AA8FE40-1E19-474D-9609-C0BE92B6AB0A}">
      <dgm:prSet/>
      <dgm:spPr/>
      <dgm:t>
        <a:bodyPr/>
        <a:lstStyle/>
        <a:p>
          <a:endParaRPr lang="en-US">
            <a:latin typeface="Arial Narrow"/>
            <a:cs typeface="Arial Narrow"/>
          </a:endParaRPr>
        </a:p>
      </dgm:t>
    </dgm:pt>
    <dgm:pt modelId="{F50FEBCD-8B6C-174D-A95D-208CCF7801F5}" type="sibTrans" cxnId="{2AA8FE40-1E19-474D-9609-C0BE92B6AB0A}">
      <dgm:prSet/>
      <dgm:spPr/>
      <dgm:t>
        <a:bodyPr/>
        <a:lstStyle/>
        <a:p>
          <a:endParaRPr lang="en-US">
            <a:latin typeface="Arial Narrow"/>
            <a:cs typeface="Arial Narrow"/>
          </a:endParaRPr>
        </a:p>
      </dgm:t>
    </dgm:pt>
    <dgm:pt modelId="{DAFD4843-1C74-074C-B093-1932F82189CC}">
      <dgm:prSet phldrT="[Text]"/>
      <dgm:spPr/>
      <dgm:t>
        <a:bodyPr/>
        <a:lstStyle/>
        <a:p>
          <a:r>
            <a:rPr lang="en-US" dirty="0" smtClean="0">
              <a:latin typeface="Arial Narrow"/>
              <a:cs typeface="Arial Narrow"/>
            </a:rPr>
            <a:t>Secondary GDS Functions</a:t>
          </a:r>
          <a:endParaRPr lang="en-US" dirty="0">
            <a:latin typeface="Arial Narrow"/>
            <a:cs typeface="Arial Narrow"/>
          </a:endParaRPr>
        </a:p>
      </dgm:t>
    </dgm:pt>
    <dgm:pt modelId="{89042C08-617D-7E4D-ADEC-BFCEC5D46457}" type="parTrans" cxnId="{AD016C7B-9B90-614D-B583-C3009A4B64EC}">
      <dgm:prSet/>
      <dgm:spPr/>
      <dgm:t>
        <a:bodyPr/>
        <a:lstStyle/>
        <a:p>
          <a:endParaRPr lang="en-US">
            <a:latin typeface="Arial Narrow"/>
            <a:cs typeface="Arial Narrow"/>
          </a:endParaRPr>
        </a:p>
      </dgm:t>
    </dgm:pt>
    <dgm:pt modelId="{AF15BD83-835C-774E-9345-B0DCBEBDF15A}" type="sibTrans" cxnId="{AD016C7B-9B90-614D-B583-C3009A4B64EC}">
      <dgm:prSet/>
      <dgm:spPr/>
      <dgm:t>
        <a:bodyPr/>
        <a:lstStyle/>
        <a:p>
          <a:endParaRPr lang="en-US">
            <a:latin typeface="Arial Narrow"/>
            <a:cs typeface="Arial Narrow"/>
          </a:endParaRPr>
        </a:p>
      </dgm:t>
    </dgm:pt>
    <dgm:pt modelId="{7653BAA1-4F63-2A4A-B545-45D3D83453F0}">
      <dgm:prSet/>
      <dgm:spPr/>
      <dgm:t>
        <a:bodyPr/>
        <a:lstStyle/>
        <a:p>
          <a:r>
            <a:rPr lang="en-US" b="1" dirty="0" smtClean="0">
              <a:latin typeface="Arial Narrow"/>
              <a:cs typeface="Arial Narrow"/>
            </a:rPr>
            <a:t>Passenger document requirements</a:t>
          </a:r>
          <a:r>
            <a:rPr lang="en-US" dirty="0" smtClean="0">
              <a:latin typeface="Arial Narrow"/>
              <a:cs typeface="Arial Narrow"/>
            </a:rPr>
            <a:t> </a:t>
          </a:r>
          <a:endParaRPr lang="en-AU" dirty="0">
            <a:latin typeface="Arial Narrow"/>
            <a:cs typeface="Arial Narrow"/>
          </a:endParaRPr>
        </a:p>
      </dgm:t>
    </dgm:pt>
    <dgm:pt modelId="{E7A40330-93BE-E847-B321-05AF87F3BFA1}" type="parTrans" cxnId="{65A284A9-A9F7-1245-AAF9-21A31605AEFC}">
      <dgm:prSet/>
      <dgm:spPr/>
      <dgm:t>
        <a:bodyPr/>
        <a:lstStyle/>
        <a:p>
          <a:endParaRPr lang="en-US">
            <a:latin typeface="Arial Narrow"/>
            <a:cs typeface="Arial Narrow"/>
          </a:endParaRPr>
        </a:p>
      </dgm:t>
    </dgm:pt>
    <dgm:pt modelId="{B14819DF-70B8-B54D-BE24-ACE878CE4CC3}" type="sibTrans" cxnId="{65A284A9-A9F7-1245-AAF9-21A31605AEFC}">
      <dgm:prSet/>
      <dgm:spPr/>
      <dgm:t>
        <a:bodyPr/>
        <a:lstStyle/>
        <a:p>
          <a:endParaRPr lang="en-US">
            <a:latin typeface="Arial Narrow"/>
            <a:cs typeface="Arial Narrow"/>
          </a:endParaRPr>
        </a:p>
      </dgm:t>
    </dgm:pt>
    <dgm:pt modelId="{9A3453DC-B9C6-1F4C-AD6A-1F6BDA8DD88A}">
      <dgm:prSet/>
      <dgm:spPr/>
      <dgm:t>
        <a:bodyPr/>
        <a:lstStyle/>
        <a:p>
          <a:r>
            <a:rPr lang="en-US" b="1" dirty="0" smtClean="0">
              <a:latin typeface="Arial Narrow"/>
              <a:cs typeface="Arial Narrow"/>
            </a:rPr>
            <a:t>Integrated travel management</a:t>
          </a:r>
          <a:r>
            <a:rPr lang="en-US" dirty="0" smtClean="0">
              <a:latin typeface="Arial Narrow"/>
              <a:cs typeface="Arial Narrow"/>
            </a:rPr>
            <a:t> </a:t>
          </a:r>
          <a:endParaRPr lang="en-AU" dirty="0">
            <a:latin typeface="Arial Narrow"/>
            <a:cs typeface="Arial Narrow"/>
          </a:endParaRPr>
        </a:p>
      </dgm:t>
    </dgm:pt>
    <dgm:pt modelId="{895647AD-FB0D-4D40-8921-29CCBF810A2D}" type="parTrans" cxnId="{EBAC99F4-2A85-D549-A535-0F69DCA15072}">
      <dgm:prSet/>
      <dgm:spPr/>
      <dgm:t>
        <a:bodyPr/>
        <a:lstStyle/>
        <a:p>
          <a:endParaRPr lang="en-US">
            <a:latin typeface="Arial Narrow"/>
            <a:cs typeface="Arial Narrow"/>
          </a:endParaRPr>
        </a:p>
      </dgm:t>
    </dgm:pt>
    <dgm:pt modelId="{1D3F616D-1684-644E-A54E-7E5E8D0EB4AE}" type="sibTrans" cxnId="{EBAC99F4-2A85-D549-A535-0F69DCA15072}">
      <dgm:prSet/>
      <dgm:spPr/>
      <dgm:t>
        <a:bodyPr/>
        <a:lstStyle/>
        <a:p>
          <a:endParaRPr lang="en-US">
            <a:latin typeface="Arial Narrow"/>
            <a:cs typeface="Arial Narrow"/>
          </a:endParaRPr>
        </a:p>
      </dgm:t>
    </dgm:pt>
    <dgm:pt modelId="{02FEC44F-4752-234A-B835-43A7C356CE08}">
      <dgm:prSet/>
      <dgm:spPr/>
      <dgm:t>
        <a:bodyPr/>
        <a:lstStyle/>
        <a:p>
          <a:r>
            <a:rPr lang="en-US" b="1" dirty="0" smtClean="0">
              <a:latin typeface="Arial Narrow"/>
              <a:cs typeface="Arial Narrow"/>
            </a:rPr>
            <a:t>Decision support systems</a:t>
          </a:r>
          <a:endParaRPr lang="en-AU" dirty="0">
            <a:latin typeface="Arial Narrow"/>
            <a:cs typeface="Arial Narrow"/>
          </a:endParaRPr>
        </a:p>
      </dgm:t>
    </dgm:pt>
    <dgm:pt modelId="{F0647A3F-7427-C048-A3E3-CC11E99C84BC}" type="parTrans" cxnId="{9FD8BFDB-F704-9642-97E6-6875A6BA0A6C}">
      <dgm:prSet/>
      <dgm:spPr/>
      <dgm:t>
        <a:bodyPr/>
        <a:lstStyle/>
        <a:p>
          <a:endParaRPr lang="en-US">
            <a:latin typeface="Arial Narrow"/>
            <a:cs typeface="Arial Narrow"/>
          </a:endParaRPr>
        </a:p>
      </dgm:t>
    </dgm:pt>
    <dgm:pt modelId="{43562F25-6558-2542-8682-7A3125B9B662}" type="sibTrans" cxnId="{9FD8BFDB-F704-9642-97E6-6875A6BA0A6C}">
      <dgm:prSet/>
      <dgm:spPr/>
      <dgm:t>
        <a:bodyPr/>
        <a:lstStyle/>
        <a:p>
          <a:endParaRPr lang="en-US">
            <a:latin typeface="Arial Narrow"/>
            <a:cs typeface="Arial Narrow"/>
          </a:endParaRPr>
        </a:p>
      </dgm:t>
    </dgm:pt>
    <dgm:pt modelId="{891718D5-F108-D640-996D-8573FD8E5AF5}">
      <dgm:prSet/>
      <dgm:spPr/>
      <dgm:t>
        <a:bodyPr/>
        <a:lstStyle/>
        <a:p>
          <a:r>
            <a:rPr lang="en-US" b="1" dirty="0" smtClean="0">
              <a:latin typeface="Arial Narrow"/>
              <a:cs typeface="Arial Narrow"/>
            </a:rPr>
            <a:t>Financial management</a:t>
          </a:r>
          <a:r>
            <a:rPr lang="en-US" dirty="0" smtClean="0">
              <a:latin typeface="Arial Narrow"/>
              <a:cs typeface="Arial Narrow"/>
            </a:rPr>
            <a:t> </a:t>
          </a:r>
          <a:endParaRPr lang="en-AU" dirty="0">
            <a:latin typeface="Arial Narrow"/>
            <a:cs typeface="Arial Narrow"/>
          </a:endParaRPr>
        </a:p>
      </dgm:t>
    </dgm:pt>
    <dgm:pt modelId="{1F643661-3B83-B646-9434-01CD149092D9}" type="parTrans" cxnId="{55D44F3B-9E0B-2841-A3F6-95C00B18D3D9}">
      <dgm:prSet/>
      <dgm:spPr/>
      <dgm:t>
        <a:bodyPr/>
        <a:lstStyle/>
        <a:p>
          <a:endParaRPr lang="en-US">
            <a:latin typeface="Arial Narrow"/>
            <a:cs typeface="Arial Narrow"/>
          </a:endParaRPr>
        </a:p>
      </dgm:t>
    </dgm:pt>
    <dgm:pt modelId="{347FF5B7-7C08-CA43-885A-C8AA483EB1AF}" type="sibTrans" cxnId="{55D44F3B-9E0B-2841-A3F6-95C00B18D3D9}">
      <dgm:prSet/>
      <dgm:spPr/>
      <dgm:t>
        <a:bodyPr/>
        <a:lstStyle/>
        <a:p>
          <a:endParaRPr lang="en-US">
            <a:latin typeface="Arial Narrow"/>
            <a:cs typeface="Arial Narrow"/>
          </a:endParaRPr>
        </a:p>
      </dgm:t>
    </dgm:pt>
    <dgm:pt modelId="{9D9A1816-604F-FE4C-BD7A-84BB8216BE0D}">
      <dgm:prSet/>
      <dgm:spPr/>
      <dgm:t>
        <a:bodyPr/>
        <a:lstStyle/>
        <a:p>
          <a:r>
            <a:rPr lang="en-US" b="1" dirty="0" smtClean="0">
              <a:latin typeface="Arial Narrow"/>
              <a:cs typeface="Arial Narrow"/>
            </a:rPr>
            <a:t>E-commerce tools</a:t>
          </a:r>
          <a:endParaRPr lang="en-AU" dirty="0">
            <a:latin typeface="Arial Narrow"/>
            <a:cs typeface="Arial Narrow"/>
          </a:endParaRPr>
        </a:p>
      </dgm:t>
    </dgm:pt>
    <dgm:pt modelId="{2387E4F3-046B-1E4D-B77A-B2F887B627D5}" type="parTrans" cxnId="{1886CAB2-0CE2-C549-B001-DDAE77219168}">
      <dgm:prSet/>
      <dgm:spPr/>
      <dgm:t>
        <a:bodyPr/>
        <a:lstStyle/>
        <a:p>
          <a:endParaRPr lang="en-US">
            <a:latin typeface="Arial Narrow"/>
            <a:cs typeface="Arial Narrow"/>
          </a:endParaRPr>
        </a:p>
      </dgm:t>
    </dgm:pt>
    <dgm:pt modelId="{F0DD4CD4-20A5-194F-BE60-0A8FC10D1178}" type="sibTrans" cxnId="{1886CAB2-0CE2-C549-B001-DDAE77219168}">
      <dgm:prSet/>
      <dgm:spPr/>
      <dgm:t>
        <a:bodyPr/>
        <a:lstStyle/>
        <a:p>
          <a:endParaRPr lang="en-US">
            <a:latin typeface="Arial Narrow"/>
            <a:cs typeface="Arial Narrow"/>
          </a:endParaRPr>
        </a:p>
      </dgm:t>
    </dgm:pt>
    <dgm:pt modelId="{2A9BCE91-1743-A646-9BE2-7356C79EAD2C}">
      <dgm:prSet/>
      <dgm:spPr/>
      <dgm:t>
        <a:bodyPr/>
        <a:lstStyle/>
        <a:p>
          <a:r>
            <a:rPr lang="en-US" b="1" dirty="0" smtClean="0">
              <a:latin typeface="Arial Narrow"/>
              <a:cs typeface="Arial Narrow"/>
            </a:rPr>
            <a:t>Corporate travel management</a:t>
          </a:r>
          <a:r>
            <a:rPr lang="en-US" dirty="0" smtClean="0">
              <a:latin typeface="Arial Narrow"/>
              <a:cs typeface="Arial Narrow"/>
            </a:rPr>
            <a:t> </a:t>
          </a:r>
          <a:endParaRPr lang="en-AU" dirty="0">
            <a:latin typeface="Arial Narrow"/>
            <a:cs typeface="Arial Narrow"/>
          </a:endParaRPr>
        </a:p>
      </dgm:t>
    </dgm:pt>
    <dgm:pt modelId="{053BBD60-4E8F-6342-9CA1-65AA6DA1FD14}" type="parTrans" cxnId="{B36ACEDB-44D3-7346-B683-14B08C66DE37}">
      <dgm:prSet/>
      <dgm:spPr/>
      <dgm:t>
        <a:bodyPr/>
        <a:lstStyle/>
        <a:p>
          <a:endParaRPr lang="en-US">
            <a:latin typeface="Arial Narrow"/>
            <a:cs typeface="Arial Narrow"/>
          </a:endParaRPr>
        </a:p>
      </dgm:t>
    </dgm:pt>
    <dgm:pt modelId="{431C827B-8723-DA40-9202-91DFF6B29120}" type="sibTrans" cxnId="{B36ACEDB-44D3-7346-B683-14B08C66DE37}">
      <dgm:prSet/>
      <dgm:spPr/>
      <dgm:t>
        <a:bodyPr/>
        <a:lstStyle/>
        <a:p>
          <a:endParaRPr lang="en-US">
            <a:latin typeface="Arial Narrow"/>
            <a:cs typeface="Arial Narrow"/>
          </a:endParaRPr>
        </a:p>
      </dgm:t>
    </dgm:pt>
    <dgm:pt modelId="{88E4A9EF-D6FD-FD41-A9FE-E8CC7EA71764}">
      <dgm:prSet/>
      <dgm:spPr/>
      <dgm:t>
        <a:bodyPr/>
        <a:lstStyle/>
        <a:p>
          <a:r>
            <a:rPr lang="en-US" b="1" dirty="0" smtClean="0">
              <a:latin typeface="Arial Narrow"/>
              <a:cs typeface="Arial Narrow"/>
            </a:rPr>
            <a:t>Communication &amp; scheduling</a:t>
          </a:r>
          <a:r>
            <a:rPr lang="en-US" dirty="0" smtClean="0">
              <a:latin typeface="Arial Narrow"/>
              <a:cs typeface="Arial Narrow"/>
            </a:rPr>
            <a:t> </a:t>
          </a:r>
          <a:endParaRPr lang="en-AU" dirty="0">
            <a:latin typeface="Arial Narrow"/>
            <a:cs typeface="Arial Narrow"/>
          </a:endParaRPr>
        </a:p>
      </dgm:t>
    </dgm:pt>
    <dgm:pt modelId="{00AD8D65-798A-8E48-9BC2-FC279FA2F442}" type="parTrans" cxnId="{D218F8BC-6620-B748-BB3C-C516AB1FE120}">
      <dgm:prSet/>
      <dgm:spPr/>
      <dgm:t>
        <a:bodyPr/>
        <a:lstStyle/>
        <a:p>
          <a:endParaRPr lang="en-US">
            <a:latin typeface="Arial Narrow"/>
            <a:cs typeface="Arial Narrow"/>
          </a:endParaRPr>
        </a:p>
      </dgm:t>
    </dgm:pt>
    <dgm:pt modelId="{14317A52-FE3E-B245-8409-02FE8CB037E2}" type="sibTrans" cxnId="{D218F8BC-6620-B748-BB3C-C516AB1FE120}">
      <dgm:prSet/>
      <dgm:spPr/>
      <dgm:t>
        <a:bodyPr/>
        <a:lstStyle/>
        <a:p>
          <a:endParaRPr lang="en-US">
            <a:latin typeface="Arial Narrow"/>
            <a:cs typeface="Arial Narrow"/>
          </a:endParaRPr>
        </a:p>
      </dgm:t>
    </dgm:pt>
    <dgm:pt modelId="{37838B73-5641-914C-B216-22E010586592}" type="pres">
      <dgm:prSet presAssocID="{EBF54D4F-6481-494D-96F6-9FF75A84AC9E}" presName="cycle" presStyleCnt="0">
        <dgm:presLayoutVars>
          <dgm:chMax val="1"/>
          <dgm:dir/>
          <dgm:animLvl val="ctr"/>
          <dgm:resizeHandles val="exact"/>
        </dgm:presLayoutVars>
      </dgm:prSet>
      <dgm:spPr/>
      <dgm:t>
        <a:bodyPr/>
        <a:lstStyle/>
        <a:p>
          <a:endParaRPr lang="en-US"/>
        </a:p>
      </dgm:t>
    </dgm:pt>
    <dgm:pt modelId="{DCCFC352-22BC-C540-A306-591888496409}" type="pres">
      <dgm:prSet presAssocID="{DAFD4843-1C74-074C-B093-1932F82189CC}" presName="centerShape" presStyleLbl="node0" presStyleIdx="0" presStyleCnt="1"/>
      <dgm:spPr/>
      <dgm:t>
        <a:bodyPr/>
        <a:lstStyle/>
        <a:p>
          <a:endParaRPr lang="en-US"/>
        </a:p>
      </dgm:t>
    </dgm:pt>
    <dgm:pt modelId="{093E1B58-106B-3E49-882D-471C4939D5FE}" type="pres">
      <dgm:prSet presAssocID="{EC2AF221-C8B7-DD49-A37F-4D5739B255CA}" presName="parTrans" presStyleLbl="bgSibTrans2D1" presStyleIdx="0" presStyleCnt="8"/>
      <dgm:spPr/>
      <dgm:t>
        <a:bodyPr/>
        <a:lstStyle/>
        <a:p>
          <a:endParaRPr lang="en-US"/>
        </a:p>
      </dgm:t>
    </dgm:pt>
    <dgm:pt modelId="{4699FD19-62BF-FF4A-8A46-7668C940E5E0}" type="pres">
      <dgm:prSet presAssocID="{7BE66C24-58E4-E64B-9670-893AEDC76C30}" presName="node" presStyleLbl="node1" presStyleIdx="0" presStyleCnt="8">
        <dgm:presLayoutVars>
          <dgm:bulletEnabled val="1"/>
        </dgm:presLayoutVars>
      </dgm:prSet>
      <dgm:spPr/>
      <dgm:t>
        <a:bodyPr/>
        <a:lstStyle/>
        <a:p>
          <a:endParaRPr lang="en-US"/>
        </a:p>
      </dgm:t>
    </dgm:pt>
    <dgm:pt modelId="{A7AEC57B-FF3A-DC43-9315-2EAE80E14C9D}" type="pres">
      <dgm:prSet presAssocID="{E7A40330-93BE-E847-B321-05AF87F3BFA1}" presName="parTrans" presStyleLbl="bgSibTrans2D1" presStyleIdx="1" presStyleCnt="8"/>
      <dgm:spPr/>
      <dgm:t>
        <a:bodyPr/>
        <a:lstStyle/>
        <a:p>
          <a:endParaRPr lang="en-US"/>
        </a:p>
      </dgm:t>
    </dgm:pt>
    <dgm:pt modelId="{85E54518-0E9A-4F48-9131-2835F39C40FB}" type="pres">
      <dgm:prSet presAssocID="{7653BAA1-4F63-2A4A-B545-45D3D83453F0}" presName="node" presStyleLbl="node1" presStyleIdx="1" presStyleCnt="8">
        <dgm:presLayoutVars>
          <dgm:bulletEnabled val="1"/>
        </dgm:presLayoutVars>
      </dgm:prSet>
      <dgm:spPr/>
      <dgm:t>
        <a:bodyPr/>
        <a:lstStyle/>
        <a:p>
          <a:endParaRPr lang="en-US"/>
        </a:p>
      </dgm:t>
    </dgm:pt>
    <dgm:pt modelId="{9350908A-7679-9246-AAAD-3726C1C47485}" type="pres">
      <dgm:prSet presAssocID="{895647AD-FB0D-4D40-8921-29CCBF810A2D}" presName="parTrans" presStyleLbl="bgSibTrans2D1" presStyleIdx="2" presStyleCnt="8"/>
      <dgm:spPr/>
      <dgm:t>
        <a:bodyPr/>
        <a:lstStyle/>
        <a:p>
          <a:endParaRPr lang="en-US"/>
        </a:p>
      </dgm:t>
    </dgm:pt>
    <dgm:pt modelId="{D24F2C2D-338F-AA4E-9EDE-DCAAB8D6E8ED}" type="pres">
      <dgm:prSet presAssocID="{9A3453DC-B9C6-1F4C-AD6A-1F6BDA8DD88A}" presName="node" presStyleLbl="node1" presStyleIdx="2" presStyleCnt="8">
        <dgm:presLayoutVars>
          <dgm:bulletEnabled val="1"/>
        </dgm:presLayoutVars>
      </dgm:prSet>
      <dgm:spPr/>
      <dgm:t>
        <a:bodyPr/>
        <a:lstStyle/>
        <a:p>
          <a:endParaRPr lang="en-US"/>
        </a:p>
      </dgm:t>
    </dgm:pt>
    <dgm:pt modelId="{5562AE82-F7F9-6B42-B262-FFFF1B2132D8}" type="pres">
      <dgm:prSet presAssocID="{F0647A3F-7427-C048-A3E3-CC11E99C84BC}" presName="parTrans" presStyleLbl="bgSibTrans2D1" presStyleIdx="3" presStyleCnt="8"/>
      <dgm:spPr/>
      <dgm:t>
        <a:bodyPr/>
        <a:lstStyle/>
        <a:p>
          <a:endParaRPr lang="en-US"/>
        </a:p>
      </dgm:t>
    </dgm:pt>
    <dgm:pt modelId="{A89929DF-498B-9341-92FA-81455FED223E}" type="pres">
      <dgm:prSet presAssocID="{02FEC44F-4752-234A-B835-43A7C356CE08}" presName="node" presStyleLbl="node1" presStyleIdx="3" presStyleCnt="8">
        <dgm:presLayoutVars>
          <dgm:bulletEnabled val="1"/>
        </dgm:presLayoutVars>
      </dgm:prSet>
      <dgm:spPr/>
      <dgm:t>
        <a:bodyPr/>
        <a:lstStyle/>
        <a:p>
          <a:endParaRPr lang="en-US"/>
        </a:p>
      </dgm:t>
    </dgm:pt>
    <dgm:pt modelId="{267FC3A7-2FA5-8B4C-974D-02B6BF3CDA8F}" type="pres">
      <dgm:prSet presAssocID="{1F643661-3B83-B646-9434-01CD149092D9}" presName="parTrans" presStyleLbl="bgSibTrans2D1" presStyleIdx="4" presStyleCnt="8"/>
      <dgm:spPr/>
      <dgm:t>
        <a:bodyPr/>
        <a:lstStyle/>
        <a:p>
          <a:endParaRPr lang="en-US"/>
        </a:p>
      </dgm:t>
    </dgm:pt>
    <dgm:pt modelId="{69504A15-3D5B-B147-8FAE-1DBB1CFC080A}" type="pres">
      <dgm:prSet presAssocID="{891718D5-F108-D640-996D-8573FD8E5AF5}" presName="node" presStyleLbl="node1" presStyleIdx="4" presStyleCnt="8">
        <dgm:presLayoutVars>
          <dgm:bulletEnabled val="1"/>
        </dgm:presLayoutVars>
      </dgm:prSet>
      <dgm:spPr/>
      <dgm:t>
        <a:bodyPr/>
        <a:lstStyle/>
        <a:p>
          <a:endParaRPr lang="en-US"/>
        </a:p>
      </dgm:t>
    </dgm:pt>
    <dgm:pt modelId="{18CE56D2-4A5C-0C4D-9CD0-FE2680C8A221}" type="pres">
      <dgm:prSet presAssocID="{2387E4F3-046B-1E4D-B77A-B2F887B627D5}" presName="parTrans" presStyleLbl="bgSibTrans2D1" presStyleIdx="5" presStyleCnt="8"/>
      <dgm:spPr/>
      <dgm:t>
        <a:bodyPr/>
        <a:lstStyle/>
        <a:p>
          <a:endParaRPr lang="en-US"/>
        </a:p>
      </dgm:t>
    </dgm:pt>
    <dgm:pt modelId="{D7879A8B-0F4C-E34B-AC21-4F2F9D4D4E1D}" type="pres">
      <dgm:prSet presAssocID="{9D9A1816-604F-FE4C-BD7A-84BB8216BE0D}" presName="node" presStyleLbl="node1" presStyleIdx="5" presStyleCnt="8">
        <dgm:presLayoutVars>
          <dgm:bulletEnabled val="1"/>
        </dgm:presLayoutVars>
      </dgm:prSet>
      <dgm:spPr/>
      <dgm:t>
        <a:bodyPr/>
        <a:lstStyle/>
        <a:p>
          <a:endParaRPr lang="en-US"/>
        </a:p>
      </dgm:t>
    </dgm:pt>
    <dgm:pt modelId="{737AE033-9A3B-EF43-A71E-3909D022FAA4}" type="pres">
      <dgm:prSet presAssocID="{053BBD60-4E8F-6342-9CA1-65AA6DA1FD14}" presName="parTrans" presStyleLbl="bgSibTrans2D1" presStyleIdx="6" presStyleCnt="8"/>
      <dgm:spPr/>
      <dgm:t>
        <a:bodyPr/>
        <a:lstStyle/>
        <a:p>
          <a:endParaRPr lang="en-US"/>
        </a:p>
      </dgm:t>
    </dgm:pt>
    <dgm:pt modelId="{6EF82F02-6C74-6D4F-8C1E-D6927ABE10FF}" type="pres">
      <dgm:prSet presAssocID="{2A9BCE91-1743-A646-9BE2-7356C79EAD2C}" presName="node" presStyleLbl="node1" presStyleIdx="6" presStyleCnt="8">
        <dgm:presLayoutVars>
          <dgm:bulletEnabled val="1"/>
        </dgm:presLayoutVars>
      </dgm:prSet>
      <dgm:spPr/>
      <dgm:t>
        <a:bodyPr/>
        <a:lstStyle/>
        <a:p>
          <a:endParaRPr lang="en-US"/>
        </a:p>
      </dgm:t>
    </dgm:pt>
    <dgm:pt modelId="{E6D18D2C-732C-AB40-853F-07033B71377B}" type="pres">
      <dgm:prSet presAssocID="{00AD8D65-798A-8E48-9BC2-FC279FA2F442}" presName="parTrans" presStyleLbl="bgSibTrans2D1" presStyleIdx="7" presStyleCnt="8"/>
      <dgm:spPr/>
      <dgm:t>
        <a:bodyPr/>
        <a:lstStyle/>
        <a:p>
          <a:endParaRPr lang="en-US"/>
        </a:p>
      </dgm:t>
    </dgm:pt>
    <dgm:pt modelId="{B3B36175-025C-DC47-A6B2-3EE824CBA0B4}" type="pres">
      <dgm:prSet presAssocID="{88E4A9EF-D6FD-FD41-A9FE-E8CC7EA71764}" presName="node" presStyleLbl="node1" presStyleIdx="7" presStyleCnt="8">
        <dgm:presLayoutVars>
          <dgm:bulletEnabled val="1"/>
        </dgm:presLayoutVars>
      </dgm:prSet>
      <dgm:spPr/>
      <dgm:t>
        <a:bodyPr/>
        <a:lstStyle/>
        <a:p>
          <a:endParaRPr lang="en-US"/>
        </a:p>
      </dgm:t>
    </dgm:pt>
  </dgm:ptLst>
  <dgm:cxnLst>
    <dgm:cxn modelId="{9E0917BC-9F4D-9A49-905A-7B72728450B7}" type="presOf" srcId="{02FEC44F-4752-234A-B835-43A7C356CE08}" destId="{A89929DF-498B-9341-92FA-81455FED223E}" srcOrd="0" destOrd="0" presId="urn:microsoft.com/office/officeart/2005/8/layout/radial4"/>
    <dgm:cxn modelId="{9DD8B973-75AE-F342-9A7F-FBD82039FE82}" type="presOf" srcId="{F0647A3F-7427-C048-A3E3-CC11E99C84BC}" destId="{5562AE82-F7F9-6B42-B262-FFFF1B2132D8}" srcOrd="0" destOrd="0" presId="urn:microsoft.com/office/officeart/2005/8/layout/radial4"/>
    <dgm:cxn modelId="{55D44F3B-9E0B-2841-A3F6-95C00B18D3D9}" srcId="{DAFD4843-1C74-074C-B093-1932F82189CC}" destId="{891718D5-F108-D640-996D-8573FD8E5AF5}" srcOrd="4" destOrd="0" parTransId="{1F643661-3B83-B646-9434-01CD149092D9}" sibTransId="{347FF5B7-7C08-CA43-885A-C8AA483EB1AF}"/>
    <dgm:cxn modelId="{0BAD6E9A-4A89-E24C-97CB-79E9E13D1DBA}" type="presOf" srcId="{1F643661-3B83-B646-9434-01CD149092D9}" destId="{267FC3A7-2FA5-8B4C-974D-02B6BF3CDA8F}" srcOrd="0" destOrd="0" presId="urn:microsoft.com/office/officeart/2005/8/layout/radial4"/>
    <dgm:cxn modelId="{1886CAB2-0CE2-C549-B001-DDAE77219168}" srcId="{DAFD4843-1C74-074C-B093-1932F82189CC}" destId="{9D9A1816-604F-FE4C-BD7A-84BB8216BE0D}" srcOrd="5" destOrd="0" parTransId="{2387E4F3-046B-1E4D-B77A-B2F887B627D5}" sibTransId="{F0DD4CD4-20A5-194F-BE60-0A8FC10D1178}"/>
    <dgm:cxn modelId="{2AA8FE40-1E19-474D-9609-C0BE92B6AB0A}" srcId="{DAFD4843-1C74-074C-B093-1932F82189CC}" destId="{7BE66C24-58E4-E64B-9670-893AEDC76C30}" srcOrd="0" destOrd="0" parTransId="{EC2AF221-C8B7-DD49-A37F-4D5739B255CA}" sibTransId="{F50FEBCD-8B6C-174D-A95D-208CCF7801F5}"/>
    <dgm:cxn modelId="{D68F83D2-E18E-6449-BCDC-19C5E959D860}" type="presOf" srcId="{DAFD4843-1C74-074C-B093-1932F82189CC}" destId="{DCCFC352-22BC-C540-A306-591888496409}" srcOrd="0" destOrd="0" presId="urn:microsoft.com/office/officeart/2005/8/layout/radial4"/>
    <dgm:cxn modelId="{4EC37A5F-F7AD-1D40-98E6-52F900D17B12}" type="presOf" srcId="{00AD8D65-798A-8E48-9BC2-FC279FA2F442}" destId="{E6D18D2C-732C-AB40-853F-07033B71377B}" srcOrd="0" destOrd="0" presId="urn:microsoft.com/office/officeart/2005/8/layout/radial4"/>
    <dgm:cxn modelId="{2938BE5B-CFD1-0940-B015-53DC5D196A3B}" type="presOf" srcId="{895647AD-FB0D-4D40-8921-29CCBF810A2D}" destId="{9350908A-7679-9246-AAAD-3726C1C47485}" srcOrd="0" destOrd="0" presId="urn:microsoft.com/office/officeart/2005/8/layout/radial4"/>
    <dgm:cxn modelId="{F7CD796B-3061-7840-A677-6C83B0173387}" type="presOf" srcId="{891718D5-F108-D640-996D-8573FD8E5AF5}" destId="{69504A15-3D5B-B147-8FAE-1DBB1CFC080A}" srcOrd="0" destOrd="0" presId="urn:microsoft.com/office/officeart/2005/8/layout/radial4"/>
    <dgm:cxn modelId="{4F428799-0956-9146-A6B3-37893FB2D3BC}" type="presOf" srcId="{7653BAA1-4F63-2A4A-B545-45D3D83453F0}" destId="{85E54518-0E9A-4F48-9131-2835F39C40FB}" srcOrd="0" destOrd="0" presId="urn:microsoft.com/office/officeart/2005/8/layout/radial4"/>
    <dgm:cxn modelId="{EF3753AC-2A07-DC44-82C3-F1B35D615ED4}" type="presOf" srcId="{88E4A9EF-D6FD-FD41-A9FE-E8CC7EA71764}" destId="{B3B36175-025C-DC47-A6B2-3EE824CBA0B4}" srcOrd="0" destOrd="0" presId="urn:microsoft.com/office/officeart/2005/8/layout/radial4"/>
    <dgm:cxn modelId="{2C5C08BA-410C-9F45-AAE2-EE9515EC046D}" type="presOf" srcId="{2A9BCE91-1743-A646-9BE2-7356C79EAD2C}" destId="{6EF82F02-6C74-6D4F-8C1E-D6927ABE10FF}" srcOrd="0" destOrd="0" presId="urn:microsoft.com/office/officeart/2005/8/layout/radial4"/>
    <dgm:cxn modelId="{3EC90BB1-06FA-5E44-9690-0AACE45F0C3B}" type="presOf" srcId="{7BE66C24-58E4-E64B-9670-893AEDC76C30}" destId="{4699FD19-62BF-FF4A-8A46-7668C940E5E0}" srcOrd="0" destOrd="0" presId="urn:microsoft.com/office/officeart/2005/8/layout/radial4"/>
    <dgm:cxn modelId="{EBAC99F4-2A85-D549-A535-0F69DCA15072}" srcId="{DAFD4843-1C74-074C-B093-1932F82189CC}" destId="{9A3453DC-B9C6-1F4C-AD6A-1F6BDA8DD88A}" srcOrd="2" destOrd="0" parTransId="{895647AD-FB0D-4D40-8921-29CCBF810A2D}" sibTransId="{1D3F616D-1684-644E-A54E-7E5E8D0EB4AE}"/>
    <dgm:cxn modelId="{A11781C3-2132-E94F-81B2-89652F2040D1}" type="presOf" srcId="{053BBD60-4E8F-6342-9CA1-65AA6DA1FD14}" destId="{737AE033-9A3B-EF43-A71E-3909D022FAA4}" srcOrd="0" destOrd="0" presId="urn:microsoft.com/office/officeart/2005/8/layout/radial4"/>
    <dgm:cxn modelId="{5D00B2FF-2893-6F42-952D-BC537473F6CD}" type="presOf" srcId="{EC2AF221-C8B7-DD49-A37F-4D5739B255CA}" destId="{093E1B58-106B-3E49-882D-471C4939D5FE}" srcOrd="0" destOrd="0" presId="urn:microsoft.com/office/officeart/2005/8/layout/radial4"/>
    <dgm:cxn modelId="{054424BB-8AC8-3D47-B468-BD2E1A31E3B7}" type="presOf" srcId="{E7A40330-93BE-E847-B321-05AF87F3BFA1}" destId="{A7AEC57B-FF3A-DC43-9315-2EAE80E14C9D}" srcOrd="0" destOrd="0" presId="urn:microsoft.com/office/officeart/2005/8/layout/radial4"/>
    <dgm:cxn modelId="{D218F8BC-6620-B748-BB3C-C516AB1FE120}" srcId="{DAFD4843-1C74-074C-B093-1932F82189CC}" destId="{88E4A9EF-D6FD-FD41-A9FE-E8CC7EA71764}" srcOrd="7" destOrd="0" parTransId="{00AD8D65-798A-8E48-9BC2-FC279FA2F442}" sibTransId="{14317A52-FE3E-B245-8409-02FE8CB037E2}"/>
    <dgm:cxn modelId="{49607D91-0D1B-EB40-998B-09477A9DE1E8}" type="presOf" srcId="{2387E4F3-046B-1E4D-B77A-B2F887B627D5}" destId="{18CE56D2-4A5C-0C4D-9CD0-FE2680C8A221}" srcOrd="0" destOrd="0" presId="urn:microsoft.com/office/officeart/2005/8/layout/radial4"/>
    <dgm:cxn modelId="{AD016C7B-9B90-614D-B583-C3009A4B64EC}" srcId="{EBF54D4F-6481-494D-96F6-9FF75A84AC9E}" destId="{DAFD4843-1C74-074C-B093-1932F82189CC}" srcOrd="0" destOrd="0" parTransId="{89042C08-617D-7E4D-ADEC-BFCEC5D46457}" sibTransId="{AF15BD83-835C-774E-9345-B0DCBEBDF15A}"/>
    <dgm:cxn modelId="{B36ACEDB-44D3-7346-B683-14B08C66DE37}" srcId="{DAFD4843-1C74-074C-B093-1932F82189CC}" destId="{2A9BCE91-1743-A646-9BE2-7356C79EAD2C}" srcOrd="6" destOrd="0" parTransId="{053BBD60-4E8F-6342-9CA1-65AA6DA1FD14}" sibTransId="{431C827B-8723-DA40-9202-91DFF6B29120}"/>
    <dgm:cxn modelId="{E54B12FA-99C7-164F-A3C9-E5AE1D9271C4}" type="presOf" srcId="{9A3453DC-B9C6-1F4C-AD6A-1F6BDA8DD88A}" destId="{D24F2C2D-338F-AA4E-9EDE-DCAAB8D6E8ED}" srcOrd="0" destOrd="0" presId="urn:microsoft.com/office/officeart/2005/8/layout/radial4"/>
    <dgm:cxn modelId="{65A284A9-A9F7-1245-AAF9-21A31605AEFC}" srcId="{DAFD4843-1C74-074C-B093-1932F82189CC}" destId="{7653BAA1-4F63-2A4A-B545-45D3D83453F0}" srcOrd="1" destOrd="0" parTransId="{E7A40330-93BE-E847-B321-05AF87F3BFA1}" sibTransId="{B14819DF-70B8-B54D-BE24-ACE878CE4CC3}"/>
    <dgm:cxn modelId="{9B51D99E-BB5D-7747-AA7D-A71BEE236B78}" type="presOf" srcId="{EBF54D4F-6481-494D-96F6-9FF75A84AC9E}" destId="{37838B73-5641-914C-B216-22E010586592}" srcOrd="0" destOrd="0" presId="urn:microsoft.com/office/officeart/2005/8/layout/radial4"/>
    <dgm:cxn modelId="{9FD8BFDB-F704-9642-97E6-6875A6BA0A6C}" srcId="{DAFD4843-1C74-074C-B093-1932F82189CC}" destId="{02FEC44F-4752-234A-B835-43A7C356CE08}" srcOrd="3" destOrd="0" parTransId="{F0647A3F-7427-C048-A3E3-CC11E99C84BC}" sibTransId="{43562F25-6558-2542-8682-7A3125B9B662}"/>
    <dgm:cxn modelId="{EED695E5-33B2-2646-8013-C7A7B067F5C2}" type="presOf" srcId="{9D9A1816-604F-FE4C-BD7A-84BB8216BE0D}" destId="{D7879A8B-0F4C-E34B-AC21-4F2F9D4D4E1D}" srcOrd="0" destOrd="0" presId="urn:microsoft.com/office/officeart/2005/8/layout/radial4"/>
    <dgm:cxn modelId="{5FE9BAFE-7B5F-764A-83AB-525A11D2B84A}" type="presParOf" srcId="{37838B73-5641-914C-B216-22E010586592}" destId="{DCCFC352-22BC-C540-A306-591888496409}" srcOrd="0" destOrd="0" presId="urn:microsoft.com/office/officeart/2005/8/layout/radial4"/>
    <dgm:cxn modelId="{A131D2A2-C9B6-E24D-A2AC-C0E572C2D46A}" type="presParOf" srcId="{37838B73-5641-914C-B216-22E010586592}" destId="{093E1B58-106B-3E49-882D-471C4939D5FE}" srcOrd="1" destOrd="0" presId="urn:microsoft.com/office/officeart/2005/8/layout/radial4"/>
    <dgm:cxn modelId="{ED4B9A17-483F-534C-9B65-3DAD7E215EDB}" type="presParOf" srcId="{37838B73-5641-914C-B216-22E010586592}" destId="{4699FD19-62BF-FF4A-8A46-7668C940E5E0}" srcOrd="2" destOrd="0" presId="urn:microsoft.com/office/officeart/2005/8/layout/radial4"/>
    <dgm:cxn modelId="{D093A893-F101-AB45-9D8D-A1C00566EF44}" type="presParOf" srcId="{37838B73-5641-914C-B216-22E010586592}" destId="{A7AEC57B-FF3A-DC43-9315-2EAE80E14C9D}" srcOrd="3" destOrd="0" presId="urn:microsoft.com/office/officeart/2005/8/layout/radial4"/>
    <dgm:cxn modelId="{97636B8D-3672-3C41-BC28-C243F201AAAF}" type="presParOf" srcId="{37838B73-5641-914C-B216-22E010586592}" destId="{85E54518-0E9A-4F48-9131-2835F39C40FB}" srcOrd="4" destOrd="0" presId="urn:microsoft.com/office/officeart/2005/8/layout/radial4"/>
    <dgm:cxn modelId="{784F91F9-51B0-6C43-A228-EA753364D8BE}" type="presParOf" srcId="{37838B73-5641-914C-B216-22E010586592}" destId="{9350908A-7679-9246-AAAD-3726C1C47485}" srcOrd="5" destOrd="0" presId="urn:microsoft.com/office/officeart/2005/8/layout/radial4"/>
    <dgm:cxn modelId="{74A4F7FE-D06F-5847-B430-D7DFF8C561C5}" type="presParOf" srcId="{37838B73-5641-914C-B216-22E010586592}" destId="{D24F2C2D-338F-AA4E-9EDE-DCAAB8D6E8ED}" srcOrd="6" destOrd="0" presId="urn:microsoft.com/office/officeart/2005/8/layout/radial4"/>
    <dgm:cxn modelId="{AD4EEA4B-AB9F-2647-B820-808A2D6B69E9}" type="presParOf" srcId="{37838B73-5641-914C-B216-22E010586592}" destId="{5562AE82-F7F9-6B42-B262-FFFF1B2132D8}" srcOrd="7" destOrd="0" presId="urn:microsoft.com/office/officeart/2005/8/layout/radial4"/>
    <dgm:cxn modelId="{422B959E-A1DB-C948-87F8-B277003953CF}" type="presParOf" srcId="{37838B73-5641-914C-B216-22E010586592}" destId="{A89929DF-498B-9341-92FA-81455FED223E}" srcOrd="8" destOrd="0" presId="urn:microsoft.com/office/officeart/2005/8/layout/radial4"/>
    <dgm:cxn modelId="{BD506A5D-978F-8F48-B35B-932E33B1F23B}" type="presParOf" srcId="{37838B73-5641-914C-B216-22E010586592}" destId="{267FC3A7-2FA5-8B4C-974D-02B6BF3CDA8F}" srcOrd="9" destOrd="0" presId="urn:microsoft.com/office/officeart/2005/8/layout/radial4"/>
    <dgm:cxn modelId="{BC02CFA4-7B39-1245-8E42-7B78662049BA}" type="presParOf" srcId="{37838B73-5641-914C-B216-22E010586592}" destId="{69504A15-3D5B-B147-8FAE-1DBB1CFC080A}" srcOrd="10" destOrd="0" presId="urn:microsoft.com/office/officeart/2005/8/layout/radial4"/>
    <dgm:cxn modelId="{31B3414A-1AAB-4D4D-BB26-D55666C3E28D}" type="presParOf" srcId="{37838B73-5641-914C-B216-22E010586592}" destId="{18CE56D2-4A5C-0C4D-9CD0-FE2680C8A221}" srcOrd="11" destOrd="0" presId="urn:microsoft.com/office/officeart/2005/8/layout/radial4"/>
    <dgm:cxn modelId="{FB9F7921-1FA7-494E-A35F-DA92074DDA01}" type="presParOf" srcId="{37838B73-5641-914C-B216-22E010586592}" destId="{D7879A8B-0F4C-E34B-AC21-4F2F9D4D4E1D}" srcOrd="12" destOrd="0" presId="urn:microsoft.com/office/officeart/2005/8/layout/radial4"/>
    <dgm:cxn modelId="{693CE0D5-DAE6-FC40-A724-33FDB90E4EE8}" type="presParOf" srcId="{37838B73-5641-914C-B216-22E010586592}" destId="{737AE033-9A3B-EF43-A71E-3909D022FAA4}" srcOrd="13" destOrd="0" presId="urn:microsoft.com/office/officeart/2005/8/layout/radial4"/>
    <dgm:cxn modelId="{A717BBB4-320F-B544-94A8-CEC744534688}" type="presParOf" srcId="{37838B73-5641-914C-B216-22E010586592}" destId="{6EF82F02-6C74-6D4F-8C1E-D6927ABE10FF}" srcOrd="14" destOrd="0" presId="urn:microsoft.com/office/officeart/2005/8/layout/radial4"/>
    <dgm:cxn modelId="{07E386EC-E118-B743-B458-DFE8E7D70C77}" type="presParOf" srcId="{37838B73-5641-914C-B216-22E010586592}" destId="{E6D18D2C-732C-AB40-853F-07033B71377B}" srcOrd="15" destOrd="0" presId="urn:microsoft.com/office/officeart/2005/8/layout/radial4"/>
    <dgm:cxn modelId="{C81C1880-7FBB-7248-8F6E-4B1A64BB2DFB}" type="presParOf" srcId="{37838B73-5641-914C-B216-22E010586592}" destId="{B3B36175-025C-DC47-A6B2-3EE824CBA0B4}"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F54D4F-6481-494D-96F6-9FF75A84AC9E}" type="doc">
      <dgm:prSet loTypeId="urn:microsoft.com/office/officeart/2005/8/layout/radial4" loCatId="" qsTypeId="urn:microsoft.com/office/officeart/2005/8/quickstyle/simple5" qsCatId="simple" csTypeId="urn:microsoft.com/office/officeart/2005/8/colors/colorful1" csCatId="colorful" phldr="1"/>
      <dgm:spPr/>
      <dgm:t>
        <a:bodyPr/>
        <a:lstStyle/>
        <a:p>
          <a:endParaRPr lang="en-US"/>
        </a:p>
      </dgm:t>
    </dgm:pt>
    <dgm:pt modelId="{7BE66C24-58E4-E64B-9670-893AEDC76C30}">
      <dgm:prSet phldrT="[Text]"/>
      <dgm:spPr/>
      <dgm:t>
        <a:bodyPr/>
        <a:lstStyle/>
        <a:p>
          <a:r>
            <a:rPr lang="en-US" b="1" dirty="0" smtClean="0"/>
            <a:t>Online travel agents (OTAs)</a:t>
          </a:r>
          <a:endParaRPr lang="en-US" b="1" dirty="0">
            <a:latin typeface="Arial Narrow"/>
            <a:cs typeface="Arial Narrow"/>
          </a:endParaRPr>
        </a:p>
      </dgm:t>
    </dgm:pt>
    <dgm:pt modelId="{EC2AF221-C8B7-DD49-A37F-4D5739B255CA}" type="parTrans" cxnId="{2AA8FE40-1E19-474D-9609-C0BE92B6AB0A}">
      <dgm:prSet/>
      <dgm:spPr/>
      <dgm:t>
        <a:bodyPr/>
        <a:lstStyle/>
        <a:p>
          <a:endParaRPr lang="en-US" b="1">
            <a:latin typeface="Arial Narrow"/>
            <a:cs typeface="Arial Narrow"/>
          </a:endParaRPr>
        </a:p>
      </dgm:t>
    </dgm:pt>
    <dgm:pt modelId="{F50FEBCD-8B6C-174D-A95D-208CCF7801F5}" type="sibTrans" cxnId="{2AA8FE40-1E19-474D-9609-C0BE92B6AB0A}">
      <dgm:prSet/>
      <dgm:spPr/>
      <dgm:t>
        <a:bodyPr/>
        <a:lstStyle/>
        <a:p>
          <a:endParaRPr lang="en-US" b="1">
            <a:latin typeface="Arial Narrow"/>
            <a:cs typeface="Arial Narrow"/>
          </a:endParaRPr>
        </a:p>
      </dgm:t>
    </dgm:pt>
    <dgm:pt modelId="{DAFD4843-1C74-074C-B093-1932F82189CC}">
      <dgm:prSet phldrT="[Text]"/>
      <dgm:spPr/>
      <dgm:t>
        <a:bodyPr/>
        <a:lstStyle/>
        <a:p>
          <a:r>
            <a:rPr lang="en-US" b="1" dirty="0" smtClean="0">
              <a:latin typeface="Arial Narrow"/>
              <a:cs typeface="Arial Narrow"/>
            </a:rPr>
            <a:t>Online intermediaries</a:t>
          </a:r>
          <a:endParaRPr lang="en-US" b="1" dirty="0">
            <a:latin typeface="Arial Narrow"/>
            <a:cs typeface="Arial Narrow"/>
          </a:endParaRPr>
        </a:p>
      </dgm:t>
    </dgm:pt>
    <dgm:pt modelId="{89042C08-617D-7E4D-ADEC-BFCEC5D46457}" type="parTrans" cxnId="{AD016C7B-9B90-614D-B583-C3009A4B64EC}">
      <dgm:prSet/>
      <dgm:spPr/>
      <dgm:t>
        <a:bodyPr/>
        <a:lstStyle/>
        <a:p>
          <a:endParaRPr lang="en-US" b="1">
            <a:latin typeface="Arial Narrow"/>
            <a:cs typeface="Arial Narrow"/>
          </a:endParaRPr>
        </a:p>
      </dgm:t>
    </dgm:pt>
    <dgm:pt modelId="{AF15BD83-835C-774E-9345-B0DCBEBDF15A}" type="sibTrans" cxnId="{AD016C7B-9B90-614D-B583-C3009A4B64EC}">
      <dgm:prSet/>
      <dgm:spPr/>
      <dgm:t>
        <a:bodyPr/>
        <a:lstStyle/>
        <a:p>
          <a:endParaRPr lang="en-US" b="1">
            <a:latin typeface="Arial Narrow"/>
            <a:cs typeface="Arial Narrow"/>
          </a:endParaRPr>
        </a:p>
      </dgm:t>
    </dgm:pt>
    <dgm:pt modelId="{B0459B86-747D-B14F-873F-C234EB2941F6}">
      <dgm:prSet/>
      <dgm:spPr/>
      <dgm:t>
        <a:bodyPr/>
        <a:lstStyle/>
        <a:p>
          <a:r>
            <a:rPr lang="en-US" b="1" dirty="0" err="1" smtClean="0"/>
            <a:t>Metasearch</a:t>
          </a:r>
          <a:r>
            <a:rPr lang="en-US" b="1" dirty="0" smtClean="0"/>
            <a:t> engines </a:t>
          </a:r>
          <a:endParaRPr lang="en-AU" b="1" dirty="0"/>
        </a:p>
      </dgm:t>
    </dgm:pt>
    <dgm:pt modelId="{2CE7AA23-D423-5346-9E5C-132CF5467D5D}" type="parTrans" cxnId="{050013AF-A5CE-514D-93A6-94A34E76D12E}">
      <dgm:prSet/>
      <dgm:spPr/>
      <dgm:t>
        <a:bodyPr/>
        <a:lstStyle/>
        <a:p>
          <a:endParaRPr lang="en-US" b="1"/>
        </a:p>
      </dgm:t>
    </dgm:pt>
    <dgm:pt modelId="{BC28106A-92A6-7442-ADF8-3DFB7F0E2F28}" type="sibTrans" cxnId="{050013AF-A5CE-514D-93A6-94A34E76D12E}">
      <dgm:prSet/>
      <dgm:spPr/>
      <dgm:t>
        <a:bodyPr/>
        <a:lstStyle/>
        <a:p>
          <a:endParaRPr lang="en-US" b="1"/>
        </a:p>
      </dgm:t>
    </dgm:pt>
    <dgm:pt modelId="{2351C8AB-170D-AE41-91FE-F03763CF70FD}">
      <dgm:prSet/>
      <dgm:spPr/>
      <dgm:t>
        <a:bodyPr/>
        <a:lstStyle/>
        <a:p>
          <a:r>
            <a:rPr lang="en-US" b="1" smtClean="0"/>
            <a:t>Aggregators </a:t>
          </a:r>
          <a:endParaRPr lang="en-AU" b="1"/>
        </a:p>
      </dgm:t>
    </dgm:pt>
    <dgm:pt modelId="{BB55310D-5189-904D-BA67-86A103FBA9CB}" type="parTrans" cxnId="{B6872252-3DC6-2C4F-BF8C-150CA9F7D072}">
      <dgm:prSet/>
      <dgm:spPr/>
      <dgm:t>
        <a:bodyPr/>
        <a:lstStyle/>
        <a:p>
          <a:endParaRPr lang="en-US" b="1"/>
        </a:p>
      </dgm:t>
    </dgm:pt>
    <dgm:pt modelId="{714AEE1D-B135-C44C-A67D-63A42E5F8258}" type="sibTrans" cxnId="{B6872252-3DC6-2C4F-BF8C-150CA9F7D072}">
      <dgm:prSet/>
      <dgm:spPr/>
      <dgm:t>
        <a:bodyPr/>
        <a:lstStyle/>
        <a:p>
          <a:endParaRPr lang="en-US" b="1"/>
        </a:p>
      </dgm:t>
    </dgm:pt>
    <dgm:pt modelId="{5CFCA77B-2BA9-6B43-B696-5F4850F11478}">
      <dgm:prSet/>
      <dgm:spPr/>
      <dgm:t>
        <a:bodyPr/>
        <a:lstStyle/>
        <a:p>
          <a:r>
            <a:rPr lang="en-US" b="1" dirty="0" smtClean="0"/>
            <a:t>Trip planning sites</a:t>
          </a:r>
          <a:endParaRPr lang="en-AU" b="1" dirty="0"/>
        </a:p>
      </dgm:t>
    </dgm:pt>
    <dgm:pt modelId="{A03C5074-2481-2F41-AF0E-E9B27FBC74BD}" type="parTrans" cxnId="{68FEC2D5-1008-2F4D-A5F6-1F036037298D}">
      <dgm:prSet/>
      <dgm:spPr/>
      <dgm:t>
        <a:bodyPr/>
        <a:lstStyle/>
        <a:p>
          <a:endParaRPr lang="en-US" b="1"/>
        </a:p>
      </dgm:t>
    </dgm:pt>
    <dgm:pt modelId="{4853500F-BAEC-FA4D-9040-D4ADDB42B724}" type="sibTrans" cxnId="{68FEC2D5-1008-2F4D-A5F6-1F036037298D}">
      <dgm:prSet/>
      <dgm:spPr/>
      <dgm:t>
        <a:bodyPr/>
        <a:lstStyle/>
        <a:p>
          <a:endParaRPr lang="en-US" b="1"/>
        </a:p>
      </dgm:t>
    </dgm:pt>
    <dgm:pt modelId="{C7D83620-32BD-F545-8740-45CF73489CD5}">
      <dgm:prSet/>
      <dgm:spPr/>
      <dgm:t>
        <a:bodyPr/>
        <a:lstStyle/>
        <a:p>
          <a:r>
            <a:rPr lang="en-US" b="1" smtClean="0"/>
            <a:t>Affiliates</a:t>
          </a:r>
          <a:endParaRPr lang="en-AU" b="1"/>
        </a:p>
      </dgm:t>
    </dgm:pt>
    <dgm:pt modelId="{5052D087-8817-2644-913E-ACC2496F63FA}" type="parTrans" cxnId="{BEAA0620-676A-C34E-8722-591C731D32B8}">
      <dgm:prSet/>
      <dgm:spPr/>
      <dgm:t>
        <a:bodyPr/>
        <a:lstStyle/>
        <a:p>
          <a:endParaRPr lang="en-US" b="1"/>
        </a:p>
      </dgm:t>
    </dgm:pt>
    <dgm:pt modelId="{1D6AF0C0-E9D0-304F-A4A8-D074303B1F8E}" type="sibTrans" cxnId="{BEAA0620-676A-C34E-8722-591C731D32B8}">
      <dgm:prSet/>
      <dgm:spPr/>
      <dgm:t>
        <a:bodyPr/>
        <a:lstStyle/>
        <a:p>
          <a:endParaRPr lang="en-US" b="1"/>
        </a:p>
      </dgm:t>
    </dgm:pt>
    <dgm:pt modelId="{7197C767-FFE4-DE4B-89C3-39F900618F14}">
      <dgm:prSet/>
      <dgm:spPr/>
      <dgm:t>
        <a:bodyPr/>
        <a:lstStyle/>
        <a:p>
          <a:r>
            <a:rPr lang="en-US" b="1" dirty="0" smtClean="0"/>
            <a:t>Group buying sites </a:t>
          </a:r>
          <a:endParaRPr lang="en-AU" b="1" dirty="0"/>
        </a:p>
      </dgm:t>
    </dgm:pt>
    <dgm:pt modelId="{5CC4FF28-04C1-2448-A8F4-B65728E2EDED}" type="parTrans" cxnId="{F0FE4105-5D01-FD47-BEE5-5AB44510DFED}">
      <dgm:prSet/>
      <dgm:spPr/>
      <dgm:t>
        <a:bodyPr/>
        <a:lstStyle/>
        <a:p>
          <a:endParaRPr lang="en-US" b="1"/>
        </a:p>
      </dgm:t>
    </dgm:pt>
    <dgm:pt modelId="{12221494-322E-0F40-8820-B90247A07C36}" type="sibTrans" cxnId="{F0FE4105-5D01-FD47-BEE5-5AB44510DFED}">
      <dgm:prSet/>
      <dgm:spPr/>
      <dgm:t>
        <a:bodyPr/>
        <a:lstStyle/>
        <a:p>
          <a:endParaRPr lang="en-US" b="1"/>
        </a:p>
      </dgm:t>
    </dgm:pt>
    <dgm:pt modelId="{467427F6-D35D-144B-9275-29BDFC7876AF}">
      <dgm:prSet/>
      <dgm:spPr/>
      <dgm:t>
        <a:bodyPr/>
        <a:lstStyle/>
        <a:p>
          <a:r>
            <a:rPr lang="en-US" b="1" dirty="0" smtClean="0"/>
            <a:t>Opaque sites </a:t>
          </a:r>
          <a:endParaRPr lang="en-AU" b="1" dirty="0"/>
        </a:p>
      </dgm:t>
    </dgm:pt>
    <dgm:pt modelId="{41EE24CF-06F4-234C-872C-4D6B800AD0B2}" type="parTrans" cxnId="{A00A70ED-EE64-4B41-9FC2-AE1D0D493A16}">
      <dgm:prSet/>
      <dgm:spPr/>
      <dgm:t>
        <a:bodyPr/>
        <a:lstStyle/>
        <a:p>
          <a:endParaRPr lang="en-US" b="1"/>
        </a:p>
      </dgm:t>
    </dgm:pt>
    <dgm:pt modelId="{83FEFE67-6742-2141-92F9-824904E2DB5F}" type="sibTrans" cxnId="{A00A70ED-EE64-4B41-9FC2-AE1D0D493A16}">
      <dgm:prSet/>
      <dgm:spPr/>
      <dgm:t>
        <a:bodyPr/>
        <a:lstStyle/>
        <a:p>
          <a:endParaRPr lang="en-US" b="1"/>
        </a:p>
      </dgm:t>
    </dgm:pt>
    <dgm:pt modelId="{8A6D084F-B0F5-FB4E-87BA-C74A94CD0124}">
      <dgm:prSet/>
      <dgm:spPr/>
      <dgm:t>
        <a:bodyPr/>
        <a:lstStyle/>
        <a:p>
          <a:r>
            <a:rPr lang="en-US" b="1" dirty="0" smtClean="0"/>
            <a:t>Product review sites</a:t>
          </a:r>
          <a:endParaRPr lang="en-AU" b="1" dirty="0"/>
        </a:p>
      </dgm:t>
    </dgm:pt>
    <dgm:pt modelId="{8F8815CD-4A23-5242-97DE-8B199AFD7CF1}" type="parTrans" cxnId="{53C07CD0-EC7A-6040-9008-6A0CE5587A47}">
      <dgm:prSet/>
      <dgm:spPr/>
      <dgm:t>
        <a:bodyPr/>
        <a:lstStyle/>
        <a:p>
          <a:endParaRPr lang="en-US" b="1"/>
        </a:p>
      </dgm:t>
    </dgm:pt>
    <dgm:pt modelId="{317C1158-A477-6541-8CCC-3833A5CD6586}" type="sibTrans" cxnId="{53C07CD0-EC7A-6040-9008-6A0CE5587A47}">
      <dgm:prSet/>
      <dgm:spPr/>
      <dgm:t>
        <a:bodyPr/>
        <a:lstStyle/>
        <a:p>
          <a:endParaRPr lang="en-US" b="1"/>
        </a:p>
      </dgm:t>
    </dgm:pt>
    <dgm:pt modelId="{37838B73-5641-914C-B216-22E010586592}" type="pres">
      <dgm:prSet presAssocID="{EBF54D4F-6481-494D-96F6-9FF75A84AC9E}" presName="cycle" presStyleCnt="0">
        <dgm:presLayoutVars>
          <dgm:chMax val="1"/>
          <dgm:dir/>
          <dgm:animLvl val="ctr"/>
          <dgm:resizeHandles val="exact"/>
        </dgm:presLayoutVars>
      </dgm:prSet>
      <dgm:spPr/>
      <dgm:t>
        <a:bodyPr/>
        <a:lstStyle/>
        <a:p>
          <a:endParaRPr lang="en-US"/>
        </a:p>
      </dgm:t>
    </dgm:pt>
    <dgm:pt modelId="{DCCFC352-22BC-C540-A306-591888496409}" type="pres">
      <dgm:prSet presAssocID="{DAFD4843-1C74-074C-B093-1932F82189CC}" presName="centerShape" presStyleLbl="node0" presStyleIdx="0" presStyleCnt="1"/>
      <dgm:spPr/>
      <dgm:t>
        <a:bodyPr/>
        <a:lstStyle/>
        <a:p>
          <a:endParaRPr lang="en-US"/>
        </a:p>
      </dgm:t>
    </dgm:pt>
    <dgm:pt modelId="{093E1B58-106B-3E49-882D-471C4939D5FE}" type="pres">
      <dgm:prSet presAssocID="{EC2AF221-C8B7-DD49-A37F-4D5739B255CA}" presName="parTrans" presStyleLbl="bgSibTrans2D1" presStyleIdx="0" presStyleCnt="8"/>
      <dgm:spPr/>
      <dgm:t>
        <a:bodyPr/>
        <a:lstStyle/>
        <a:p>
          <a:endParaRPr lang="en-US"/>
        </a:p>
      </dgm:t>
    </dgm:pt>
    <dgm:pt modelId="{4699FD19-62BF-FF4A-8A46-7668C940E5E0}" type="pres">
      <dgm:prSet presAssocID="{7BE66C24-58E4-E64B-9670-893AEDC76C30}" presName="node" presStyleLbl="node1" presStyleIdx="0" presStyleCnt="8">
        <dgm:presLayoutVars>
          <dgm:bulletEnabled val="1"/>
        </dgm:presLayoutVars>
      </dgm:prSet>
      <dgm:spPr/>
      <dgm:t>
        <a:bodyPr/>
        <a:lstStyle/>
        <a:p>
          <a:endParaRPr lang="en-US"/>
        </a:p>
      </dgm:t>
    </dgm:pt>
    <dgm:pt modelId="{959F62E5-BA49-9640-A9EA-4C169F642F2D}" type="pres">
      <dgm:prSet presAssocID="{2CE7AA23-D423-5346-9E5C-132CF5467D5D}" presName="parTrans" presStyleLbl="bgSibTrans2D1" presStyleIdx="1" presStyleCnt="8"/>
      <dgm:spPr/>
      <dgm:t>
        <a:bodyPr/>
        <a:lstStyle/>
        <a:p>
          <a:endParaRPr lang="en-US"/>
        </a:p>
      </dgm:t>
    </dgm:pt>
    <dgm:pt modelId="{7BCB4CDC-1EB7-F947-8B8E-532DEB40EF2F}" type="pres">
      <dgm:prSet presAssocID="{B0459B86-747D-B14F-873F-C234EB2941F6}" presName="node" presStyleLbl="node1" presStyleIdx="1" presStyleCnt="8">
        <dgm:presLayoutVars>
          <dgm:bulletEnabled val="1"/>
        </dgm:presLayoutVars>
      </dgm:prSet>
      <dgm:spPr/>
      <dgm:t>
        <a:bodyPr/>
        <a:lstStyle/>
        <a:p>
          <a:endParaRPr lang="en-US"/>
        </a:p>
      </dgm:t>
    </dgm:pt>
    <dgm:pt modelId="{5F0F78F0-14DA-2447-B24C-963CFC57997B}" type="pres">
      <dgm:prSet presAssocID="{BB55310D-5189-904D-BA67-86A103FBA9CB}" presName="parTrans" presStyleLbl="bgSibTrans2D1" presStyleIdx="2" presStyleCnt="8"/>
      <dgm:spPr/>
      <dgm:t>
        <a:bodyPr/>
        <a:lstStyle/>
        <a:p>
          <a:endParaRPr lang="en-US"/>
        </a:p>
      </dgm:t>
    </dgm:pt>
    <dgm:pt modelId="{E0FB99B0-5EF0-CE4C-A3C3-A5F512A60604}" type="pres">
      <dgm:prSet presAssocID="{2351C8AB-170D-AE41-91FE-F03763CF70FD}" presName="node" presStyleLbl="node1" presStyleIdx="2" presStyleCnt="8">
        <dgm:presLayoutVars>
          <dgm:bulletEnabled val="1"/>
        </dgm:presLayoutVars>
      </dgm:prSet>
      <dgm:spPr/>
      <dgm:t>
        <a:bodyPr/>
        <a:lstStyle/>
        <a:p>
          <a:endParaRPr lang="en-US"/>
        </a:p>
      </dgm:t>
    </dgm:pt>
    <dgm:pt modelId="{4BF19184-151B-2142-B120-D427D12BB3C5}" type="pres">
      <dgm:prSet presAssocID="{A03C5074-2481-2F41-AF0E-E9B27FBC74BD}" presName="parTrans" presStyleLbl="bgSibTrans2D1" presStyleIdx="3" presStyleCnt="8"/>
      <dgm:spPr/>
      <dgm:t>
        <a:bodyPr/>
        <a:lstStyle/>
        <a:p>
          <a:endParaRPr lang="en-US"/>
        </a:p>
      </dgm:t>
    </dgm:pt>
    <dgm:pt modelId="{57A63F46-F6ED-7344-879C-8F9FBF925240}" type="pres">
      <dgm:prSet presAssocID="{5CFCA77B-2BA9-6B43-B696-5F4850F11478}" presName="node" presStyleLbl="node1" presStyleIdx="3" presStyleCnt="8">
        <dgm:presLayoutVars>
          <dgm:bulletEnabled val="1"/>
        </dgm:presLayoutVars>
      </dgm:prSet>
      <dgm:spPr/>
      <dgm:t>
        <a:bodyPr/>
        <a:lstStyle/>
        <a:p>
          <a:endParaRPr lang="en-US"/>
        </a:p>
      </dgm:t>
    </dgm:pt>
    <dgm:pt modelId="{4CCF070C-19AE-BA43-89EF-3C4C46B8B44E}" type="pres">
      <dgm:prSet presAssocID="{5052D087-8817-2644-913E-ACC2496F63FA}" presName="parTrans" presStyleLbl="bgSibTrans2D1" presStyleIdx="4" presStyleCnt="8"/>
      <dgm:spPr/>
      <dgm:t>
        <a:bodyPr/>
        <a:lstStyle/>
        <a:p>
          <a:endParaRPr lang="en-US"/>
        </a:p>
      </dgm:t>
    </dgm:pt>
    <dgm:pt modelId="{C4A0F8B2-4C2E-C741-9709-E5226FB4A323}" type="pres">
      <dgm:prSet presAssocID="{C7D83620-32BD-F545-8740-45CF73489CD5}" presName="node" presStyleLbl="node1" presStyleIdx="4" presStyleCnt="8">
        <dgm:presLayoutVars>
          <dgm:bulletEnabled val="1"/>
        </dgm:presLayoutVars>
      </dgm:prSet>
      <dgm:spPr/>
      <dgm:t>
        <a:bodyPr/>
        <a:lstStyle/>
        <a:p>
          <a:endParaRPr lang="en-US"/>
        </a:p>
      </dgm:t>
    </dgm:pt>
    <dgm:pt modelId="{CE19C3C0-A207-294D-B9F4-A4F5BD7AC013}" type="pres">
      <dgm:prSet presAssocID="{5CC4FF28-04C1-2448-A8F4-B65728E2EDED}" presName="parTrans" presStyleLbl="bgSibTrans2D1" presStyleIdx="5" presStyleCnt="8"/>
      <dgm:spPr/>
      <dgm:t>
        <a:bodyPr/>
        <a:lstStyle/>
        <a:p>
          <a:endParaRPr lang="en-US"/>
        </a:p>
      </dgm:t>
    </dgm:pt>
    <dgm:pt modelId="{F11B1CAA-03BF-2445-AF94-F9E9B1C38A09}" type="pres">
      <dgm:prSet presAssocID="{7197C767-FFE4-DE4B-89C3-39F900618F14}" presName="node" presStyleLbl="node1" presStyleIdx="5" presStyleCnt="8">
        <dgm:presLayoutVars>
          <dgm:bulletEnabled val="1"/>
        </dgm:presLayoutVars>
      </dgm:prSet>
      <dgm:spPr/>
      <dgm:t>
        <a:bodyPr/>
        <a:lstStyle/>
        <a:p>
          <a:endParaRPr lang="en-US"/>
        </a:p>
      </dgm:t>
    </dgm:pt>
    <dgm:pt modelId="{C2B5E798-CA07-324D-B150-4FB119046EC5}" type="pres">
      <dgm:prSet presAssocID="{41EE24CF-06F4-234C-872C-4D6B800AD0B2}" presName="parTrans" presStyleLbl="bgSibTrans2D1" presStyleIdx="6" presStyleCnt="8"/>
      <dgm:spPr/>
      <dgm:t>
        <a:bodyPr/>
        <a:lstStyle/>
        <a:p>
          <a:endParaRPr lang="en-US"/>
        </a:p>
      </dgm:t>
    </dgm:pt>
    <dgm:pt modelId="{23EA614B-185D-F149-B282-7447C7F39A13}" type="pres">
      <dgm:prSet presAssocID="{467427F6-D35D-144B-9275-29BDFC7876AF}" presName="node" presStyleLbl="node1" presStyleIdx="6" presStyleCnt="8">
        <dgm:presLayoutVars>
          <dgm:bulletEnabled val="1"/>
        </dgm:presLayoutVars>
      </dgm:prSet>
      <dgm:spPr/>
      <dgm:t>
        <a:bodyPr/>
        <a:lstStyle/>
        <a:p>
          <a:endParaRPr lang="en-US"/>
        </a:p>
      </dgm:t>
    </dgm:pt>
    <dgm:pt modelId="{FDAE6270-112B-AF4E-BCA4-B1B78DEE9925}" type="pres">
      <dgm:prSet presAssocID="{8F8815CD-4A23-5242-97DE-8B199AFD7CF1}" presName="parTrans" presStyleLbl="bgSibTrans2D1" presStyleIdx="7" presStyleCnt="8"/>
      <dgm:spPr/>
      <dgm:t>
        <a:bodyPr/>
        <a:lstStyle/>
        <a:p>
          <a:endParaRPr lang="en-US"/>
        </a:p>
      </dgm:t>
    </dgm:pt>
    <dgm:pt modelId="{AF6348A0-77B7-2049-8810-F3562050352A}" type="pres">
      <dgm:prSet presAssocID="{8A6D084F-B0F5-FB4E-87BA-C74A94CD0124}" presName="node" presStyleLbl="node1" presStyleIdx="7" presStyleCnt="8">
        <dgm:presLayoutVars>
          <dgm:bulletEnabled val="1"/>
        </dgm:presLayoutVars>
      </dgm:prSet>
      <dgm:spPr/>
      <dgm:t>
        <a:bodyPr/>
        <a:lstStyle/>
        <a:p>
          <a:endParaRPr lang="en-US"/>
        </a:p>
      </dgm:t>
    </dgm:pt>
  </dgm:ptLst>
  <dgm:cxnLst>
    <dgm:cxn modelId="{F15B311C-B49B-3840-B7CB-019EB4F7599B}" type="presOf" srcId="{467427F6-D35D-144B-9275-29BDFC7876AF}" destId="{23EA614B-185D-F149-B282-7447C7F39A13}" srcOrd="0" destOrd="0" presId="urn:microsoft.com/office/officeart/2005/8/layout/radial4"/>
    <dgm:cxn modelId="{B6872252-3DC6-2C4F-BF8C-150CA9F7D072}" srcId="{DAFD4843-1C74-074C-B093-1932F82189CC}" destId="{2351C8AB-170D-AE41-91FE-F03763CF70FD}" srcOrd="2" destOrd="0" parTransId="{BB55310D-5189-904D-BA67-86A103FBA9CB}" sibTransId="{714AEE1D-B135-C44C-A67D-63A42E5F8258}"/>
    <dgm:cxn modelId="{87D4CC28-5E77-C342-AC92-80EB26681462}" type="presOf" srcId="{C7D83620-32BD-F545-8740-45CF73489CD5}" destId="{C4A0F8B2-4C2E-C741-9709-E5226FB4A323}" srcOrd="0" destOrd="0" presId="urn:microsoft.com/office/officeart/2005/8/layout/radial4"/>
    <dgm:cxn modelId="{F0FE4105-5D01-FD47-BEE5-5AB44510DFED}" srcId="{DAFD4843-1C74-074C-B093-1932F82189CC}" destId="{7197C767-FFE4-DE4B-89C3-39F900618F14}" srcOrd="5" destOrd="0" parTransId="{5CC4FF28-04C1-2448-A8F4-B65728E2EDED}" sibTransId="{12221494-322E-0F40-8820-B90247A07C36}"/>
    <dgm:cxn modelId="{8466020A-B155-9D49-B1AD-01065FBAE234}" type="presOf" srcId="{5CC4FF28-04C1-2448-A8F4-B65728E2EDED}" destId="{CE19C3C0-A207-294D-B9F4-A4F5BD7AC013}" srcOrd="0" destOrd="0" presId="urn:microsoft.com/office/officeart/2005/8/layout/radial4"/>
    <dgm:cxn modelId="{EFC83E25-B176-A247-B205-2ABEC8353E79}" type="presOf" srcId="{BB55310D-5189-904D-BA67-86A103FBA9CB}" destId="{5F0F78F0-14DA-2447-B24C-963CFC57997B}" srcOrd="0" destOrd="0" presId="urn:microsoft.com/office/officeart/2005/8/layout/radial4"/>
    <dgm:cxn modelId="{8B21EEAF-80F1-C745-8C68-0C2FE92BBFED}" type="presOf" srcId="{8A6D084F-B0F5-FB4E-87BA-C74A94CD0124}" destId="{AF6348A0-77B7-2049-8810-F3562050352A}" srcOrd="0" destOrd="0" presId="urn:microsoft.com/office/officeart/2005/8/layout/radial4"/>
    <dgm:cxn modelId="{68FEC2D5-1008-2F4D-A5F6-1F036037298D}" srcId="{DAFD4843-1C74-074C-B093-1932F82189CC}" destId="{5CFCA77B-2BA9-6B43-B696-5F4850F11478}" srcOrd="3" destOrd="0" parTransId="{A03C5074-2481-2F41-AF0E-E9B27FBC74BD}" sibTransId="{4853500F-BAEC-FA4D-9040-D4ADDB42B724}"/>
    <dgm:cxn modelId="{EBCB6853-FF23-3440-9E57-9BE3EA35A89F}" type="presOf" srcId="{5052D087-8817-2644-913E-ACC2496F63FA}" destId="{4CCF070C-19AE-BA43-89EF-3C4C46B8B44E}" srcOrd="0" destOrd="0" presId="urn:microsoft.com/office/officeart/2005/8/layout/radial4"/>
    <dgm:cxn modelId="{050013AF-A5CE-514D-93A6-94A34E76D12E}" srcId="{DAFD4843-1C74-074C-B093-1932F82189CC}" destId="{B0459B86-747D-B14F-873F-C234EB2941F6}" srcOrd="1" destOrd="0" parTransId="{2CE7AA23-D423-5346-9E5C-132CF5467D5D}" sibTransId="{BC28106A-92A6-7442-ADF8-3DFB7F0E2F28}"/>
    <dgm:cxn modelId="{74EA8D9F-B7F6-9649-B22E-B61AA28F393E}" type="presOf" srcId="{2351C8AB-170D-AE41-91FE-F03763CF70FD}" destId="{E0FB99B0-5EF0-CE4C-A3C3-A5F512A60604}" srcOrd="0" destOrd="0" presId="urn:microsoft.com/office/officeart/2005/8/layout/radial4"/>
    <dgm:cxn modelId="{C7A00D86-518A-F749-96A8-C9C6A4F8EAD7}" type="presOf" srcId="{8F8815CD-4A23-5242-97DE-8B199AFD7CF1}" destId="{FDAE6270-112B-AF4E-BCA4-B1B78DEE9925}" srcOrd="0" destOrd="0" presId="urn:microsoft.com/office/officeart/2005/8/layout/radial4"/>
    <dgm:cxn modelId="{C1C5FE4E-4BB3-FB4F-98DA-D278E28FA54A}" type="presOf" srcId="{EBF54D4F-6481-494D-96F6-9FF75A84AC9E}" destId="{37838B73-5641-914C-B216-22E010586592}" srcOrd="0" destOrd="0" presId="urn:microsoft.com/office/officeart/2005/8/layout/radial4"/>
    <dgm:cxn modelId="{A00A70ED-EE64-4B41-9FC2-AE1D0D493A16}" srcId="{DAFD4843-1C74-074C-B093-1932F82189CC}" destId="{467427F6-D35D-144B-9275-29BDFC7876AF}" srcOrd="6" destOrd="0" parTransId="{41EE24CF-06F4-234C-872C-4D6B800AD0B2}" sibTransId="{83FEFE67-6742-2141-92F9-824904E2DB5F}"/>
    <dgm:cxn modelId="{A2A73C51-B7ED-E148-9CDE-7732C5EBB0D8}" type="presOf" srcId="{A03C5074-2481-2F41-AF0E-E9B27FBC74BD}" destId="{4BF19184-151B-2142-B120-D427D12BB3C5}" srcOrd="0" destOrd="0" presId="urn:microsoft.com/office/officeart/2005/8/layout/radial4"/>
    <dgm:cxn modelId="{2AA8FE40-1E19-474D-9609-C0BE92B6AB0A}" srcId="{DAFD4843-1C74-074C-B093-1932F82189CC}" destId="{7BE66C24-58E4-E64B-9670-893AEDC76C30}" srcOrd="0" destOrd="0" parTransId="{EC2AF221-C8B7-DD49-A37F-4D5739B255CA}" sibTransId="{F50FEBCD-8B6C-174D-A95D-208CCF7801F5}"/>
    <dgm:cxn modelId="{53C07CD0-EC7A-6040-9008-6A0CE5587A47}" srcId="{DAFD4843-1C74-074C-B093-1932F82189CC}" destId="{8A6D084F-B0F5-FB4E-87BA-C74A94CD0124}" srcOrd="7" destOrd="0" parTransId="{8F8815CD-4A23-5242-97DE-8B199AFD7CF1}" sibTransId="{317C1158-A477-6541-8CCC-3833A5CD6586}"/>
    <dgm:cxn modelId="{972091BD-1627-EB4D-99F9-214662AE5CB8}" type="presOf" srcId="{7BE66C24-58E4-E64B-9670-893AEDC76C30}" destId="{4699FD19-62BF-FF4A-8A46-7668C940E5E0}" srcOrd="0" destOrd="0" presId="urn:microsoft.com/office/officeart/2005/8/layout/radial4"/>
    <dgm:cxn modelId="{B4831752-9C42-5344-B9A7-EF72AF35CE83}" type="presOf" srcId="{5CFCA77B-2BA9-6B43-B696-5F4850F11478}" destId="{57A63F46-F6ED-7344-879C-8F9FBF925240}" srcOrd="0" destOrd="0" presId="urn:microsoft.com/office/officeart/2005/8/layout/radial4"/>
    <dgm:cxn modelId="{F1F68DDF-B855-ED45-8BAF-2A4BB3A1BA19}" type="presOf" srcId="{7197C767-FFE4-DE4B-89C3-39F900618F14}" destId="{F11B1CAA-03BF-2445-AF94-F9E9B1C38A09}" srcOrd="0" destOrd="0" presId="urn:microsoft.com/office/officeart/2005/8/layout/radial4"/>
    <dgm:cxn modelId="{16642432-299E-164E-BADF-A8D10E643325}" type="presOf" srcId="{EC2AF221-C8B7-DD49-A37F-4D5739B255CA}" destId="{093E1B58-106B-3E49-882D-471C4939D5FE}" srcOrd="0" destOrd="0" presId="urn:microsoft.com/office/officeart/2005/8/layout/radial4"/>
    <dgm:cxn modelId="{E79FFF4D-F10C-4D45-836C-240C3777F48E}" type="presOf" srcId="{B0459B86-747D-B14F-873F-C234EB2941F6}" destId="{7BCB4CDC-1EB7-F947-8B8E-532DEB40EF2F}" srcOrd="0" destOrd="0" presId="urn:microsoft.com/office/officeart/2005/8/layout/radial4"/>
    <dgm:cxn modelId="{AD016C7B-9B90-614D-B583-C3009A4B64EC}" srcId="{EBF54D4F-6481-494D-96F6-9FF75A84AC9E}" destId="{DAFD4843-1C74-074C-B093-1932F82189CC}" srcOrd="0" destOrd="0" parTransId="{89042C08-617D-7E4D-ADEC-BFCEC5D46457}" sibTransId="{AF15BD83-835C-774E-9345-B0DCBEBDF15A}"/>
    <dgm:cxn modelId="{4EB85404-C80E-C54A-81F9-FB2A87F25D14}" type="presOf" srcId="{2CE7AA23-D423-5346-9E5C-132CF5467D5D}" destId="{959F62E5-BA49-9640-A9EA-4C169F642F2D}" srcOrd="0" destOrd="0" presId="urn:microsoft.com/office/officeart/2005/8/layout/radial4"/>
    <dgm:cxn modelId="{408A0838-81E2-0D41-8581-5298A18A5572}" type="presOf" srcId="{DAFD4843-1C74-074C-B093-1932F82189CC}" destId="{DCCFC352-22BC-C540-A306-591888496409}" srcOrd="0" destOrd="0" presId="urn:microsoft.com/office/officeart/2005/8/layout/radial4"/>
    <dgm:cxn modelId="{4ECE3FB4-7B21-9847-A6CD-D9543E155F77}" type="presOf" srcId="{41EE24CF-06F4-234C-872C-4D6B800AD0B2}" destId="{C2B5E798-CA07-324D-B150-4FB119046EC5}" srcOrd="0" destOrd="0" presId="urn:microsoft.com/office/officeart/2005/8/layout/radial4"/>
    <dgm:cxn modelId="{BEAA0620-676A-C34E-8722-591C731D32B8}" srcId="{DAFD4843-1C74-074C-B093-1932F82189CC}" destId="{C7D83620-32BD-F545-8740-45CF73489CD5}" srcOrd="4" destOrd="0" parTransId="{5052D087-8817-2644-913E-ACC2496F63FA}" sibTransId="{1D6AF0C0-E9D0-304F-A4A8-D074303B1F8E}"/>
    <dgm:cxn modelId="{DEA9FEAB-DD65-504D-BCA9-56ACE0ACF22F}" type="presParOf" srcId="{37838B73-5641-914C-B216-22E010586592}" destId="{DCCFC352-22BC-C540-A306-591888496409}" srcOrd="0" destOrd="0" presId="urn:microsoft.com/office/officeart/2005/8/layout/radial4"/>
    <dgm:cxn modelId="{9DC45EBB-6091-3645-B083-299800DB4296}" type="presParOf" srcId="{37838B73-5641-914C-B216-22E010586592}" destId="{093E1B58-106B-3E49-882D-471C4939D5FE}" srcOrd="1" destOrd="0" presId="urn:microsoft.com/office/officeart/2005/8/layout/radial4"/>
    <dgm:cxn modelId="{5E475FE9-B3BB-8C4F-9546-A2C5DB21B479}" type="presParOf" srcId="{37838B73-5641-914C-B216-22E010586592}" destId="{4699FD19-62BF-FF4A-8A46-7668C940E5E0}" srcOrd="2" destOrd="0" presId="urn:microsoft.com/office/officeart/2005/8/layout/radial4"/>
    <dgm:cxn modelId="{C5E8DDCC-1EB2-0B4A-80C3-4FDC04A40EDD}" type="presParOf" srcId="{37838B73-5641-914C-B216-22E010586592}" destId="{959F62E5-BA49-9640-A9EA-4C169F642F2D}" srcOrd="3" destOrd="0" presId="urn:microsoft.com/office/officeart/2005/8/layout/radial4"/>
    <dgm:cxn modelId="{8394177B-96A0-AF40-9F12-2AE5CEE99F3D}" type="presParOf" srcId="{37838B73-5641-914C-B216-22E010586592}" destId="{7BCB4CDC-1EB7-F947-8B8E-532DEB40EF2F}" srcOrd="4" destOrd="0" presId="urn:microsoft.com/office/officeart/2005/8/layout/radial4"/>
    <dgm:cxn modelId="{DFEC7B95-DC65-6449-BA64-F3369E221429}" type="presParOf" srcId="{37838B73-5641-914C-B216-22E010586592}" destId="{5F0F78F0-14DA-2447-B24C-963CFC57997B}" srcOrd="5" destOrd="0" presId="urn:microsoft.com/office/officeart/2005/8/layout/radial4"/>
    <dgm:cxn modelId="{5217DE85-2467-C248-B04E-8C08D2FF042A}" type="presParOf" srcId="{37838B73-5641-914C-B216-22E010586592}" destId="{E0FB99B0-5EF0-CE4C-A3C3-A5F512A60604}" srcOrd="6" destOrd="0" presId="urn:microsoft.com/office/officeart/2005/8/layout/radial4"/>
    <dgm:cxn modelId="{D2B10CCC-F186-304B-A45B-9F46ED28BF6F}" type="presParOf" srcId="{37838B73-5641-914C-B216-22E010586592}" destId="{4BF19184-151B-2142-B120-D427D12BB3C5}" srcOrd="7" destOrd="0" presId="urn:microsoft.com/office/officeart/2005/8/layout/radial4"/>
    <dgm:cxn modelId="{B5C80323-2A41-454B-8B3F-7279604B29C8}" type="presParOf" srcId="{37838B73-5641-914C-B216-22E010586592}" destId="{57A63F46-F6ED-7344-879C-8F9FBF925240}" srcOrd="8" destOrd="0" presId="urn:microsoft.com/office/officeart/2005/8/layout/radial4"/>
    <dgm:cxn modelId="{719B12F2-55B1-5C43-89EE-E618521F0A5A}" type="presParOf" srcId="{37838B73-5641-914C-B216-22E010586592}" destId="{4CCF070C-19AE-BA43-89EF-3C4C46B8B44E}" srcOrd="9" destOrd="0" presId="urn:microsoft.com/office/officeart/2005/8/layout/radial4"/>
    <dgm:cxn modelId="{B0C4D8D6-A39A-3241-9F20-090963A8A86D}" type="presParOf" srcId="{37838B73-5641-914C-B216-22E010586592}" destId="{C4A0F8B2-4C2E-C741-9709-E5226FB4A323}" srcOrd="10" destOrd="0" presId="urn:microsoft.com/office/officeart/2005/8/layout/radial4"/>
    <dgm:cxn modelId="{DAB31684-D670-D844-9210-6E171D695756}" type="presParOf" srcId="{37838B73-5641-914C-B216-22E010586592}" destId="{CE19C3C0-A207-294D-B9F4-A4F5BD7AC013}" srcOrd="11" destOrd="0" presId="urn:microsoft.com/office/officeart/2005/8/layout/radial4"/>
    <dgm:cxn modelId="{949E752F-386F-A34B-969B-2824F06596ED}" type="presParOf" srcId="{37838B73-5641-914C-B216-22E010586592}" destId="{F11B1CAA-03BF-2445-AF94-F9E9B1C38A09}" srcOrd="12" destOrd="0" presId="urn:microsoft.com/office/officeart/2005/8/layout/radial4"/>
    <dgm:cxn modelId="{948A470D-8812-BF42-AAB4-001599B5E466}" type="presParOf" srcId="{37838B73-5641-914C-B216-22E010586592}" destId="{C2B5E798-CA07-324D-B150-4FB119046EC5}" srcOrd="13" destOrd="0" presId="urn:microsoft.com/office/officeart/2005/8/layout/radial4"/>
    <dgm:cxn modelId="{DB1909D3-1E99-7C4E-8120-40B325E5B422}" type="presParOf" srcId="{37838B73-5641-914C-B216-22E010586592}" destId="{23EA614B-185D-F149-B282-7447C7F39A13}" srcOrd="14" destOrd="0" presId="urn:microsoft.com/office/officeart/2005/8/layout/radial4"/>
    <dgm:cxn modelId="{23A48161-E747-F04C-8DA9-1D46E46E9F69}" type="presParOf" srcId="{37838B73-5641-914C-B216-22E010586592}" destId="{FDAE6270-112B-AF4E-BCA4-B1B78DEE9925}" srcOrd="15" destOrd="0" presId="urn:microsoft.com/office/officeart/2005/8/layout/radial4"/>
    <dgm:cxn modelId="{EC9124EA-AB06-2A43-B3D6-15B731E2E881}" type="presParOf" srcId="{37838B73-5641-914C-B216-22E010586592}" destId="{AF6348A0-77B7-2049-8810-F3562050352A}"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C352-22BC-C540-A306-591888496409}">
      <dsp:nvSpPr>
        <dsp:cNvPr id="0" name=""/>
        <dsp:cNvSpPr/>
      </dsp:nvSpPr>
      <dsp:spPr>
        <a:xfrm>
          <a:off x="2772929" y="2835926"/>
          <a:ext cx="1921740" cy="19217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Narrow"/>
              <a:cs typeface="Arial Narrow"/>
            </a:rPr>
            <a:t>Core GDS </a:t>
          </a:r>
          <a:r>
            <a:rPr lang="en-US" sz="2800" b="1" kern="1200" dirty="0" smtClean="0">
              <a:latin typeface="Arial Narrow"/>
              <a:cs typeface="Arial Narrow"/>
            </a:rPr>
            <a:t>functions</a:t>
          </a:r>
          <a:endParaRPr lang="en-US" sz="2800" b="1" kern="1200" dirty="0">
            <a:latin typeface="Arial Narrow"/>
            <a:cs typeface="Arial Narrow"/>
          </a:endParaRPr>
        </a:p>
      </dsp:txBody>
      <dsp:txXfrm>
        <a:off x="3054361" y="3117358"/>
        <a:ext cx="1358876" cy="1358876"/>
      </dsp:txXfrm>
    </dsp:sp>
    <dsp:sp modelId="{093E1B58-106B-3E49-882D-471C4939D5FE}">
      <dsp:nvSpPr>
        <dsp:cNvPr id="0" name=""/>
        <dsp:cNvSpPr/>
      </dsp:nvSpPr>
      <dsp:spPr>
        <a:xfrm rot="10800000">
          <a:off x="913398" y="3522948"/>
          <a:ext cx="1757257" cy="547695"/>
        </a:xfrm>
        <a:prstGeom prst="leftArrow">
          <a:avLst>
            <a:gd name="adj1" fmla="val 60000"/>
            <a:gd name="adj2" fmla="val 5000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4699FD19-62BF-FF4A-8A46-7668C940E5E0}">
      <dsp:nvSpPr>
        <dsp:cNvPr id="0" name=""/>
        <dsp:cNvSpPr/>
      </dsp:nvSpPr>
      <dsp:spPr>
        <a:xfrm>
          <a:off x="571" y="3066535"/>
          <a:ext cx="1825653" cy="146052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Narrow"/>
              <a:cs typeface="Arial Narrow"/>
            </a:rPr>
            <a:t>Availability </a:t>
          </a:r>
          <a:endParaRPr lang="en-US" sz="2500" b="1" kern="1200" dirty="0">
            <a:latin typeface="Arial Narrow"/>
            <a:cs typeface="Arial Narrow"/>
          </a:endParaRPr>
        </a:p>
      </dsp:txBody>
      <dsp:txXfrm>
        <a:off x="43348" y="3109312"/>
        <a:ext cx="1740099" cy="1374968"/>
      </dsp:txXfrm>
    </dsp:sp>
    <dsp:sp modelId="{61DEE09B-D87C-734F-8FE6-5AFF998A23D7}">
      <dsp:nvSpPr>
        <dsp:cNvPr id="0" name=""/>
        <dsp:cNvSpPr/>
      </dsp:nvSpPr>
      <dsp:spPr>
        <a:xfrm rot="13500000">
          <a:off x="1482130" y="2149907"/>
          <a:ext cx="1757257" cy="547695"/>
        </a:xfrm>
        <a:prstGeom prst="leftArrow">
          <a:avLst>
            <a:gd name="adj1" fmla="val 60000"/>
            <a:gd name="adj2" fmla="val 5000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32801C76-4DC9-F047-AE38-E3A425565696}">
      <dsp:nvSpPr>
        <dsp:cNvPr id="0" name=""/>
        <dsp:cNvSpPr/>
      </dsp:nvSpPr>
      <dsp:spPr>
        <a:xfrm>
          <a:off x="826648" y="1072209"/>
          <a:ext cx="1825653" cy="146052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Narrow"/>
              <a:cs typeface="Arial Narrow"/>
            </a:rPr>
            <a:t>Booking </a:t>
          </a:r>
          <a:r>
            <a:rPr lang="en-US" sz="2500" b="1" kern="1200" dirty="0" smtClean="0">
              <a:latin typeface="Arial Narrow"/>
              <a:cs typeface="Arial Narrow"/>
            </a:rPr>
            <a:t>requests </a:t>
          </a:r>
          <a:endParaRPr lang="en-AU" sz="2500" b="1" kern="1200" dirty="0">
            <a:latin typeface="Arial Narrow"/>
            <a:cs typeface="Arial Narrow"/>
          </a:endParaRPr>
        </a:p>
      </dsp:txBody>
      <dsp:txXfrm>
        <a:off x="869425" y="1114986"/>
        <a:ext cx="1740099" cy="1374968"/>
      </dsp:txXfrm>
    </dsp:sp>
    <dsp:sp modelId="{DDF33EF2-AE35-BD46-BEB8-50C04B23C147}">
      <dsp:nvSpPr>
        <dsp:cNvPr id="0" name=""/>
        <dsp:cNvSpPr/>
      </dsp:nvSpPr>
      <dsp:spPr>
        <a:xfrm rot="16200000">
          <a:off x="2855171" y="1581175"/>
          <a:ext cx="1757257" cy="547695"/>
        </a:xfrm>
        <a:prstGeom prst="leftArrow">
          <a:avLst>
            <a:gd name="adj1" fmla="val 60000"/>
            <a:gd name="adj2" fmla="val 50000"/>
          </a:avLst>
        </a:prstGeom>
        <a:solidFill>
          <a:schemeClr val="accent4">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4EC16573-1377-AC48-8147-CF2341D4795F}">
      <dsp:nvSpPr>
        <dsp:cNvPr id="0" name=""/>
        <dsp:cNvSpPr/>
      </dsp:nvSpPr>
      <dsp:spPr>
        <a:xfrm>
          <a:off x="2820973" y="246133"/>
          <a:ext cx="1825653" cy="1460522"/>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Narrow"/>
              <a:cs typeface="Arial Narrow"/>
            </a:rPr>
            <a:t>Passenger </a:t>
          </a:r>
          <a:r>
            <a:rPr lang="en-US" sz="2500" b="1" kern="1200" dirty="0" smtClean="0">
              <a:latin typeface="Arial Narrow"/>
              <a:cs typeface="Arial Narrow"/>
            </a:rPr>
            <a:t>information </a:t>
          </a:r>
          <a:endParaRPr lang="en-AU" sz="2500" b="1" kern="1200" dirty="0">
            <a:latin typeface="Arial Narrow"/>
            <a:cs typeface="Arial Narrow"/>
          </a:endParaRPr>
        </a:p>
      </dsp:txBody>
      <dsp:txXfrm>
        <a:off x="2863750" y="288910"/>
        <a:ext cx="1740099" cy="1374968"/>
      </dsp:txXfrm>
    </dsp:sp>
    <dsp:sp modelId="{402F49D1-A90C-5E49-B630-98319F8B4A6B}">
      <dsp:nvSpPr>
        <dsp:cNvPr id="0" name=""/>
        <dsp:cNvSpPr/>
      </dsp:nvSpPr>
      <dsp:spPr>
        <a:xfrm rot="18900000">
          <a:off x="4228212" y="2149907"/>
          <a:ext cx="1757257" cy="547695"/>
        </a:xfrm>
        <a:prstGeom prst="leftArrow">
          <a:avLst>
            <a:gd name="adj1" fmla="val 60000"/>
            <a:gd name="adj2" fmla="val 5000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D342116-BF52-D347-AE34-36A8E7A04C76}">
      <dsp:nvSpPr>
        <dsp:cNvPr id="0" name=""/>
        <dsp:cNvSpPr/>
      </dsp:nvSpPr>
      <dsp:spPr>
        <a:xfrm>
          <a:off x="4815298" y="1072209"/>
          <a:ext cx="1825653" cy="1460522"/>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Narrow"/>
              <a:cs typeface="Arial Narrow"/>
            </a:rPr>
            <a:t>Rates and </a:t>
          </a:r>
          <a:r>
            <a:rPr lang="en-US" sz="2500" b="1" kern="1200" dirty="0" smtClean="0">
              <a:latin typeface="Arial Narrow"/>
              <a:cs typeface="Arial Narrow"/>
            </a:rPr>
            <a:t>conditions</a:t>
          </a:r>
          <a:endParaRPr lang="en-AU" sz="2500" b="1" kern="1200" dirty="0">
            <a:latin typeface="Arial Narrow"/>
            <a:cs typeface="Arial Narrow"/>
          </a:endParaRPr>
        </a:p>
      </dsp:txBody>
      <dsp:txXfrm>
        <a:off x="4858075" y="1114986"/>
        <a:ext cx="1740099" cy="1374968"/>
      </dsp:txXfrm>
    </dsp:sp>
    <dsp:sp modelId="{367CFE50-80F5-E34E-9ABA-703C9B599B81}">
      <dsp:nvSpPr>
        <dsp:cNvPr id="0" name=""/>
        <dsp:cNvSpPr/>
      </dsp:nvSpPr>
      <dsp:spPr>
        <a:xfrm>
          <a:off x="4796944" y="3522948"/>
          <a:ext cx="1757257" cy="547695"/>
        </a:xfrm>
        <a:prstGeom prst="leftArrow">
          <a:avLst>
            <a:gd name="adj1" fmla="val 60000"/>
            <a:gd name="adj2" fmla="val 50000"/>
          </a:avLst>
        </a:prstGeom>
        <a:solidFill>
          <a:schemeClr val="accent6">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504C6BB-BE56-5748-AFD5-EA98A4250BEB}">
      <dsp:nvSpPr>
        <dsp:cNvPr id="0" name=""/>
        <dsp:cNvSpPr/>
      </dsp:nvSpPr>
      <dsp:spPr>
        <a:xfrm>
          <a:off x="5641375" y="3066535"/>
          <a:ext cx="1825653" cy="1460522"/>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Narrow"/>
              <a:cs typeface="Arial Narrow"/>
            </a:rPr>
            <a:t>E-ticketing &amp; </a:t>
          </a:r>
          <a:r>
            <a:rPr lang="en-US" sz="2500" b="1" kern="1200" dirty="0" smtClean="0">
              <a:latin typeface="Arial Narrow"/>
              <a:cs typeface="Arial Narrow"/>
            </a:rPr>
            <a:t>itinerary management </a:t>
          </a:r>
          <a:endParaRPr lang="en-AU" sz="2500" b="1" kern="1200" dirty="0">
            <a:latin typeface="Arial Narrow"/>
            <a:cs typeface="Arial Narrow"/>
          </a:endParaRPr>
        </a:p>
      </dsp:txBody>
      <dsp:txXfrm>
        <a:off x="5684152" y="3109312"/>
        <a:ext cx="1740099" cy="13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C352-22BC-C540-A306-591888496409}">
      <dsp:nvSpPr>
        <dsp:cNvPr id="0" name=""/>
        <dsp:cNvSpPr/>
      </dsp:nvSpPr>
      <dsp:spPr>
        <a:xfrm>
          <a:off x="3278131" y="2909882"/>
          <a:ext cx="1774936" cy="177493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a:cs typeface="Arial Narrow"/>
            </a:rPr>
            <a:t>Secondary GDS Functions</a:t>
          </a:r>
          <a:endParaRPr lang="en-US" sz="2400" kern="1200" dirty="0">
            <a:latin typeface="Arial Narrow"/>
            <a:cs typeface="Arial Narrow"/>
          </a:endParaRPr>
        </a:p>
      </dsp:txBody>
      <dsp:txXfrm>
        <a:off x="3538064" y="3169815"/>
        <a:ext cx="1255070" cy="1255070"/>
      </dsp:txXfrm>
    </dsp:sp>
    <dsp:sp modelId="{093E1B58-106B-3E49-882D-471C4939D5FE}">
      <dsp:nvSpPr>
        <dsp:cNvPr id="0" name=""/>
        <dsp:cNvSpPr/>
      </dsp:nvSpPr>
      <dsp:spPr>
        <a:xfrm rot="10800000">
          <a:off x="781875" y="3544422"/>
          <a:ext cx="2358962" cy="50585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99FD19-62BF-FF4A-8A46-7668C940E5E0}">
      <dsp:nvSpPr>
        <dsp:cNvPr id="0" name=""/>
        <dsp:cNvSpPr/>
      </dsp:nvSpPr>
      <dsp:spPr>
        <a:xfrm>
          <a:off x="160647" y="3300368"/>
          <a:ext cx="1242455" cy="9939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a:cs typeface="Arial Narrow"/>
            </a:rPr>
            <a:t>Booking ancillary services</a:t>
          </a:r>
          <a:endParaRPr lang="en-US" sz="1400" kern="1200" dirty="0">
            <a:latin typeface="Arial Narrow"/>
            <a:cs typeface="Arial Narrow"/>
          </a:endParaRPr>
        </a:p>
      </dsp:txBody>
      <dsp:txXfrm>
        <a:off x="189759" y="3329480"/>
        <a:ext cx="1184231" cy="935740"/>
      </dsp:txXfrm>
    </dsp:sp>
    <dsp:sp modelId="{A7AEC57B-FF3A-DC43-9315-2EAE80E14C9D}">
      <dsp:nvSpPr>
        <dsp:cNvPr id="0" name=""/>
        <dsp:cNvSpPr/>
      </dsp:nvSpPr>
      <dsp:spPr>
        <a:xfrm rot="12342857">
          <a:off x="1000163" y="2588037"/>
          <a:ext cx="2358962" cy="505856"/>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5E54518-0E9A-4F48-9131-2835F39C40FB}">
      <dsp:nvSpPr>
        <dsp:cNvPr id="0" name=""/>
        <dsp:cNvSpPr/>
      </dsp:nvSpPr>
      <dsp:spPr>
        <a:xfrm>
          <a:off x="495741" y="1832225"/>
          <a:ext cx="1242455" cy="99396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a:cs typeface="Arial Narrow"/>
            </a:rPr>
            <a:t>Passenger document requirements</a:t>
          </a:r>
          <a:r>
            <a:rPr lang="en-US" sz="1400" kern="1200" dirty="0" smtClean="0">
              <a:latin typeface="Arial Narrow"/>
              <a:cs typeface="Arial Narrow"/>
            </a:rPr>
            <a:t> </a:t>
          </a:r>
          <a:endParaRPr lang="en-AU" sz="1400" kern="1200" dirty="0">
            <a:latin typeface="Arial Narrow"/>
            <a:cs typeface="Arial Narrow"/>
          </a:endParaRPr>
        </a:p>
      </dsp:txBody>
      <dsp:txXfrm>
        <a:off x="524853" y="1861337"/>
        <a:ext cx="1184231" cy="935740"/>
      </dsp:txXfrm>
    </dsp:sp>
    <dsp:sp modelId="{9350908A-7679-9246-AAAD-3726C1C47485}">
      <dsp:nvSpPr>
        <dsp:cNvPr id="0" name=""/>
        <dsp:cNvSpPr/>
      </dsp:nvSpPr>
      <dsp:spPr>
        <a:xfrm rot="13885714">
          <a:off x="1611795" y="1821075"/>
          <a:ext cx="2358962" cy="50585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4F2C2D-338F-AA4E-9EDE-DCAAB8D6E8ED}">
      <dsp:nvSpPr>
        <dsp:cNvPr id="0" name=""/>
        <dsp:cNvSpPr/>
      </dsp:nvSpPr>
      <dsp:spPr>
        <a:xfrm>
          <a:off x="1434654" y="654866"/>
          <a:ext cx="1242455" cy="99396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a:cs typeface="Arial Narrow"/>
            </a:rPr>
            <a:t>Integrated travel management</a:t>
          </a:r>
          <a:r>
            <a:rPr lang="en-US" sz="1400" kern="1200" dirty="0" smtClean="0">
              <a:latin typeface="Arial Narrow"/>
              <a:cs typeface="Arial Narrow"/>
            </a:rPr>
            <a:t> </a:t>
          </a:r>
          <a:endParaRPr lang="en-AU" sz="1400" kern="1200" dirty="0">
            <a:latin typeface="Arial Narrow"/>
            <a:cs typeface="Arial Narrow"/>
          </a:endParaRPr>
        </a:p>
      </dsp:txBody>
      <dsp:txXfrm>
        <a:off x="1463766" y="683978"/>
        <a:ext cx="1184231" cy="935740"/>
      </dsp:txXfrm>
    </dsp:sp>
    <dsp:sp modelId="{5562AE82-F7F9-6B42-B262-FFFF1B2132D8}">
      <dsp:nvSpPr>
        <dsp:cNvPr id="0" name=""/>
        <dsp:cNvSpPr/>
      </dsp:nvSpPr>
      <dsp:spPr>
        <a:xfrm rot="15428571">
          <a:off x="2495628" y="1395444"/>
          <a:ext cx="2358962" cy="505856"/>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9929DF-498B-9341-92FA-81455FED223E}">
      <dsp:nvSpPr>
        <dsp:cNvPr id="0" name=""/>
        <dsp:cNvSpPr/>
      </dsp:nvSpPr>
      <dsp:spPr>
        <a:xfrm>
          <a:off x="2791422" y="1481"/>
          <a:ext cx="1242455" cy="99396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a:cs typeface="Arial Narrow"/>
            </a:rPr>
            <a:t>Decision support systems</a:t>
          </a:r>
          <a:endParaRPr lang="en-AU" sz="1400" kern="1200" dirty="0">
            <a:latin typeface="Arial Narrow"/>
            <a:cs typeface="Arial Narrow"/>
          </a:endParaRPr>
        </a:p>
      </dsp:txBody>
      <dsp:txXfrm>
        <a:off x="2820534" y="30593"/>
        <a:ext cx="1184231" cy="935740"/>
      </dsp:txXfrm>
    </dsp:sp>
    <dsp:sp modelId="{267FC3A7-2FA5-8B4C-974D-02B6BF3CDA8F}">
      <dsp:nvSpPr>
        <dsp:cNvPr id="0" name=""/>
        <dsp:cNvSpPr/>
      </dsp:nvSpPr>
      <dsp:spPr>
        <a:xfrm rot="16971429">
          <a:off x="3476609" y="1395444"/>
          <a:ext cx="2358962" cy="505856"/>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9504A15-3D5B-B147-8FAE-1DBB1CFC080A}">
      <dsp:nvSpPr>
        <dsp:cNvPr id="0" name=""/>
        <dsp:cNvSpPr/>
      </dsp:nvSpPr>
      <dsp:spPr>
        <a:xfrm>
          <a:off x="4297321" y="1481"/>
          <a:ext cx="1242455" cy="99396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a:cs typeface="Arial Narrow"/>
            </a:rPr>
            <a:t>Financial management</a:t>
          </a:r>
          <a:r>
            <a:rPr lang="en-US" sz="1400" kern="1200" dirty="0" smtClean="0">
              <a:latin typeface="Arial Narrow"/>
              <a:cs typeface="Arial Narrow"/>
            </a:rPr>
            <a:t> </a:t>
          </a:r>
          <a:endParaRPr lang="en-AU" sz="1400" kern="1200" dirty="0">
            <a:latin typeface="Arial Narrow"/>
            <a:cs typeface="Arial Narrow"/>
          </a:endParaRPr>
        </a:p>
      </dsp:txBody>
      <dsp:txXfrm>
        <a:off x="4326433" y="30593"/>
        <a:ext cx="1184231" cy="935740"/>
      </dsp:txXfrm>
    </dsp:sp>
    <dsp:sp modelId="{18CE56D2-4A5C-0C4D-9CD0-FE2680C8A221}">
      <dsp:nvSpPr>
        <dsp:cNvPr id="0" name=""/>
        <dsp:cNvSpPr/>
      </dsp:nvSpPr>
      <dsp:spPr>
        <a:xfrm rot="18514286">
          <a:off x="4360442" y="1821075"/>
          <a:ext cx="2358962" cy="50585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879A8B-0F4C-E34B-AC21-4F2F9D4D4E1D}">
      <dsp:nvSpPr>
        <dsp:cNvPr id="0" name=""/>
        <dsp:cNvSpPr/>
      </dsp:nvSpPr>
      <dsp:spPr>
        <a:xfrm>
          <a:off x="5654090" y="654866"/>
          <a:ext cx="1242455" cy="9939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a:cs typeface="Arial Narrow"/>
            </a:rPr>
            <a:t>E-commerce tools</a:t>
          </a:r>
          <a:endParaRPr lang="en-AU" sz="1400" kern="1200" dirty="0">
            <a:latin typeface="Arial Narrow"/>
            <a:cs typeface="Arial Narrow"/>
          </a:endParaRPr>
        </a:p>
      </dsp:txBody>
      <dsp:txXfrm>
        <a:off x="5683202" y="683978"/>
        <a:ext cx="1184231" cy="935740"/>
      </dsp:txXfrm>
    </dsp:sp>
    <dsp:sp modelId="{737AE033-9A3B-EF43-A71E-3909D022FAA4}">
      <dsp:nvSpPr>
        <dsp:cNvPr id="0" name=""/>
        <dsp:cNvSpPr/>
      </dsp:nvSpPr>
      <dsp:spPr>
        <a:xfrm rot="20057143">
          <a:off x="4972073" y="2588037"/>
          <a:ext cx="2358962" cy="505856"/>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EF82F02-6C74-6D4F-8C1E-D6927ABE10FF}">
      <dsp:nvSpPr>
        <dsp:cNvPr id="0" name=""/>
        <dsp:cNvSpPr/>
      </dsp:nvSpPr>
      <dsp:spPr>
        <a:xfrm>
          <a:off x="6593003" y="1832225"/>
          <a:ext cx="1242455" cy="99396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a:cs typeface="Arial Narrow"/>
            </a:rPr>
            <a:t>Corporate travel management</a:t>
          </a:r>
          <a:r>
            <a:rPr lang="en-US" sz="1400" kern="1200" dirty="0" smtClean="0">
              <a:latin typeface="Arial Narrow"/>
              <a:cs typeface="Arial Narrow"/>
            </a:rPr>
            <a:t> </a:t>
          </a:r>
          <a:endParaRPr lang="en-AU" sz="1400" kern="1200" dirty="0">
            <a:latin typeface="Arial Narrow"/>
            <a:cs typeface="Arial Narrow"/>
          </a:endParaRPr>
        </a:p>
      </dsp:txBody>
      <dsp:txXfrm>
        <a:off x="6622115" y="1861337"/>
        <a:ext cx="1184231" cy="935740"/>
      </dsp:txXfrm>
    </dsp:sp>
    <dsp:sp modelId="{E6D18D2C-732C-AB40-853F-07033B71377B}">
      <dsp:nvSpPr>
        <dsp:cNvPr id="0" name=""/>
        <dsp:cNvSpPr/>
      </dsp:nvSpPr>
      <dsp:spPr>
        <a:xfrm>
          <a:off x="5190362" y="3544422"/>
          <a:ext cx="2358962" cy="50585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B36175-025C-DC47-A6B2-3EE824CBA0B4}">
      <dsp:nvSpPr>
        <dsp:cNvPr id="0" name=""/>
        <dsp:cNvSpPr/>
      </dsp:nvSpPr>
      <dsp:spPr>
        <a:xfrm>
          <a:off x="6928097" y="3300368"/>
          <a:ext cx="1242455" cy="99396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a:cs typeface="Arial Narrow"/>
            </a:rPr>
            <a:t>Communication &amp; scheduling</a:t>
          </a:r>
          <a:r>
            <a:rPr lang="en-US" sz="1400" kern="1200" dirty="0" smtClean="0">
              <a:latin typeface="Arial Narrow"/>
              <a:cs typeface="Arial Narrow"/>
            </a:rPr>
            <a:t> </a:t>
          </a:r>
          <a:endParaRPr lang="en-AU" sz="1400" kern="1200" dirty="0">
            <a:latin typeface="Arial Narrow"/>
            <a:cs typeface="Arial Narrow"/>
          </a:endParaRPr>
        </a:p>
      </dsp:txBody>
      <dsp:txXfrm>
        <a:off x="6957209" y="3329480"/>
        <a:ext cx="1184231" cy="935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C352-22BC-C540-A306-591888496409}">
      <dsp:nvSpPr>
        <dsp:cNvPr id="0" name=""/>
        <dsp:cNvSpPr/>
      </dsp:nvSpPr>
      <dsp:spPr>
        <a:xfrm>
          <a:off x="3278131" y="2909882"/>
          <a:ext cx="1774936" cy="177493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Narrow"/>
              <a:cs typeface="Arial Narrow"/>
            </a:rPr>
            <a:t>Online intermediaries</a:t>
          </a:r>
          <a:endParaRPr lang="en-US" sz="1700" b="1" kern="1200" dirty="0">
            <a:latin typeface="Arial Narrow"/>
            <a:cs typeface="Arial Narrow"/>
          </a:endParaRPr>
        </a:p>
      </dsp:txBody>
      <dsp:txXfrm>
        <a:off x="3538064" y="3169815"/>
        <a:ext cx="1255070" cy="1255070"/>
      </dsp:txXfrm>
    </dsp:sp>
    <dsp:sp modelId="{093E1B58-106B-3E49-882D-471C4939D5FE}">
      <dsp:nvSpPr>
        <dsp:cNvPr id="0" name=""/>
        <dsp:cNvSpPr/>
      </dsp:nvSpPr>
      <dsp:spPr>
        <a:xfrm rot="10800000">
          <a:off x="781875" y="3544422"/>
          <a:ext cx="2358962" cy="50585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99FD19-62BF-FF4A-8A46-7668C940E5E0}">
      <dsp:nvSpPr>
        <dsp:cNvPr id="0" name=""/>
        <dsp:cNvSpPr/>
      </dsp:nvSpPr>
      <dsp:spPr>
        <a:xfrm>
          <a:off x="160647" y="3300368"/>
          <a:ext cx="1242455" cy="9939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t>Online travel agents (OTAs)</a:t>
          </a:r>
          <a:endParaRPr lang="en-US" sz="1400" b="1" kern="1200" dirty="0">
            <a:latin typeface="Arial Narrow"/>
            <a:cs typeface="Arial Narrow"/>
          </a:endParaRPr>
        </a:p>
      </dsp:txBody>
      <dsp:txXfrm>
        <a:off x="189759" y="3329480"/>
        <a:ext cx="1184231" cy="935740"/>
      </dsp:txXfrm>
    </dsp:sp>
    <dsp:sp modelId="{959F62E5-BA49-9640-A9EA-4C169F642F2D}">
      <dsp:nvSpPr>
        <dsp:cNvPr id="0" name=""/>
        <dsp:cNvSpPr/>
      </dsp:nvSpPr>
      <dsp:spPr>
        <a:xfrm rot="12342857">
          <a:off x="1000163" y="2588037"/>
          <a:ext cx="2358962" cy="505856"/>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BCB4CDC-1EB7-F947-8B8E-532DEB40EF2F}">
      <dsp:nvSpPr>
        <dsp:cNvPr id="0" name=""/>
        <dsp:cNvSpPr/>
      </dsp:nvSpPr>
      <dsp:spPr>
        <a:xfrm>
          <a:off x="495741" y="1832225"/>
          <a:ext cx="1242455" cy="99396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err="1" smtClean="0"/>
            <a:t>Metasearch</a:t>
          </a:r>
          <a:r>
            <a:rPr lang="en-US" sz="1400" b="1" kern="1200" dirty="0" smtClean="0"/>
            <a:t> engines </a:t>
          </a:r>
          <a:endParaRPr lang="en-AU" sz="1400" b="1" kern="1200" dirty="0"/>
        </a:p>
      </dsp:txBody>
      <dsp:txXfrm>
        <a:off x="524853" y="1861337"/>
        <a:ext cx="1184231" cy="935740"/>
      </dsp:txXfrm>
    </dsp:sp>
    <dsp:sp modelId="{5F0F78F0-14DA-2447-B24C-963CFC57997B}">
      <dsp:nvSpPr>
        <dsp:cNvPr id="0" name=""/>
        <dsp:cNvSpPr/>
      </dsp:nvSpPr>
      <dsp:spPr>
        <a:xfrm rot="13885714">
          <a:off x="1611795" y="1821075"/>
          <a:ext cx="2358962" cy="50585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0FB99B0-5EF0-CE4C-A3C3-A5F512A60604}">
      <dsp:nvSpPr>
        <dsp:cNvPr id="0" name=""/>
        <dsp:cNvSpPr/>
      </dsp:nvSpPr>
      <dsp:spPr>
        <a:xfrm>
          <a:off x="1434654" y="654866"/>
          <a:ext cx="1242455" cy="99396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smtClean="0"/>
            <a:t>Aggregators </a:t>
          </a:r>
          <a:endParaRPr lang="en-AU" sz="1400" b="1" kern="1200"/>
        </a:p>
      </dsp:txBody>
      <dsp:txXfrm>
        <a:off x="1463766" y="683978"/>
        <a:ext cx="1184231" cy="935740"/>
      </dsp:txXfrm>
    </dsp:sp>
    <dsp:sp modelId="{4BF19184-151B-2142-B120-D427D12BB3C5}">
      <dsp:nvSpPr>
        <dsp:cNvPr id="0" name=""/>
        <dsp:cNvSpPr/>
      </dsp:nvSpPr>
      <dsp:spPr>
        <a:xfrm rot="15428571">
          <a:off x="2495628" y="1395444"/>
          <a:ext cx="2358962" cy="505856"/>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A63F46-F6ED-7344-879C-8F9FBF925240}">
      <dsp:nvSpPr>
        <dsp:cNvPr id="0" name=""/>
        <dsp:cNvSpPr/>
      </dsp:nvSpPr>
      <dsp:spPr>
        <a:xfrm>
          <a:off x="2791422" y="1481"/>
          <a:ext cx="1242455" cy="99396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t>Trip planning sites</a:t>
          </a:r>
          <a:endParaRPr lang="en-AU" sz="1400" b="1" kern="1200" dirty="0"/>
        </a:p>
      </dsp:txBody>
      <dsp:txXfrm>
        <a:off x="2820534" y="30593"/>
        <a:ext cx="1184231" cy="935740"/>
      </dsp:txXfrm>
    </dsp:sp>
    <dsp:sp modelId="{4CCF070C-19AE-BA43-89EF-3C4C46B8B44E}">
      <dsp:nvSpPr>
        <dsp:cNvPr id="0" name=""/>
        <dsp:cNvSpPr/>
      </dsp:nvSpPr>
      <dsp:spPr>
        <a:xfrm rot="16971429">
          <a:off x="3476609" y="1395444"/>
          <a:ext cx="2358962" cy="505856"/>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4A0F8B2-4C2E-C741-9709-E5226FB4A323}">
      <dsp:nvSpPr>
        <dsp:cNvPr id="0" name=""/>
        <dsp:cNvSpPr/>
      </dsp:nvSpPr>
      <dsp:spPr>
        <a:xfrm>
          <a:off x="4297321" y="1481"/>
          <a:ext cx="1242455" cy="99396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smtClean="0"/>
            <a:t>Affiliates</a:t>
          </a:r>
          <a:endParaRPr lang="en-AU" sz="1400" b="1" kern="1200"/>
        </a:p>
      </dsp:txBody>
      <dsp:txXfrm>
        <a:off x="4326433" y="30593"/>
        <a:ext cx="1184231" cy="935740"/>
      </dsp:txXfrm>
    </dsp:sp>
    <dsp:sp modelId="{CE19C3C0-A207-294D-B9F4-A4F5BD7AC013}">
      <dsp:nvSpPr>
        <dsp:cNvPr id="0" name=""/>
        <dsp:cNvSpPr/>
      </dsp:nvSpPr>
      <dsp:spPr>
        <a:xfrm rot="18514286">
          <a:off x="4360442" y="1821075"/>
          <a:ext cx="2358962" cy="50585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11B1CAA-03BF-2445-AF94-F9E9B1C38A09}">
      <dsp:nvSpPr>
        <dsp:cNvPr id="0" name=""/>
        <dsp:cNvSpPr/>
      </dsp:nvSpPr>
      <dsp:spPr>
        <a:xfrm>
          <a:off x="5654090" y="654866"/>
          <a:ext cx="1242455" cy="9939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t>Group buying sites </a:t>
          </a:r>
          <a:endParaRPr lang="en-AU" sz="1400" b="1" kern="1200" dirty="0"/>
        </a:p>
      </dsp:txBody>
      <dsp:txXfrm>
        <a:off x="5683202" y="683978"/>
        <a:ext cx="1184231" cy="935740"/>
      </dsp:txXfrm>
    </dsp:sp>
    <dsp:sp modelId="{C2B5E798-CA07-324D-B150-4FB119046EC5}">
      <dsp:nvSpPr>
        <dsp:cNvPr id="0" name=""/>
        <dsp:cNvSpPr/>
      </dsp:nvSpPr>
      <dsp:spPr>
        <a:xfrm rot="20057143">
          <a:off x="4972073" y="2588037"/>
          <a:ext cx="2358962" cy="505856"/>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3EA614B-185D-F149-B282-7447C7F39A13}">
      <dsp:nvSpPr>
        <dsp:cNvPr id="0" name=""/>
        <dsp:cNvSpPr/>
      </dsp:nvSpPr>
      <dsp:spPr>
        <a:xfrm>
          <a:off x="6593003" y="1832225"/>
          <a:ext cx="1242455" cy="99396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t>Opaque sites </a:t>
          </a:r>
          <a:endParaRPr lang="en-AU" sz="1400" b="1" kern="1200" dirty="0"/>
        </a:p>
      </dsp:txBody>
      <dsp:txXfrm>
        <a:off x="6622115" y="1861337"/>
        <a:ext cx="1184231" cy="935740"/>
      </dsp:txXfrm>
    </dsp:sp>
    <dsp:sp modelId="{FDAE6270-112B-AF4E-BCA4-B1B78DEE9925}">
      <dsp:nvSpPr>
        <dsp:cNvPr id="0" name=""/>
        <dsp:cNvSpPr/>
      </dsp:nvSpPr>
      <dsp:spPr>
        <a:xfrm>
          <a:off x="5190362" y="3544422"/>
          <a:ext cx="2358962" cy="50585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F6348A0-77B7-2049-8810-F3562050352A}">
      <dsp:nvSpPr>
        <dsp:cNvPr id="0" name=""/>
        <dsp:cNvSpPr/>
      </dsp:nvSpPr>
      <dsp:spPr>
        <a:xfrm>
          <a:off x="6928097" y="3300368"/>
          <a:ext cx="1242455" cy="99396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t>Product review sites</a:t>
          </a:r>
          <a:endParaRPr lang="en-AU" sz="1400" b="1" kern="1200" dirty="0"/>
        </a:p>
      </dsp:txBody>
      <dsp:txXfrm>
        <a:off x="6957209" y="3329480"/>
        <a:ext cx="1184231" cy="93574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59404-2BF5-E04A-941D-94EE28141B73}" type="datetimeFigureOut">
              <a:rPr lang="en-US" smtClean="0"/>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09522-8885-9B48-BF4C-4011230A5E67}" type="slidenum">
              <a:rPr lang="en-US" smtClean="0"/>
              <a:t>‹#›</a:t>
            </a:fld>
            <a:endParaRPr lang="en-US"/>
          </a:p>
        </p:txBody>
      </p:sp>
    </p:spTree>
    <p:extLst>
      <p:ext uri="{BB962C8B-B14F-4D97-AF65-F5344CB8AC3E}">
        <p14:creationId xmlns:p14="http://schemas.microsoft.com/office/powerpoint/2010/main" val="35427731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2FAE524-3EF7-4BE5-8891-9F3E81FE76D6}" type="slidenum">
              <a:rPr lang="en-AU" smtClean="0"/>
              <a:pPr/>
              <a:t>6</a:t>
            </a:fld>
            <a:endParaRPr lang="en-AU" smtClean="0"/>
          </a:p>
        </p:txBody>
      </p:sp>
      <p:sp>
        <p:nvSpPr>
          <p:cNvPr id="51202" name="Rectangle 2"/>
          <p:cNvSpPr>
            <a:spLocks noGrp="1" noRot="1" noChangeAspect="1" noChangeArrowheads="1" noTextEdit="1"/>
          </p:cNvSpPr>
          <p:nvPr>
            <p:ph type="sldImg"/>
          </p:nvPr>
        </p:nvSpPr>
        <p:spPr>
          <a:xfrm>
            <a:off x="1830388" y="228600"/>
            <a:ext cx="3048000" cy="2286000"/>
          </a:xfrm>
          <a:ln/>
        </p:spPr>
      </p:sp>
      <p:sp>
        <p:nvSpPr>
          <p:cNvPr id="51203" name="Rectangle 3"/>
          <p:cNvSpPr>
            <a:spLocks noGrp="1" noChangeArrowheads="1"/>
          </p:cNvSpPr>
          <p:nvPr>
            <p:ph type="body" idx="1"/>
          </p:nvPr>
        </p:nvSpPr>
        <p:spPr>
          <a:xfrm>
            <a:off x="380319" y="2666469"/>
            <a:ext cx="6097363" cy="624918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9888" y="42383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CABI_URL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2839" y="5167768"/>
            <a:ext cx="1036126" cy="637263"/>
          </a:xfrm>
          <a:prstGeom prst="rect">
            <a:avLst/>
          </a:prstGeom>
        </p:spPr>
      </p:pic>
      <p:pic>
        <p:nvPicPr>
          <p:cNvPr id="23" name="Picture 22"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839" y="5167768"/>
            <a:ext cx="1036126" cy="637263"/>
          </a:xfrm>
          <a:prstGeom prst="rect">
            <a:avLst/>
          </a:prstGeom>
        </p:spPr>
      </p:pic>
      <p:pic>
        <p:nvPicPr>
          <p:cNvPr id="24" name="Picture 23" descr="Compass for PPP 13.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p:cNvSpPr/>
          <p:nvPr userDrawn="1"/>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prstClr val="black"/>
                </a:solidFill>
                <a:cs typeface="Arial"/>
              </a:rPr>
              <a:t>2</a:t>
            </a:r>
            <a:r>
              <a:rPr lang="en-US" sz="2800" baseline="30000" dirty="0">
                <a:solidFill>
                  <a:prstClr val="black"/>
                </a:solidFill>
                <a:cs typeface="Arial"/>
              </a:rPr>
              <a:t>nd</a:t>
            </a:r>
            <a:r>
              <a:rPr lang="en-US" sz="2800" dirty="0">
                <a:solidFill>
                  <a:prstClr val="black"/>
                </a:solidFill>
                <a:cs typeface="Arial"/>
              </a:rPr>
              <a:t> Edition</a:t>
            </a:r>
          </a:p>
          <a:p>
            <a:pPr algn="r" fontAlgn="base">
              <a:spcBef>
                <a:spcPct val="0"/>
              </a:spcBef>
              <a:spcAft>
                <a:spcPct val="0"/>
              </a:spcAft>
            </a:pPr>
            <a:r>
              <a:rPr lang="en-US" sz="5400" dirty="0">
                <a:solidFill>
                  <a:prstClr val="black"/>
                </a:solidFill>
                <a:cs typeface="Arial"/>
              </a:rPr>
              <a:t>Tourism Information Technology</a:t>
            </a:r>
          </a:p>
        </p:txBody>
      </p:sp>
      <p:sp>
        <p:nvSpPr>
          <p:cNvPr id="27" name="TextBox 26"/>
          <p:cNvSpPr txBox="1"/>
          <p:nvPr userDrawn="1"/>
        </p:nvSpPr>
        <p:spPr>
          <a:xfrm>
            <a:off x="0" y="3789883"/>
            <a:ext cx="8458200" cy="923330"/>
          </a:xfrm>
          <a:prstGeom prst="rect">
            <a:avLst/>
          </a:prstGeom>
          <a:noFill/>
        </p:spPr>
        <p:txBody>
          <a:bodyPr wrap="square" rtlCol="0">
            <a:spAutoFit/>
          </a:bodyPr>
          <a:lstStyle/>
          <a:p>
            <a:pPr algn="r" fontAlgn="base">
              <a:spcBef>
                <a:spcPct val="0"/>
              </a:spcBef>
              <a:spcAft>
                <a:spcPct val="0"/>
              </a:spcAft>
            </a:pPr>
            <a:r>
              <a:rPr lang="nl-NL" sz="2400" dirty="0">
                <a:solidFill>
                  <a:srgbClr val="000000"/>
                </a:solidFill>
                <a:cs typeface="Arial"/>
              </a:rPr>
              <a:t>PIERRE J. BENCKENDORFF</a:t>
            </a:r>
          </a:p>
          <a:p>
            <a:pPr algn="r" fontAlgn="base">
              <a:spcBef>
                <a:spcPct val="0"/>
              </a:spcBef>
              <a:spcAft>
                <a:spcPct val="0"/>
              </a:spcAft>
            </a:pPr>
            <a:r>
              <a:rPr lang="nl-NL" sz="2400" dirty="0">
                <a:solidFill>
                  <a:srgbClr val="000000"/>
                </a:solidFill>
                <a:cs typeface="Arial"/>
              </a:rPr>
              <a:t>PAULINE J. SHELDON</a:t>
            </a:r>
          </a:p>
          <a:p>
            <a:pPr algn="r" fontAlgn="base">
              <a:spcBef>
                <a:spcPct val="0"/>
              </a:spcBef>
              <a:spcAft>
                <a:spcPct val="0"/>
              </a:spcAft>
            </a:pPr>
            <a:r>
              <a:rPr lang="nl-NL" sz="2400" dirty="0">
                <a:solidFill>
                  <a:srgbClr val="000000"/>
                </a:solidFill>
                <a:cs typeface="Arial"/>
              </a:rPr>
              <a:t>DANIEL R. FESENMAIER</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pic>
        <p:nvPicPr>
          <p:cNvPr id="29" name="Picture 28"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Tree>
    <p:extLst>
      <p:ext uri="{BB962C8B-B14F-4D97-AF65-F5344CB8AC3E}">
        <p14:creationId xmlns:p14="http://schemas.microsoft.com/office/powerpoint/2010/main" val="3791511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9375" y="1232519"/>
            <a:ext cx="7911744" cy="442818"/>
          </a:xfrm>
          <a:prstGeom prst="rect">
            <a:avLst/>
          </a:prstGeom>
        </p:spPr>
        <p:txBody>
          <a:bodyPr vert="horz" lIns="91440" tIns="45720" rIns="91440" bIns="4572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0"/>
          </p:nvPr>
        </p:nvSpPr>
        <p:spPr>
          <a:xfrm>
            <a:off x="599441" y="1782763"/>
            <a:ext cx="7911148" cy="429736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7" name="Picture 6"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1"/>
          </p:nvPr>
        </p:nvSpPr>
        <p:spPr>
          <a:xfrm>
            <a:off x="680721" y="1783079"/>
            <a:ext cx="7829868" cy="4328161"/>
          </a:xfrm>
        </p:spPr>
        <p:txBody>
          <a:bodyPr/>
          <a:lstStyle>
            <a:lvl5pPr>
              <a:defRPr/>
            </a:lvl5pPr>
            <a:lvl6pPr marL="1924050" indent="-342900">
              <a:buFont typeface="Arial" panose="020B0604020202020204" pitchFamily="34" charset="0"/>
              <a:buChar char="•"/>
              <a:defRPr/>
            </a:lvl6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2 Column">
    <p:spTree>
      <p:nvGrpSpPr>
        <p:cNvPr id="1" name=""/>
        <p:cNvGrpSpPr/>
        <p:nvPr/>
      </p:nvGrpSpPr>
      <p:grpSpPr>
        <a:xfrm>
          <a:off x="0" y="0"/>
          <a:ext cx="0" cy="0"/>
          <a:chOff x="0" y="0"/>
          <a:chExt cx="0" cy="0"/>
        </a:xfrm>
      </p:grpSpPr>
      <p:pic>
        <p:nvPicPr>
          <p:cNvPr id="7" name="Picture 6"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1"/>
          </p:nvPr>
        </p:nvSpPr>
        <p:spPr>
          <a:xfrm>
            <a:off x="680721" y="1783079"/>
            <a:ext cx="3789679" cy="4328161"/>
          </a:xfrm>
        </p:spPr>
        <p:txBody>
          <a:bodyPr/>
          <a:lstStyle>
            <a:lvl5pPr>
              <a:defRPr/>
            </a:lvl5pPr>
            <a:lvl6pPr marL="1924050" indent="-342900">
              <a:buFont typeface="Arial" panose="020B0604020202020204" pitchFamily="34" charset="0"/>
              <a:buChar char="•"/>
              <a:defRPr/>
            </a:lvl6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
        <p:nvSpPr>
          <p:cNvPr id="5" name="Text Placeholder 4"/>
          <p:cNvSpPr>
            <a:spLocks noGrp="1"/>
          </p:cNvSpPr>
          <p:nvPr>
            <p:ph type="body" sz="quarter" idx="13"/>
          </p:nvPr>
        </p:nvSpPr>
        <p:spPr>
          <a:xfrm>
            <a:off x="4559300" y="1765300"/>
            <a:ext cx="3924300" cy="43434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844638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4" name="Text Placeholder 3"/>
          <p:cNvSpPr>
            <a:spLocks noGrp="1"/>
          </p:cNvSpPr>
          <p:nvPr>
            <p:ph type="body" sz="quarter" idx="10" hasCustomPrompt="1"/>
          </p:nvPr>
        </p:nvSpPr>
        <p:spPr>
          <a:xfrm>
            <a:off x="711256" y="5667375"/>
            <a:ext cx="7799332" cy="368300"/>
          </a:xfrm>
          <a:prstGeom prst="rect">
            <a:avLst/>
          </a:prstGeom>
        </p:spPr>
        <p:txBody>
          <a:bodyPr>
            <a:noAutofit/>
          </a:bodyPr>
          <a:lstStyle>
            <a:lvl1pPr>
              <a:defRPr sz="1800" b="1"/>
            </a:lvl1pPr>
          </a:lstStyle>
          <a:p>
            <a:pPr lvl="0"/>
            <a:r>
              <a:rPr lang="en-US" dirty="0" smtClean="0"/>
              <a:t>CLICK TO ADD OBJECT CAPTION</a:t>
            </a:r>
          </a:p>
        </p:txBody>
      </p:sp>
      <p:sp>
        <p:nvSpPr>
          <p:cNvPr id="11" name="Content Placeholder 10"/>
          <p:cNvSpPr>
            <a:spLocks noGrp="1"/>
          </p:cNvSpPr>
          <p:nvPr>
            <p:ph sz="quarter" idx="11" hasCustomPrompt="1"/>
          </p:nvPr>
        </p:nvSpPr>
        <p:spPr>
          <a:xfrm>
            <a:off x="710413" y="1788056"/>
            <a:ext cx="7799332" cy="3879320"/>
          </a:xfrm>
          <a:prstGeom prst="rect">
            <a:avLst/>
          </a:prstGeom>
        </p:spPr>
        <p:txBody>
          <a:bodyPr/>
          <a:lstStyle>
            <a:lvl1pPr>
              <a:defRPr/>
            </a:lvl1pPr>
          </a:lstStyle>
          <a:p>
            <a:pPr lvl="0"/>
            <a:r>
              <a:rPr lang="en-US" dirty="0" smtClean="0"/>
              <a:t>Click icon to add object type</a:t>
            </a:r>
          </a:p>
        </p:txBody>
      </p:sp>
      <p:sp>
        <p:nvSpPr>
          <p:cNvPr id="7" name="Title Placeholder 1"/>
          <p:cNvSpPr>
            <a:spLocks noGrp="1"/>
          </p:cNvSpPr>
          <p:nvPr>
            <p:ph type="title"/>
          </p:nvPr>
        </p:nvSpPr>
        <p:spPr>
          <a:xfrm>
            <a:off x="711199" y="1232519"/>
            <a:ext cx="7799919" cy="442818"/>
          </a:xfrm>
          <a:prstGeom prst="rect">
            <a:avLst/>
          </a:prstGeom>
        </p:spPr>
        <p:txBody>
          <a:bodyPr vert="horz" lIns="91440" tIns="45720" rIns="91440" bIns="45720" rtlCol="0" anchor="ctr">
            <a:noAutofit/>
          </a:bodyPr>
          <a:lstStyle/>
          <a:p>
            <a:pPr lvl="0"/>
            <a:r>
              <a:rPr lang="en-AU" smtClean="0"/>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smtClean="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smtClean="0"/>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smtClean="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smtClean="0"/>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smtClean="0"/>
              <a:t>CLICK TO ADD OBJECT CAPTION</a:t>
            </a:r>
          </a:p>
        </p:txBody>
      </p:sp>
    </p:spTree>
    <p:extLst>
      <p:ext uri="{BB962C8B-B14F-4D97-AF65-F5344CB8AC3E}">
        <p14:creationId xmlns:p14="http://schemas.microsoft.com/office/powerpoint/2010/main" val="22322625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18BC8A-0C03-4DC1-A663-30DEC52D7074}" type="datetimeFigureOut">
              <a:rPr lang="en-AU" smtClean="0"/>
              <a:t>29/08/2014</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p:txBody>
          <a:bodyPr/>
          <a:lstStyle/>
          <a:p>
            <a:fld id="{AA551730-D307-465E-83A6-5D1CE51CC7D8}" type="slidenum">
              <a:rPr lang="en-AU" smtClean="0"/>
              <a:t>‹#›</a:t>
            </a:fld>
            <a:endParaRPr lang="en-AU"/>
          </a:p>
        </p:txBody>
      </p:sp>
    </p:spTree>
    <p:extLst>
      <p:ext uri="{BB962C8B-B14F-4D97-AF65-F5344CB8AC3E}">
        <p14:creationId xmlns:p14="http://schemas.microsoft.com/office/powerpoint/2010/main" val="333835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1"/>
          </p:nvPr>
        </p:nvSpPr>
        <p:spPr>
          <a:xfrm>
            <a:off x="680721" y="1783079"/>
            <a:ext cx="7829868" cy="4328161"/>
          </a:xfrm>
        </p:spPr>
        <p:txBody>
          <a:bodyPr/>
          <a:lstStyle>
            <a:lvl5pPr>
              <a:defRPr/>
            </a:lvl5pPr>
            <a:lvl6pPr marL="1924050" indent="-342900">
              <a:buFont typeface="Arial" panose="020B0604020202020204" pitchFamily="34" charset="0"/>
              <a:buChar char="•"/>
              <a:defRPr/>
            </a:lvl6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3395028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6" name="Rectangle 5"/>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9" name="Title Placeholder 1"/>
          <p:cNvSpPr>
            <a:spLocks noGrp="1"/>
          </p:cNvSpPr>
          <p:nvPr>
            <p:ph type="title"/>
          </p:nvPr>
        </p:nvSpPr>
        <p:spPr>
          <a:xfrm>
            <a:off x="670561" y="1173488"/>
            <a:ext cx="7840558" cy="501849"/>
          </a:xfrm>
          <a:prstGeom prst="rect">
            <a:avLst/>
          </a:prstGeom>
        </p:spPr>
        <p:txBody>
          <a:bodyPr vert="horz" lIns="91440" tIns="45720" rIns="91440" bIns="45720" rtlCol="0" anchor="ctr">
            <a:noAutofit/>
          </a:bodyPr>
          <a:lstStyle/>
          <a:p>
            <a:pPr lvl="0"/>
            <a:r>
              <a:rPr lang="en-US" dirty="0" smtClean="0"/>
              <a:t>CLICK TO ADD TITLE IN CAPS</a:t>
            </a:r>
            <a:endParaRPr lang="en-GB" dirty="0"/>
          </a:p>
        </p:txBody>
      </p:sp>
      <p:sp>
        <p:nvSpPr>
          <p:cNvPr id="3" name="Text Placeholder 2"/>
          <p:cNvSpPr>
            <a:spLocks noGrp="1"/>
          </p:cNvSpPr>
          <p:nvPr>
            <p:ph type="body" idx="1"/>
          </p:nvPr>
        </p:nvSpPr>
        <p:spPr>
          <a:xfrm>
            <a:off x="670560" y="1783080"/>
            <a:ext cx="7840559" cy="4312919"/>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4"/>
          </p:nvPr>
        </p:nvSpPr>
        <p:spPr>
          <a:xfrm>
            <a:off x="6412523" y="6203950"/>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5" r:id="rId4"/>
    <p:sldLayoutId id="2147483671" r:id="rId5"/>
    <p:sldLayoutId id="2147483672" r:id="rId6"/>
    <p:sldLayoutId id="2147483673" r:id="rId7"/>
    <p:sldLayoutId id="2147483674" r:id="rId8"/>
    <p:sldLayoutId id="2147483676" r:id="rId9"/>
  </p:sldLayoutIdLst>
  <p:timing>
    <p:tnLst>
      <p:par>
        <p:cTn id="1" dur="indefinite" restart="never" nodeType="tmRoot"/>
      </p:par>
    </p:tnLst>
  </p:timing>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mn-lt"/>
          <a:ea typeface="+mn-ea"/>
          <a:cs typeface="+mn-cs"/>
        </a:defRPr>
      </a:lvl1pPr>
      <a:lvl2pPr marL="377825" indent="-376238" algn="l" rtl="0" eaLnBrk="1" fontAlgn="base" hangingPunct="1">
        <a:spcBef>
          <a:spcPts val="300"/>
        </a:spcBef>
        <a:spcAft>
          <a:spcPts val="300"/>
        </a:spcAft>
        <a:buClr>
          <a:schemeClr val="accent6">
            <a:lumMod val="60000"/>
            <a:lumOff val="40000"/>
          </a:schemeClr>
        </a:buClr>
        <a:buSzPct val="100000"/>
        <a:buFont typeface="Wingdings" charset="2"/>
        <a:buChar char=""/>
        <a:defRPr sz="2800">
          <a:solidFill>
            <a:schemeClr val="tx1"/>
          </a:solidFill>
          <a:latin typeface="+mn-lt"/>
        </a:defRPr>
      </a:lvl2pPr>
      <a:lvl3pPr marL="742950" indent="-363538" algn="l" rtl="0" eaLnBrk="1" fontAlgn="base" hangingPunct="1">
        <a:spcBef>
          <a:spcPts val="300"/>
        </a:spcBef>
        <a:spcAft>
          <a:spcPts val="300"/>
        </a:spcAft>
        <a:buClr>
          <a:schemeClr val="accent6">
            <a:lumMod val="60000"/>
            <a:lumOff val="40000"/>
          </a:schemeClr>
        </a:buClr>
        <a:buSzPct val="100000"/>
        <a:buFont typeface="Wingdings" charset="2"/>
        <a:buChar char=""/>
        <a:defRPr sz="2400">
          <a:solidFill>
            <a:schemeClr val="tx1"/>
          </a:solidFill>
          <a:latin typeface="+mn-lt"/>
        </a:defRPr>
      </a:lvl3pPr>
      <a:lvl4pPr marL="1122363" indent="-377825" algn="l" rtl="0" eaLnBrk="1" fontAlgn="base" hangingPunct="1">
        <a:spcBef>
          <a:spcPts val="300"/>
        </a:spcBef>
        <a:spcAft>
          <a:spcPts val="300"/>
        </a:spcAft>
        <a:buClr>
          <a:schemeClr val="accent6">
            <a:lumMod val="60000"/>
            <a:lumOff val="40000"/>
          </a:schemeClr>
        </a:buClr>
        <a:buSzPct val="100000"/>
        <a:buFont typeface="Arial" panose="020B0604020202020204" pitchFamily="34" charset="0"/>
        <a:buChar char="•"/>
        <a:defRPr lang="en-US" sz="2400" baseline="0" dirty="0" smtClean="0">
          <a:solidFill>
            <a:schemeClr val="tx1"/>
          </a:solidFill>
          <a:latin typeface="+mn-lt"/>
        </a:defRPr>
      </a:lvl4pPr>
      <a:lvl5pPr marL="1466850" indent="-342900" algn="l" rtl="0" eaLnBrk="1" fontAlgn="base" hangingPunct="1">
        <a:spcBef>
          <a:spcPts val="300"/>
        </a:spcBef>
        <a:spcAft>
          <a:spcPts val="300"/>
        </a:spcAft>
        <a:buClr>
          <a:schemeClr val="accent6">
            <a:lumMod val="60000"/>
            <a:lumOff val="40000"/>
          </a:schemeClr>
        </a:buClr>
        <a:buSzPct val="100000"/>
        <a:buFont typeface="Arial" panose="020B0604020202020204" pitchFamily="34" charset="0"/>
        <a:buChar char="•"/>
        <a:defRPr lang="en-GB" sz="2400" baseline="0" dirty="0">
          <a:solidFill>
            <a:schemeClr val="tx1"/>
          </a:solidFill>
          <a:latin typeface="+mn-lt"/>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0.png"/><Relationship Id="rId21" Type="http://schemas.openxmlformats.org/officeDocument/2006/relationships/image" Target="../media/image30.png"/><Relationship Id="rId7" Type="http://schemas.openxmlformats.org/officeDocument/2006/relationships/image" Target="../media/image14.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9.jpeg"/><Relationship Id="rId16" Type="http://schemas.openxmlformats.org/officeDocument/2006/relationships/image" Target="../media/image25.gif"/><Relationship Id="rId20"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13.png"/><Relationship Id="rId11" Type="http://schemas.microsoft.com/office/2007/relationships/hdphoto" Target="../media/hdphoto1.wdp"/><Relationship Id="rId5" Type="http://schemas.openxmlformats.org/officeDocument/2006/relationships/image" Target="../media/image12.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20.png"/><Relationship Id="rId19"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19.png"/><Relationship Id="rId14" Type="http://schemas.openxmlformats.org/officeDocument/2006/relationships/image" Target="../media/image23.png"/><Relationship Id="rId2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5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145648-7FE8-402D-88EC-E9CFE9DCEB83}" type="slidenum">
              <a:rPr lang="en-AU" smtClean="0"/>
              <a:pPr/>
              <a:t>10</a:t>
            </a:fld>
            <a:endParaRPr lang="en-AU"/>
          </a:p>
        </p:txBody>
      </p:sp>
      <p:pic>
        <p:nvPicPr>
          <p:cNvPr id="5" name="Picture 4" descr="Figure 3-3.jpg"/>
          <p:cNvPicPr>
            <a:picLocks noChangeAspect="1"/>
          </p:cNvPicPr>
          <p:nvPr/>
        </p:nvPicPr>
        <p:blipFill rotWithShape="1">
          <a:blip r:embed="rId2">
            <a:extLst>
              <a:ext uri="{28A0092B-C50C-407E-A947-70E740481C1C}">
                <a14:useLocalDpi xmlns:a14="http://schemas.microsoft.com/office/drawing/2010/main" val="0"/>
              </a:ext>
            </a:extLst>
          </a:blip>
          <a:srcRect b="1633"/>
          <a:stretch/>
        </p:blipFill>
        <p:spPr>
          <a:xfrm>
            <a:off x="0" y="129035"/>
            <a:ext cx="9144000" cy="6728965"/>
          </a:xfrm>
          <a:prstGeom prst="rect">
            <a:avLst/>
          </a:prstGeom>
        </p:spPr>
      </p:pic>
      <p:sp>
        <p:nvSpPr>
          <p:cNvPr id="2" name="Title 1"/>
          <p:cNvSpPr>
            <a:spLocks noGrp="1"/>
          </p:cNvSpPr>
          <p:nvPr>
            <p:ph type="title"/>
          </p:nvPr>
        </p:nvSpPr>
        <p:spPr>
          <a:xfrm>
            <a:off x="375861" y="145399"/>
            <a:ext cx="7830457" cy="442818"/>
          </a:xfrm>
        </p:spPr>
        <p:txBody>
          <a:bodyPr/>
          <a:lstStyle/>
          <a:p>
            <a:r>
              <a:rPr lang="en-US" sz="2800" dirty="0" smtClean="0"/>
              <a:t>Industry Insights: Amadeus Data Centre</a:t>
            </a:r>
            <a:endParaRPr lang="en-US" sz="2800" dirty="0"/>
          </a:p>
        </p:txBody>
      </p:sp>
      <p:sp>
        <p:nvSpPr>
          <p:cNvPr id="6" name="TextBox 5"/>
          <p:cNvSpPr txBox="1"/>
          <p:nvPr/>
        </p:nvSpPr>
        <p:spPr>
          <a:xfrm>
            <a:off x="124460" y="6376908"/>
            <a:ext cx="1756310" cy="307777"/>
          </a:xfrm>
          <a:prstGeom prst="rect">
            <a:avLst/>
          </a:prstGeom>
          <a:noFill/>
        </p:spPr>
        <p:txBody>
          <a:bodyPr wrap="none" rtlCol="0">
            <a:spAutoFit/>
          </a:bodyPr>
          <a:lstStyle/>
          <a:p>
            <a:r>
              <a:rPr lang="en-US" sz="1400" dirty="0" smtClean="0">
                <a:solidFill>
                  <a:schemeClr val="bg1"/>
                </a:solidFill>
                <a:latin typeface="Arial Narrow"/>
                <a:cs typeface="Arial Narrow"/>
              </a:rPr>
              <a:t>Source: Amadeus, 2014</a:t>
            </a:r>
            <a:endParaRPr lang="en-US" sz="1400" dirty="0">
              <a:solidFill>
                <a:schemeClr val="bg1"/>
              </a:solidFill>
              <a:latin typeface="Arial Narrow"/>
              <a:cs typeface="Arial Narrow"/>
            </a:endParaRPr>
          </a:p>
        </p:txBody>
      </p:sp>
    </p:spTree>
    <p:extLst>
      <p:ext uri="{BB962C8B-B14F-4D97-AF65-F5344CB8AC3E}">
        <p14:creationId xmlns:p14="http://schemas.microsoft.com/office/powerpoint/2010/main" val="1626731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8060" y="1496438"/>
            <a:ext cx="8070122" cy="2605662"/>
          </a:xfrm>
          <a:prstGeom prst="roundRect">
            <a:avLst>
              <a:gd name="adj" fmla="val 7949"/>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tabLst>
                <a:tab pos="182563" algn="l"/>
              </a:tabLst>
            </a:pPr>
            <a:r>
              <a:rPr lang="en-US" sz="1600" b="1" dirty="0" smtClean="0">
                <a:solidFill>
                  <a:srgbClr val="00D702"/>
                </a:solidFill>
                <a:latin typeface="Courier"/>
                <a:cs typeface="Courier"/>
              </a:rPr>
              <a:t>	112MAYLCAATH</a:t>
            </a:r>
            <a:r>
              <a:rPr lang="en-US" sz="1600" b="1" dirty="0">
                <a:solidFill>
                  <a:srgbClr val="00D702"/>
                </a:solidFill>
                <a:latin typeface="Courier"/>
                <a:cs typeface="Courier"/>
              </a:rPr>
              <a:t>«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12MAY TUE LCA/Z‡2 ATH/‡0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1CY 322 J7 C7 D7 I7 Z4 Y7*LCAATH 0700 0845 319 S 0 123 DCA /E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B7 N7 S7 M7 T7 W7 L7 X7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2A3 903 C4 D4 Z0 A0 I0 J0*LCAATH 0830 1010 321 B 0 DC /E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Y4 B4 M4 K4 W4 S4 H4 </a:t>
            </a:r>
            <a:r>
              <a:rPr lang="en-US" sz="1600" b="1" dirty="0" smtClean="0">
                <a:solidFill>
                  <a:srgbClr val="00D702"/>
                </a:solidFill>
                <a:latin typeface="Courier"/>
                <a:cs typeface="Courier"/>
              </a:rPr>
              <a:t>L4</a:t>
            </a:r>
            <a:endParaRPr lang="en-AU" sz="1600" dirty="0">
              <a:solidFill>
                <a:srgbClr val="00D702"/>
              </a:solidFill>
            </a:endParaRPr>
          </a:p>
        </p:txBody>
      </p:sp>
      <p:sp>
        <p:nvSpPr>
          <p:cNvPr id="2" name="Title 1"/>
          <p:cNvSpPr>
            <a:spLocks noGrp="1"/>
          </p:cNvSpPr>
          <p:nvPr>
            <p:ph type="title"/>
          </p:nvPr>
        </p:nvSpPr>
        <p:spPr>
          <a:xfrm>
            <a:off x="807661" y="4318619"/>
            <a:ext cx="7830457" cy="442818"/>
          </a:xfrm>
        </p:spPr>
        <p:txBody>
          <a:bodyPr/>
          <a:lstStyle/>
          <a:p>
            <a:pPr algn="ctr"/>
            <a:r>
              <a:rPr lang="en-AU" sz="2000" dirty="0" smtClean="0"/>
              <a:t>FIGURE 3.4 </a:t>
            </a:r>
            <a:r>
              <a:rPr lang="en-AU" sz="2000" b="0" dirty="0" smtClean="0"/>
              <a:t>Traditional </a:t>
            </a:r>
            <a:r>
              <a:rPr lang="en-AU" sz="2000" b="0" dirty="0"/>
              <a:t>GDS </a:t>
            </a:r>
            <a:r>
              <a:rPr lang="en-AU" sz="2000" b="0" dirty="0" smtClean="0"/>
              <a:t>“Green Screen” command line </a:t>
            </a:r>
            <a:r>
              <a:rPr lang="en-AU" sz="2000" b="0" dirty="0" smtClean="0"/>
              <a:t>display. </a:t>
            </a:r>
            <a:endParaRPr lang="en-US" sz="2000" b="0" dirty="0"/>
          </a:p>
        </p:txBody>
      </p:sp>
    </p:spTree>
    <p:extLst>
      <p:ext uri="{BB962C8B-B14F-4D97-AF65-F5344CB8AC3E}">
        <p14:creationId xmlns:p14="http://schemas.microsoft.com/office/powerpoint/2010/main" val="88861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661" y="5652119"/>
            <a:ext cx="7830457" cy="442818"/>
          </a:xfrm>
        </p:spPr>
        <p:txBody>
          <a:bodyPr/>
          <a:lstStyle/>
          <a:p>
            <a:pPr algn="ctr"/>
            <a:r>
              <a:rPr lang="en-AU" sz="2000" dirty="0" smtClean="0"/>
              <a:t>FIGURE 3.5 </a:t>
            </a:r>
            <a:r>
              <a:rPr lang="en-AU" sz="2000" b="0" dirty="0"/>
              <a:t>Sabre Red Graphical </a:t>
            </a:r>
            <a:r>
              <a:rPr lang="en-AU" sz="2000" b="0" dirty="0" smtClean="0"/>
              <a:t>Workspace.</a:t>
            </a:r>
            <a:endParaRPr lang="en-US" sz="2000" b="0" dirty="0"/>
          </a:p>
        </p:txBody>
      </p:sp>
      <p:sp>
        <p:nvSpPr>
          <p:cNvPr id="4" name="TextBox 3"/>
          <p:cNvSpPr txBox="1"/>
          <p:nvPr/>
        </p:nvSpPr>
        <p:spPr>
          <a:xfrm>
            <a:off x="6413500" y="6234668"/>
            <a:ext cx="2148958" cy="307777"/>
          </a:xfrm>
          <a:prstGeom prst="rect">
            <a:avLst/>
          </a:prstGeom>
          <a:noFill/>
        </p:spPr>
        <p:txBody>
          <a:bodyPr wrap="none" rtlCol="0">
            <a:spAutoFit/>
          </a:bodyPr>
          <a:lstStyle/>
          <a:p>
            <a:r>
              <a:rPr lang="en-US" sz="1400" dirty="0" smtClean="0">
                <a:latin typeface="Arial Narrow"/>
                <a:cs typeface="Arial Narrow"/>
              </a:rPr>
              <a:t>Source: Sabre Holdings, 2014</a:t>
            </a:r>
            <a:endParaRPr lang="en-US" sz="1400" dirty="0">
              <a:latin typeface="Arial Narrow"/>
              <a:cs typeface="Arial Narrow"/>
            </a:endParaRPr>
          </a:p>
        </p:txBody>
      </p:sp>
      <p:pic>
        <p:nvPicPr>
          <p:cNvPr id="6" name="Picture 5" descr="Figure 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9" y="1079500"/>
            <a:ext cx="8127865" cy="4406900"/>
          </a:xfrm>
          <a:prstGeom prst="rect">
            <a:avLst/>
          </a:prstGeom>
        </p:spPr>
      </p:pic>
    </p:spTree>
    <p:extLst>
      <p:ext uri="{BB962C8B-B14F-4D97-AF65-F5344CB8AC3E}">
        <p14:creationId xmlns:p14="http://schemas.microsoft.com/office/powerpoint/2010/main" val="2374947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8969" y="4511177"/>
            <a:ext cx="1862528" cy="584776"/>
          </a:xfrm>
          <a:prstGeom prst="rect">
            <a:avLst/>
          </a:prstGeom>
          <a:noFill/>
        </p:spPr>
        <p:txBody>
          <a:bodyPr wrap="square" rtlCol="0">
            <a:spAutoFit/>
          </a:bodyPr>
          <a:lstStyle/>
          <a:p>
            <a:pPr algn="ctr"/>
            <a:r>
              <a:rPr lang="en-AU" sz="3200" b="1" dirty="0" smtClean="0">
                <a:latin typeface="Arial Narrow"/>
                <a:cs typeface="Arial Narrow"/>
              </a:rPr>
              <a:t>GDS</a:t>
            </a:r>
            <a:endParaRPr lang="en-AU" sz="3200" b="1" dirty="0">
              <a:latin typeface="Arial Narrow"/>
              <a:cs typeface="Arial Narrow"/>
            </a:endParaRPr>
          </a:p>
        </p:txBody>
      </p:sp>
      <p:pic>
        <p:nvPicPr>
          <p:cNvPr id="4" name="Picture 100" descr="http://www.psdgraphics.com/file/white-clouds-ic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00" b="25263"/>
          <a:stretch/>
        </p:blipFill>
        <p:spPr bwMode="auto">
          <a:xfrm>
            <a:off x="445130" y="2772142"/>
            <a:ext cx="2996241" cy="16398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6933" y="3189412"/>
            <a:ext cx="387050" cy="517716"/>
          </a:xfrm>
          <a:prstGeom prst="rect">
            <a:avLst/>
          </a:prstGeom>
        </p:spPr>
      </p:pic>
      <p:pic>
        <p:nvPicPr>
          <p:cNvPr id="6" name="Picture 5"/>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34307"/>
          <a:stretch/>
        </p:blipFill>
        <p:spPr>
          <a:xfrm>
            <a:off x="2227025" y="3330892"/>
            <a:ext cx="667732" cy="389845"/>
          </a:xfrm>
          <a:prstGeom prst="rect">
            <a:avLst/>
          </a:prstGeom>
        </p:spPr>
      </p:pic>
      <p:sp>
        <p:nvSpPr>
          <p:cNvPr id="7" name="TextBox 6"/>
          <p:cNvSpPr txBox="1"/>
          <p:nvPr/>
        </p:nvSpPr>
        <p:spPr>
          <a:xfrm>
            <a:off x="667824" y="4290507"/>
            <a:ext cx="2228959" cy="584776"/>
          </a:xfrm>
          <a:prstGeom prst="rect">
            <a:avLst/>
          </a:prstGeom>
          <a:noFill/>
        </p:spPr>
        <p:txBody>
          <a:bodyPr wrap="square" rtlCol="0">
            <a:spAutoFit/>
          </a:bodyPr>
          <a:lstStyle/>
          <a:p>
            <a:pPr algn="ctr"/>
            <a:r>
              <a:rPr lang="en-AU" sz="3200" b="1" dirty="0" smtClean="0">
                <a:latin typeface="Arial Narrow"/>
                <a:cs typeface="Arial Narrow"/>
              </a:rPr>
              <a:t>Suppliers</a:t>
            </a:r>
            <a:endParaRPr lang="en-AU" sz="3200" b="1" dirty="0">
              <a:latin typeface="Arial Narrow"/>
              <a:cs typeface="Arial Narrow"/>
            </a:endParaRPr>
          </a:p>
        </p:txBody>
      </p:sp>
      <p:pic>
        <p:nvPicPr>
          <p:cNvPr id="8" name="Picture 10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6721" y="2959672"/>
            <a:ext cx="559592" cy="51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2"/>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2607" y="3824879"/>
            <a:ext cx="638722" cy="38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66587" y="3718726"/>
            <a:ext cx="637672" cy="566722"/>
          </a:xfrm>
          <a:prstGeom prst="rect">
            <a:avLst/>
          </a:prstGeom>
        </p:spPr>
      </p:pic>
      <p:cxnSp>
        <p:nvCxnSpPr>
          <p:cNvPr id="11" name="Straight Connector 10"/>
          <p:cNvCxnSpPr/>
          <p:nvPr/>
        </p:nvCxnSpPr>
        <p:spPr>
          <a:xfrm flipH="1">
            <a:off x="3136900" y="3926102"/>
            <a:ext cx="1298493" cy="10898"/>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5206047" y="2989439"/>
            <a:ext cx="1916514" cy="69777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flipV="1">
            <a:off x="5246537" y="4038123"/>
            <a:ext cx="1815290" cy="537164"/>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pic>
        <p:nvPicPr>
          <p:cNvPr id="20" name="Picture 2" descr="http://www.veryicon.com/icon/png/System/Fresh%20Addon/Wind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7106" y="2638528"/>
            <a:ext cx="978502" cy="9785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http://www.iconattitude.com/icons/open_icon_library/apps/png/256/internet-web-browser-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6371" y="3090663"/>
            <a:ext cx="485877" cy="4858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4" name="Picture 6" descr="http://icons.iconarchive.com/icons/delacro/id/256/Desktop-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0234" y="4167017"/>
            <a:ext cx="1056102" cy="10561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202766" y="2152651"/>
            <a:ext cx="2542760" cy="584776"/>
          </a:xfrm>
          <a:prstGeom prst="rect">
            <a:avLst/>
          </a:prstGeom>
          <a:noFill/>
        </p:spPr>
        <p:txBody>
          <a:bodyPr wrap="square" rtlCol="0">
            <a:spAutoFit/>
          </a:bodyPr>
          <a:lstStyle/>
          <a:p>
            <a:pPr algn="ctr"/>
            <a:r>
              <a:rPr lang="en-AU" sz="3200" b="1" dirty="0" smtClean="0">
                <a:latin typeface="Arial Narrow"/>
                <a:cs typeface="Arial Narrow"/>
              </a:rPr>
              <a:t>OTA Web GUI</a:t>
            </a:r>
            <a:endParaRPr lang="en-AU" sz="3200" b="1" dirty="0">
              <a:latin typeface="Arial Narrow"/>
              <a:cs typeface="Arial Narrow"/>
            </a:endParaRPr>
          </a:p>
        </p:txBody>
      </p:sp>
      <p:sp>
        <p:nvSpPr>
          <p:cNvPr id="24" name="TextBox 23"/>
          <p:cNvSpPr txBox="1"/>
          <p:nvPr/>
        </p:nvSpPr>
        <p:spPr>
          <a:xfrm>
            <a:off x="6036758" y="5088155"/>
            <a:ext cx="2850480" cy="584776"/>
          </a:xfrm>
          <a:prstGeom prst="rect">
            <a:avLst/>
          </a:prstGeom>
          <a:noFill/>
        </p:spPr>
        <p:txBody>
          <a:bodyPr wrap="square" rtlCol="0">
            <a:spAutoFit/>
          </a:bodyPr>
          <a:lstStyle/>
          <a:p>
            <a:pPr algn="ctr"/>
            <a:r>
              <a:rPr lang="en-AU" sz="3200" b="1" dirty="0" smtClean="0">
                <a:latin typeface="Arial Narrow"/>
                <a:cs typeface="Arial Narrow"/>
              </a:rPr>
              <a:t>Agent GUI</a:t>
            </a:r>
            <a:endParaRPr lang="en-AU" sz="3200" b="1" dirty="0">
              <a:latin typeface="Arial Narrow"/>
              <a:cs typeface="Arial Narrow"/>
            </a:endParaRPr>
          </a:p>
        </p:txBody>
      </p:sp>
      <p:sp>
        <p:nvSpPr>
          <p:cNvPr id="25" name="TextBox 24"/>
          <p:cNvSpPr txBox="1"/>
          <p:nvPr/>
        </p:nvSpPr>
        <p:spPr>
          <a:xfrm>
            <a:off x="2746968" y="3357220"/>
            <a:ext cx="1862528" cy="584776"/>
          </a:xfrm>
          <a:prstGeom prst="rect">
            <a:avLst/>
          </a:prstGeom>
          <a:noFill/>
        </p:spPr>
        <p:txBody>
          <a:bodyPr wrap="square" rtlCol="0">
            <a:spAutoFit/>
          </a:bodyPr>
          <a:lstStyle/>
          <a:p>
            <a:pPr algn="ctr"/>
            <a:r>
              <a:rPr lang="en-AU" sz="3200" dirty="0" smtClean="0">
                <a:latin typeface="Arial Narrow"/>
                <a:cs typeface="Arial Narrow"/>
              </a:rPr>
              <a:t>API</a:t>
            </a:r>
            <a:endParaRPr lang="en-AU" sz="3200" dirty="0">
              <a:latin typeface="Arial Narrow"/>
              <a:cs typeface="Arial Narrow"/>
            </a:endParaRPr>
          </a:p>
        </p:txBody>
      </p:sp>
      <p:sp>
        <p:nvSpPr>
          <p:cNvPr id="26" name="TextBox 25"/>
          <p:cNvSpPr txBox="1"/>
          <p:nvPr/>
        </p:nvSpPr>
        <p:spPr>
          <a:xfrm>
            <a:off x="5034638" y="4278360"/>
            <a:ext cx="1862528" cy="584776"/>
          </a:xfrm>
          <a:prstGeom prst="rect">
            <a:avLst/>
          </a:prstGeom>
          <a:noFill/>
        </p:spPr>
        <p:txBody>
          <a:bodyPr wrap="square" rtlCol="0">
            <a:spAutoFit/>
          </a:bodyPr>
          <a:lstStyle/>
          <a:p>
            <a:pPr algn="ctr"/>
            <a:r>
              <a:rPr lang="en-AU" sz="3200" dirty="0" smtClean="0">
                <a:latin typeface="Arial Narrow"/>
                <a:cs typeface="Arial Narrow"/>
              </a:rPr>
              <a:t>API</a:t>
            </a:r>
            <a:endParaRPr lang="en-AU" sz="3200" dirty="0">
              <a:latin typeface="Arial Narrow"/>
              <a:cs typeface="Arial Narrow"/>
            </a:endParaRPr>
          </a:p>
        </p:txBody>
      </p:sp>
      <p:sp>
        <p:nvSpPr>
          <p:cNvPr id="27" name="TextBox 26"/>
          <p:cNvSpPr txBox="1"/>
          <p:nvPr/>
        </p:nvSpPr>
        <p:spPr>
          <a:xfrm>
            <a:off x="5075128" y="2739750"/>
            <a:ext cx="1862528" cy="584776"/>
          </a:xfrm>
          <a:prstGeom prst="rect">
            <a:avLst/>
          </a:prstGeom>
          <a:noFill/>
        </p:spPr>
        <p:txBody>
          <a:bodyPr wrap="square" rtlCol="0">
            <a:spAutoFit/>
          </a:bodyPr>
          <a:lstStyle/>
          <a:p>
            <a:pPr algn="ctr"/>
            <a:r>
              <a:rPr lang="en-AU" sz="3200" dirty="0" smtClean="0">
                <a:latin typeface="Arial Narrow"/>
                <a:cs typeface="Arial Narrow"/>
              </a:rPr>
              <a:t>API</a:t>
            </a:r>
            <a:endParaRPr lang="en-AU" sz="3200" dirty="0">
              <a:latin typeface="Arial Narrow"/>
              <a:cs typeface="Arial Narrow"/>
            </a:endParaRPr>
          </a:p>
        </p:txBody>
      </p:sp>
      <p:pic>
        <p:nvPicPr>
          <p:cNvPr id="2" name="Picture 24" descr="http://icons.iconarchive.com/icons/icons-land/vista-hardware-devices/128/Home-Server-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5831" y="3122381"/>
            <a:ext cx="1458980" cy="14589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Title 4"/>
          <p:cNvSpPr txBox="1">
            <a:spLocks/>
          </p:cNvSpPr>
          <p:nvPr/>
        </p:nvSpPr>
        <p:spPr>
          <a:xfrm>
            <a:off x="794715" y="5703982"/>
            <a:ext cx="7830457" cy="5952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2000" dirty="0" smtClean="0"/>
              <a:t>FIGURE 3.6 </a:t>
            </a:r>
            <a:r>
              <a:rPr lang="en-US" sz="2000" b="0" dirty="0" smtClean="0"/>
              <a:t>GDS </a:t>
            </a:r>
            <a:r>
              <a:rPr lang="en-US" sz="2000" b="0" dirty="0" smtClean="0"/>
              <a:t>interfaces.</a:t>
            </a:r>
            <a:endParaRPr lang="en-US" sz="2000" b="0" dirty="0"/>
          </a:p>
        </p:txBody>
      </p:sp>
    </p:spTree>
    <p:extLst>
      <p:ext uri="{BB962C8B-B14F-4D97-AF65-F5344CB8AC3E}">
        <p14:creationId xmlns:p14="http://schemas.microsoft.com/office/powerpoint/2010/main" val="900543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2913234958"/>
              </p:ext>
            </p:extLst>
          </p:nvPr>
        </p:nvGraphicFramePr>
        <p:xfrm>
          <a:off x="711200" y="1787523"/>
          <a:ext cx="7797801" cy="4298129"/>
        </p:xfrm>
        <a:graphic>
          <a:graphicData uri="http://schemas.openxmlformats.org/drawingml/2006/table">
            <a:tbl>
              <a:tblPr bandRow="1">
                <a:tableStyleId>{2D5ABB26-0587-4C30-8999-92F81FD0307C}</a:tableStyleId>
              </a:tblPr>
              <a:tblGrid>
                <a:gridCol w="508000"/>
                <a:gridCol w="3606800"/>
                <a:gridCol w="3683001"/>
              </a:tblGrid>
              <a:tr h="315597">
                <a:tc>
                  <a:txBody>
                    <a:bodyPr/>
                    <a:lstStyle/>
                    <a:p>
                      <a:endParaRPr lang="en-US" dirty="0">
                        <a:latin typeface="+mn-lt"/>
                        <a:cs typeface="Arial Narrow"/>
                      </a:endParaRPr>
                    </a:p>
                  </a:txBody>
                  <a:tcPr/>
                </a:tc>
                <a:tc>
                  <a:txBody>
                    <a:bodyPr/>
                    <a:lstStyle/>
                    <a:p>
                      <a:pPr algn="ctr"/>
                      <a:r>
                        <a:rPr lang="en-US" sz="2400" b="1" dirty="0" smtClean="0">
                          <a:solidFill>
                            <a:schemeClr val="bg1">
                              <a:lumMod val="50000"/>
                            </a:schemeClr>
                          </a:solidFill>
                          <a:latin typeface="+mn-lt"/>
                          <a:cs typeface="Arial Narrow"/>
                        </a:rPr>
                        <a:t>Positive</a:t>
                      </a:r>
                      <a:endParaRPr lang="en-US" sz="2400" b="1" dirty="0">
                        <a:solidFill>
                          <a:schemeClr val="bg1">
                            <a:lumMod val="50000"/>
                          </a:schemeClr>
                        </a:solidFill>
                        <a:latin typeface="+mn-lt"/>
                        <a:cs typeface="Arial Narrow"/>
                      </a:endParaRPr>
                    </a:p>
                  </a:txBody>
                  <a:tcPr/>
                </a:tc>
                <a:tc>
                  <a:txBody>
                    <a:bodyPr/>
                    <a:lstStyle/>
                    <a:p>
                      <a:pPr algn="ctr"/>
                      <a:r>
                        <a:rPr lang="en-US" sz="2400" b="1" dirty="0" smtClean="0">
                          <a:solidFill>
                            <a:schemeClr val="bg1">
                              <a:lumMod val="50000"/>
                            </a:schemeClr>
                          </a:solidFill>
                          <a:latin typeface="+mn-lt"/>
                          <a:cs typeface="Arial Narrow"/>
                        </a:rPr>
                        <a:t>Negative</a:t>
                      </a:r>
                      <a:endParaRPr lang="en-US" sz="2400" b="1" dirty="0">
                        <a:solidFill>
                          <a:schemeClr val="bg1">
                            <a:lumMod val="50000"/>
                          </a:schemeClr>
                        </a:solidFill>
                        <a:latin typeface="+mn-lt"/>
                        <a:cs typeface="Arial Narrow"/>
                      </a:endParaRPr>
                    </a:p>
                  </a:txBody>
                  <a:tcPr/>
                </a:tc>
              </a:tr>
              <a:tr h="1890209">
                <a:tc>
                  <a:txBody>
                    <a:bodyPr/>
                    <a:lstStyle/>
                    <a:p>
                      <a:pPr algn="ctr"/>
                      <a:r>
                        <a:rPr lang="en-US" sz="2400" b="1" dirty="0" smtClean="0">
                          <a:solidFill>
                            <a:srgbClr val="7F7F7F"/>
                          </a:solidFill>
                          <a:latin typeface="+mn-lt"/>
                          <a:cs typeface="Arial Narrow"/>
                        </a:rPr>
                        <a:t>Internal</a:t>
                      </a:r>
                      <a:endParaRPr lang="en-US" sz="2400" b="1" dirty="0">
                        <a:solidFill>
                          <a:srgbClr val="7F7F7F"/>
                        </a:solidFill>
                        <a:latin typeface="+mn-lt"/>
                        <a:cs typeface="Arial Narrow"/>
                      </a:endParaRPr>
                    </a:p>
                  </a:txBody>
                  <a:tcPr vert="vert270"/>
                </a:tc>
                <a:tc>
                  <a:txBody>
                    <a:bodyPr/>
                    <a:lstStyle/>
                    <a:p>
                      <a:r>
                        <a:rPr lang="en-US" sz="3200" b="1" dirty="0" smtClean="0">
                          <a:latin typeface="+mn-lt"/>
                          <a:cs typeface="Arial Narrow"/>
                        </a:rPr>
                        <a:t>S</a:t>
                      </a:r>
                      <a:r>
                        <a:rPr lang="en-US" sz="2400" b="1" dirty="0" smtClean="0">
                          <a:latin typeface="+mn-lt"/>
                          <a:cs typeface="Arial Narrow"/>
                        </a:rPr>
                        <a:t>trengths</a:t>
                      </a:r>
                    </a:p>
                    <a:p>
                      <a:pPr marL="285750" lvl="0" indent="-285750">
                        <a:buFont typeface="Arial"/>
                        <a:buChar char="•"/>
                      </a:pPr>
                      <a:r>
                        <a:rPr lang="en-US" sz="1800" kern="1200" dirty="0" smtClean="0">
                          <a:solidFill>
                            <a:schemeClr val="tx1"/>
                          </a:solidFill>
                          <a:effectLst/>
                          <a:latin typeface="+mn-lt"/>
                          <a:ea typeface="+mn-ea"/>
                          <a:cs typeface="+mn-cs"/>
                        </a:rPr>
                        <a:t>Market power  </a:t>
                      </a:r>
                      <a:endParaRPr lang="en-AU" sz="1800" kern="1200" dirty="0" smtClean="0">
                        <a:solidFill>
                          <a:schemeClr val="tx1"/>
                        </a:solidFill>
                        <a:effectLst/>
                        <a:latin typeface="+mn-lt"/>
                        <a:ea typeface="+mn-ea"/>
                        <a:cs typeface="+mn-cs"/>
                      </a:endParaRPr>
                    </a:p>
                    <a:p>
                      <a:pPr marL="285750" lvl="0" indent="-285750">
                        <a:buFont typeface="Arial"/>
                        <a:buChar char="•"/>
                      </a:pPr>
                      <a:r>
                        <a:rPr lang="en-US" sz="1800" kern="1200" dirty="0" smtClean="0">
                          <a:solidFill>
                            <a:schemeClr val="tx1"/>
                          </a:solidFill>
                          <a:effectLst/>
                          <a:latin typeface="+mn-lt"/>
                          <a:ea typeface="+mn-ea"/>
                          <a:cs typeface="+mn-cs"/>
                        </a:rPr>
                        <a:t>Homogenized content  </a:t>
                      </a:r>
                      <a:endParaRPr lang="en-AU" sz="1800" kern="1200" dirty="0" smtClean="0">
                        <a:solidFill>
                          <a:schemeClr val="tx1"/>
                        </a:solidFill>
                        <a:effectLst/>
                        <a:latin typeface="+mn-lt"/>
                        <a:ea typeface="+mn-ea"/>
                        <a:cs typeface="+mn-cs"/>
                      </a:endParaRPr>
                    </a:p>
                    <a:p>
                      <a:pPr marL="285750" lvl="0" indent="-285750">
                        <a:buFont typeface="Arial"/>
                        <a:buChar char="•"/>
                      </a:pPr>
                      <a:r>
                        <a:rPr lang="en-US" sz="1800" kern="1200" dirty="0" smtClean="0">
                          <a:solidFill>
                            <a:schemeClr val="tx1"/>
                          </a:solidFill>
                          <a:effectLst/>
                          <a:latin typeface="+mn-lt"/>
                          <a:ea typeface="+mn-ea"/>
                          <a:cs typeface="+mn-cs"/>
                        </a:rPr>
                        <a:t>Interline bookings  </a:t>
                      </a:r>
                      <a:endParaRPr lang="en-AU" sz="1800" kern="1200" dirty="0" smtClean="0">
                        <a:solidFill>
                          <a:schemeClr val="tx1"/>
                        </a:solidFill>
                        <a:effectLst/>
                        <a:latin typeface="+mn-lt"/>
                        <a:ea typeface="+mn-ea"/>
                        <a:cs typeface="+mn-cs"/>
                      </a:endParaRPr>
                    </a:p>
                    <a:p>
                      <a:pPr marL="285750" lvl="0" indent="-285750">
                        <a:buFont typeface="Arial"/>
                        <a:buChar char="•"/>
                      </a:pPr>
                      <a:r>
                        <a:rPr lang="en-US" sz="1800" kern="1200" dirty="0" smtClean="0">
                          <a:solidFill>
                            <a:schemeClr val="tx1"/>
                          </a:solidFill>
                          <a:effectLst/>
                          <a:latin typeface="+mn-lt"/>
                          <a:ea typeface="+mn-ea"/>
                          <a:cs typeface="+mn-cs"/>
                        </a:rPr>
                        <a:t>Back-office integration </a:t>
                      </a:r>
                      <a:endParaRPr lang="en-AU" sz="1800" kern="1200" dirty="0" smtClean="0">
                        <a:solidFill>
                          <a:schemeClr val="tx1"/>
                        </a:solidFill>
                        <a:effectLst/>
                        <a:latin typeface="+mn-lt"/>
                        <a:ea typeface="+mn-ea"/>
                        <a:cs typeface="+mn-cs"/>
                      </a:endParaRPr>
                    </a:p>
                    <a:p>
                      <a:pPr marL="285750" lvl="0" indent="-285750">
                        <a:buFont typeface="Arial"/>
                        <a:buChar char="•"/>
                      </a:pPr>
                      <a:r>
                        <a:rPr lang="en-US" sz="1800" kern="1200" dirty="0" smtClean="0">
                          <a:solidFill>
                            <a:schemeClr val="tx1"/>
                          </a:solidFill>
                          <a:effectLst/>
                          <a:latin typeface="+mn-lt"/>
                          <a:ea typeface="+mn-ea"/>
                          <a:cs typeface="+mn-cs"/>
                        </a:rPr>
                        <a:t>Client loyalty</a:t>
                      </a:r>
                    </a:p>
                  </a:txBody>
                  <a:tcPr>
                    <a:gradFill flip="none" rotWithShape="1">
                      <a:gsLst>
                        <a:gs pos="0">
                          <a:schemeClr val="accent4"/>
                        </a:gs>
                        <a:gs pos="100000">
                          <a:schemeClr val="bg1"/>
                        </a:gs>
                      </a:gsLst>
                      <a:path path="circle">
                        <a:fillToRect l="100000" t="100000"/>
                      </a:path>
                      <a:tileRect r="-100000" b="-100000"/>
                    </a:gradFill>
                  </a:tcPr>
                </a:tc>
                <a:tc>
                  <a:txBody>
                    <a:bodyPr/>
                    <a:lstStyle/>
                    <a:p>
                      <a:r>
                        <a:rPr lang="en-US" sz="3200" b="1" dirty="0" smtClean="0">
                          <a:latin typeface="+mn-lt"/>
                          <a:cs typeface="Arial Narrow"/>
                        </a:rPr>
                        <a:t>W</a:t>
                      </a:r>
                      <a:r>
                        <a:rPr lang="en-US" sz="2400" b="1" dirty="0" smtClean="0">
                          <a:latin typeface="+mn-lt"/>
                          <a:cs typeface="Arial Narrow"/>
                        </a:rPr>
                        <a:t>eaknesses</a:t>
                      </a:r>
                    </a:p>
                    <a:p>
                      <a:pPr marL="285750" indent="-285750">
                        <a:buFont typeface="Arial"/>
                        <a:buChar char="•"/>
                      </a:pPr>
                      <a:r>
                        <a:rPr lang="en-US" sz="1800" kern="1200" dirty="0" smtClean="0">
                          <a:solidFill>
                            <a:schemeClr val="tx1"/>
                          </a:solidFill>
                          <a:effectLst/>
                          <a:latin typeface="+mn-lt"/>
                          <a:ea typeface="+mn-ea"/>
                          <a:cs typeface="+mn-cs"/>
                        </a:rPr>
                        <a:t>Legacy-based systems  </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Connectivity  </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Pricing innovation </a:t>
                      </a:r>
                      <a:endParaRPr lang="en-US" sz="2400" b="1" dirty="0">
                        <a:latin typeface="+mn-lt"/>
                        <a:cs typeface="Arial Narrow"/>
                      </a:endParaRPr>
                    </a:p>
                  </a:txBody>
                  <a:tcPr>
                    <a:gradFill flip="none" rotWithShape="1">
                      <a:gsLst>
                        <a:gs pos="0">
                          <a:schemeClr val="accent6"/>
                        </a:gs>
                        <a:gs pos="100000">
                          <a:schemeClr val="bg1"/>
                        </a:gs>
                      </a:gsLst>
                      <a:path path="circle">
                        <a:fillToRect l="100000" t="100000"/>
                      </a:path>
                      <a:tileRect r="-100000" b="-100000"/>
                    </a:gradFill>
                  </a:tcPr>
                </a:tc>
              </a:tr>
              <a:tr h="1890209">
                <a:tc>
                  <a:txBody>
                    <a:bodyPr/>
                    <a:lstStyle/>
                    <a:p>
                      <a:pPr algn="ctr"/>
                      <a:r>
                        <a:rPr lang="en-US" sz="2400" b="1" dirty="0" smtClean="0">
                          <a:solidFill>
                            <a:srgbClr val="7F7F7F"/>
                          </a:solidFill>
                          <a:latin typeface="+mn-lt"/>
                          <a:cs typeface="Arial Narrow"/>
                        </a:rPr>
                        <a:t>External</a:t>
                      </a:r>
                      <a:endParaRPr lang="en-US" sz="2400" b="1" dirty="0">
                        <a:solidFill>
                          <a:srgbClr val="7F7F7F"/>
                        </a:solidFill>
                        <a:latin typeface="+mn-lt"/>
                        <a:cs typeface="Arial Narrow"/>
                      </a:endParaRPr>
                    </a:p>
                  </a:txBody>
                  <a:tcPr vert="vert270"/>
                </a:tc>
                <a:tc>
                  <a:txBody>
                    <a:bodyPr/>
                    <a:lstStyle/>
                    <a:p>
                      <a:r>
                        <a:rPr lang="en-US" sz="3200" b="1" dirty="0" smtClean="0">
                          <a:latin typeface="+mn-lt"/>
                          <a:cs typeface="Arial Narrow"/>
                        </a:rPr>
                        <a:t>O</a:t>
                      </a:r>
                      <a:r>
                        <a:rPr lang="en-US" sz="2400" b="1" dirty="0" smtClean="0">
                          <a:latin typeface="+mn-lt"/>
                          <a:cs typeface="Arial Narrow"/>
                        </a:rPr>
                        <a:t>pportunities</a:t>
                      </a:r>
                    </a:p>
                    <a:p>
                      <a:pPr marL="285750" indent="-285750">
                        <a:buFont typeface="Arial"/>
                        <a:buChar char="•"/>
                      </a:pPr>
                      <a:r>
                        <a:rPr lang="en-US" sz="1800" kern="1200" dirty="0" smtClean="0">
                          <a:solidFill>
                            <a:schemeClr val="tx1"/>
                          </a:solidFill>
                          <a:effectLst/>
                          <a:latin typeface="+mn-lt"/>
                          <a:ea typeface="+mn-ea"/>
                          <a:cs typeface="+mn-cs"/>
                        </a:rPr>
                        <a:t>New suppliers  </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New clients  </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Dynamic packaging  </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Interoperability </a:t>
                      </a:r>
                      <a:endParaRPr lang="en-US" sz="2400" b="1" dirty="0">
                        <a:latin typeface="+mn-lt"/>
                        <a:cs typeface="Arial Narrow"/>
                      </a:endParaRPr>
                    </a:p>
                  </a:txBody>
                  <a:tcPr>
                    <a:gradFill flip="none" rotWithShape="1">
                      <a:gsLst>
                        <a:gs pos="0">
                          <a:schemeClr val="accent2"/>
                        </a:gs>
                        <a:gs pos="100000">
                          <a:schemeClr val="bg1"/>
                        </a:gs>
                      </a:gsLst>
                      <a:path path="circle">
                        <a:fillToRect l="100000" t="100000"/>
                      </a:path>
                      <a:tileRect r="-100000" b="-100000"/>
                    </a:gradFill>
                  </a:tcPr>
                </a:tc>
                <a:tc>
                  <a:txBody>
                    <a:bodyPr/>
                    <a:lstStyle/>
                    <a:p>
                      <a:r>
                        <a:rPr lang="en-US" sz="3200" b="1" dirty="0" smtClean="0">
                          <a:latin typeface="+mn-lt"/>
                          <a:cs typeface="Arial Narrow"/>
                        </a:rPr>
                        <a:t>T</a:t>
                      </a:r>
                      <a:r>
                        <a:rPr lang="en-US" sz="2400" b="1" dirty="0" smtClean="0">
                          <a:latin typeface="+mn-lt"/>
                          <a:cs typeface="Arial Narrow"/>
                        </a:rPr>
                        <a:t>hreats</a:t>
                      </a:r>
                    </a:p>
                    <a:p>
                      <a:pPr marL="285750" indent="-285750">
                        <a:buFont typeface="Arial"/>
                        <a:buChar char="•"/>
                      </a:pPr>
                      <a:r>
                        <a:rPr lang="en-US" sz="1800" kern="1200" dirty="0" smtClean="0">
                          <a:solidFill>
                            <a:schemeClr val="tx1"/>
                          </a:solidFill>
                          <a:effectLst/>
                          <a:latin typeface="+mn-lt"/>
                          <a:ea typeface="+mn-ea"/>
                          <a:cs typeface="+mn-cs"/>
                        </a:rPr>
                        <a:t>GDS </a:t>
                      </a:r>
                      <a:r>
                        <a:rPr lang="en-US" sz="1800" kern="1200" dirty="0" smtClean="0">
                          <a:solidFill>
                            <a:schemeClr val="tx1"/>
                          </a:solidFill>
                          <a:effectLst/>
                          <a:latin typeface="+mn-lt"/>
                          <a:ea typeface="+mn-ea"/>
                          <a:cs typeface="+mn-cs"/>
                        </a:rPr>
                        <a:t>New Entrants </a:t>
                      </a:r>
                      <a:r>
                        <a:rPr lang="en-US" sz="1800" kern="1200" dirty="0" smtClean="0">
                          <a:solidFill>
                            <a:schemeClr val="tx1"/>
                          </a:solidFill>
                          <a:effectLst/>
                          <a:latin typeface="+mn-lt"/>
                          <a:ea typeface="+mn-ea"/>
                          <a:cs typeface="+mn-cs"/>
                        </a:rPr>
                        <a:t>(GNEs)  </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Open systems  </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Direct bookings </a:t>
                      </a:r>
                      <a:endParaRPr lang="en-US" sz="2400" b="1" dirty="0">
                        <a:latin typeface="+mn-lt"/>
                        <a:cs typeface="Arial Narrow"/>
                      </a:endParaRPr>
                    </a:p>
                  </a:txBody>
                  <a:tcPr>
                    <a:gradFill flip="none" rotWithShape="1">
                      <a:gsLst>
                        <a:gs pos="0">
                          <a:schemeClr val="accent3"/>
                        </a:gs>
                        <a:gs pos="100000">
                          <a:schemeClr val="bg1"/>
                        </a:gs>
                      </a:gsLst>
                      <a:path path="circle">
                        <a:fillToRect l="100000" t="100000"/>
                      </a:path>
                      <a:tileRect r="-100000" b="-100000"/>
                    </a:gradFill>
                  </a:tcPr>
                </a:tc>
              </a:tr>
            </a:tbl>
          </a:graphicData>
        </a:graphic>
      </p:graphicFrame>
      <p:sp>
        <p:nvSpPr>
          <p:cNvPr id="3" name="Title 2"/>
          <p:cNvSpPr>
            <a:spLocks noGrp="1"/>
          </p:cNvSpPr>
          <p:nvPr>
            <p:ph type="title"/>
          </p:nvPr>
        </p:nvSpPr>
        <p:spPr/>
        <p:txBody>
          <a:bodyPr/>
          <a:lstStyle/>
          <a:p>
            <a:r>
              <a:rPr lang="en-US" dirty="0" smtClean="0"/>
              <a:t>SWOT Analysis of GDSs</a:t>
            </a:r>
            <a:endParaRPr lang="en-US" dirty="0"/>
          </a:p>
        </p:txBody>
      </p:sp>
      <p:sp>
        <p:nvSpPr>
          <p:cNvPr id="2" name="Slide Number Placeholder 1"/>
          <p:cNvSpPr>
            <a:spLocks noGrp="1"/>
          </p:cNvSpPr>
          <p:nvPr>
            <p:ph type="sldNum" sz="quarter" idx="12"/>
          </p:nvPr>
        </p:nvSpPr>
        <p:spPr/>
        <p:txBody>
          <a:bodyPr/>
          <a:lstStyle/>
          <a:p>
            <a:fld id="{AA551730-D307-465E-83A6-5D1CE51CC7D8}" type="slidenum">
              <a:rPr lang="en-AU" smtClean="0"/>
              <a:t>14</a:t>
            </a:fld>
            <a:endParaRPr lang="en-AU"/>
          </a:p>
        </p:txBody>
      </p:sp>
    </p:spTree>
    <p:extLst>
      <p:ext uri="{BB962C8B-B14F-4D97-AF65-F5344CB8AC3E}">
        <p14:creationId xmlns:p14="http://schemas.microsoft.com/office/powerpoint/2010/main" val="3860693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GDS Trends</a:t>
            </a:r>
            <a:endParaRPr lang="en-US" dirty="0"/>
          </a:p>
        </p:txBody>
      </p:sp>
      <p:sp>
        <p:nvSpPr>
          <p:cNvPr id="6" name="Text Placeholder 5"/>
          <p:cNvSpPr>
            <a:spLocks noGrp="1"/>
          </p:cNvSpPr>
          <p:nvPr>
            <p:ph type="body" sz="quarter" idx="11"/>
          </p:nvPr>
        </p:nvSpPr>
        <p:spPr/>
        <p:txBody>
          <a:bodyPr>
            <a:normAutofit/>
          </a:bodyPr>
          <a:lstStyle/>
          <a:p>
            <a:pPr lvl="1"/>
            <a:r>
              <a:rPr lang="en-US" dirty="0"/>
              <a:t>Diversifying IT </a:t>
            </a:r>
            <a:r>
              <a:rPr lang="en-US" dirty="0" smtClean="0"/>
              <a:t>solutions</a:t>
            </a:r>
          </a:p>
          <a:p>
            <a:pPr lvl="1"/>
            <a:r>
              <a:rPr lang="en-US" dirty="0" smtClean="0"/>
              <a:t>Consolidation</a:t>
            </a:r>
            <a:endParaRPr lang="en-AU" dirty="0" smtClean="0"/>
          </a:p>
          <a:p>
            <a:pPr lvl="1"/>
            <a:r>
              <a:rPr lang="en-US" dirty="0" smtClean="0"/>
              <a:t>Connectivity </a:t>
            </a:r>
            <a:r>
              <a:rPr lang="en-US" dirty="0"/>
              <a:t>and </a:t>
            </a:r>
            <a:r>
              <a:rPr lang="en-US" dirty="0" smtClean="0"/>
              <a:t>interoperability</a:t>
            </a:r>
            <a:endParaRPr lang="en-AU" dirty="0" smtClean="0"/>
          </a:p>
          <a:p>
            <a:pPr lvl="1"/>
            <a:r>
              <a:rPr lang="en-US" dirty="0" smtClean="0"/>
              <a:t>Transparency</a:t>
            </a:r>
            <a:endParaRPr lang="en-AU" dirty="0" smtClean="0"/>
          </a:p>
          <a:p>
            <a:pPr lvl="1"/>
            <a:r>
              <a:rPr lang="en-US" dirty="0" smtClean="0"/>
              <a:t>Personalization</a:t>
            </a:r>
            <a:endParaRPr lang="en-AU" dirty="0" smtClean="0"/>
          </a:p>
          <a:p>
            <a:pPr lvl="1"/>
            <a:r>
              <a:rPr lang="en-US" dirty="0" smtClean="0"/>
              <a:t>Social</a:t>
            </a:r>
            <a:r>
              <a:rPr lang="en-US" dirty="0"/>
              <a:t>, Local and Mobile (SoLoMo</a:t>
            </a:r>
            <a:r>
              <a:rPr lang="en-US" dirty="0" smtClean="0"/>
              <a:t>)</a:t>
            </a:r>
            <a:endParaRPr lang="en-AU" dirty="0" smtClean="0"/>
          </a:p>
        </p:txBody>
      </p:sp>
      <p:sp>
        <p:nvSpPr>
          <p:cNvPr id="5" name="Slide Number Placeholder 4"/>
          <p:cNvSpPr>
            <a:spLocks noGrp="1"/>
          </p:cNvSpPr>
          <p:nvPr>
            <p:ph type="sldNum" sz="quarter" idx="12"/>
          </p:nvPr>
        </p:nvSpPr>
        <p:spPr/>
        <p:txBody>
          <a:bodyPr/>
          <a:lstStyle/>
          <a:p>
            <a:fld id="{FA145648-7FE8-402D-88EC-E9CFE9DCEB83}" type="slidenum">
              <a:rPr lang="en-AU" smtClean="0"/>
              <a:pPr/>
              <a:t>15</a:t>
            </a:fld>
            <a:endParaRPr lang="en-AU"/>
          </a:p>
        </p:txBody>
      </p:sp>
    </p:spTree>
    <p:extLst>
      <p:ext uri="{BB962C8B-B14F-4D97-AF65-F5344CB8AC3E}">
        <p14:creationId xmlns:p14="http://schemas.microsoft.com/office/powerpoint/2010/main" val="365088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Operator Use of IT</a:t>
            </a:r>
            <a:endParaRPr lang="en-US" dirty="0"/>
          </a:p>
        </p:txBody>
      </p:sp>
      <p:sp>
        <p:nvSpPr>
          <p:cNvPr id="3" name="Text Placeholder 2"/>
          <p:cNvSpPr>
            <a:spLocks noGrp="1"/>
          </p:cNvSpPr>
          <p:nvPr>
            <p:ph type="body" sz="quarter" idx="11"/>
          </p:nvPr>
        </p:nvSpPr>
        <p:spPr/>
        <p:txBody>
          <a:bodyPr/>
          <a:lstStyle/>
          <a:p>
            <a:pPr lvl="1"/>
            <a:r>
              <a:rPr lang="en-US" dirty="0" smtClean="0"/>
              <a:t>Package creation</a:t>
            </a:r>
          </a:p>
          <a:p>
            <a:pPr lvl="1"/>
            <a:r>
              <a:rPr lang="en-US" dirty="0" smtClean="0"/>
              <a:t>Tour package distribution</a:t>
            </a:r>
          </a:p>
          <a:p>
            <a:pPr lvl="1"/>
            <a:r>
              <a:rPr lang="en-US" dirty="0" smtClean="0"/>
              <a:t>Reservations and customer management</a:t>
            </a:r>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16</a:t>
            </a:fld>
            <a:endParaRPr lang="en-AU"/>
          </a:p>
        </p:txBody>
      </p:sp>
    </p:spTree>
    <p:extLst>
      <p:ext uri="{BB962C8B-B14F-4D97-AF65-F5344CB8AC3E}">
        <p14:creationId xmlns:p14="http://schemas.microsoft.com/office/powerpoint/2010/main" val="110428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Travel Retailers</a:t>
            </a:r>
            <a:endParaRPr lang="en-US" dirty="0"/>
          </a:p>
        </p:txBody>
      </p:sp>
      <p:sp>
        <p:nvSpPr>
          <p:cNvPr id="3" name="Text Placeholder 2"/>
          <p:cNvSpPr>
            <a:spLocks noGrp="1"/>
          </p:cNvSpPr>
          <p:nvPr>
            <p:ph type="body" sz="quarter" idx="11"/>
          </p:nvPr>
        </p:nvSpPr>
        <p:spPr/>
        <p:txBody>
          <a:bodyPr>
            <a:normAutofit/>
          </a:bodyPr>
          <a:lstStyle/>
          <a:p>
            <a:pPr lvl="1"/>
            <a:r>
              <a:rPr lang="en-US" dirty="0" smtClean="0"/>
              <a:t>Front-office systems</a:t>
            </a:r>
          </a:p>
          <a:p>
            <a:pPr lvl="1"/>
            <a:r>
              <a:rPr lang="en-US" dirty="0" smtClean="0"/>
              <a:t>Back-office </a:t>
            </a:r>
            <a:r>
              <a:rPr lang="en-US" dirty="0"/>
              <a:t>s</a:t>
            </a:r>
            <a:r>
              <a:rPr lang="en-US" dirty="0" smtClean="0"/>
              <a:t>ystems</a:t>
            </a:r>
          </a:p>
          <a:p>
            <a:pPr lvl="2"/>
            <a:r>
              <a:rPr lang="en-US" dirty="0"/>
              <a:t>Accounting s</a:t>
            </a:r>
            <a:r>
              <a:rPr lang="en-US" dirty="0" smtClean="0"/>
              <a:t>ystems</a:t>
            </a:r>
            <a:endParaRPr lang="en-AU" dirty="0" smtClean="0"/>
          </a:p>
          <a:p>
            <a:pPr lvl="2"/>
            <a:r>
              <a:rPr lang="en-US" dirty="0" smtClean="0"/>
              <a:t>Human </a:t>
            </a:r>
            <a:r>
              <a:rPr lang="en-US" dirty="0"/>
              <a:t>r</a:t>
            </a:r>
            <a:r>
              <a:rPr lang="en-US" dirty="0" smtClean="0"/>
              <a:t>esource </a:t>
            </a:r>
            <a:r>
              <a:rPr lang="en-US" dirty="0"/>
              <a:t>s</a:t>
            </a:r>
            <a:r>
              <a:rPr lang="en-US" dirty="0" smtClean="0"/>
              <a:t>ystems</a:t>
            </a:r>
            <a:endParaRPr lang="en-AU" dirty="0" smtClean="0"/>
          </a:p>
          <a:p>
            <a:pPr lvl="2"/>
            <a:r>
              <a:rPr lang="en-US" dirty="0" smtClean="0"/>
              <a:t>Customer </a:t>
            </a:r>
            <a:r>
              <a:rPr lang="en-US" dirty="0"/>
              <a:t>r</a:t>
            </a:r>
            <a:r>
              <a:rPr lang="en-US" dirty="0" smtClean="0"/>
              <a:t>elationship </a:t>
            </a:r>
            <a:r>
              <a:rPr lang="en-US" dirty="0"/>
              <a:t>m</a:t>
            </a:r>
            <a:r>
              <a:rPr lang="en-US" dirty="0" smtClean="0"/>
              <a:t>anagement </a:t>
            </a:r>
            <a:r>
              <a:rPr lang="en-US" dirty="0"/>
              <a:t>(CRM</a:t>
            </a:r>
            <a:r>
              <a:rPr lang="en-US" dirty="0" smtClean="0"/>
              <a:t>)</a:t>
            </a:r>
          </a:p>
          <a:p>
            <a:pPr lvl="2"/>
            <a:r>
              <a:rPr lang="en-US" dirty="0" smtClean="0"/>
              <a:t>Communication</a:t>
            </a:r>
            <a:endParaRPr lang="en-AU" dirty="0" smtClean="0"/>
          </a:p>
          <a:p>
            <a:pPr lvl="2"/>
            <a:r>
              <a:rPr lang="en-US" dirty="0" smtClean="0"/>
              <a:t>Commission tracking</a:t>
            </a:r>
          </a:p>
          <a:p>
            <a:pPr lvl="2"/>
            <a:r>
              <a:rPr lang="en-US" dirty="0" smtClean="0"/>
              <a:t>Transaction settlement</a:t>
            </a:r>
            <a:endParaRPr lang="en-AU" dirty="0"/>
          </a:p>
          <a:p>
            <a:pPr lvl="2"/>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17</a:t>
            </a:fld>
            <a:endParaRPr lang="en-AU"/>
          </a:p>
        </p:txBody>
      </p:sp>
    </p:spTree>
    <p:extLst>
      <p:ext uri="{BB962C8B-B14F-4D97-AF65-F5344CB8AC3E}">
        <p14:creationId xmlns:p14="http://schemas.microsoft.com/office/powerpoint/2010/main" val="191421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Enterprise Resource Planning (ERP) Systems</a:t>
            </a:r>
            <a:endParaRPr lang="en-US" sz="2700" dirty="0"/>
          </a:p>
        </p:txBody>
      </p:sp>
      <p:sp>
        <p:nvSpPr>
          <p:cNvPr id="3" name="Text Placeholder 2"/>
          <p:cNvSpPr>
            <a:spLocks noGrp="1"/>
          </p:cNvSpPr>
          <p:nvPr>
            <p:ph type="body" sz="quarter" idx="11"/>
          </p:nvPr>
        </p:nvSpPr>
        <p:spPr/>
        <p:txBody>
          <a:bodyPr>
            <a:normAutofit/>
          </a:bodyPr>
          <a:lstStyle/>
          <a:p>
            <a:pPr lvl="1"/>
            <a:r>
              <a:rPr lang="en-US" sz="2400" dirty="0"/>
              <a:t>Back office functions can be integrated into cross-functional systems known as </a:t>
            </a:r>
            <a:r>
              <a:rPr lang="en-US" sz="2400" b="1" dirty="0"/>
              <a:t>Enterprise Resource Planning (ERP) </a:t>
            </a:r>
            <a:r>
              <a:rPr lang="en-US" sz="2400" dirty="0"/>
              <a:t>systems. </a:t>
            </a:r>
            <a:endParaRPr lang="en-US" sz="2400" dirty="0" smtClean="0"/>
          </a:p>
          <a:p>
            <a:pPr lvl="1"/>
            <a:r>
              <a:rPr lang="en-US" sz="2400" dirty="0" smtClean="0"/>
              <a:t>Benefits:</a:t>
            </a:r>
          </a:p>
          <a:p>
            <a:pPr lvl="2"/>
            <a:r>
              <a:rPr lang="en-US" sz="2000" dirty="0" smtClean="0"/>
              <a:t>Productivity</a:t>
            </a:r>
            <a:endParaRPr lang="en-AU" sz="2000" dirty="0" smtClean="0"/>
          </a:p>
          <a:p>
            <a:pPr lvl="2"/>
            <a:r>
              <a:rPr lang="en-US" sz="2000" dirty="0" smtClean="0"/>
              <a:t>Reporting</a:t>
            </a:r>
            <a:endParaRPr lang="en-AU" sz="2000" dirty="0" smtClean="0"/>
          </a:p>
          <a:p>
            <a:pPr lvl="2"/>
            <a:r>
              <a:rPr lang="en-US" sz="2000" dirty="0" smtClean="0"/>
              <a:t>Customer satisfaction</a:t>
            </a:r>
            <a:endParaRPr lang="en-AU" sz="2000" dirty="0" smtClean="0"/>
          </a:p>
          <a:p>
            <a:pPr lvl="2"/>
            <a:r>
              <a:rPr lang="en-US" sz="2000" dirty="0" smtClean="0"/>
              <a:t>Forecasting</a:t>
            </a:r>
            <a:endParaRPr lang="en-AU" sz="2000" dirty="0" smtClean="0"/>
          </a:p>
          <a:p>
            <a:endParaRPr lang="en-US" sz="2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18</a:t>
            </a:fld>
            <a:endParaRPr lang="en-AU"/>
          </a:p>
        </p:txBody>
      </p:sp>
    </p:spTree>
    <p:extLst>
      <p:ext uri="{BB962C8B-B14F-4D97-AF65-F5344CB8AC3E}">
        <p14:creationId xmlns:p14="http://schemas.microsoft.com/office/powerpoint/2010/main" val="242146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618266" y="2650826"/>
            <a:ext cx="1485270" cy="812884"/>
            <a:chOff x="445130" y="2772142"/>
            <a:chExt cx="2996241" cy="1639834"/>
          </a:xfrm>
        </p:grpSpPr>
        <p:pic>
          <p:nvPicPr>
            <p:cNvPr id="71" name="Picture 100" descr="http://www.psdgraphics.com/file/white-clouds-ic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00" b="25263"/>
            <a:stretch/>
          </p:blipFill>
          <p:spPr bwMode="auto">
            <a:xfrm>
              <a:off x="445130" y="2772142"/>
              <a:ext cx="2996241" cy="16398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2" name="Picture 7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6933" y="3189412"/>
              <a:ext cx="387050" cy="517716"/>
            </a:xfrm>
            <a:prstGeom prst="rect">
              <a:avLst/>
            </a:prstGeom>
          </p:spPr>
        </p:pic>
        <p:pic>
          <p:nvPicPr>
            <p:cNvPr id="73" name="Picture 72"/>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34307"/>
            <a:stretch/>
          </p:blipFill>
          <p:spPr>
            <a:xfrm>
              <a:off x="2227025" y="3330892"/>
              <a:ext cx="667732" cy="389845"/>
            </a:xfrm>
            <a:prstGeom prst="rect">
              <a:avLst/>
            </a:prstGeom>
          </p:spPr>
        </p:pic>
        <p:pic>
          <p:nvPicPr>
            <p:cNvPr id="74" name="Picture 10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6721" y="2959672"/>
              <a:ext cx="559592" cy="51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02"/>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2607" y="3824879"/>
              <a:ext cx="638722" cy="38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66587" y="3718726"/>
              <a:ext cx="637672" cy="566722"/>
            </a:xfrm>
            <a:prstGeom prst="rect">
              <a:avLst/>
            </a:prstGeom>
          </p:spPr>
        </p:pic>
      </p:grpSp>
      <p:cxnSp>
        <p:nvCxnSpPr>
          <p:cNvPr id="145" name="Straight Connector 144"/>
          <p:cNvCxnSpPr/>
          <p:nvPr/>
        </p:nvCxnSpPr>
        <p:spPr>
          <a:xfrm>
            <a:off x="3926115" y="4482259"/>
            <a:ext cx="527050" cy="215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3536860" y="1526334"/>
            <a:ext cx="628650" cy="35242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131095" y="4492419"/>
            <a:ext cx="518160" cy="20574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565685" y="2202609"/>
            <a:ext cx="733425"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751615" y="4723559"/>
            <a:ext cx="1454150" cy="412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53115" y="4804839"/>
            <a:ext cx="388620" cy="335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786415" y="2503599"/>
            <a:ext cx="1501140" cy="1981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48" name="Picture 24" descr="http://icons.iconarchive.com/icons/icons-land/vista-hardware-devices/128/Home-Server-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550" y="1706357"/>
            <a:ext cx="686435" cy="68643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50" name="Picture 26" descr="http://icons.iconarchive.com/icons/visualpharm/hardware/128/server-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710" y="4605449"/>
            <a:ext cx="563562"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52" name="Picture 28" descr="http://icons.iconarchive.com/icons/treetog/junior/256/firewall-icon.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964851" y="3417999"/>
            <a:ext cx="671194" cy="67119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96" name="Picture 72" descr="http://upload.wikimedia.org/wikipedia/en/a/a6/Windows_Fax_and_Scan_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09550" y="4812458"/>
            <a:ext cx="537845" cy="53784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2484424" y="4259778"/>
            <a:ext cx="757161" cy="879071"/>
            <a:chOff x="6691389" y="3235729"/>
            <a:chExt cx="757161" cy="879071"/>
          </a:xfrm>
        </p:grpSpPr>
        <p:pic>
          <p:nvPicPr>
            <p:cNvPr id="1078" name="Picture 54" descr="http://www.designdownloader.com/item/pngl/laptop_f010/laptop_f010-20111223152102-0000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51401" y="3488344"/>
              <a:ext cx="555239" cy="6264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84" name="Picture 60" descr="iPad Side Blue Background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6725145" y="3452046"/>
              <a:ext cx="349039" cy="39380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80" name="Picture 56" descr="iPhone alt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91389" y="3705867"/>
              <a:ext cx="199798" cy="2254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0" name="Picture 76" descr="http://images.apple.com/support/assets/images/assistant/shared/wifiaccesspoint.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83425" y="3235729"/>
              <a:ext cx="365125" cy="273512"/>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57" name="Straight Connector 56"/>
          <p:cNvCxnSpPr/>
          <p:nvPr/>
        </p:nvCxnSpPr>
        <p:spPr>
          <a:xfrm flipH="1">
            <a:off x="4487455" y="4781979"/>
            <a:ext cx="99060" cy="8153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769395" y="4820079"/>
            <a:ext cx="273050" cy="668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4365535" y="1954959"/>
            <a:ext cx="830580" cy="198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534955" y="1962579"/>
            <a:ext cx="662940" cy="335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3" name="Picture 54" descr="http://www.designdownloader.com/item/pngl/laptop_f010/laptop_f010-20111223152102-0000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187361" y="1328503"/>
            <a:ext cx="555239" cy="6264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 name="Picture 60" descr="iPad Side Blue Background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3089680" y="1244580"/>
            <a:ext cx="349039" cy="39380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5" name="Picture 56" descr="iPhone alt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5924" y="1498401"/>
            <a:ext cx="199798" cy="2254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6" name="Picture 76" descr="http://images.apple.com/support/assets/images/assistant/shared/wifiaccesspoint.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19385" y="1075888"/>
            <a:ext cx="365125" cy="2735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849914" y="5846239"/>
            <a:ext cx="1181101" cy="307777"/>
          </a:xfrm>
          <a:prstGeom prst="rect">
            <a:avLst/>
          </a:prstGeom>
          <a:noFill/>
        </p:spPr>
        <p:txBody>
          <a:bodyPr wrap="square" rtlCol="0">
            <a:spAutoFit/>
          </a:bodyPr>
          <a:lstStyle/>
          <a:p>
            <a:pPr algn="ctr"/>
            <a:r>
              <a:rPr lang="en-AU" sz="1400" dirty="0" smtClean="0">
                <a:latin typeface="Avenir Next Condensed Medium"/>
                <a:cs typeface="Avenir Next Condensed Medium"/>
              </a:rPr>
              <a:t>Workstations</a:t>
            </a:r>
            <a:endParaRPr lang="en-AU" sz="1400" dirty="0">
              <a:latin typeface="Avenir Next Condensed Medium"/>
              <a:cs typeface="Avenir Next Condensed Medium"/>
            </a:endParaRPr>
          </a:p>
        </p:txBody>
      </p:sp>
      <p:sp>
        <p:nvSpPr>
          <p:cNvPr id="108" name="TextBox 107"/>
          <p:cNvSpPr txBox="1"/>
          <p:nvPr/>
        </p:nvSpPr>
        <p:spPr>
          <a:xfrm>
            <a:off x="5618266" y="5324904"/>
            <a:ext cx="2014117" cy="523220"/>
          </a:xfrm>
          <a:prstGeom prst="rect">
            <a:avLst/>
          </a:prstGeom>
          <a:noFill/>
        </p:spPr>
        <p:txBody>
          <a:bodyPr wrap="square" rtlCol="0">
            <a:spAutoFit/>
          </a:bodyPr>
          <a:lstStyle/>
          <a:p>
            <a:pPr algn="ctr"/>
            <a:r>
              <a:rPr lang="en-AU" sz="1400" dirty="0" smtClean="0">
                <a:latin typeface="Avenir Next Condensed Medium"/>
                <a:cs typeface="Avenir Next Condensed Medium"/>
              </a:rPr>
              <a:t>Printer | </a:t>
            </a:r>
            <a:r>
              <a:rPr lang="en-AU" sz="1400" dirty="0" smtClean="0">
                <a:latin typeface="Avenir Next Condensed Medium"/>
                <a:cs typeface="Avenir Next Condensed Medium"/>
              </a:rPr>
              <a:t>fax </a:t>
            </a:r>
            <a:r>
              <a:rPr lang="en-AU" sz="1400" dirty="0" smtClean="0">
                <a:latin typeface="Avenir Next Condensed Medium"/>
                <a:cs typeface="Avenir Next Condensed Medium"/>
              </a:rPr>
              <a:t>| </a:t>
            </a:r>
          </a:p>
          <a:p>
            <a:pPr algn="ctr"/>
            <a:r>
              <a:rPr lang="en-AU" sz="1400" dirty="0" smtClean="0">
                <a:latin typeface="Avenir Next Condensed Medium"/>
                <a:cs typeface="Avenir Next Condensed Medium"/>
              </a:rPr>
              <a:t>scanner</a:t>
            </a:r>
            <a:endParaRPr lang="en-AU" sz="1400" dirty="0">
              <a:latin typeface="Avenir Next Condensed Medium"/>
              <a:cs typeface="Avenir Next Condensed Medium"/>
            </a:endParaRPr>
          </a:p>
        </p:txBody>
      </p:sp>
      <p:sp>
        <p:nvSpPr>
          <p:cNvPr id="109" name="TextBox 108"/>
          <p:cNvSpPr txBox="1"/>
          <p:nvPr/>
        </p:nvSpPr>
        <p:spPr>
          <a:xfrm>
            <a:off x="5193575" y="4303824"/>
            <a:ext cx="885826" cy="307777"/>
          </a:xfrm>
          <a:prstGeom prst="rect">
            <a:avLst/>
          </a:prstGeom>
          <a:noFill/>
        </p:spPr>
        <p:txBody>
          <a:bodyPr wrap="square" rtlCol="0">
            <a:spAutoFit/>
          </a:bodyPr>
          <a:lstStyle/>
          <a:p>
            <a:pPr algn="ctr"/>
            <a:r>
              <a:rPr lang="en-AU" sz="1400" dirty="0" smtClean="0">
                <a:latin typeface="Avenir Next Condensed Medium"/>
                <a:cs typeface="Avenir Next Condensed Medium"/>
              </a:rPr>
              <a:t>Server</a:t>
            </a:r>
            <a:endParaRPr lang="en-AU" sz="1400" dirty="0">
              <a:latin typeface="Avenir Next Condensed Medium"/>
              <a:cs typeface="Avenir Next Condensed Medium"/>
            </a:endParaRPr>
          </a:p>
        </p:txBody>
      </p:sp>
      <p:sp>
        <p:nvSpPr>
          <p:cNvPr id="110" name="TextBox 109"/>
          <p:cNvSpPr txBox="1"/>
          <p:nvPr/>
        </p:nvSpPr>
        <p:spPr>
          <a:xfrm>
            <a:off x="4122330" y="4289854"/>
            <a:ext cx="1133476" cy="307777"/>
          </a:xfrm>
          <a:prstGeom prst="rect">
            <a:avLst/>
          </a:prstGeom>
          <a:noFill/>
        </p:spPr>
        <p:txBody>
          <a:bodyPr wrap="square" rtlCol="0">
            <a:spAutoFit/>
          </a:bodyPr>
          <a:lstStyle/>
          <a:p>
            <a:pPr algn="ctr"/>
            <a:r>
              <a:rPr lang="en-AU" sz="1400" dirty="0" smtClean="0">
                <a:latin typeface="Avenir Next Condensed Medium"/>
                <a:cs typeface="Avenir Next Condensed Medium"/>
              </a:rPr>
              <a:t>Hub/switch</a:t>
            </a:r>
            <a:endParaRPr lang="en-AU" sz="1400" dirty="0">
              <a:latin typeface="Avenir Next Condensed Medium"/>
              <a:cs typeface="Avenir Next Condensed Medium"/>
            </a:endParaRPr>
          </a:p>
        </p:txBody>
      </p:sp>
      <p:sp>
        <p:nvSpPr>
          <p:cNvPr id="111" name="TextBox 110"/>
          <p:cNvSpPr txBox="1"/>
          <p:nvPr/>
        </p:nvSpPr>
        <p:spPr>
          <a:xfrm>
            <a:off x="3232060" y="3436414"/>
            <a:ext cx="876300" cy="523220"/>
          </a:xfrm>
          <a:prstGeom prst="rect">
            <a:avLst/>
          </a:prstGeom>
          <a:noFill/>
        </p:spPr>
        <p:txBody>
          <a:bodyPr wrap="square" rtlCol="0">
            <a:spAutoFit/>
          </a:bodyPr>
          <a:lstStyle/>
          <a:p>
            <a:pPr algn="ctr"/>
            <a:r>
              <a:rPr lang="en-AU" sz="1400" dirty="0" smtClean="0">
                <a:latin typeface="Avenir Next Condensed Medium"/>
                <a:cs typeface="Avenir Next Condensed Medium"/>
              </a:rPr>
              <a:t>VPN/</a:t>
            </a:r>
          </a:p>
          <a:p>
            <a:pPr algn="ctr"/>
            <a:r>
              <a:rPr lang="en-AU" sz="1400" dirty="0">
                <a:latin typeface="Avenir Next Condensed Medium"/>
                <a:cs typeface="Avenir Next Condensed Medium"/>
              </a:rPr>
              <a:t>f</a:t>
            </a:r>
            <a:r>
              <a:rPr lang="en-AU" sz="1400" dirty="0" smtClean="0">
                <a:latin typeface="Avenir Next Condensed Medium"/>
                <a:cs typeface="Avenir Next Condensed Medium"/>
              </a:rPr>
              <a:t>irewall</a:t>
            </a:r>
            <a:endParaRPr lang="en-AU" sz="1400" dirty="0">
              <a:latin typeface="Avenir Next Condensed Medium"/>
              <a:cs typeface="Avenir Next Condensed Medium"/>
            </a:endParaRPr>
          </a:p>
        </p:txBody>
      </p:sp>
      <p:sp>
        <p:nvSpPr>
          <p:cNvPr id="112" name="TextBox 111"/>
          <p:cNvSpPr txBox="1"/>
          <p:nvPr/>
        </p:nvSpPr>
        <p:spPr>
          <a:xfrm>
            <a:off x="2315755" y="5042964"/>
            <a:ext cx="876300" cy="523220"/>
          </a:xfrm>
          <a:prstGeom prst="rect">
            <a:avLst/>
          </a:prstGeom>
          <a:noFill/>
        </p:spPr>
        <p:txBody>
          <a:bodyPr wrap="square" rtlCol="0">
            <a:spAutoFit/>
          </a:bodyPr>
          <a:lstStyle/>
          <a:p>
            <a:pPr algn="ctr"/>
            <a:r>
              <a:rPr lang="en-AU" sz="1400" dirty="0" smtClean="0">
                <a:latin typeface="Avenir Next Condensed Medium"/>
                <a:cs typeface="Avenir Next Condensed Medium"/>
              </a:rPr>
              <a:t>Wireless</a:t>
            </a:r>
            <a:br>
              <a:rPr lang="en-AU" sz="1400" dirty="0" smtClean="0">
                <a:latin typeface="Avenir Next Condensed Medium"/>
                <a:cs typeface="Avenir Next Condensed Medium"/>
              </a:rPr>
            </a:br>
            <a:r>
              <a:rPr lang="en-AU" sz="1400" dirty="0" smtClean="0">
                <a:latin typeface="Avenir Next Condensed Medium"/>
                <a:cs typeface="Avenir Next Condensed Medium"/>
              </a:rPr>
              <a:t>devices</a:t>
            </a:r>
            <a:endParaRPr lang="en-AU" sz="1400" dirty="0">
              <a:latin typeface="Avenir Next Condensed Medium"/>
              <a:cs typeface="Avenir Next Condensed Medium"/>
            </a:endParaRPr>
          </a:p>
        </p:txBody>
      </p:sp>
      <p:sp>
        <p:nvSpPr>
          <p:cNvPr id="121" name="TextBox 120"/>
          <p:cNvSpPr txBox="1"/>
          <p:nvPr/>
        </p:nvSpPr>
        <p:spPr>
          <a:xfrm>
            <a:off x="2603410" y="1751759"/>
            <a:ext cx="876300" cy="523220"/>
          </a:xfrm>
          <a:prstGeom prst="rect">
            <a:avLst/>
          </a:prstGeom>
          <a:noFill/>
        </p:spPr>
        <p:txBody>
          <a:bodyPr wrap="square" rtlCol="0">
            <a:spAutoFit/>
          </a:bodyPr>
          <a:lstStyle/>
          <a:p>
            <a:pPr algn="ctr"/>
            <a:r>
              <a:rPr lang="en-AU" sz="1400" dirty="0" smtClean="0">
                <a:latin typeface="Avenir Next Condensed Medium"/>
                <a:cs typeface="Avenir Next Condensed Medium"/>
              </a:rPr>
              <a:t>Remote users</a:t>
            </a:r>
            <a:endParaRPr lang="en-AU" sz="1400" dirty="0">
              <a:latin typeface="Avenir Next Condensed Medium"/>
              <a:cs typeface="Avenir Next Condensed Medium"/>
            </a:endParaRPr>
          </a:p>
        </p:txBody>
      </p:sp>
      <p:sp>
        <p:nvSpPr>
          <p:cNvPr id="122" name="TextBox 121"/>
          <p:cNvSpPr txBox="1"/>
          <p:nvPr/>
        </p:nvSpPr>
        <p:spPr>
          <a:xfrm>
            <a:off x="4476025" y="3408474"/>
            <a:ext cx="876300" cy="307777"/>
          </a:xfrm>
          <a:prstGeom prst="rect">
            <a:avLst/>
          </a:prstGeom>
          <a:noFill/>
        </p:spPr>
        <p:txBody>
          <a:bodyPr wrap="square" rtlCol="0">
            <a:spAutoFit/>
          </a:bodyPr>
          <a:lstStyle/>
          <a:p>
            <a:pPr algn="ctr"/>
            <a:r>
              <a:rPr lang="en-AU" sz="1400" dirty="0" smtClean="0">
                <a:latin typeface="Avenir Next Condensed Medium"/>
                <a:cs typeface="Avenir Next Condensed Medium"/>
              </a:rPr>
              <a:t>Modem</a:t>
            </a:r>
            <a:endParaRPr lang="en-AU" sz="1400" dirty="0">
              <a:latin typeface="Avenir Next Condensed Medium"/>
              <a:cs typeface="Avenir Next Condensed Medium"/>
            </a:endParaRPr>
          </a:p>
        </p:txBody>
      </p:sp>
      <p:grpSp>
        <p:nvGrpSpPr>
          <p:cNvPr id="8" name="Group 7"/>
          <p:cNvGrpSpPr/>
          <p:nvPr/>
        </p:nvGrpSpPr>
        <p:grpSpPr>
          <a:xfrm>
            <a:off x="3930651" y="1431489"/>
            <a:ext cx="679359" cy="755328"/>
            <a:chOff x="3930651" y="1431489"/>
            <a:chExt cx="679359" cy="755328"/>
          </a:xfrm>
        </p:grpSpPr>
        <p:pic>
          <p:nvPicPr>
            <p:cNvPr id="7" name="Picture 6"/>
            <p:cNvPicPr>
              <a:picLocks noChangeAspect="1"/>
            </p:cNvPicPr>
            <p:nvPr/>
          </p:nvPicPr>
          <p:blipFill>
            <a:blip r:embed="rId17"/>
            <a:stretch>
              <a:fillRect/>
            </a:stretch>
          </p:blipFill>
          <p:spPr>
            <a:xfrm>
              <a:off x="3930651" y="1538817"/>
              <a:ext cx="649029" cy="648000"/>
            </a:xfrm>
            <a:prstGeom prst="rect">
              <a:avLst/>
            </a:prstGeom>
          </p:spPr>
        </p:pic>
        <p:pic>
          <p:nvPicPr>
            <p:cNvPr id="124" name="Picture 76" descr="http://images.apple.com/support/assets/images/assistant/shared/wifiaccesspoint.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44885" y="1431489"/>
              <a:ext cx="365125" cy="27351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102" name="Picture 78" descr="http://icons.iconarchive.com/icons/visualpharm/must-have/256/User-ico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41150" y="2598849"/>
            <a:ext cx="438785" cy="43878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9" name="TextBox 138"/>
          <p:cNvSpPr txBox="1"/>
          <p:nvPr/>
        </p:nvSpPr>
        <p:spPr>
          <a:xfrm>
            <a:off x="4910365" y="2654094"/>
            <a:ext cx="876300" cy="307777"/>
          </a:xfrm>
          <a:prstGeom prst="rect">
            <a:avLst/>
          </a:prstGeom>
          <a:noFill/>
        </p:spPr>
        <p:txBody>
          <a:bodyPr wrap="square" rtlCol="0">
            <a:spAutoFit/>
          </a:bodyPr>
          <a:lstStyle/>
          <a:p>
            <a:pPr algn="ctr"/>
            <a:r>
              <a:rPr lang="en-AU" sz="1400" dirty="0" smtClean="0">
                <a:latin typeface="Avenir Next Condensed Medium"/>
                <a:cs typeface="Avenir Next Condensed Medium"/>
              </a:rPr>
              <a:t>ISP</a:t>
            </a:r>
            <a:endParaRPr lang="en-AU" sz="1400" dirty="0">
              <a:latin typeface="Avenir Next Condensed Medium"/>
              <a:cs typeface="Avenir Next Condensed Medium"/>
            </a:endParaRPr>
          </a:p>
        </p:txBody>
      </p:sp>
      <p:sp>
        <p:nvSpPr>
          <p:cNvPr id="140" name="TextBox 139"/>
          <p:cNvSpPr txBox="1"/>
          <p:nvPr/>
        </p:nvSpPr>
        <p:spPr>
          <a:xfrm>
            <a:off x="4948465" y="1495854"/>
            <a:ext cx="876300" cy="307777"/>
          </a:xfrm>
          <a:prstGeom prst="rect">
            <a:avLst/>
          </a:prstGeom>
          <a:noFill/>
        </p:spPr>
        <p:txBody>
          <a:bodyPr wrap="square" rtlCol="0">
            <a:spAutoFit/>
          </a:bodyPr>
          <a:lstStyle/>
          <a:p>
            <a:pPr algn="ctr"/>
            <a:r>
              <a:rPr lang="en-AU" sz="1400" dirty="0" smtClean="0">
                <a:latin typeface="Avenir Next Condensed Medium"/>
                <a:cs typeface="Avenir Next Condensed Medium"/>
              </a:rPr>
              <a:t>Internet</a:t>
            </a:r>
            <a:endParaRPr lang="en-AU" sz="1400" dirty="0">
              <a:latin typeface="Avenir Next Condensed Medium"/>
              <a:cs typeface="Avenir Next Condensed Medium"/>
            </a:endParaRPr>
          </a:p>
        </p:txBody>
      </p:sp>
      <p:sp>
        <p:nvSpPr>
          <p:cNvPr id="141" name="TextBox 140"/>
          <p:cNvSpPr txBox="1"/>
          <p:nvPr/>
        </p:nvSpPr>
        <p:spPr>
          <a:xfrm>
            <a:off x="5992405" y="1466009"/>
            <a:ext cx="876300" cy="307777"/>
          </a:xfrm>
          <a:prstGeom prst="rect">
            <a:avLst/>
          </a:prstGeom>
          <a:noFill/>
        </p:spPr>
        <p:txBody>
          <a:bodyPr wrap="square" rtlCol="0">
            <a:spAutoFit/>
          </a:bodyPr>
          <a:lstStyle/>
          <a:p>
            <a:pPr algn="ctr"/>
            <a:r>
              <a:rPr lang="en-AU" sz="1400" dirty="0" smtClean="0">
                <a:latin typeface="Avenir Next Condensed Medium"/>
                <a:cs typeface="Avenir Next Condensed Medium"/>
              </a:rPr>
              <a:t>GDS</a:t>
            </a:r>
            <a:endParaRPr lang="en-AU" sz="1400" dirty="0">
              <a:latin typeface="Avenir Next Condensed Medium"/>
              <a:cs typeface="Avenir Next Condensed Medium"/>
            </a:endParaRPr>
          </a:p>
        </p:txBody>
      </p:sp>
      <p:sp>
        <p:nvSpPr>
          <p:cNvPr id="142" name="TextBox 141"/>
          <p:cNvSpPr txBox="1"/>
          <p:nvPr/>
        </p:nvSpPr>
        <p:spPr>
          <a:xfrm>
            <a:off x="3022509" y="2584879"/>
            <a:ext cx="1030605" cy="307777"/>
          </a:xfrm>
          <a:prstGeom prst="rect">
            <a:avLst/>
          </a:prstGeom>
          <a:noFill/>
        </p:spPr>
        <p:txBody>
          <a:bodyPr wrap="square" rtlCol="0">
            <a:spAutoFit/>
          </a:bodyPr>
          <a:lstStyle/>
          <a:p>
            <a:pPr algn="ctr"/>
            <a:r>
              <a:rPr lang="en-AU" sz="1400" dirty="0" smtClean="0">
                <a:latin typeface="Avenir Next Condensed Medium"/>
                <a:cs typeface="Avenir Next Condensed Medium"/>
              </a:rPr>
              <a:t>VPN </a:t>
            </a:r>
            <a:r>
              <a:rPr lang="en-AU" sz="1400" dirty="0" smtClean="0">
                <a:latin typeface="Avenir Next Condensed Medium"/>
                <a:cs typeface="Avenir Next Condensed Medium"/>
              </a:rPr>
              <a:t>client</a:t>
            </a:r>
            <a:endParaRPr lang="en-AU" sz="1400" dirty="0">
              <a:latin typeface="Avenir Next Condensed Medium"/>
              <a:cs typeface="Avenir Next Condensed Medium"/>
            </a:endParaRPr>
          </a:p>
        </p:txBody>
      </p:sp>
      <p:sp>
        <p:nvSpPr>
          <p:cNvPr id="149" name="TextBox 148"/>
          <p:cNvSpPr txBox="1"/>
          <p:nvPr/>
        </p:nvSpPr>
        <p:spPr>
          <a:xfrm>
            <a:off x="3266985" y="4590844"/>
            <a:ext cx="876300" cy="307777"/>
          </a:xfrm>
          <a:prstGeom prst="rect">
            <a:avLst/>
          </a:prstGeom>
          <a:noFill/>
        </p:spPr>
        <p:txBody>
          <a:bodyPr wrap="square" rtlCol="0">
            <a:spAutoFit/>
          </a:bodyPr>
          <a:lstStyle/>
          <a:p>
            <a:pPr algn="ctr"/>
            <a:r>
              <a:rPr lang="en-AU" sz="1400" dirty="0" smtClean="0">
                <a:latin typeface="Avenir Next Condensed Medium"/>
                <a:cs typeface="Avenir Next Condensed Medium"/>
              </a:rPr>
              <a:t>Router</a:t>
            </a:r>
            <a:endParaRPr lang="en-AU" sz="1400" dirty="0">
              <a:latin typeface="Avenir Next Condensed Medium"/>
              <a:cs typeface="Avenir Next Condensed Medium"/>
            </a:endParaRPr>
          </a:p>
        </p:txBody>
      </p:sp>
      <p:sp>
        <p:nvSpPr>
          <p:cNvPr id="152" name="TextBox 151"/>
          <p:cNvSpPr txBox="1"/>
          <p:nvPr/>
        </p:nvSpPr>
        <p:spPr>
          <a:xfrm>
            <a:off x="4018825" y="2082594"/>
            <a:ext cx="876300" cy="307777"/>
          </a:xfrm>
          <a:prstGeom prst="rect">
            <a:avLst/>
          </a:prstGeom>
          <a:noFill/>
        </p:spPr>
        <p:txBody>
          <a:bodyPr wrap="square" rtlCol="0">
            <a:spAutoFit/>
          </a:bodyPr>
          <a:lstStyle/>
          <a:p>
            <a:pPr algn="ctr"/>
            <a:r>
              <a:rPr lang="en-AU" sz="1400" dirty="0" smtClean="0">
                <a:latin typeface="Avenir Next Condensed Medium"/>
                <a:cs typeface="Avenir Next Condensed Medium"/>
              </a:rPr>
              <a:t>Modem</a:t>
            </a:r>
            <a:endParaRPr lang="en-AU" sz="1400" dirty="0">
              <a:latin typeface="Avenir Next Condensed Medium"/>
              <a:cs typeface="Avenir Next Condensed Medium"/>
            </a:endParaRPr>
          </a:p>
        </p:txBody>
      </p:sp>
      <p:pic>
        <p:nvPicPr>
          <p:cNvPr id="1108" name="Picture 84" descr="http://www.mricons.com/store/png/75733_52346_Modem_128x128_modem_ico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99190" y="2963657"/>
            <a:ext cx="591185" cy="59118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25" name="AutoShape 94" descr="http://www.clker.com/cliparts/R/z/0/r/z/J/hotel.svg"/>
          <p:cNvSpPr>
            <a:spLocks noChangeAspect="1" noChangeArrowheads="1"/>
          </p:cNvSpPr>
          <p:nvPr/>
        </p:nvSpPr>
        <p:spPr bwMode="auto">
          <a:xfrm>
            <a:off x="155575" y="-1828800"/>
            <a:ext cx="5095875" cy="381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9" name="AutoShape 96" descr="http://www.clker.com/cliparts/R/z/0/r/z/J/hotel.svg"/>
          <p:cNvSpPr>
            <a:spLocks noChangeAspect="1" noChangeArrowheads="1"/>
          </p:cNvSpPr>
          <p:nvPr/>
        </p:nvSpPr>
        <p:spPr bwMode="auto">
          <a:xfrm>
            <a:off x="307975" y="-1676400"/>
            <a:ext cx="5095875" cy="381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2" name="TextBox 191"/>
          <p:cNvSpPr txBox="1"/>
          <p:nvPr/>
        </p:nvSpPr>
        <p:spPr>
          <a:xfrm>
            <a:off x="5935255" y="3383708"/>
            <a:ext cx="933450" cy="307777"/>
          </a:xfrm>
          <a:prstGeom prst="rect">
            <a:avLst/>
          </a:prstGeom>
          <a:noFill/>
        </p:spPr>
        <p:txBody>
          <a:bodyPr wrap="square" rtlCol="0">
            <a:spAutoFit/>
          </a:bodyPr>
          <a:lstStyle/>
          <a:p>
            <a:pPr algn="ctr"/>
            <a:r>
              <a:rPr lang="en-AU" sz="1400" dirty="0" smtClean="0">
                <a:latin typeface="Avenir Next Condensed Medium"/>
                <a:cs typeface="Avenir Next Condensed Medium"/>
              </a:rPr>
              <a:t>Suppliers</a:t>
            </a:r>
            <a:endParaRPr lang="en-AU" sz="1400" dirty="0">
              <a:latin typeface="Avenir Next Condensed Medium"/>
              <a:cs typeface="Avenir Next Condensed Medium"/>
            </a:endParaRPr>
          </a:p>
        </p:txBody>
      </p:sp>
      <p:cxnSp>
        <p:nvCxnSpPr>
          <p:cNvPr id="193" name="Straight Connector 192"/>
          <p:cNvCxnSpPr/>
          <p:nvPr/>
        </p:nvCxnSpPr>
        <p:spPr>
          <a:xfrm flipH="1">
            <a:off x="6350350" y="2234359"/>
            <a:ext cx="109415" cy="5232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5548540" y="2415334"/>
            <a:ext cx="434976" cy="492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90" name="Picture 66" descr="Categories applications internet ic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977040" y="1812084"/>
            <a:ext cx="791845" cy="7918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1"/>
          <a:stretch>
            <a:fillRect/>
          </a:stretch>
        </p:blipFill>
        <p:spPr>
          <a:xfrm>
            <a:off x="3475991" y="4864735"/>
            <a:ext cx="646789" cy="648000"/>
          </a:xfrm>
          <a:prstGeom prst="rect">
            <a:avLst/>
          </a:prstGeom>
        </p:spPr>
      </p:pic>
      <p:pic>
        <p:nvPicPr>
          <p:cNvPr id="65" name="Picture 64"/>
          <p:cNvPicPr>
            <a:picLocks noChangeAspect="1"/>
          </p:cNvPicPr>
          <p:nvPr/>
        </p:nvPicPr>
        <p:blipFill>
          <a:blip r:embed="rId21"/>
          <a:stretch>
            <a:fillRect/>
          </a:stretch>
        </p:blipFill>
        <p:spPr>
          <a:xfrm>
            <a:off x="4022091" y="5191760"/>
            <a:ext cx="646789" cy="648000"/>
          </a:xfrm>
          <a:prstGeom prst="rect">
            <a:avLst/>
          </a:prstGeom>
        </p:spPr>
      </p:pic>
      <p:pic>
        <p:nvPicPr>
          <p:cNvPr id="66" name="Picture 65"/>
          <p:cNvPicPr>
            <a:picLocks noChangeAspect="1"/>
          </p:cNvPicPr>
          <p:nvPr/>
        </p:nvPicPr>
        <p:blipFill>
          <a:blip r:embed="rId21"/>
          <a:stretch>
            <a:fillRect/>
          </a:stretch>
        </p:blipFill>
        <p:spPr>
          <a:xfrm>
            <a:off x="4707891" y="5071110"/>
            <a:ext cx="646789" cy="648000"/>
          </a:xfrm>
          <a:prstGeom prst="rect">
            <a:avLst/>
          </a:prstGeom>
        </p:spPr>
      </p:pic>
      <p:pic>
        <p:nvPicPr>
          <p:cNvPr id="3" name="Picture 2"/>
          <p:cNvPicPr>
            <a:picLocks noChangeAspect="1"/>
          </p:cNvPicPr>
          <p:nvPr/>
        </p:nvPicPr>
        <p:blipFill>
          <a:blip r:embed="rId22"/>
          <a:stretch>
            <a:fillRect/>
          </a:stretch>
        </p:blipFill>
        <p:spPr>
          <a:xfrm>
            <a:off x="4314825" y="4544061"/>
            <a:ext cx="660400" cy="362452"/>
          </a:xfrm>
          <a:prstGeom prst="rect">
            <a:avLst/>
          </a:prstGeom>
        </p:spPr>
      </p:pic>
      <p:pic>
        <p:nvPicPr>
          <p:cNvPr id="4" name="Picture 3"/>
          <p:cNvPicPr>
            <a:picLocks noChangeAspect="1"/>
          </p:cNvPicPr>
          <p:nvPr/>
        </p:nvPicPr>
        <p:blipFill>
          <a:blip r:embed="rId23"/>
          <a:stretch>
            <a:fillRect/>
          </a:stretch>
        </p:blipFill>
        <p:spPr>
          <a:xfrm rot="21120000">
            <a:off x="3448958" y="4046633"/>
            <a:ext cx="648000" cy="648000"/>
          </a:xfrm>
          <a:prstGeom prst="rect">
            <a:avLst/>
          </a:prstGeom>
        </p:spPr>
      </p:pic>
      <p:pic>
        <p:nvPicPr>
          <p:cNvPr id="148" name="Picture 76" descr="http://images.apple.com/support/assets/images/assistant/shared/wifiaccesspoint.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01935" y="3962599"/>
            <a:ext cx="365125" cy="273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a:blip r:embed="rId21"/>
          <a:stretch>
            <a:fillRect/>
          </a:stretch>
        </p:blipFill>
        <p:spPr>
          <a:xfrm>
            <a:off x="3171191" y="1977602"/>
            <a:ext cx="646789" cy="648000"/>
          </a:xfrm>
          <a:prstGeom prst="rect">
            <a:avLst/>
          </a:prstGeom>
        </p:spPr>
      </p:pic>
      <p:sp>
        <p:nvSpPr>
          <p:cNvPr id="87" name="Title 4"/>
          <p:cNvSpPr txBox="1">
            <a:spLocks/>
          </p:cNvSpPr>
          <p:nvPr/>
        </p:nvSpPr>
        <p:spPr>
          <a:xfrm>
            <a:off x="754075" y="6130702"/>
            <a:ext cx="7830457" cy="5952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2000" dirty="0" smtClean="0"/>
              <a:t>FIGURE 3.7 </a:t>
            </a:r>
            <a:r>
              <a:rPr lang="en-US" sz="2000" b="0" dirty="0"/>
              <a:t>Simple </a:t>
            </a:r>
            <a:r>
              <a:rPr lang="en-US" sz="2000" b="0" dirty="0" smtClean="0"/>
              <a:t>travel </a:t>
            </a:r>
            <a:r>
              <a:rPr lang="en-US" sz="2000" b="0" dirty="0"/>
              <a:t>r</a:t>
            </a:r>
            <a:r>
              <a:rPr lang="en-US" sz="2000" b="0" dirty="0" smtClean="0"/>
              <a:t>etailer </a:t>
            </a:r>
            <a:r>
              <a:rPr lang="en-US" sz="2000" b="0" dirty="0"/>
              <a:t>h</a:t>
            </a:r>
            <a:r>
              <a:rPr lang="en-US" sz="2000" b="0" dirty="0" smtClean="0"/>
              <a:t>ardware </a:t>
            </a:r>
            <a:r>
              <a:rPr lang="en-US" sz="2000" b="0" dirty="0"/>
              <a:t>and </a:t>
            </a:r>
            <a:r>
              <a:rPr lang="en-US" sz="2000" b="0" dirty="0" smtClean="0"/>
              <a:t>network.</a:t>
            </a:r>
            <a:endParaRPr lang="en-US" sz="2000" b="0" dirty="0"/>
          </a:p>
        </p:txBody>
      </p:sp>
    </p:spTree>
    <p:extLst>
      <p:ext uri="{BB962C8B-B14F-4D97-AF65-F5344CB8AC3E}">
        <p14:creationId xmlns:p14="http://schemas.microsoft.com/office/powerpoint/2010/main" val="2752963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smtClean="0"/>
              <a:t>Chapter 3</a:t>
            </a:r>
            <a:endParaRPr lang="en-US" sz="3600" dirty="0"/>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Travel Intermediaries </a:t>
            </a:r>
            <a:r>
              <a:rPr lang="en-US" sz="3200" dirty="0" smtClean="0"/>
              <a:t/>
            </a:r>
            <a:br>
              <a:rPr lang="en-US" sz="3200" dirty="0" smtClean="0"/>
            </a:br>
            <a:r>
              <a:rPr lang="en-US" sz="3200" dirty="0" smtClean="0"/>
              <a:t>and </a:t>
            </a:r>
            <a:r>
              <a:rPr lang="en-US" sz="3200" dirty="0"/>
              <a:t>Information Technology</a:t>
            </a:r>
          </a:p>
        </p:txBody>
      </p:sp>
    </p:spTree>
    <p:extLst>
      <p:ext uri="{BB962C8B-B14F-4D97-AF65-F5344CB8AC3E}">
        <p14:creationId xmlns:p14="http://schemas.microsoft.com/office/powerpoint/2010/main" val="2050884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Travel Retail Hardware and Networks</a:t>
            </a:r>
            <a:endParaRPr lang="en-US" dirty="0"/>
          </a:p>
        </p:txBody>
      </p:sp>
      <p:sp>
        <p:nvSpPr>
          <p:cNvPr id="4" name="Text Placeholder 3"/>
          <p:cNvSpPr>
            <a:spLocks noGrp="1"/>
          </p:cNvSpPr>
          <p:nvPr>
            <p:ph type="body" sz="quarter" idx="11"/>
          </p:nvPr>
        </p:nvSpPr>
        <p:spPr/>
        <p:txBody>
          <a:bodyPr/>
          <a:lstStyle/>
          <a:p>
            <a:pPr marL="1587" lvl="1" indent="0">
              <a:buNone/>
            </a:pPr>
            <a:r>
              <a:rPr lang="en-US" dirty="0" smtClean="0"/>
              <a:t>Key Terms</a:t>
            </a:r>
          </a:p>
          <a:p>
            <a:pPr lvl="1"/>
            <a:r>
              <a:rPr lang="en-US" dirty="0" smtClean="0"/>
              <a:t>Local area network (LAN)</a:t>
            </a:r>
          </a:p>
          <a:p>
            <a:pPr lvl="1"/>
            <a:r>
              <a:rPr lang="en-US" dirty="0" smtClean="0"/>
              <a:t>Intranet </a:t>
            </a:r>
          </a:p>
          <a:p>
            <a:pPr lvl="1"/>
            <a:r>
              <a:rPr lang="en-US" dirty="0" smtClean="0"/>
              <a:t>Extranet</a:t>
            </a:r>
          </a:p>
          <a:p>
            <a:pPr lvl="1"/>
            <a:r>
              <a:rPr lang="en-US" dirty="0" smtClean="0"/>
              <a:t>Virtual private </a:t>
            </a:r>
            <a:r>
              <a:rPr lang="en-US" dirty="0"/>
              <a:t>n</a:t>
            </a:r>
            <a:r>
              <a:rPr lang="en-US" dirty="0" smtClean="0"/>
              <a:t>etwork (VPN)</a:t>
            </a:r>
          </a:p>
          <a:p>
            <a:pPr lvl="1"/>
            <a:r>
              <a:rPr lang="en-US" dirty="0" smtClean="0"/>
              <a:t>Firewall</a:t>
            </a:r>
          </a:p>
        </p:txBody>
      </p:sp>
      <p:sp>
        <p:nvSpPr>
          <p:cNvPr id="2" name="Slide Number Placeholder 1"/>
          <p:cNvSpPr>
            <a:spLocks noGrp="1"/>
          </p:cNvSpPr>
          <p:nvPr>
            <p:ph type="sldNum" sz="quarter" idx="12"/>
          </p:nvPr>
        </p:nvSpPr>
        <p:spPr/>
        <p:txBody>
          <a:bodyPr/>
          <a:lstStyle/>
          <a:p>
            <a:fld id="{AA551730-D307-465E-83A6-5D1CE51CC7D8}" type="slidenum">
              <a:rPr lang="en-AU" smtClean="0"/>
              <a:t>20</a:t>
            </a:fld>
            <a:endParaRPr lang="en-AU"/>
          </a:p>
        </p:txBody>
      </p:sp>
    </p:spTree>
    <p:extLst>
      <p:ext uri="{BB962C8B-B14F-4D97-AF65-F5344CB8AC3E}">
        <p14:creationId xmlns:p14="http://schemas.microsoft.com/office/powerpoint/2010/main" val="52272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2126330174"/>
              </p:ext>
            </p:extLst>
          </p:nvPr>
        </p:nvGraphicFramePr>
        <p:xfrm>
          <a:off x="711200" y="1787523"/>
          <a:ext cx="7797801" cy="4632960"/>
        </p:xfrm>
        <a:graphic>
          <a:graphicData uri="http://schemas.openxmlformats.org/drawingml/2006/table">
            <a:tbl>
              <a:tblPr bandRow="1">
                <a:tableStyleId>{2D5ABB26-0587-4C30-8999-92F81FD0307C}</a:tableStyleId>
              </a:tblPr>
              <a:tblGrid>
                <a:gridCol w="508000"/>
                <a:gridCol w="3606800"/>
                <a:gridCol w="3683001"/>
              </a:tblGrid>
              <a:tr h="394097">
                <a:tc>
                  <a:txBody>
                    <a:bodyPr/>
                    <a:lstStyle/>
                    <a:p>
                      <a:endParaRPr lang="en-US" dirty="0">
                        <a:latin typeface="+mn-lt"/>
                        <a:cs typeface="Arial Narrow"/>
                      </a:endParaRPr>
                    </a:p>
                  </a:txBody>
                  <a:tcPr/>
                </a:tc>
                <a:tc>
                  <a:txBody>
                    <a:bodyPr/>
                    <a:lstStyle/>
                    <a:p>
                      <a:pPr algn="ctr"/>
                      <a:r>
                        <a:rPr lang="en-US" sz="2400" b="1" dirty="0" smtClean="0">
                          <a:solidFill>
                            <a:schemeClr val="bg1">
                              <a:lumMod val="50000"/>
                            </a:schemeClr>
                          </a:solidFill>
                          <a:latin typeface="+mn-lt"/>
                          <a:cs typeface="Arial Narrow"/>
                        </a:rPr>
                        <a:t>Positive</a:t>
                      </a:r>
                      <a:endParaRPr lang="en-US" sz="2400" b="1" dirty="0">
                        <a:solidFill>
                          <a:schemeClr val="bg1">
                            <a:lumMod val="50000"/>
                          </a:schemeClr>
                        </a:solidFill>
                        <a:latin typeface="+mn-lt"/>
                        <a:cs typeface="Arial Narrow"/>
                      </a:endParaRPr>
                    </a:p>
                  </a:txBody>
                  <a:tcPr/>
                </a:tc>
                <a:tc>
                  <a:txBody>
                    <a:bodyPr/>
                    <a:lstStyle/>
                    <a:p>
                      <a:pPr algn="ctr"/>
                      <a:r>
                        <a:rPr lang="en-US" sz="2400" b="1" dirty="0" smtClean="0">
                          <a:solidFill>
                            <a:schemeClr val="bg1">
                              <a:lumMod val="50000"/>
                            </a:schemeClr>
                          </a:solidFill>
                          <a:latin typeface="+mn-lt"/>
                          <a:cs typeface="Arial Narrow"/>
                        </a:rPr>
                        <a:t>Negative</a:t>
                      </a:r>
                      <a:endParaRPr lang="en-US" sz="2400" b="1" dirty="0">
                        <a:solidFill>
                          <a:schemeClr val="bg1">
                            <a:lumMod val="50000"/>
                          </a:schemeClr>
                        </a:solidFill>
                        <a:latin typeface="+mn-lt"/>
                        <a:cs typeface="Arial Narrow"/>
                      </a:endParaRPr>
                    </a:p>
                  </a:txBody>
                  <a:tcPr/>
                </a:tc>
              </a:tr>
              <a:tr h="1917939">
                <a:tc>
                  <a:txBody>
                    <a:bodyPr/>
                    <a:lstStyle/>
                    <a:p>
                      <a:pPr algn="ctr"/>
                      <a:r>
                        <a:rPr lang="en-US" sz="2400" b="1" dirty="0" smtClean="0">
                          <a:solidFill>
                            <a:srgbClr val="7F7F7F"/>
                          </a:solidFill>
                          <a:latin typeface="+mn-lt"/>
                          <a:cs typeface="Arial Narrow"/>
                        </a:rPr>
                        <a:t>Internal</a:t>
                      </a:r>
                      <a:endParaRPr lang="en-US" sz="2400" b="1" dirty="0">
                        <a:solidFill>
                          <a:srgbClr val="7F7F7F"/>
                        </a:solidFill>
                        <a:latin typeface="+mn-lt"/>
                        <a:cs typeface="Arial Narrow"/>
                      </a:endParaRPr>
                    </a:p>
                  </a:txBody>
                  <a:tcPr vert="vert270"/>
                </a:tc>
                <a:tc>
                  <a:txBody>
                    <a:bodyPr/>
                    <a:lstStyle/>
                    <a:p>
                      <a:r>
                        <a:rPr lang="en-US" sz="3200" b="1" dirty="0" smtClean="0">
                          <a:latin typeface="+mn-lt"/>
                          <a:cs typeface="Arial Narrow"/>
                        </a:rPr>
                        <a:t>S</a:t>
                      </a:r>
                      <a:r>
                        <a:rPr lang="en-US" sz="2400" b="1" dirty="0" smtClean="0">
                          <a:latin typeface="+mn-lt"/>
                          <a:cs typeface="Arial Narrow"/>
                        </a:rPr>
                        <a:t>trengths</a:t>
                      </a:r>
                    </a:p>
                    <a:p>
                      <a:pPr marL="285750" indent="-285750">
                        <a:buFont typeface="Arial"/>
                        <a:buChar char="•"/>
                      </a:pPr>
                      <a:r>
                        <a:rPr lang="en-US" sz="1800" kern="1200" dirty="0" smtClean="0">
                          <a:solidFill>
                            <a:schemeClr val="tx1"/>
                          </a:solidFill>
                          <a:effectLst/>
                          <a:latin typeface="+mn-lt"/>
                          <a:ea typeface="+mn-ea"/>
                          <a:cs typeface="+mn-cs"/>
                        </a:rPr>
                        <a:t>Time</a:t>
                      </a:r>
                      <a:r>
                        <a:rPr lang="en-AU" sz="1800" kern="1200" baseline="0" dirty="0" smtClean="0">
                          <a:solidFill>
                            <a:schemeClr val="tx1"/>
                          </a:solidFill>
                          <a:effectLst/>
                          <a:latin typeface="+mn-lt"/>
                          <a:ea typeface="+mn-ea"/>
                          <a:cs typeface="+mn-cs"/>
                        </a:rPr>
                        <a:t> and </a:t>
                      </a:r>
                      <a:r>
                        <a:rPr lang="en-US" sz="1800" kern="1200" baseline="0" dirty="0" smtClean="0">
                          <a:solidFill>
                            <a:schemeClr val="tx1"/>
                          </a:solidFill>
                          <a:effectLst/>
                          <a:latin typeface="+mn-lt"/>
                          <a:ea typeface="+mn-ea"/>
                          <a:cs typeface="+mn-cs"/>
                        </a:rPr>
                        <a:t>c</a:t>
                      </a:r>
                      <a:r>
                        <a:rPr lang="en-US" sz="1800" kern="1200" dirty="0" smtClean="0">
                          <a:solidFill>
                            <a:schemeClr val="tx1"/>
                          </a:solidFill>
                          <a:effectLst/>
                          <a:latin typeface="+mn-lt"/>
                          <a:ea typeface="+mn-ea"/>
                          <a:cs typeface="+mn-cs"/>
                        </a:rPr>
                        <a:t>ost</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Expertise</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Security </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Value adding </a:t>
                      </a:r>
                      <a:endParaRPr lang="en-AU" sz="1800" kern="1200" dirty="0" smtClean="0">
                        <a:solidFill>
                          <a:schemeClr val="tx1"/>
                        </a:solidFill>
                        <a:effectLst/>
                        <a:latin typeface="+mn-lt"/>
                        <a:ea typeface="+mn-ea"/>
                        <a:cs typeface="+mn-cs"/>
                      </a:endParaRPr>
                    </a:p>
                    <a:p>
                      <a:pPr marL="285750" indent="-285750">
                        <a:buFont typeface="Arial"/>
                        <a:buChar char="•"/>
                      </a:pPr>
                      <a:r>
                        <a:rPr lang="en-US" sz="1800" kern="1200" dirty="0" smtClean="0">
                          <a:solidFill>
                            <a:schemeClr val="tx1"/>
                          </a:solidFill>
                          <a:effectLst/>
                          <a:latin typeface="+mn-lt"/>
                          <a:ea typeface="+mn-ea"/>
                          <a:cs typeface="+mn-cs"/>
                        </a:rPr>
                        <a:t>Personalization</a:t>
                      </a:r>
                      <a:endParaRPr lang="en-AU" sz="1800" kern="1200" baseline="0" dirty="0" smtClean="0">
                        <a:solidFill>
                          <a:schemeClr val="tx1"/>
                        </a:solidFill>
                        <a:effectLst/>
                        <a:latin typeface="+mn-lt"/>
                        <a:ea typeface="+mn-ea"/>
                        <a:cs typeface="+mn-cs"/>
                      </a:endParaRPr>
                    </a:p>
                    <a:p>
                      <a:pPr marL="285750" indent="-285750">
                        <a:buFont typeface="Arial"/>
                        <a:buChar char="•"/>
                      </a:pPr>
                      <a:r>
                        <a:rPr lang="en-AU" sz="1800" kern="1200" baseline="0" dirty="0" smtClean="0">
                          <a:solidFill>
                            <a:schemeClr val="tx1"/>
                          </a:solidFill>
                          <a:effectLst/>
                          <a:latin typeface="+mn-lt"/>
                          <a:ea typeface="+mn-ea"/>
                          <a:cs typeface="+mn-cs"/>
                        </a:rPr>
                        <a:t>Special </a:t>
                      </a:r>
                      <a:r>
                        <a:rPr lang="en-US" sz="1800" kern="1200" dirty="0" smtClean="0">
                          <a:solidFill>
                            <a:schemeClr val="tx1"/>
                          </a:solidFill>
                          <a:effectLst/>
                          <a:latin typeface="+mn-lt"/>
                          <a:ea typeface="+mn-ea"/>
                          <a:cs typeface="+mn-cs"/>
                        </a:rPr>
                        <a:t>needs</a:t>
                      </a:r>
                    </a:p>
                  </a:txBody>
                  <a:tcPr>
                    <a:gradFill flip="none" rotWithShape="1">
                      <a:gsLst>
                        <a:gs pos="0">
                          <a:schemeClr val="accent4"/>
                        </a:gs>
                        <a:gs pos="100000">
                          <a:schemeClr val="bg1"/>
                        </a:gs>
                      </a:gsLst>
                      <a:path path="circle">
                        <a:fillToRect l="100000" t="100000"/>
                      </a:path>
                      <a:tileRect r="-100000" b="-100000"/>
                    </a:gradFill>
                  </a:tcPr>
                </a:tc>
                <a:tc>
                  <a:txBody>
                    <a:bodyPr/>
                    <a:lstStyle/>
                    <a:p>
                      <a:r>
                        <a:rPr lang="en-US" sz="3200" b="1" dirty="0" smtClean="0">
                          <a:latin typeface="+mn-lt"/>
                          <a:cs typeface="Arial Narrow"/>
                        </a:rPr>
                        <a:t>W</a:t>
                      </a:r>
                      <a:r>
                        <a:rPr lang="en-US" sz="2400" b="1" dirty="0" smtClean="0">
                          <a:latin typeface="+mn-lt"/>
                          <a:cs typeface="Arial Narrow"/>
                        </a:rPr>
                        <a:t>eaknesses</a:t>
                      </a:r>
                    </a:p>
                    <a:p>
                      <a:pPr marL="342900" indent="-342900">
                        <a:buFont typeface="Arial"/>
                        <a:buChar char="•"/>
                      </a:pPr>
                      <a:r>
                        <a:rPr lang="en-US" sz="1800" b="0" dirty="0" smtClean="0">
                          <a:latin typeface="+mn-lt"/>
                          <a:cs typeface="Arial Narrow"/>
                        </a:rPr>
                        <a:t>Cost</a:t>
                      </a:r>
                    </a:p>
                    <a:p>
                      <a:pPr marL="342900" indent="-342900">
                        <a:buFont typeface="Arial"/>
                        <a:buChar char="•"/>
                      </a:pPr>
                      <a:r>
                        <a:rPr lang="en-US" sz="1800" b="0" dirty="0" smtClean="0">
                          <a:latin typeface="+mn-lt"/>
                          <a:cs typeface="Arial Narrow"/>
                        </a:rPr>
                        <a:t>Bias</a:t>
                      </a:r>
                      <a:r>
                        <a:rPr lang="en-US" sz="1800" b="0" baseline="0" dirty="0" smtClean="0">
                          <a:latin typeface="+mn-lt"/>
                          <a:cs typeface="Arial Narrow"/>
                        </a:rPr>
                        <a:t> and e</a:t>
                      </a:r>
                      <a:r>
                        <a:rPr lang="en-US" sz="1800" b="0" dirty="0" smtClean="0">
                          <a:latin typeface="+mn-lt"/>
                          <a:cs typeface="Arial Narrow"/>
                        </a:rPr>
                        <a:t>rrors</a:t>
                      </a:r>
                    </a:p>
                    <a:p>
                      <a:pPr marL="342900" indent="-342900">
                        <a:buFont typeface="Arial"/>
                        <a:buChar char="•"/>
                      </a:pPr>
                      <a:r>
                        <a:rPr lang="en-US" sz="1800" b="0" dirty="0" smtClean="0">
                          <a:latin typeface="+mn-lt"/>
                          <a:cs typeface="Arial Narrow"/>
                        </a:rPr>
                        <a:t>Less choice and transparency</a:t>
                      </a:r>
                    </a:p>
                    <a:p>
                      <a:pPr marL="342900" indent="-342900">
                        <a:buFont typeface="Arial"/>
                        <a:buChar char="•"/>
                      </a:pPr>
                      <a:r>
                        <a:rPr lang="en-US" sz="1800" b="0" dirty="0" smtClean="0">
                          <a:latin typeface="+mn-lt"/>
                          <a:cs typeface="Arial Narrow"/>
                        </a:rPr>
                        <a:t>Less control</a:t>
                      </a:r>
                    </a:p>
                    <a:p>
                      <a:pPr marL="342900" indent="-342900">
                        <a:buFont typeface="Arial"/>
                        <a:buChar char="•"/>
                      </a:pPr>
                      <a:r>
                        <a:rPr lang="en-US" sz="1800" b="0" dirty="0" smtClean="0">
                          <a:latin typeface="+mn-lt"/>
                          <a:cs typeface="Arial Narrow"/>
                        </a:rPr>
                        <a:t>High fixed costs</a:t>
                      </a:r>
                    </a:p>
                    <a:p>
                      <a:pPr marL="342900" indent="-342900">
                        <a:buFont typeface="Arial"/>
                        <a:buChar char="•"/>
                      </a:pPr>
                      <a:r>
                        <a:rPr lang="en-US" sz="1800" b="0" dirty="0" smtClean="0">
                          <a:latin typeface="+mn-lt"/>
                          <a:cs typeface="Arial Narrow"/>
                        </a:rPr>
                        <a:t>Limited opening hours </a:t>
                      </a:r>
                    </a:p>
                  </a:txBody>
                  <a:tcPr>
                    <a:gradFill flip="none" rotWithShape="1">
                      <a:gsLst>
                        <a:gs pos="0">
                          <a:schemeClr val="accent6"/>
                        </a:gs>
                        <a:gs pos="100000">
                          <a:schemeClr val="bg1"/>
                        </a:gs>
                      </a:gsLst>
                      <a:path path="circle">
                        <a:fillToRect l="100000" t="100000"/>
                      </a:path>
                      <a:tileRect r="-100000" b="-100000"/>
                    </a:gradFill>
                  </a:tcPr>
                </a:tc>
              </a:tr>
              <a:tr h="1681481">
                <a:tc>
                  <a:txBody>
                    <a:bodyPr/>
                    <a:lstStyle/>
                    <a:p>
                      <a:pPr algn="ctr"/>
                      <a:r>
                        <a:rPr lang="en-US" sz="2400" b="1" dirty="0" smtClean="0">
                          <a:solidFill>
                            <a:srgbClr val="7F7F7F"/>
                          </a:solidFill>
                          <a:latin typeface="+mn-lt"/>
                          <a:cs typeface="Arial Narrow"/>
                        </a:rPr>
                        <a:t>External</a:t>
                      </a:r>
                      <a:endParaRPr lang="en-US" sz="2400" b="1" dirty="0">
                        <a:solidFill>
                          <a:srgbClr val="7F7F7F"/>
                        </a:solidFill>
                        <a:latin typeface="+mn-lt"/>
                        <a:cs typeface="Arial Narrow"/>
                      </a:endParaRPr>
                    </a:p>
                  </a:txBody>
                  <a:tcPr vert="vert270"/>
                </a:tc>
                <a:tc>
                  <a:txBody>
                    <a:bodyPr/>
                    <a:lstStyle/>
                    <a:p>
                      <a:r>
                        <a:rPr lang="en-US" sz="3200" b="1" dirty="0" smtClean="0">
                          <a:latin typeface="+mn-lt"/>
                          <a:cs typeface="Arial Narrow"/>
                        </a:rPr>
                        <a:t>O</a:t>
                      </a:r>
                      <a:r>
                        <a:rPr lang="en-US" sz="2400" b="1" dirty="0" smtClean="0">
                          <a:latin typeface="+mn-lt"/>
                          <a:cs typeface="Arial Narrow"/>
                        </a:rPr>
                        <a:t>pportunities</a:t>
                      </a:r>
                    </a:p>
                    <a:p>
                      <a:pPr marL="285750" indent="-285750">
                        <a:buFont typeface="Arial"/>
                        <a:buChar char="•"/>
                      </a:pPr>
                      <a:r>
                        <a:rPr lang="en-US" sz="1800" kern="1200" dirty="0" smtClean="0">
                          <a:solidFill>
                            <a:schemeClr val="tx1"/>
                          </a:solidFill>
                          <a:effectLst/>
                          <a:latin typeface="+mn-lt"/>
                          <a:ea typeface="+mn-ea"/>
                          <a:cs typeface="+mn-cs"/>
                        </a:rPr>
                        <a:t>Emerging markets</a:t>
                      </a:r>
                    </a:p>
                    <a:p>
                      <a:pPr marL="285750" indent="-285750">
                        <a:buFont typeface="Arial"/>
                        <a:buChar char="•"/>
                      </a:pPr>
                      <a:r>
                        <a:rPr lang="en-US" sz="1800" kern="1200" dirty="0" smtClean="0">
                          <a:solidFill>
                            <a:schemeClr val="tx1"/>
                          </a:solidFill>
                          <a:effectLst/>
                          <a:latin typeface="+mn-lt"/>
                          <a:ea typeface="+mn-ea"/>
                          <a:cs typeface="+mn-cs"/>
                        </a:rPr>
                        <a:t>Hybrid models</a:t>
                      </a:r>
                    </a:p>
                    <a:p>
                      <a:pPr marL="285750" indent="-285750">
                        <a:buFont typeface="Arial"/>
                        <a:buChar char="•"/>
                      </a:pPr>
                      <a:r>
                        <a:rPr lang="en-US" sz="1800" kern="1200" dirty="0" smtClean="0">
                          <a:solidFill>
                            <a:schemeClr val="tx1"/>
                          </a:solidFill>
                          <a:effectLst/>
                          <a:latin typeface="+mn-lt"/>
                          <a:ea typeface="+mn-ea"/>
                          <a:cs typeface="+mn-cs"/>
                        </a:rPr>
                        <a:t>Consolidation</a:t>
                      </a:r>
                    </a:p>
                  </a:txBody>
                  <a:tcPr>
                    <a:gradFill flip="none" rotWithShape="1">
                      <a:gsLst>
                        <a:gs pos="0">
                          <a:schemeClr val="accent2"/>
                        </a:gs>
                        <a:gs pos="100000">
                          <a:schemeClr val="bg1"/>
                        </a:gs>
                      </a:gsLst>
                      <a:path path="circle">
                        <a:fillToRect l="100000" t="100000"/>
                      </a:path>
                      <a:tileRect r="-100000" b="-100000"/>
                    </a:gradFill>
                  </a:tcPr>
                </a:tc>
                <a:tc>
                  <a:txBody>
                    <a:bodyPr/>
                    <a:lstStyle/>
                    <a:p>
                      <a:r>
                        <a:rPr lang="en-US" sz="3200" b="1" dirty="0" smtClean="0">
                          <a:latin typeface="+mn-lt"/>
                          <a:cs typeface="Arial Narrow"/>
                        </a:rPr>
                        <a:t>T</a:t>
                      </a:r>
                      <a:r>
                        <a:rPr lang="en-US" sz="2400" b="1" dirty="0" smtClean="0">
                          <a:latin typeface="+mn-lt"/>
                          <a:cs typeface="Arial Narrow"/>
                        </a:rPr>
                        <a:t>hreats</a:t>
                      </a:r>
                    </a:p>
                    <a:p>
                      <a:pPr marL="285750" indent="-285750">
                        <a:buFont typeface="Arial"/>
                        <a:buChar char="•"/>
                      </a:pPr>
                      <a:r>
                        <a:rPr lang="en-US" sz="1800" kern="1200" dirty="0" smtClean="0">
                          <a:solidFill>
                            <a:schemeClr val="tx1"/>
                          </a:solidFill>
                          <a:effectLst/>
                          <a:latin typeface="+mn-lt"/>
                          <a:ea typeface="+mn-ea"/>
                          <a:cs typeface="+mn-cs"/>
                        </a:rPr>
                        <a:t>Decommissioning</a:t>
                      </a:r>
                    </a:p>
                    <a:p>
                      <a:pPr marL="285750" indent="-285750">
                        <a:buFont typeface="Arial"/>
                        <a:buChar char="•"/>
                      </a:pPr>
                      <a:r>
                        <a:rPr lang="en-US" sz="1800" kern="1200" dirty="0" smtClean="0">
                          <a:solidFill>
                            <a:schemeClr val="tx1"/>
                          </a:solidFill>
                          <a:effectLst/>
                          <a:latin typeface="+mn-lt"/>
                          <a:ea typeface="+mn-ea"/>
                          <a:cs typeface="+mn-cs"/>
                        </a:rPr>
                        <a:t>Digital competitors</a:t>
                      </a:r>
                    </a:p>
                    <a:p>
                      <a:pPr marL="285750" indent="-285750">
                        <a:buFont typeface="Arial"/>
                        <a:buChar char="•"/>
                      </a:pPr>
                      <a:r>
                        <a:rPr lang="en-US" sz="1800" kern="1200" dirty="0" smtClean="0">
                          <a:solidFill>
                            <a:schemeClr val="tx1"/>
                          </a:solidFill>
                          <a:effectLst/>
                          <a:latin typeface="+mn-lt"/>
                          <a:ea typeface="+mn-ea"/>
                          <a:cs typeface="+mn-cs"/>
                        </a:rPr>
                        <a:t>Public perceptions</a:t>
                      </a:r>
                    </a:p>
                    <a:p>
                      <a:pPr marL="285750" indent="-285750">
                        <a:buFont typeface="Arial"/>
                        <a:buChar char="•"/>
                      </a:pPr>
                      <a:r>
                        <a:rPr lang="en-US" sz="1800" kern="1200" dirty="0" smtClean="0">
                          <a:solidFill>
                            <a:schemeClr val="tx1"/>
                          </a:solidFill>
                          <a:effectLst/>
                          <a:latin typeface="+mn-lt"/>
                          <a:ea typeface="+mn-ea"/>
                          <a:cs typeface="+mn-cs"/>
                        </a:rPr>
                        <a:t>Failure to attract talent</a:t>
                      </a:r>
                    </a:p>
                    <a:p>
                      <a:pPr marL="285750" indent="-285750">
                        <a:buFont typeface="Arial"/>
                        <a:buChar char="•"/>
                      </a:pPr>
                      <a:r>
                        <a:rPr lang="en-US" sz="1800" kern="1200" dirty="0" smtClean="0">
                          <a:solidFill>
                            <a:schemeClr val="tx1"/>
                          </a:solidFill>
                          <a:effectLst/>
                          <a:latin typeface="+mn-lt"/>
                          <a:ea typeface="+mn-ea"/>
                          <a:cs typeface="+mn-cs"/>
                        </a:rPr>
                        <a:t>Lack of investment</a:t>
                      </a:r>
                    </a:p>
                  </a:txBody>
                  <a:tcPr>
                    <a:gradFill flip="none" rotWithShape="1">
                      <a:gsLst>
                        <a:gs pos="0">
                          <a:schemeClr val="accent3"/>
                        </a:gs>
                        <a:gs pos="100000">
                          <a:schemeClr val="bg1"/>
                        </a:gs>
                      </a:gsLst>
                      <a:path path="circle">
                        <a:fillToRect l="100000" t="100000"/>
                      </a:path>
                      <a:tileRect r="-100000" b="-100000"/>
                    </a:gradFill>
                  </a:tcPr>
                </a:tc>
              </a:tr>
            </a:tbl>
          </a:graphicData>
        </a:graphic>
      </p:graphicFrame>
      <p:sp>
        <p:nvSpPr>
          <p:cNvPr id="3" name="Title 2"/>
          <p:cNvSpPr>
            <a:spLocks noGrp="1"/>
          </p:cNvSpPr>
          <p:nvPr>
            <p:ph type="title"/>
          </p:nvPr>
        </p:nvSpPr>
        <p:spPr/>
        <p:txBody>
          <a:bodyPr/>
          <a:lstStyle/>
          <a:p>
            <a:r>
              <a:rPr lang="en-US" dirty="0" smtClean="0"/>
              <a:t>SWOT Analysis of Traditional Retailers</a:t>
            </a:r>
            <a:endParaRPr lang="en-US" dirty="0"/>
          </a:p>
        </p:txBody>
      </p:sp>
    </p:spTree>
    <p:extLst>
      <p:ext uri="{BB962C8B-B14F-4D97-AF65-F5344CB8AC3E}">
        <p14:creationId xmlns:p14="http://schemas.microsoft.com/office/powerpoint/2010/main" val="2831794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Management Companies (TMCs)</a:t>
            </a:r>
            <a:endParaRPr lang="en-US" dirty="0"/>
          </a:p>
        </p:txBody>
      </p:sp>
      <p:sp>
        <p:nvSpPr>
          <p:cNvPr id="3" name="Text Placeholder 2"/>
          <p:cNvSpPr>
            <a:spLocks noGrp="1"/>
          </p:cNvSpPr>
          <p:nvPr>
            <p:ph type="body" sz="quarter" idx="11"/>
          </p:nvPr>
        </p:nvSpPr>
        <p:spPr/>
        <p:txBody>
          <a:bodyPr>
            <a:normAutofit/>
          </a:bodyPr>
          <a:lstStyle/>
          <a:p>
            <a:pPr marL="1587" lvl="1" indent="0">
              <a:buNone/>
            </a:pPr>
            <a:r>
              <a:rPr lang="en-US" dirty="0" smtClean="0"/>
              <a:t>Unique </a:t>
            </a:r>
            <a:r>
              <a:rPr lang="en-US" dirty="0" smtClean="0"/>
              <a:t>characteristics</a:t>
            </a:r>
            <a:endParaRPr lang="en-US" dirty="0" smtClean="0"/>
          </a:p>
          <a:p>
            <a:pPr lvl="1"/>
            <a:r>
              <a:rPr lang="en-US" dirty="0" smtClean="0"/>
              <a:t>Contracts </a:t>
            </a:r>
            <a:r>
              <a:rPr lang="en-US" dirty="0"/>
              <a:t>and </a:t>
            </a:r>
            <a:r>
              <a:rPr lang="en-US" dirty="0" smtClean="0"/>
              <a:t>preferred </a:t>
            </a:r>
            <a:r>
              <a:rPr lang="en-US" dirty="0"/>
              <a:t>s</a:t>
            </a:r>
            <a:r>
              <a:rPr lang="en-US" dirty="0" smtClean="0"/>
              <a:t>uppliers</a:t>
            </a:r>
            <a:endParaRPr lang="en-AU" dirty="0"/>
          </a:p>
          <a:p>
            <a:pPr lvl="1"/>
            <a:r>
              <a:rPr lang="en-US" dirty="0"/>
              <a:t>Travel </a:t>
            </a:r>
            <a:r>
              <a:rPr lang="en-US" dirty="0" smtClean="0"/>
              <a:t>policy </a:t>
            </a:r>
            <a:r>
              <a:rPr lang="en-US" dirty="0"/>
              <a:t>c</a:t>
            </a:r>
            <a:r>
              <a:rPr lang="en-US" dirty="0" smtClean="0"/>
              <a:t>ompliance</a:t>
            </a:r>
            <a:endParaRPr lang="en-AU" dirty="0" smtClean="0"/>
          </a:p>
          <a:p>
            <a:pPr lvl="1"/>
            <a:r>
              <a:rPr lang="en-US" dirty="0" smtClean="0"/>
              <a:t>Employee productivity</a:t>
            </a:r>
            <a:endParaRPr lang="en-AU" dirty="0" smtClean="0"/>
          </a:p>
          <a:p>
            <a:pPr lvl="1"/>
            <a:r>
              <a:rPr lang="en-US" dirty="0" smtClean="0"/>
              <a:t>Risk management</a:t>
            </a:r>
            <a:endParaRPr lang="en-AU" dirty="0" smtClean="0"/>
          </a:p>
          <a:p>
            <a:pPr lvl="1"/>
            <a:r>
              <a:rPr lang="en-US" dirty="0" smtClean="0"/>
              <a:t>Travel </a:t>
            </a:r>
            <a:r>
              <a:rPr lang="en-US" dirty="0"/>
              <a:t>e</a:t>
            </a:r>
            <a:r>
              <a:rPr lang="en-US" dirty="0" smtClean="0"/>
              <a:t>xpense </a:t>
            </a:r>
            <a:r>
              <a:rPr lang="en-US" dirty="0"/>
              <a:t>m</a:t>
            </a:r>
            <a:r>
              <a:rPr lang="en-US" dirty="0" smtClean="0"/>
              <a:t>anagement</a:t>
            </a:r>
            <a:endParaRPr lang="en-AU" dirty="0" smtClean="0"/>
          </a:p>
        </p:txBody>
      </p:sp>
      <p:sp>
        <p:nvSpPr>
          <p:cNvPr id="4" name="Slide Number Placeholder 3"/>
          <p:cNvSpPr>
            <a:spLocks noGrp="1"/>
          </p:cNvSpPr>
          <p:nvPr>
            <p:ph type="sldNum" sz="quarter" idx="12"/>
          </p:nvPr>
        </p:nvSpPr>
        <p:spPr/>
        <p:txBody>
          <a:bodyPr/>
          <a:lstStyle/>
          <a:p>
            <a:fld id="{FA145648-7FE8-402D-88EC-E9CFE9DCEB83}" type="slidenum">
              <a:rPr lang="en-AU" smtClean="0"/>
              <a:pPr/>
              <a:t>22</a:t>
            </a:fld>
            <a:endParaRPr lang="en-AU"/>
          </a:p>
        </p:txBody>
      </p:sp>
    </p:spTree>
    <p:extLst>
      <p:ext uri="{BB962C8B-B14F-4D97-AF65-F5344CB8AC3E}">
        <p14:creationId xmlns:p14="http://schemas.microsoft.com/office/powerpoint/2010/main" val="151399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0661" y="1080119"/>
            <a:ext cx="7830457" cy="442818"/>
          </a:xfrm>
        </p:spPr>
        <p:txBody>
          <a:bodyPr/>
          <a:lstStyle/>
          <a:p>
            <a:r>
              <a:rPr lang="en-US" dirty="0" smtClean="0"/>
              <a:t>Types of Online Travel Intermediaries</a:t>
            </a:r>
            <a:endParaRPr lang="en-US" dirty="0"/>
          </a:p>
        </p:txBody>
      </p:sp>
      <p:sp>
        <p:nvSpPr>
          <p:cNvPr id="5" name="Slide Number Placeholder 4"/>
          <p:cNvSpPr>
            <a:spLocks noGrp="1"/>
          </p:cNvSpPr>
          <p:nvPr>
            <p:ph type="sldNum" sz="quarter" idx="12"/>
          </p:nvPr>
        </p:nvSpPr>
        <p:spPr/>
        <p:txBody>
          <a:bodyPr/>
          <a:lstStyle/>
          <a:p>
            <a:fld id="{FA145648-7FE8-402D-88EC-E9CFE9DCEB83}" type="slidenum">
              <a:rPr lang="en-AU" smtClean="0"/>
              <a:pPr/>
              <a:t>23</a:t>
            </a:fld>
            <a:endParaRPr lang="en-AU"/>
          </a:p>
        </p:txBody>
      </p:sp>
      <p:graphicFrame>
        <p:nvGraphicFramePr>
          <p:cNvPr id="8" name="Diagram 7"/>
          <p:cNvGraphicFramePr/>
          <p:nvPr>
            <p:extLst>
              <p:ext uri="{D42A27DB-BD31-4B8C-83A1-F6EECF244321}">
                <p14:modId xmlns:p14="http://schemas.microsoft.com/office/powerpoint/2010/main" val="1232601525"/>
              </p:ext>
            </p:extLst>
          </p:nvPr>
        </p:nvGraphicFramePr>
        <p:xfrm>
          <a:off x="431800" y="1790700"/>
          <a:ext cx="83312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726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Travel Intermediaries</a:t>
            </a:r>
            <a:endParaRPr lang="en-US" dirty="0"/>
          </a:p>
        </p:txBody>
      </p:sp>
      <p:sp>
        <p:nvSpPr>
          <p:cNvPr id="3" name="Text Placeholder 2"/>
          <p:cNvSpPr>
            <a:spLocks noGrp="1"/>
          </p:cNvSpPr>
          <p:nvPr>
            <p:ph type="body" sz="quarter" idx="11"/>
          </p:nvPr>
        </p:nvSpPr>
        <p:spPr/>
        <p:txBody>
          <a:bodyPr>
            <a:normAutofit fontScale="77500" lnSpcReduction="20000"/>
          </a:bodyPr>
          <a:lstStyle/>
          <a:p>
            <a:r>
              <a:rPr lang="en-US" sz="3600" dirty="0" smtClean="0"/>
              <a:t>IT Innovations</a:t>
            </a:r>
          </a:p>
          <a:p>
            <a:pPr lvl="1">
              <a:lnSpc>
                <a:spcPct val="120000"/>
              </a:lnSpc>
            </a:pPr>
            <a:r>
              <a:rPr lang="en-US" dirty="0"/>
              <a:t>The Matrix Display</a:t>
            </a:r>
            <a:endParaRPr lang="en-AU" dirty="0"/>
          </a:p>
          <a:p>
            <a:pPr lvl="1">
              <a:lnSpc>
                <a:spcPct val="120000"/>
              </a:lnSpc>
            </a:pPr>
            <a:r>
              <a:rPr lang="en-US" dirty="0"/>
              <a:t>Search </a:t>
            </a:r>
            <a:r>
              <a:rPr lang="en-US" dirty="0" smtClean="0"/>
              <a:t>filters</a:t>
            </a:r>
            <a:endParaRPr lang="en-AU" dirty="0"/>
          </a:p>
          <a:p>
            <a:pPr lvl="1">
              <a:lnSpc>
                <a:spcPct val="120000"/>
              </a:lnSpc>
            </a:pPr>
            <a:r>
              <a:rPr lang="en-US" dirty="0"/>
              <a:t>Opaque </a:t>
            </a:r>
            <a:r>
              <a:rPr lang="en-US" dirty="0" smtClean="0"/>
              <a:t>pricing </a:t>
            </a:r>
            <a:endParaRPr lang="en-AU" dirty="0"/>
          </a:p>
          <a:p>
            <a:pPr lvl="1">
              <a:lnSpc>
                <a:spcPct val="120000"/>
              </a:lnSpc>
            </a:pPr>
            <a:r>
              <a:rPr lang="en-US" dirty="0"/>
              <a:t>Dynamic </a:t>
            </a:r>
            <a:r>
              <a:rPr lang="en-US" dirty="0" smtClean="0"/>
              <a:t>packaging</a:t>
            </a:r>
            <a:endParaRPr lang="en-AU" dirty="0"/>
          </a:p>
          <a:p>
            <a:pPr lvl="1">
              <a:lnSpc>
                <a:spcPct val="120000"/>
              </a:lnSpc>
            </a:pPr>
            <a:r>
              <a:rPr lang="en-US" dirty="0"/>
              <a:t>Flexible </a:t>
            </a:r>
            <a:r>
              <a:rPr lang="en-US" dirty="0" smtClean="0"/>
              <a:t>date </a:t>
            </a:r>
            <a:r>
              <a:rPr lang="en-US" dirty="0"/>
              <a:t>s</a:t>
            </a:r>
            <a:r>
              <a:rPr lang="en-US" dirty="0" smtClean="0"/>
              <a:t>earch</a:t>
            </a:r>
            <a:endParaRPr lang="en-AU" dirty="0"/>
          </a:p>
          <a:p>
            <a:pPr lvl="1">
              <a:lnSpc>
                <a:spcPct val="120000"/>
              </a:lnSpc>
            </a:pPr>
            <a:r>
              <a:rPr lang="en-US" dirty="0"/>
              <a:t>Alternative </a:t>
            </a:r>
            <a:r>
              <a:rPr lang="en-US" dirty="0" smtClean="0"/>
              <a:t>airport </a:t>
            </a:r>
            <a:r>
              <a:rPr lang="en-US" dirty="0"/>
              <a:t>s</a:t>
            </a:r>
            <a:r>
              <a:rPr lang="en-US" dirty="0" smtClean="0"/>
              <a:t>earch</a:t>
            </a:r>
            <a:endParaRPr lang="en-AU" dirty="0"/>
          </a:p>
          <a:p>
            <a:pPr lvl="1">
              <a:lnSpc>
                <a:spcPct val="120000"/>
              </a:lnSpc>
            </a:pPr>
            <a:r>
              <a:rPr lang="en-US" dirty="0" smtClean="0"/>
              <a:t>Low-fare notifications </a:t>
            </a:r>
            <a:endParaRPr lang="en-AU" dirty="0"/>
          </a:p>
          <a:p>
            <a:pPr lvl="1">
              <a:lnSpc>
                <a:spcPct val="120000"/>
              </a:lnSpc>
            </a:pPr>
            <a:r>
              <a:rPr lang="en-US" dirty="0"/>
              <a:t>Mapping </a:t>
            </a:r>
            <a:endParaRPr lang="en-AU" dirty="0"/>
          </a:p>
          <a:p>
            <a:pPr lvl="1">
              <a:lnSpc>
                <a:spcPct val="120000"/>
              </a:lnSpc>
            </a:pPr>
            <a:r>
              <a:rPr lang="en-US" dirty="0"/>
              <a:t>Semantic </a:t>
            </a:r>
            <a:r>
              <a:rPr lang="en-US" dirty="0" smtClean="0"/>
              <a:t>search</a:t>
            </a:r>
            <a:endParaRPr lang="en-AU" dirty="0"/>
          </a:p>
          <a:p>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24</a:t>
            </a:fld>
            <a:endParaRPr lang="en-AU"/>
          </a:p>
        </p:txBody>
      </p:sp>
    </p:spTree>
    <p:extLst>
      <p:ext uri="{BB962C8B-B14F-4D97-AF65-F5344CB8AC3E}">
        <p14:creationId xmlns:p14="http://schemas.microsoft.com/office/powerpoint/2010/main" val="2565195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120259230"/>
              </p:ext>
            </p:extLst>
          </p:nvPr>
        </p:nvGraphicFramePr>
        <p:xfrm>
          <a:off x="711200" y="1787523"/>
          <a:ext cx="7797801" cy="4912361"/>
        </p:xfrm>
        <a:graphic>
          <a:graphicData uri="http://schemas.openxmlformats.org/drawingml/2006/table">
            <a:tbl>
              <a:tblPr bandRow="1">
                <a:tableStyleId>{2D5ABB26-0587-4C30-8999-92F81FD0307C}</a:tableStyleId>
              </a:tblPr>
              <a:tblGrid>
                <a:gridCol w="508000"/>
                <a:gridCol w="3606800"/>
                <a:gridCol w="3683001"/>
              </a:tblGrid>
              <a:tr h="394097">
                <a:tc>
                  <a:txBody>
                    <a:bodyPr/>
                    <a:lstStyle/>
                    <a:p>
                      <a:endParaRPr lang="en-US" dirty="0">
                        <a:latin typeface="+mn-lt"/>
                        <a:cs typeface="Arial Narrow"/>
                      </a:endParaRPr>
                    </a:p>
                  </a:txBody>
                  <a:tcPr/>
                </a:tc>
                <a:tc>
                  <a:txBody>
                    <a:bodyPr/>
                    <a:lstStyle/>
                    <a:p>
                      <a:pPr algn="ctr"/>
                      <a:r>
                        <a:rPr lang="en-US" sz="2400" b="1" dirty="0" smtClean="0">
                          <a:solidFill>
                            <a:schemeClr val="bg1">
                              <a:lumMod val="50000"/>
                            </a:schemeClr>
                          </a:solidFill>
                          <a:latin typeface="+mn-lt"/>
                          <a:cs typeface="Arial Narrow"/>
                        </a:rPr>
                        <a:t>Positive</a:t>
                      </a:r>
                      <a:endParaRPr lang="en-US" sz="2400" b="1" dirty="0">
                        <a:solidFill>
                          <a:schemeClr val="bg1">
                            <a:lumMod val="50000"/>
                          </a:schemeClr>
                        </a:solidFill>
                        <a:latin typeface="+mn-lt"/>
                        <a:cs typeface="Arial Narrow"/>
                      </a:endParaRPr>
                    </a:p>
                  </a:txBody>
                  <a:tcPr/>
                </a:tc>
                <a:tc>
                  <a:txBody>
                    <a:bodyPr/>
                    <a:lstStyle/>
                    <a:p>
                      <a:pPr algn="ctr"/>
                      <a:r>
                        <a:rPr lang="en-US" sz="2400" b="1" dirty="0" smtClean="0">
                          <a:solidFill>
                            <a:schemeClr val="bg1">
                              <a:lumMod val="50000"/>
                            </a:schemeClr>
                          </a:solidFill>
                          <a:latin typeface="+mn-lt"/>
                          <a:cs typeface="Arial Narrow"/>
                        </a:rPr>
                        <a:t>Negative</a:t>
                      </a:r>
                      <a:endParaRPr lang="en-US" sz="2400" b="1" dirty="0">
                        <a:solidFill>
                          <a:schemeClr val="bg1">
                            <a:lumMod val="50000"/>
                          </a:schemeClr>
                        </a:solidFill>
                        <a:latin typeface="+mn-lt"/>
                        <a:cs typeface="Arial Narrow"/>
                      </a:endParaRPr>
                    </a:p>
                  </a:txBody>
                  <a:tcPr/>
                </a:tc>
              </a:tr>
              <a:tr h="1917939">
                <a:tc>
                  <a:txBody>
                    <a:bodyPr/>
                    <a:lstStyle/>
                    <a:p>
                      <a:pPr algn="ctr"/>
                      <a:r>
                        <a:rPr lang="en-US" sz="2400" b="1" dirty="0" smtClean="0">
                          <a:solidFill>
                            <a:srgbClr val="7F7F7F"/>
                          </a:solidFill>
                          <a:latin typeface="+mn-lt"/>
                          <a:cs typeface="Arial Narrow"/>
                        </a:rPr>
                        <a:t>Internal</a:t>
                      </a:r>
                      <a:endParaRPr lang="en-US" sz="2400" b="1" dirty="0">
                        <a:solidFill>
                          <a:srgbClr val="7F7F7F"/>
                        </a:solidFill>
                        <a:latin typeface="+mn-lt"/>
                        <a:cs typeface="Arial Narrow"/>
                      </a:endParaRPr>
                    </a:p>
                  </a:txBody>
                  <a:tcPr vert="vert270"/>
                </a:tc>
                <a:tc>
                  <a:txBody>
                    <a:bodyPr/>
                    <a:lstStyle/>
                    <a:p>
                      <a:r>
                        <a:rPr lang="en-US" sz="3200" b="1" dirty="0" smtClean="0">
                          <a:latin typeface="+mn-lt"/>
                          <a:cs typeface="Arial Narrow"/>
                        </a:rPr>
                        <a:t>S</a:t>
                      </a:r>
                      <a:r>
                        <a:rPr lang="en-US" sz="2400" b="1" dirty="0" smtClean="0">
                          <a:latin typeface="+mn-lt"/>
                          <a:cs typeface="Arial Narrow"/>
                        </a:rPr>
                        <a:t>trengths</a:t>
                      </a:r>
                    </a:p>
                    <a:p>
                      <a:pPr marL="285750" indent="-285750">
                        <a:buFont typeface="Arial"/>
                        <a:buChar char="•"/>
                      </a:pPr>
                      <a:r>
                        <a:rPr lang="en-US" sz="1800" kern="1200" dirty="0" smtClean="0">
                          <a:solidFill>
                            <a:schemeClr val="tx1"/>
                          </a:solidFill>
                          <a:effectLst/>
                          <a:latin typeface="Arial Narrow"/>
                          <a:ea typeface="+mn-ea"/>
                          <a:cs typeface="Arial Narrow"/>
                        </a:rPr>
                        <a:t>Low entry costs</a:t>
                      </a:r>
                      <a:r>
                        <a:rPr lang="en-AU" sz="1800" kern="1200" baseline="0" dirty="0" smtClean="0">
                          <a:solidFill>
                            <a:schemeClr val="tx1"/>
                          </a:solidFill>
                          <a:effectLst/>
                          <a:latin typeface="Arial Narrow"/>
                          <a:ea typeface="+mn-ea"/>
                          <a:cs typeface="Arial Narrow"/>
                        </a:rPr>
                        <a:t> and </a:t>
                      </a:r>
                      <a:r>
                        <a:rPr lang="en-US" sz="1800" kern="1200" baseline="0" dirty="0" smtClean="0">
                          <a:solidFill>
                            <a:schemeClr val="tx1"/>
                          </a:solidFill>
                          <a:effectLst/>
                          <a:latin typeface="Arial Narrow"/>
                          <a:ea typeface="+mn-ea"/>
                          <a:cs typeface="Arial Narrow"/>
                        </a:rPr>
                        <a:t>investment</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Pricing and convenience</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Customization</a:t>
                      </a:r>
                      <a:endParaRPr lang="en-AU" sz="1800" kern="1200" baseline="0" dirty="0" smtClean="0">
                        <a:solidFill>
                          <a:schemeClr val="tx1"/>
                        </a:solidFill>
                        <a:effectLst/>
                        <a:latin typeface="Arial Narrow"/>
                        <a:ea typeface="+mn-ea"/>
                        <a:cs typeface="Arial Narrow"/>
                      </a:endParaRPr>
                    </a:p>
                    <a:p>
                      <a:pPr marL="285750" indent="-285750">
                        <a:buFont typeface="Arial"/>
                        <a:buChar char="•"/>
                      </a:pPr>
                      <a:r>
                        <a:rPr lang="en-AU" sz="1800" kern="1200" baseline="0" dirty="0" smtClean="0">
                          <a:solidFill>
                            <a:schemeClr val="tx1"/>
                          </a:solidFill>
                          <a:effectLst/>
                          <a:latin typeface="Arial Narrow"/>
                          <a:ea typeface="+mn-ea"/>
                          <a:cs typeface="Arial Narrow"/>
                        </a:rPr>
                        <a:t>C</a:t>
                      </a:r>
                      <a:r>
                        <a:rPr lang="en-US" sz="1800" kern="1200" dirty="0" err="1" smtClean="0">
                          <a:solidFill>
                            <a:schemeClr val="tx1"/>
                          </a:solidFill>
                          <a:effectLst/>
                          <a:latin typeface="Arial Narrow"/>
                          <a:ea typeface="+mn-ea"/>
                          <a:cs typeface="Arial Narrow"/>
                        </a:rPr>
                        <a:t>hoice</a:t>
                      </a:r>
                      <a:r>
                        <a:rPr lang="en-US" sz="1800" kern="1200" dirty="0" smtClean="0">
                          <a:solidFill>
                            <a:schemeClr val="tx1"/>
                          </a:solidFill>
                          <a:effectLst/>
                          <a:latin typeface="Arial Narrow"/>
                          <a:ea typeface="+mn-ea"/>
                          <a:cs typeface="Arial Narrow"/>
                        </a:rPr>
                        <a:t> and control</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Instantaneous</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Comparison</a:t>
                      </a:r>
                    </a:p>
                    <a:p>
                      <a:pPr marL="285750" indent="-285750">
                        <a:buFont typeface="Arial"/>
                        <a:buChar char="•"/>
                      </a:pPr>
                      <a:r>
                        <a:rPr lang="en-AU" sz="1800" kern="1200" baseline="0" dirty="0" smtClean="0">
                          <a:solidFill>
                            <a:schemeClr val="tx1"/>
                          </a:solidFill>
                          <a:effectLst/>
                          <a:latin typeface="Arial Narrow"/>
                          <a:ea typeface="+mn-ea"/>
                          <a:cs typeface="Arial Narrow"/>
                        </a:rPr>
                        <a:t>Flexibility</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Multimedia</a:t>
                      </a:r>
                      <a:endParaRPr lang="en-AU" sz="1800" kern="1200" dirty="0" smtClean="0">
                        <a:solidFill>
                          <a:schemeClr val="tx1"/>
                        </a:solidFill>
                        <a:effectLst/>
                        <a:latin typeface="Arial Narrow"/>
                        <a:ea typeface="+mn-ea"/>
                        <a:cs typeface="Arial Narrow"/>
                      </a:endParaRPr>
                    </a:p>
                  </a:txBody>
                  <a:tcPr>
                    <a:gradFill flip="none" rotWithShape="1">
                      <a:gsLst>
                        <a:gs pos="0">
                          <a:schemeClr val="accent4"/>
                        </a:gs>
                        <a:gs pos="100000">
                          <a:schemeClr val="bg1"/>
                        </a:gs>
                      </a:gsLst>
                      <a:path path="circle">
                        <a:fillToRect l="100000" t="100000"/>
                      </a:path>
                      <a:tileRect r="-100000" b="-100000"/>
                    </a:gradFill>
                  </a:tcPr>
                </a:tc>
                <a:tc>
                  <a:txBody>
                    <a:bodyPr/>
                    <a:lstStyle/>
                    <a:p>
                      <a:r>
                        <a:rPr lang="en-US" sz="3200" b="1" dirty="0" smtClean="0">
                          <a:latin typeface="+mn-lt"/>
                          <a:cs typeface="Arial Narrow"/>
                        </a:rPr>
                        <a:t>W</a:t>
                      </a:r>
                      <a:r>
                        <a:rPr lang="en-US" sz="2400" b="1" dirty="0" smtClean="0">
                          <a:latin typeface="+mn-lt"/>
                          <a:cs typeface="Arial Narrow"/>
                        </a:rPr>
                        <a:t>eaknesses</a:t>
                      </a:r>
                    </a:p>
                    <a:p>
                      <a:pPr marL="285750" indent="-285750">
                        <a:buFont typeface="Arial"/>
                        <a:buChar char="•"/>
                      </a:pPr>
                      <a:r>
                        <a:rPr lang="en-US" sz="1800" kern="1200" dirty="0" smtClean="0">
                          <a:solidFill>
                            <a:schemeClr val="tx1"/>
                          </a:solidFill>
                          <a:effectLst/>
                          <a:latin typeface="Arial Narrow"/>
                          <a:ea typeface="+mn-ea"/>
                          <a:cs typeface="Arial Narrow"/>
                        </a:rPr>
                        <a:t>Lack of transparency</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Cancellation and changes</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Security</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Time consuming</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Limited advice</a:t>
                      </a:r>
                    </a:p>
                    <a:p>
                      <a:pPr marL="285750" indent="-285750">
                        <a:buFont typeface="Arial"/>
                        <a:buChar char="•"/>
                      </a:pPr>
                      <a:r>
                        <a:rPr lang="en-AU" sz="1800" kern="1200" dirty="0" smtClean="0">
                          <a:solidFill>
                            <a:schemeClr val="tx1"/>
                          </a:solidFill>
                          <a:effectLst/>
                          <a:latin typeface="Arial Narrow"/>
                          <a:ea typeface="+mn-ea"/>
                          <a:cs typeface="Arial Narrow"/>
                        </a:rPr>
                        <a:t>Support (general and special needs)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Arial Narrow"/>
                          <a:ea typeface="+mn-ea"/>
                          <a:cs typeface="Arial Narrow"/>
                        </a:rPr>
                        <a:t>Lack of expertise</a:t>
                      </a:r>
                      <a:endParaRPr lang="en-AU" sz="1800" kern="1200" dirty="0" smtClean="0">
                        <a:solidFill>
                          <a:schemeClr val="tx1"/>
                        </a:solidFill>
                        <a:effectLst/>
                        <a:latin typeface="Arial Narrow"/>
                        <a:ea typeface="+mn-ea"/>
                        <a:cs typeface="Arial Narrow"/>
                      </a:endParaRPr>
                    </a:p>
                  </a:txBody>
                  <a:tcPr>
                    <a:gradFill flip="none" rotWithShape="1">
                      <a:gsLst>
                        <a:gs pos="0">
                          <a:schemeClr val="accent6"/>
                        </a:gs>
                        <a:gs pos="100000">
                          <a:schemeClr val="bg1"/>
                        </a:gs>
                      </a:gsLst>
                      <a:path path="circle">
                        <a:fillToRect l="100000" t="100000"/>
                      </a:path>
                      <a:tileRect r="-100000" b="-100000"/>
                    </a:gradFill>
                  </a:tcPr>
                </a:tc>
              </a:tr>
              <a:tr h="1681481">
                <a:tc>
                  <a:txBody>
                    <a:bodyPr/>
                    <a:lstStyle/>
                    <a:p>
                      <a:pPr algn="ctr"/>
                      <a:r>
                        <a:rPr lang="en-US" sz="2400" b="1" dirty="0" smtClean="0">
                          <a:solidFill>
                            <a:srgbClr val="7F7F7F"/>
                          </a:solidFill>
                          <a:latin typeface="+mn-lt"/>
                          <a:cs typeface="Arial Narrow"/>
                        </a:rPr>
                        <a:t>External</a:t>
                      </a:r>
                      <a:endParaRPr lang="en-US" sz="2400" b="1" dirty="0">
                        <a:solidFill>
                          <a:srgbClr val="7F7F7F"/>
                        </a:solidFill>
                        <a:latin typeface="+mn-lt"/>
                        <a:cs typeface="Arial Narrow"/>
                      </a:endParaRPr>
                    </a:p>
                  </a:txBody>
                  <a:tcPr vert="vert270"/>
                </a:tc>
                <a:tc>
                  <a:txBody>
                    <a:bodyPr/>
                    <a:lstStyle/>
                    <a:p>
                      <a:r>
                        <a:rPr lang="en-US" sz="3200" b="1" dirty="0" smtClean="0">
                          <a:latin typeface="+mn-lt"/>
                          <a:cs typeface="Arial Narrow"/>
                        </a:rPr>
                        <a:t>O</a:t>
                      </a:r>
                      <a:r>
                        <a:rPr lang="en-US" sz="2400" b="1" dirty="0" smtClean="0">
                          <a:latin typeface="+mn-lt"/>
                          <a:cs typeface="Arial Narrow"/>
                        </a:rPr>
                        <a:t>pportunities</a:t>
                      </a:r>
                    </a:p>
                    <a:p>
                      <a:pPr marL="285750" indent="-285750">
                        <a:buFont typeface="Arial"/>
                        <a:buChar char="•"/>
                      </a:pPr>
                      <a:r>
                        <a:rPr lang="en-US" sz="1800" kern="1200" dirty="0" smtClean="0">
                          <a:solidFill>
                            <a:schemeClr val="tx1"/>
                          </a:solidFill>
                          <a:effectLst/>
                          <a:latin typeface="Arial Narrow"/>
                          <a:ea typeface="+mn-ea"/>
                          <a:cs typeface="Arial Narrow"/>
                        </a:rPr>
                        <a:t>Social</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Mobile</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Integration</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Innovation</a:t>
                      </a:r>
                      <a:r>
                        <a:rPr lang="en-AU" dirty="0" smtClean="0">
                          <a:effectLst/>
                          <a:latin typeface="Arial Narrow"/>
                          <a:cs typeface="Arial Narrow"/>
                        </a:rPr>
                        <a:t> </a:t>
                      </a:r>
                      <a:endParaRPr lang="en-US" sz="1800" kern="1200" dirty="0" smtClean="0">
                        <a:solidFill>
                          <a:schemeClr val="tx1"/>
                        </a:solidFill>
                        <a:effectLst/>
                        <a:latin typeface="Arial Narrow"/>
                        <a:ea typeface="+mn-ea"/>
                        <a:cs typeface="Arial Narrow"/>
                      </a:endParaRPr>
                    </a:p>
                  </a:txBody>
                  <a:tcPr>
                    <a:gradFill flip="none" rotWithShape="1">
                      <a:gsLst>
                        <a:gs pos="0">
                          <a:schemeClr val="accent2"/>
                        </a:gs>
                        <a:gs pos="100000">
                          <a:schemeClr val="bg1"/>
                        </a:gs>
                      </a:gsLst>
                      <a:path path="circle">
                        <a:fillToRect l="100000" t="100000"/>
                      </a:path>
                      <a:tileRect r="-100000" b="-100000"/>
                    </a:gradFill>
                  </a:tcPr>
                </a:tc>
                <a:tc>
                  <a:txBody>
                    <a:bodyPr/>
                    <a:lstStyle/>
                    <a:p>
                      <a:r>
                        <a:rPr lang="en-US" sz="3200" b="1" dirty="0" smtClean="0">
                          <a:latin typeface="+mn-lt"/>
                          <a:cs typeface="Arial Narrow"/>
                        </a:rPr>
                        <a:t>T</a:t>
                      </a:r>
                      <a:r>
                        <a:rPr lang="en-US" sz="2400" b="1" dirty="0" smtClean="0">
                          <a:latin typeface="+mn-lt"/>
                          <a:cs typeface="Arial Narrow"/>
                        </a:rPr>
                        <a:t>hreats</a:t>
                      </a:r>
                    </a:p>
                    <a:p>
                      <a:pPr marL="285750" indent="-285750">
                        <a:buFont typeface="Arial"/>
                        <a:buChar char="•"/>
                      </a:pPr>
                      <a:r>
                        <a:rPr lang="en-US" sz="1800" kern="1200" dirty="0" smtClean="0">
                          <a:solidFill>
                            <a:schemeClr val="tx1"/>
                          </a:solidFill>
                          <a:effectLst/>
                          <a:latin typeface="Arial Narrow"/>
                          <a:ea typeface="+mn-ea"/>
                          <a:cs typeface="Arial Narrow"/>
                        </a:rPr>
                        <a:t>Competition</a:t>
                      </a:r>
                      <a:endParaRPr lang="en-AU" sz="1800" kern="1200" dirty="0" smtClean="0">
                        <a:solidFill>
                          <a:schemeClr val="tx1"/>
                        </a:solidFill>
                        <a:effectLst/>
                        <a:latin typeface="Arial Narrow"/>
                        <a:ea typeface="+mn-ea"/>
                        <a:cs typeface="Arial Narrow"/>
                      </a:endParaRPr>
                    </a:p>
                    <a:p>
                      <a:pPr marL="285750" indent="-285750">
                        <a:buFont typeface="Arial"/>
                        <a:buChar char="•"/>
                      </a:pPr>
                      <a:r>
                        <a:rPr lang="en-US" sz="1800" kern="1200" dirty="0" smtClean="0">
                          <a:solidFill>
                            <a:schemeClr val="tx1"/>
                          </a:solidFill>
                          <a:effectLst/>
                          <a:latin typeface="Arial Narrow"/>
                          <a:ea typeface="+mn-ea"/>
                          <a:cs typeface="Arial Narrow"/>
                        </a:rPr>
                        <a:t>Direct bookings</a:t>
                      </a:r>
                      <a:r>
                        <a:rPr lang="en-AU" dirty="0" smtClean="0">
                          <a:effectLst/>
                          <a:latin typeface="Arial Narrow"/>
                          <a:cs typeface="Arial Narrow"/>
                        </a:rPr>
                        <a:t> </a:t>
                      </a:r>
                      <a:endParaRPr lang="en-US" sz="1800" kern="1200" dirty="0" smtClean="0">
                        <a:solidFill>
                          <a:schemeClr val="tx1"/>
                        </a:solidFill>
                        <a:effectLst/>
                        <a:latin typeface="Arial Narrow"/>
                        <a:ea typeface="+mn-ea"/>
                        <a:cs typeface="Arial Narrow"/>
                      </a:endParaRPr>
                    </a:p>
                  </a:txBody>
                  <a:tcPr>
                    <a:gradFill flip="none" rotWithShape="1">
                      <a:gsLst>
                        <a:gs pos="0">
                          <a:schemeClr val="accent3"/>
                        </a:gs>
                        <a:gs pos="100000">
                          <a:schemeClr val="bg1"/>
                        </a:gs>
                      </a:gsLst>
                      <a:path path="circle">
                        <a:fillToRect l="100000" t="100000"/>
                      </a:path>
                      <a:tileRect r="-100000" b="-100000"/>
                    </a:gradFill>
                  </a:tcPr>
                </a:tc>
              </a:tr>
            </a:tbl>
          </a:graphicData>
        </a:graphic>
      </p:graphicFrame>
      <p:sp>
        <p:nvSpPr>
          <p:cNvPr id="3" name="Title 2"/>
          <p:cNvSpPr>
            <a:spLocks noGrp="1"/>
          </p:cNvSpPr>
          <p:nvPr>
            <p:ph type="title"/>
          </p:nvPr>
        </p:nvSpPr>
        <p:spPr>
          <a:xfrm>
            <a:off x="711199" y="1143000"/>
            <a:ext cx="8120381" cy="532337"/>
          </a:xfrm>
        </p:spPr>
        <p:txBody>
          <a:bodyPr/>
          <a:lstStyle/>
          <a:p>
            <a:r>
              <a:rPr lang="en-US" sz="3000" dirty="0" smtClean="0"/>
              <a:t>SWOT analysis of online travel intermediaries</a:t>
            </a:r>
            <a:endParaRPr lang="en-US" sz="3000" dirty="0"/>
          </a:p>
        </p:txBody>
      </p:sp>
    </p:spTree>
    <p:extLst>
      <p:ext uri="{BB962C8B-B14F-4D97-AF65-F5344CB8AC3E}">
        <p14:creationId xmlns:p14="http://schemas.microsoft.com/office/powerpoint/2010/main" val="3503458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Questions</a:t>
            </a:r>
            <a:endParaRPr lang="en-US" dirty="0"/>
          </a:p>
        </p:txBody>
      </p:sp>
      <p:sp>
        <p:nvSpPr>
          <p:cNvPr id="4" name="Text Placeholder 3"/>
          <p:cNvSpPr>
            <a:spLocks noGrp="1"/>
          </p:cNvSpPr>
          <p:nvPr>
            <p:ph type="body" sz="quarter" idx="10"/>
          </p:nvPr>
        </p:nvSpPr>
        <p:spPr>
          <a:xfrm>
            <a:off x="599440" y="1782762"/>
            <a:ext cx="8074659" cy="4910138"/>
          </a:xfrm>
        </p:spPr>
        <p:txBody>
          <a:bodyPr>
            <a:noAutofit/>
          </a:bodyPr>
          <a:lstStyle/>
          <a:p>
            <a:pPr marL="457200" lvl="0" indent="-457200">
              <a:buClr>
                <a:schemeClr val="tx1"/>
              </a:buClr>
              <a:buFont typeface="+mj-lt"/>
              <a:buAutoNum type="arabicPeriod"/>
            </a:pPr>
            <a:r>
              <a:rPr lang="en-US" sz="1800" dirty="0"/>
              <a:t>What is the difference between a GDS and a GNE? Visit the GDS and GNE websites to help you answer this question. Do you think GNEs are a threat to the GDSs? Justify your answer.</a:t>
            </a:r>
            <a:endParaRPr lang="en-AU" sz="1800" dirty="0"/>
          </a:p>
          <a:p>
            <a:pPr marL="457200" lvl="0" indent="-457200">
              <a:buClr>
                <a:schemeClr val="tx1"/>
              </a:buClr>
              <a:buFont typeface="+mj-lt"/>
              <a:buAutoNum type="arabicPeriod"/>
            </a:pPr>
            <a:r>
              <a:rPr lang="en-US" sz="1800" dirty="0"/>
              <a:t>You have started your own small travel retail business. Which GDS would you choose and why?</a:t>
            </a:r>
            <a:endParaRPr lang="en-AU" sz="1800" dirty="0"/>
          </a:p>
          <a:p>
            <a:pPr marL="457200" lvl="0" indent="-457200">
              <a:buClr>
                <a:schemeClr val="tx1"/>
              </a:buClr>
              <a:buFont typeface="+mj-lt"/>
              <a:buAutoNum type="arabicPeriod"/>
            </a:pPr>
            <a:r>
              <a:rPr lang="en-US" sz="1800" dirty="0"/>
              <a:t>What is the role of traditional intermediaries in the travel distribution system and are they still needed? How might traditional intermediaries use IT to compete against the innovative features offered by OTAs?</a:t>
            </a:r>
            <a:endParaRPr lang="en-AU" sz="1800" dirty="0"/>
          </a:p>
          <a:p>
            <a:pPr marL="457200" lvl="0" indent="-457200">
              <a:buClr>
                <a:schemeClr val="tx1"/>
              </a:buClr>
              <a:buFont typeface="+mj-lt"/>
              <a:buAutoNum type="arabicPeriod"/>
            </a:pPr>
            <a:r>
              <a:rPr lang="en-US" sz="1800" dirty="0"/>
              <a:t>Watch the following video about IATAs New Distribution Capability: </a:t>
            </a:r>
            <a:r>
              <a:rPr lang="en-US" sz="1800" b="1" dirty="0"/>
              <a:t>http://</a:t>
            </a:r>
            <a:r>
              <a:rPr lang="en-US" sz="1800" b="1" dirty="0" err="1"/>
              <a:t>youtu.be</a:t>
            </a:r>
            <a:r>
              <a:rPr lang="en-US" sz="1800" b="1" dirty="0"/>
              <a:t>/</a:t>
            </a:r>
            <a:r>
              <a:rPr lang="en-US" sz="1800" b="1" dirty="0" err="1"/>
              <a:t>lW-fIRooeVc</a:t>
            </a:r>
            <a:r>
              <a:rPr lang="en-US" sz="1800" dirty="0"/>
              <a:t>. What impact is this IT development likely to have in travel intermediaries</a:t>
            </a:r>
            <a:r>
              <a:rPr lang="en-US" sz="1800" dirty="0" smtClean="0"/>
              <a:t>?</a:t>
            </a:r>
          </a:p>
          <a:p>
            <a:pPr marL="457200" lvl="0" indent="-457200">
              <a:buClr>
                <a:schemeClr val="tx1"/>
              </a:buClr>
              <a:buFont typeface="+mj-lt"/>
              <a:buAutoNum type="arabicPeriod"/>
            </a:pPr>
            <a:r>
              <a:rPr lang="en-US" sz="1800" dirty="0"/>
              <a:t>What is disintermediation and how has it impacted the different types of travel intermediaries described in this chapter? Do you think some of the intermediaries discussed in this chapter are likely to disappear in the next 10 years? Which and why? What role has IT played in this process</a:t>
            </a:r>
            <a:endParaRPr lang="en-AU" sz="1800" dirty="0"/>
          </a:p>
        </p:txBody>
      </p:sp>
    </p:spTree>
    <p:extLst>
      <p:ext uri="{BB962C8B-B14F-4D97-AF65-F5344CB8AC3E}">
        <p14:creationId xmlns:p14="http://schemas.microsoft.com/office/powerpoint/2010/main" val="983417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Questions</a:t>
            </a:r>
            <a:endParaRPr lang="en-US" dirty="0"/>
          </a:p>
        </p:txBody>
      </p:sp>
      <p:sp>
        <p:nvSpPr>
          <p:cNvPr id="4" name="Text Placeholder 3"/>
          <p:cNvSpPr>
            <a:spLocks noGrp="1"/>
          </p:cNvSpPr>
          <p:nvPr>
            <p:ph type="body" sz="quarter" idx="10"/>
          </p:nvPr>
        </p:nvSpPr>
        <p:spPr>
          <a:xfrm>
            <a:off x="599440" y="1782762"/>
            <a:ext cx="8074659" cy="4910138"/>
          </a:xfrm>
        </p:spPr>
        <p:txBody>
          <a:bodyPr>
            <a:noAutofit/>
          </a:bodyPr>
          <a:lstStyle/>
          <a:p>
            <a:pPr marL="514350" lvl="0" indent="-514350">
              <a:buClr>
                <a:schemeClr val="tx1"/>
              </a:buClr>
              <a:buFont typeface="+mj-lt"/>
              <a:buAutoNum type="arabicPeriod" startAt="5"/>
            </a:pPr>
            <a:r>
              <a:rPr lang="en-US" sz="1800" dirty="0" smtClean="0"/>
              <a:t>This </a:t>
            </a:r>
            <a:r>
              <a:rPr lang="en-US" sz="1800" dirty="0"/>
              <a:t>chapter provides SWOT Analyses for the GDSs, traditional travel retailers and OTAs. Use the information in this chapter along with your own research to conduct a similar SWOT analysis of TMCs. What do you think the future looks like for TMCs?</a:t>
            </a:r>
          </a:p>
          <a:p>
            <a:pPr marL="514350" lvl="0" indent="-514350">
              <a:buClr>
                <a:schemeClr val="tx1"/>
              </a:buClr>
              <a:buFont typeface="+mj-lt"/>
              <a:buAutoNum type="arabicPeriod" startAt="5"/>
            </a:pPr>
            <a:r>
              <a:rPr lang="en-US" sz="1800" dirty="0" smtClean="0"/>
              <a:t>Visit </a:t>
            </a:r>
            <a:r>
              <a:rPr lang="en-US" sz="1800" dirty="0"/>
              <a:t>two metasearch engines (e.g. </a:t>
            </a:r>
            <a:r>
              <a:rPr lang="en-US" sz="1800" dirty="0" err="1"/>
              <a:t>Hipmunk</a:t>
            </a:r>
            <a:r>
              <a:rPr lang="en-US" sz="1800" dirty="0"/>
              <a:t>, Room77, Skyscanner, </a:t>
            </a:r>
            <a:r>
              <a:rPr lang="en-US" sz="1800" dirty="0" err="1"/>
              <a:t>Trivago</a:t>
            </a:r>
            <a:r>
              <a:rPr lang="en-US" sz="1800" dirty="0"/>
              <a:t>, Kayak) and search for a return flight and hotel to a destination of your choice. Compare and contrast the two sites by identifying the strengths and weaknesses of each. Do they offer different features? Which features do you like the most? What ITs are used to improve the search experience?</a:t>
            </a:r>
          </a:p>
          <a:p>
            <a:pPr marL="514350" lvl="0" indent="-514350">
              <a:buClr>
                <a:schemeClr val="tx1"/>
              </a:buClr>
              <a:buFont typeface="+mj-lt"/>
              <a:buAutoNum type="arabicPeriod" startAt="5"/>
            </a:pPr>
            <a:r>
              <a:rPr lang="en-US" sz="1800" dirty="0" smtClean="0"/>
              <a:t>Group </a:t>
            </a:r>
            <a:r>
              <a:rPr lang="en-US" sz="1800" dirty="0"/>
              <a:t>buying sites and opaque pricing sites have attracted some media controversy. Find some press stories about these types of OTAs and use them to identify the key consumer issues that have generated negative publicity. How can these OTAs overcome these challenges?</a:t>
            </a:r>
          </a:p>
        </p:txBody>
      </p:sp>
    </p:spTree>
    <p:extLst>
      <p:ext uri="{BB962C8B-B14F-4D97-AF65-F5344CB8AC3E}">
        <p14:creationId xmlns:p14="http://schemas.microsoft.com/office/powerpoint/2010/main" val="983417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Websites</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28</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157491374"/>
              </p:ext>
            </p:extLst>
          </p:nvPr>
        </p:nvGraphicFramePr>
        <p:xfrm>
          <a:off x="723900" y="1765298"/>
          <a:ext cx="7952739" cy="3555300"/>
        </p:xfrm>
        <a:graphic>
          <a:graphicData uri="http://schemas.openxmlformats.org/drawingml/2006/table">
            <a:tbl>
              <a:tblPr>
                <a:tableStyleId>{912C8C85-51F0-491E-9774-3900AFEF0FD7}</a:tableStyleId>
              </a:tblPr>
              <a:tblGrid>
                <a:gridCol w="978600"/>
                <a:gridCol w="2984859"/>
                <a:gridCol w="908884"/>
                <a:gridCol w="3080396"/>
              </a:tblGrid>
              <a:tr h="888825">
                <a:tc>
                  <a:txBody>
                    <a:bodyPr/>
                    <a:lstStyle/>
                    <a:p>
                      <a:pPr algn="ctr">
                        <a:spcBef>
                          <a:spcPts val="400"/>
                        </a:spcBef>
                        <a:spcAft>
                          <a:spcPts val="0"/>
                        </a:spcAft>
                      </a:pPr>
                      <a:endParaRPr lang="en-US" sz="1800" dirty="0">
                        <a:effectLst/>
                        <a:latin typeface="+mn-lt"/>
                        <a:ea typeface="Calibri"/>
                        <a:cs typeface="Times New Roman"/>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j-lt"/>
                          <a:ea typeface="Calibri"/>
                          <a:cs typeface="Times New Roman"/>
                        </a:rPr>
                        <a:t>Expedia</a:t>
                      </a:r>
                      <a:endParaRPr lang="en-AU" sz="1800" dirty="0">
                        <a:effectLst/>
                        <a:latin typeface="+mj-lt"/>
                        <a:ea typeface="Calibri"/>
                        <a:cs typeface="Times New Roman"/>
                      </a:endParaRPr>
                    </a:p>
                    <a:p>
                      <a:pPr>
                        <a:spcBef>
                          <a:spcPts val="400"/>
                        </a:spcBef>
                        <a:spcAft>
                          <a:spcPts val="0"/>
                        </a:spcAft>
                      </a:pPr>
                      <a:r>
                        <a:rPr lang="en-US" sz="1800" dirty="0">
                          <a:effectLst/>
                          <a:latin typeface="+mj-lt"/>
                          <a:ea typeface="Calibri"/>
                          <a:cs typeface="Times New Roman"/>
                        </a:rPr>
                        <a:t>http://</a:t>
                      </a:r>
                      <a:r>
                        <a:rPr lang="en-US" sz="1800" dirty="0" err="1">
                          <a:effectLst/>
                          <a:latin typeface="+mj-lt"/>
                          <a:ea typeface="Calibri"/>
                          <a:cs typeface="Times New Roman"/>
                        </a:rPr>
                        <a:t>www.expedia.com</a:t>
                      </a:r>
                      <a:r>
                        <a:rPr lang="en-US" sz="1800" dirty="0">
                          <a:effectLst/>
                          <a:latin typeface="+mj-lt"/>
                          <a:ea typeface="Calibri"/>
                          <a:cs typeface="Times New Roman"/>
                        </a:rPr>
                        <a:t>/</a:t>
                      </a:r>
                      <a:endParaRPr lang="en-AU" sz="1800" dirty="0">
                        <a:effectLst/>
                        <a:latin typeface="+mj-lt"/>
                        <a:ea typeface="Calibri"/>
                        <a:cs typeface="Times New Roman"/>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n-lt"/>
                          <a:ea typeface="Calibri"/>
                          <a:cs typeface="Times New Roman"/>
                        </a:rPr>
                        <a:t>Priceline</a:t>
                      </a:r>
                      <a:endParaRPr lang="en-AU" sz="1800" dirty="0">
                        <a:effectLst/>
                        <a:latin typeface="+mn-lt"/>
                        <a:ea typeface="Calibri"/>
                        <a:cs typeface="Times New Roman"/>
                      </a:endParaRPr>
                    </a:p>
                    <a:p>
                      <a:pPr>
                        <a:spcBef>
                          <a:spcPts val="400"/>
                        </a:spcBef>
                        <a:spcAft>
                          <a:spcPts val="0"/>
                        </a:spcAft>
                      </a:pPr>
                      <a:r>
                        <a:rPr lang="en-US" sz="1800" dirty="0">
                          <a:effectLst/>
                          <a:latin typeface="+mn-lt"/>
                          <a:ea typeface="Calibri"/>
                          <a:cs typeface="Times New Roman"/>
                        </a:rPr>
                        <a:t>http://</a:t>
                      </a:r>
                      <a:r>
                        <a:rPr lang="en-US" sz="1800" dirty="0" err="1">
                          <a:effectLst/>
                          <a:latin typeface="+mn-lt"/>
                          <a:ea typeface="Calibri"/>
                          <a:cs typeface="Times New Roman"/>
                        </a:rPr>
                        <a:t>www.priceline.com</a:t>
                      </a:r>
                      <a:r>
                        <a:rPr lang="en-US" sz="1800" dirty="0">
                          <a:effectLst/>
                          <a:latin typeface="+mn-lt"/>
                          <a:ea typeface="Calibri"/>
                          <a:cs typeface="Times New Roman"/>
                        </a:rPr>
                        <a:t>/</a:t>
                      </a:r>
                      <a:endParaRPr lang="en-AU" sz="1800" dirty="0">
                        <a:effectLst/>
                        <a:latin typeface="+mn-lt"/>
                        <a:ea typeface="Calibri"/>
                        <a:cs typeface="Times New Roman"/>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r>
              <a:tr h="888825">
                <a:tc>
                  <a:txBody>
                    <a:bodyPr/>
                    <a:lstStyle/>
                    <a:p>
                      <a:pPr algn="ctr">
                        <a:spcBef>
                          <a:spcPts val="400"/>
                        </a:spcBef>
                        <a:spcAft>
                          <a:spcPts val="0"/>
                        </a:spcAft>
                      </a:pPr>
                      <a:endParaRPr lang="en-US" sz="1800" dirty="0">
                        <a:effectLst/>
                        <a:latin typeface="+mn-lt"/>
                        <a:ea typeface="Calibri"/>
                        <a:cs typeface="Times New Roman"/>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j-lt"/>
                          <a:ea typeface="Calibri"/>
                          <a:cs typeface="Times New Roman"/>
                        </a:rPr>
                        <a:t>Sabre Holdings</a:t>
                      </a:r>
                      <a:endParaRPr lang="en-AU" sz="1800" dirty="0">
                        <a:effectLst/>
                        <a:latin typeface="+mj-lt"/>
                        <a:ea typeface="Calibri"/>
                        <a:cs typeface="Times New Roman"/>
                      </a:endParaRPr>
                    </a:p>
                    <a:p>
                      <a:pPr>
                        <a:spcBef>
                          <a:spcPts val="400"/>
                        </a:spcBef>
                        <a:spcAft>
                          <a:spcPts val="0"/>
                        </a:spcAft>
                      </a:pPr>
                      <a:r>
                        <a:rPr lang="en-US" sz="1800" dirty="0">
                          <a:effectLst/>
                          <a:latin typeface="+mj-lt"/>
                          <a:ea typeface="Calibri"/>
                          <a:cs typeface="Times New Roman"/>
                        </a:rPr>
                        <a:t>http://</a:t>
                      </a:r>
                      <a:r>
                        <a:rPr lang="en-US" sz="1800" dirty="0" err="1">
                          <a:effectLst/>
                          <a:latin typeface="+mj-lt"/>
                          <a:ea typeface="Calibri"/>
                          <a:cs typeface="Times New Roman"/>
                        </a:rPr>
                        <a:t>www.sabre.com</a:t>
                      </a:r>
                      <a:r>
                        <a:rPr lang="en-US" sz="1800" dirty="0">
                          <a:effectLst/>
                          <a:latin typeface="+mj-lt"/>
                          <a:ea typeface="Calibri"/>
                          <a:cs typeface="Times New Roman"/>
                        </a:rPr>
                        <a:t>/</a:t>
                      </a:r>
                      <a:endParaRPr lang="en-AU" sz="1800" dirty="0">
                        <a:effectLst/>
                        <a:latin typeface="+mj-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n-lt"/>
                          <a:ea typeface="Calibri"/>
                          <a:cs typeface="Times New Roman"/>
                        </a:rPr>
                        <a:t>Kayak</a:t>
                      </a:r>
                      <a:endParaRPr lang="en-AU" sz="1800" dirty="0">
                        <a:effectLst/>
                        <a:latin typeface="+mn-lt"/>
                        <a:ea typeface="Calibri"/>
                        <a:cs typeface="Times New Roman"/>
                      </a:endParaRPr>
                    </a:p>
                    <a:p>
                      <a:pPr>
                        <a:spcBef>
                          <a:spcPts val="400"/>
                        </a:spcBef>
                        <a:spcAft>
                          <a:spcPts val="0"/>
                        </a:spcAft>
                      </a:pPr>
                      <a:r>
                        <a:rPr lang="en-US" sz="1800" dirty="0">
                          <a:effectLst/>
                          <a:latin typeface="+mn-lt"/>
                          <a:ea typeface="Calibri"/>
                          <a:cs typeface="Times New Roman"/>
                        </a:rPr>
                        <a:t>http://</a:t>
                      </a:r>
                      <a:r>
                        <a:rPr lang="en-US" sz="1800" dirty="0" err="1">
                          <a:effectLst/>
                          <a:latin typeface="+mn-lt"/>
                          <a:ea typeface="Calibri"/>
                          <a:cs typeface="Times New Roman"/>
                        </a:rPr>
                        <a:t>www.kayak.com</a:t>
                      </a:r>
                      <a:r>
                        <a:rPr lang="en-US" sz="1800" dirty="0">
                          <a:effectLst/>
                          <a:latin typeface="+mn-lt"/>
                          <a:ea typeface="Calibri"/>
                          <a:cs typeface="Times New Roman"/>
                        </a:rPr>
                        <a:t>/</a:t>
                      </a:r>
                      <a:endParaRPr lang="en-AU" sz="1800" dirty="0">
                        <a:effectLst/>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r>
              <a:tr h="888825">
                <a:tc>
                  <a:txBody>
                    <a:bodyPr/>
                    <a:lstStyle/>
                    <a:p>
                      <a:pPr algn="ctr">
                        <a:spcBef>
                          <a:spcPts val="400"/>
                        </a:spcBef>
                        <a:spcAft>
                          <a:spcPts val="0"/>
                        </a:spcAft>
                      </a:pPr>
                      <a:endParaRPr lang="en-US" sz="1800" dirty="0">
                        <a:effectLst/>
                        <a:latin typeface="+mn-lt"/>
                        <a:ea typeface="Calibri"/>
                        <a:cs typeface="Times New Roman"/>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j-lt"/>
                          <a:ea typeface="Calibri"/>
                          <a:cs typeface="Times New Roman"/>
                        </a:rPr>
                        <a:t>Travelocity</a:t>
                      </a:r>
                      <a:endParaRPr lang="en-AU" sz="1800" dirty="0">
                        <a:effectLst/>
                        <a:latin typeface="+mj-lt"/>
                        <a:ea typeface="Calibri"/>
                        <a:cs typeface="Times New Roman"/>
                      </a:endParaRPr>
                    </a:p>
                    <a:p>
                      <a:pPr>
                        <a:spcBef>
                          <a:spcPts val="400"/>
                        </a:spcBef>
                        <a:spcAft>
                          <a:spcPts val="0"/>
                        </a:spcAft>
                      </a:pPr>
                      <a:r>
                        <a:rPr lang="en-US" sz="1800" dirty="0">
                          <a:effectLst/>
                          <a:latin typeface="+mj-lt"/>
                          <a:ea typeface="Calibri"/>
                          <a:cs typeface="Times New Roman"/>
                        </a:rPr>
                        <a:t>http://</a:t>
                      </a:r>
                      <a:r>
                        <a:rPr lang="en-US" sz="1800" dirty="0" err="1">
                          <a:effectLst/>
                          <a:latin typeface="+mj-lt"/>
                          <a:ea typeface="Calibri"/>
                          <a:cs typeface="Times New Roman"/>
                        </a:rPr>
                        <a:t>www.travelocity.com</a:t>
                      </a:r>
                      <a:r>
                        <a:rPr lang="en-US" sz="1800" dirty="0">
                          <a:effectLst/>
                          <a:latin typeface="+mj-lt"/>
                          <a:ea typeface="Calibri"/>
                          <a:cs typeface="Times New Roman"/>
                        </a:rPr>
                        <a:t>/</a:t>
                      </a:r>
                      <a:endParaRPr lang="en-AU" sz="1800" dirty="0">
                        <a:effectLst/>
                        <a:latin typeface="+mj-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n-lt"/>
                          <a:ea typeface="Calibri"/>
                          <a:cs typeface="Times New Roman"/>
                        </a:rPr>
                        <a:t>TUI</a:t>
                      </a:r>
                      <a:endParaRPr lang="en-AU" sz="1800" dirty="0">
                        <a:effectLst/>
                        <a:latin typeface="+mn-lt"/>
                        <a:ea typeface="Calibri"/>
                        <a:cs typeface="Times New Roman"/>
                      </a:endParaRPr>
                    </a:p>
                    <a:p>
                      <a:pPr>
                        <a:spcBef>
                          <a:spcPts val="400"/>
                        </a:spcBef>
                        <a:spcAft>
                          <a:spcPts val="0"/>
                        </a:spcAft>
                      </a:pPr>
                      <a:r>
                        <a:rPr lang="en-US" sz="1800" dirty="0">
                          <a:effectLst/>
                          <a:latin typeface="+mn-lt"/>
                          <a:ea typeface="Calibri"/>
                          <a:cs typeface="Times New Roman"/>
                        </a:rPr>
                        <a:t>http://</a:t>
                      </a:r>
                      <a:r>
                        <a:rPr lang="en-US" sz="1800" dirty="0" err="1">
                          <a:effectLst/>
                          <a:latin typeface="+mn-lt"/>
                          <a:ea typeface="Calibri"/>
                          <a:cs typeface="Times New Roman"/>
                        </a:rPr>
                        <a:t>www.tui-group.com</a:t>
                      </a:r>
                      <a:r>
                        <a:rPr lang="en-US" sz="1800" dirty="0">
                          <a:effectLst/>
                          <a:latin typeface="+mn-lt"/>
                          <a:ea typeface="Calibri"/>
                          <a:cs typeface="Times New Roman"/>
                        </a:rPr>
                        <a:t>/en/</a:t>
                      </a:r>
                      <a:endParaRPr lang="en-AU" sz="1800" dirty="0">
                        <a:effectLst/>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r>
              <a:tr h="888825">
                <a:tc>
                  <a:txBody>
                    <a:bodyPr/>
                    <a:lstStyle/>
                    <a:p>
                      <a:pPr algn="ctr">
                        <a:spcBef>
                          <a:spcPts val="400"/>
                        </a:spcBef>
                        <a:spcAft>
                          <a:spcPts val="0"/>
                        </a:spcAft>
                      </a:pPr>
                      <a:endParaRPr lang="en-US" sz="1800" dirty="0">
                        <a:effectLst/>
                        <a:latin typeface="+mn-lt"/>
                        <a:ea typeface="Calibri"/>
                        <a:cs typeface="Times New Roman"/>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err="1">
                          <a:effectLst/>
                          <a:latin typeface="+mj-lt"/>
                          <a:ea typeface="Calibri"/>
                          <a:cs typeface="Times New Roman"/>
                        </a:rPr>
                        <a:t>lastminute.com</a:t>
                      </a:r>
                      <a:endParaRPr lang="en-AU" sz="1800" dirty="0">
                        <a:effectLst/>
                        <a:latin typeface="+mj-lt"/>
                        <a:ea typeface="Calibri"/>
                        <a:cs typeface="Times New Roman"/>
                      </a:endParaRPr>
                    </a:p>
                    <a:p>
                      <a:pPr>
                        <a:spcBef>
                          <a:spcPts val="400"/>
                        </a:spcBef>
                        <a:spcAft>
                          <a:spcPts val="0"/>
                        </a:spcAft>
                      </a:pPr>
                      <a:r>
                        <a:rPr lang="en-US" sz="1800" dirty="0">
                          <a:effectLst/>
                          <a:latin typeface="+mj-lt"/>
                          <a:ea typeface="Calibri"/>
                          <a:cs typeface="Times New Roman"/>
                        </a:rPr>
                        <a:t>http://</a:t>
                      </a:r>
                      <a:r>
                        <a:rPr lang="en-US" sz="1800" dirty="0" err="1">
                          <a:effectLst/>
                          <a:latin typeface="+mj-lt"/>
                          <a:ea typeface="Calibri"/>
                          <a:cs typeface="Times New Roman"/>
                        </a:rPr>
                        <a:t>www.lastminute.com</a:t>
                      </a:r>
                      <a:r>
                        <a:rPr lang="en-US" sz="1800" dirty="0">
                          <a:effectLst/>
                          <a:latin typeface="+mj-lt"/>
                          <a:ea typeface="Calibri"/>
                          <a:cs typeface="Times New Roman"/>
                        </a:rPr>
                        <a:t>/</a:t>
                      </a:r>
                      <a:endParaRPr lang="en-AU" sz="1800" dirty="0">
                        <a:effectLst/>
                        <a:latin typeface="+mj-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r>
            </a:tbl>
          </a:graphicData>
        </a:graphic>
      </p:graphicFrame>
      <p:pic>
        <p:nvPicPr>
          <p:cNvPr id="7" name="Picture 6" descr="CH3 Expedia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0" y="1778000"/>
            <a:ext cx="864000" cy="864000"/>
          </a:xfrm>
          <a:prstGeom prst="rect">
            <a:avLst/>
          </a:prstGeom>
        </p:spPr>
      </p:pic>
      <p:pic>
        <p:nvPicPr>
          <p:cNvPr id="8" name="Picture 7" descr="CH3 Sabre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0" y="2668693"/>
            <a:ext cx="864000" cy="864000"/>
          </a:xfrm>
          <a:prstGeom prst="rect">
            <a:avLst/>
          </a:prstGeom>
        </p:spPr>
      </p:pic>
      <p:pic>
        <p:nvPicPr>
          <p:cNvPr id="10" name="Picture 9" descr="CH3 Travelocity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0" y="3559386"/>
            <a:ext cx="864000" cy="864000"/>
          </a:xfrm>
          <a:prstGeom prst="rect">
            <a:avLst/>
          </a:prstGeom>
        </p:spPr>
      </p:pic>
      <p:pic>
        <p:nvPicPr>
          <p:cNvPr id="12" name="Picture 11" descr="CH3 lastminute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0" y="4450080"/>
            <a:ext cx="864000" cy="864000"/>
          </a:xfrm>
          <a:prstGeom prst="rect">
            <a:avLst/>
          </a:prstGeom>
        </p:spPr>
      </p:pic>
      <p:pic>
        <p:nvPicPr>
          <p:cNvPr id="13" name="Picture 12" descr="CH3 Priceline Q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4880" y="1778000"/>
            <a:ext cx="864000" cy="864000"/>
          </a:xfrm>
          <a:prstGeom prst="rect">
            <a:avLst/>
          </a:prstGeom>
        </p:spPr>
      </p:pic>
      <p:pic>
        <p:nvPicPr>
          <p:cNvPr id="14" name="Picture 13" descr="CH3 Kayak Q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4880" y="2668693"/>
            <a:ext cx="864000" cy="864000"/>
          </a:xfrm>
          <a:prstGeom prst="rect">
            <a:avLst/>
          </a:prstGeom>
        </p:spPr>
      </p:pic>
      <p:pic>
        <p:nvPicPr>
          <p:cNvPr id="15" name="Picture 14" descr="CH3 TUI Q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4880" y="3559386"/>
            <a:ext cx="864000" cy="864000"/>
          </a:xfrm>
          <a:prstGeom prst="rect">
            <a:avLst/>
          </a:prstGeom>
        </p:spPr>
      </p:pic>
    </p:spTree>
    <p:extLst>
      <p:ext uri="{BB962C8B-B14F-4D97-AF65-F5344CB8AC3E}">
        <p14:creationId xmlns:p14="http://schemas.microsoft.com/office/powerpoint/2010/main" val="3288473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Case Study</a:t>
            </a:r>
            <a:r>
              <a:rPr lang="en-US" sz="2800" b="0" dirty="0" smtClean="0"/>
              <a:t> Sabre Holdings</a:t>
            </a:r>
            <a:endParaRPr lang="en-US" sz="2800" b="0" dirty="0"/>
          </a:p>
        </p:txBody>
      </p:sp>
      <p:sp>
        <p:nvSpPr>
          <p:cNvPr id="5" name="Text Placeholder 4"/>
          <p:cNvSpPr>
            <a:spLocks noGrp="1"/>
          </p:cNvSpPr>
          <p:nvPr>
            <p:ph type="body" sz="quarter" idx="10"/>
          </p:nvPr>
        </p:nvSpPr>
        <p:spPr>
          <a:xfrm>
            <a:off x="599440" y="1782762"/>
            <a:ext cx="8361680" cy="4910137"/>
          </a:xfrm>
        </p:spPr>
        <p:txBody>
          <a:bodyPr>
            <a:noAutofit/>
          </a:bodyPr>
          <a:lstStyle/>
          <a:p>
            <a:pPr lvl="1">
              <a:buClr>
                <a:schemeClr val="tx1">
                  <a:lumMod val="65000"/>
                  <a:lumOff val="35000"/>
                </a:schemeClr>
              </a:buClr>
            </a:pPr>
            <a:r>
              <a:rPr lang="en-US" sz="2000" dirty="0" smtClean="0"/>
              <a:t>Founded by partnership between American Airlines and IBM in </a:t>
            </a:r>
            <a:r>
              <a:rPr lang="en-US" sz="2000" dirty="0" smtClean="0"/>
              <a:t>1953.</a:t>
            </a:r>
            <a:endParaRPr lang="en-US" sz="1800" dirty="0" smtClean="0"/>
          </a:p>
          <a:p>
            <a:pPr lvl="1">
              <a:buClr>
                <a:schemeClr val="tx1">
                  <a:lumMod val="65000"/>
                  <a:lumOff val="35000"/>
                </a:schemeClr>
              </a:buClr>
            </a:pPr>
            <a:r>
              <a:rPr lang="en-US" sz="2000" dirty="0"/>
              <a:t>SABRE </a:t>
            </a:r>
            <a:r>
              <a:rPr lang="en-US" sz="2000" dirty="0" smtClean="0"/>
              <a:t>was the first </a:t>
            </a:r>
            <a:r>
              <a:rPr lang="en-US" sz="2000" dirty="0"/>
              <a:t>private real-time online transaction </a:t>
            </a:r>
            <a:r>
              <a:rPr lang="en-US" sz="2000" dirty="0" smtClean="0"/>
              <a:t>system.</a:t>
            </a:r>
            <a:endParaRPr lang="en-US" sz="2000" dirty="0" smtClean="0"/>
          </a:p>
          <a:p>
            <a:pPr lvl="1">
              <a:buClr>
                <a:schemeClr val="tx1">
                  <a:lumMod val="65000"/>
                  <a:lumOff val="35000"/>
                </a:schemeClr>
              </a:buClr>
            </a:pPr>
            <a:r>
              <a:rPr lang="en-US" sz="2000" dirty="0" smtClean="0"/>
              <a:t>9000 employees in 59 </a:t>
            </a:r>
            <a:r>
              <a:rPr lang="en-US" sz="2000" dirty="0" smtClean="0"/>
              <a:t>countries.</a:t>
            </a:r>
            <a:endParaRPr lang="en-US" sz="2000" dirty="0" smtClean="0"/>
          </a:p>
          <a:p>
            <a:pPr lvl="1">
              <a:buClr>
                <a:schemeClr val="tx1">
                  <a:lumMod val="65000"/>
                  <a:lumOff val="35000"/>
                </a:schemeClr>
              </a:buClr>
            </a:pPr>
            <a:r>
              <a:rPr lang="en-US" sz="2000" dirty="0" smtClean="0"/>
              <a:t>Diversified beyond GDS to become a travel technology company offering a range of IT solutions for airlines, airports, travel intermediaries</a:t>
            </a:r>
            <a:r>
              <a:rPr lang="en-US" sz="2000" dirty="0"/>
              <a:t>, hotels, car rental providers, rail providers and tour </a:t>
            </a:r>
            <a:r>
              <a:rPr lang="en-US" sz="2000" dirty="0" smtClean="0"/>
              <a:t>operators.</a:t>
            </a:r>
            <a:endParaRPr lang="en-US" sz="2000" dirty="0" smtClean="0"/>
          </a:p>
          <a:p>
            <a:pPr lvl="1">
              <a:buClr>
                <a:schemeClr val="tx1">
                  <a:lumMod val="65000"/>
                  <a:lumOff val="35000"/>
                </a:schemeClr>
              </a:buClr>
            </a:pPr>
            <a:r>
              <a:rPr lang="en-US" sz="2000" dirty="0" smtClean="0"/>
              <a:t>Four business units:</a:t>
            </a:r>
          </a:p>
          <a:p>
            <a:pPr marL="823912" lvl="2" indent="-457200">
              <a:buClr>
                <a:schemeClr val="tx1">
                  <a:lumMod val="65000"/>
                  <a:lumOff val="35000"/>
                </a:schemeClr>
              </a:buClr>
              <a:buFont typeface="+mj-lt"/>
              <a:buAutoNum type="arabicPeriod"/>
            </a:pPr>
            <a:r>
              <a:rPr lang="en-US" sz="1800" dirty="0" smtClean="0"/>
              <a:t>Sabre </a:t>
            </a:r>
            <a:r>
              <a:rPr lang="en-US" sz="1800" dirty="0"/>
              <a:t>Travel </a:t>
            </a:r>
            <a:r>
              <a:rPr lang="en-US" sz="1800" dirty="0" smtClean="0"/>
              <a:t>Network</a:t>
            </a:r>
            <a:endParaRPr lang="en-US" sz="1800" dirty="0"/>
          </a:p>
          <a:p>
            <a:pPr marL="823912" lvl="2" indent="-457200">
              <a:buClr>
                <a:schemeClr val="tx1">
                  <a:lumMod val="65000"/>
                  <a:lumOff val="35000"/>
                </a:schemeClr>
              </a:buClr>
              <a:buFont typeface="+mj-lt"/>
              <a:buAutoNum type="arabicPeriod"/>
            </a:pPr>
            <a:r>
              <a:rPr lang="en-US" sz="1800" dirty="0" smtClean="0"/>
              <a:t>Sabre </a:t>
            </a:r>
            <a:r>
              <a:rPr lang="en-US" sz="1800" dirty="0"/>
              <a:t>Airline </a:t>
            </a:r>
            <a:r>
              <a:rPr lang="en-US" sz="1800" dirty="0" smtClean="0"/>
              <a:t>Solutions</a:t>
            </a:r>
          </a:p>
          <a:p>
            <a:pPr marL="823912" lvl="2" indent="-457200">
              <a:buClr>
                <a:schemeClr val="tx1">
                  <a:lumMod val="65000"/>
                  <a:lumOff val="35000"/>
                </a:schemeClr>
              </a:buClr>
              <a:buFont typeface="+mj-lt"/>
              <a:buAutoNum type="arabicPeriod"/>
            </a:pPr>
            <a:r>
              <a:rPr lang="en-US" sz="1800" dirty="0" smtClean="0"/>
              <a:t>Sabre </a:t>
            </a:r>
            <a:r>
              <a:rPr lang="en-US" sz="1800" dirty="0"/>
              <a:t>Hospitality </a:t>
            </a:r>
            <a:r>
              <a:rPr lang="en-US" sz="1800" dirty="0" smtClean="0"/>
              <a:t>Solutions</a:t>
            </a:r>
          </a:p>
          <a:p>
            <a:pPr marL="823912" lvl="2" indent="-457200">
              <a:buClr>
                <a:schemeClr val="tx1">
                  <a:lumMod val="65000"/>
                  <a:lumOff val="35000"/>
                </a:schemeClr>
              </a:buClr>
              <a:buFont typeface="+mj-lt"/>
              <a:buAutoNum type="arabicPeriod"/>
            </a:pPr>
            <a:r>
              <a:rPr lang="en-US" sz="1800" dirty="0" smtClean="0"/>
              <a:t>Travelocity</a:t>
            </a:r>
          </a:p>
          <a:p>
            <a:pPr lvl="1">
              <a:buClr>
                <a:schemeClr val="tx1">
                  <a:lumMod val="65000"/>
                  <a:lumOff val="35000"/>
                </a:schemeClr>
              </a:buClr>
            </a:pPr>
            <a:endParaRPr lang="en-US" sz="2000" dirty="0" smtClean="0"/>
          </a:p>
          <a:p>
            <a:pPr lvl="1">
              <a:buClr>
                <a:schemeClr val="tx1">
                  <a:lumMod val="65000"/>
                  <a:lumOff val="35000"/>
                </a:schemeClr>
              </a:buClr>
            </a:pPr>
            <a:endParaRPr lang="en-US" sz="2000" dirty="0" smtClean="0"/>
          </a:p>
          <a:p>
            <a:pPr lvl="1">
              <a:buClr>
                <a:schemeClr val="tx1">
                  <a:lumMod val="65000"/>
                  <a:lumOff val="35000"/>
                </a:schemeClr>
              </a:buClr>
            </a:pPr>
            <a:endParaRPr lang="en-US" sz="2400" dirty="0"/>
          </a:p>
        </p:txBody>
      </p:sp>
      <p:pic>
        <p:nvPicPr>
          <p:cNvPr id="2" name="Picture 1" descr="sabr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360" y="4307840"/>
            <a:ext cx="3767164" cy="2052320"/>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Tree>
    <p:extLst>
      <p:ext uri="{BB962C8B-B14F-4D97-AF65-F5344CB8AC3E}">
        <p14:creationId xmlns:p14="http://schemas.microsoft.com/office/powerpoint/2010/main" val="106715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3 Learning Objectives</a:t>
            </a:r>
            <a:endParaRPr lang="en-GB" dirty="0"/>
          </a:p>
        </p:txBody>
      </p:sp>
      <p:sp>
        <p:nvSpPr>
          <p:cNvPr id="3" name="Text Placeholder 2"/>
          <p:cNvSpPr>
            <a:spLocks noGrp="1"/>
          </p:cNvSpPr>
          <p:nvPr>
            <p:ph type="body" sz="quarter" idx="10"/>
          </p:nvPr>
        </p:nvSpPr>
        <p:spPr>
          <a:xfrm>
            <a:off x="599440" y="1782762"/>
            <a:ext cx="8163559" cy="4884737"/>
          </a:xfrm>
        </p:spPr>
        <p:txBody>
          <a:bodyPr>
            <a:normAutofit fontScale="70000" lnSpcReduction="20000"/>
          </a:bodyPr>
          <a:lstStyle/>
          <a:p>
            <a:pPr>
              <a:lnSpc>
                <a:spcPct val="120000"/>
              </a:lnSpc>
            </a:pPr>
            <a:r>
              <a:rPr lang="en-US" dirty="0"/>
              <a:t>After studying this chapter you should be able to:</a:t>
            </a:r>
            <a:endParaRPr lang="en-AU" dirty="0"/>
          </a:p>
          <a:p>
            <a:pPr marL="514350" lvl="0" indent="-514350">
              <a:lnSpc>
                <a:spcPct val="120000"/>
              </a:lnSpc>
              <a:buClr>
                <a:schemeClr val="accent6">
                  <a:lumMod val="75000"/>
                </a:schemeClr>
              </a:buClr>
              <a:buFont typeface="+mj-lt"/>
              <a:buAutoNum type="arabicPeriod"/>
            </a:pPr>
            <a:r>
              <a:rPr lang="en-US" dirty="0"/>
              <a:t>Explain the </a:t>
            </a:r>
            <a:r>
              <a:rPr lang="en-US" b="1" dirty="0"/>
              <a:t>evolution, role and features </a:t>
            </a:r>
            <a:r>
              <a:rPr lang="en-US" dirty="0"/>
              <a:t>of Global Distribution Systems (GDSs) as travel intermediaries;</a:t>
            </a:r>
            <a:endParaRPr lang="en-AU" dirty="0"/>
          </a:p>
          <a:p>
            <a:pPr marL="514350" lvl="0" indent="-514350">
              <a:lnSpc>
                <a:spcPct val="120000"/>
              </a:lnSpc>
              <a:buClr>
                <a:schemeClr val="accent6">
                  <a:lumMod val="75000"/>
                </a:schemeClr>
              </a:buClr>
              <a:buFont typeface="+mj-lt"/>
              <a:buAutoNum type="arabicPeriod"/>
            </a:pPr>
            <a:r>
              <a:rPr lang="en-US" dirty="0"/>
              <a:t>Analyze the </a:t>
            </a:r>
            <a:r>
              <a:rPr lang="en-US" b="1" dirty="0"/>
              <a:t>challenges</a:t>
            </a:r>
            <a:r>
              <a:rPr lang="en-US" dirty="0"/>
              <a:t> faced by GDSs as a result of technological change and innovation;</a:t>
            </a:r>
            <a:endParaRPr lang="en-AU" dirty="0"/>
          </a:p>
          <a:p>
            <a:pPr marL="514350" lvl="0" indent="-514350">
              <a:lnSpc>
                <a:spcPct val="120000"/>
              </a:lnSpc>
              <a:buClr>
                <a:schemeClr val="accent6">
                  <a:lumMod val="75000"/>
                </a:schemeClr>
              </a:buClr>
              <a:buFont typeface="+mj-lt"/>
              <a:buAutoNum type="arabicPeriod"/>
            </a:pPr>
            <a:r>
              <a:rPr lang="en-US" dirty="0"/>
              <a:t>Explain how </a:t>
            </a:r>
            <a:r>
              <a:rPr lang="en-US" b="1" dirty="0"/>
              <a:t>traditional travel retailers </a:t>
            </a:r>
            <a:r>
              <a:rPr lang="en-US" dirty="0"/>
              <a:t>use IT;</a:t>
            </a:r>
            <a:endParaRPr lang="en-AU" dirty="0"/>
          </a:p>
          <a:p>
            <a:pPr marL="514350" lvl="0" indent="-514350">
              <a:lnSpc>
                <a:spcPct val="120000"/>
              </a:lnSpc>
              <a:buClr>
                <a:schemeClr val="accent6">
                  <a:lumMod val="75000"/>
                </a:schemeClr>
              </a:buClr>
              <a:buFont typeface="+mj-lt"/>
              <a:buAutoNum type="arabicPeriod"/>
            </a:pPr>
            <a:r>
              <a:rPr lang="en-US" dirty="0"/>
              <a:t>Explain how IT has led to </a:t>
            </a:r>
            <a:r>
              <a:rPr lang="en-US" b="1" dirty="0"/>
              <a:t>disintermediation</a:t>
            </a:r>
            <a:r>
              <a:rPr lang="en-US" dirty="0"/>
              <a:t> and evaluate how this has impacted travel intermediaries;</a:t>
            </a:r>
            <a:endParaRPr lang="en-AU" dirty="0"/>
          </a:p>
          <a:p>
            <a:pPr marL="514350" lvl="0" indent="-514350">
              <a:lnSpc>
                <a:spcPct val="120000"/>
              </a:lnSpc>
              <a:buClr>
                <a:schemeClr val="accent6">
                  <a:lumMod val="75000"/>
                </a:schemeClr>
              </a:buClr>
              <a:buFont typeface="+mj-lt"/>
              <a:buAutoNum type="arabicPeriod"/>
            </a:pPr>
            <a:r>
              <a:rPr lang="en-US" dirty="0"/>
              <a:t>Describe and critically evaluate the different types of </a:t>
            </a:r>
            <a:r>
              <a:rPr lang="en-US" b="1" dirty="0"/>
              <a:t>online travel intermediaries</a:t>
            </a:r>
            <a:r>
              <a:rPr lang="en-US" dirty="0"/>
              <a:t> that have developed as a result of IT; and</a:t>
            </a:r>
            <a:endParaRPr lang="en-AU" dirty="0"/>
          </a:p>
          <a:p>
            <a:pPr marL="514350" lvl="0" indent="-514350">
              <a:lnSpc>
                <a:spcPct val="120000"/>
              </a:lnSpc>
              <a:buClr>
                <a:schemeClr val="accent6">
                  <a:lumMod val="75000"/>
                </a:schemeClr>
              </a:buClr>
              <a:buFont typeface="+mj-lt"/>
              <a:buAutoNum type="arabicPeriod"/>
            </a:pPr>
            <a:r>
              <a:rPr lang="en-US" dirty="0"/>
              <a:t>Explain how </a:t>
            </a:r>
            <a:r>
              <a:rPr lang="en-US" b="1" dirty="0"/>
              <a:t>tour operators </a:t>
            </a:r>
            <a:r>
              <a:rPr lang="en-US" dirty="0"/>
              <a:t>can use IT to improve productivity and competitiveness.</a:t>
            </a:r>
            <a:endParaRPr lang="en-AU" dirty="0"/>
          </a:p>
        </p:txBody>
      </p:sp>
    </p:spTree>
    <p:extLst>
      <p:ext uri="{BB962C8B-B14F-4D97-AF65-F5344CB8AC3E}">
        <p14:creationId xmlns:p14="http://schemas.microsoft.com/office/powerpoint/2010/main" val="3498193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Text Placeholder 2"/>
          <p:cNvSpPr>
            <a:spLocks noGrp="1"/>
          </p:cNvSpPr>
          <p:nvPr>
            <p:ph type="body" sz="quarter" idx="11"/>
          </p:nvPr>
        </p:nvSpPr>
        <p:spPr/>
        <p:txBody>
          <a:bodyPr>
            <a:normAutofit fontScale="77500" lnSpcReduction="20000"/>
          </a:bodyPr>
          <a:lstStyle/>
          <a:p>
            <a:pPr lvl="1">
              <a:lnSpc>
                <a:spcPct val="120000"/>
              </a:lnSpc>
            </a:pPr>
            <a:r>
              <a:rPr lang="en-US" dirty="0" smtClean="0"/>
              <a:t>Computer reservation </a:t>
            </a:r>
            <a:r>
              <a:rPr lang="en-US" dirty="0" smtClean="0"/>
              <a:t>s</a:t>
            </a:r>
            <a:r>
              <a:rPr lang="en-US" dirty="0" smtClean="0"/>
              <a:t>ystems(CRSs)</a:t>
            </a:r>
            <a:endParaRPr lang="en-US" dirty="0"/>
          </a:p>
          <a:p>
            <a:pPr lvl="1">
              <a:lnSpc>
                <a:spcPct val="120000"/>
              </a:lnSpc>
            </a:pPr>
            <a:r>
              <a:rPr lang="en-US" dirty="0" smtClean="0"/>
              <a:t>Global Distribution </a:t>
            </a:r>
            <a:r>
              <a:rPr lang="en-US" dirty="0" smtClean="0"/>
              <a:t>Systems </a:t>
            </a:r>
            <a:r>
              <a:rPr lang="en-US" dirty="0" smtClean="0"/>
              <a:t>(</a:t>
            </a:r>
            <a:r>
              <a:rPr lang="en-US" dirty="0" smtClean="0"/>
              <a:t>GDSs)</a:t>
            </a:r>
            <a:endParaRPr lang="en-US" dirty="0" smtClean="0"/>
          </a:p>
          <a:p>
            <a:pPr lvl="1">
              <a:lnSpc>
                <a:spcPct val="120000"/>
              </a:lnSpc>
            </a:pPr>
            <a:r>
              <a:rPr lang="en-US" dirty="0" smtClean="0"/>
              <a:t>GDS New </a:t>
            </a:r>
            <a:r>
              <a:rPr lang="en-US" dirty="0" smtClean="0"/>
              <a:t>Entrants </a:t>
            </a:r>
            <a:r>
              <a:rPr lang="en-US" dirty="0" smtClean="0"/>
              <a:t>(</a:t>
            </a:r>
            <a:r>
              <a:rPr lang="en-US" dirty="0" smtClean="0"/>
              <a:t>GNEs)</a:t>
            </a:r>
            <a:endParaRPr lang="en-US" dirty="0" smtClean="0"/>
          </a:p>
          <a:p>
            <a:pPr lvl="1">
              <a:lnSpc>
                <a:spcPct val="120000"/>
              </a:lnSpc>
            </a:pPr>
            <a:r>
              <a:rPr lang="en-US" dirty="0" smtClean="0"/>
              <a:t>New Distribution Capability (NDC)</a:t>
            </a:r>
          </a:p>
          <a:p>
            <a:pPr lvl="1">
              <a:lnSpc>
                <a:spcPct val="120000"/>
              </a:lnSpc>
            </a:pPr>
            <a:r>
              <a:rPr lang="en-US" dirty="0"/>
              <a:t>T</a:t>
            </a:r>
            <a:r>
              <a:rPr lang="en-US" dirty="0" smtClean="0"/>
              <a:t>our </a:t>
            </a:r>
            <a:r>
              <a:rPr lang="en-US" dirty="0" smtClean="0"/>
              <a:t>o</a:t>
            </a:r>
            <a:r>
              <a:rPr lang="en-US" dirty="0" smtClean="0"/>
              <a:t>perators</a:t>
            </a:r>
            <a:endParaRPr lang="en-US" dirty="0"/>
          </a:p>
          <a:p>
            <a:pPr lvl="1">
              <a:lnSpc>
                <a:spcPct val="120000"/>
              </a:lnSpc>
            </a:pPr>
            <a:r>
              <a:rPr lang="en-US" dirty="0"/>
              <a:t>T</a:t>
            </a:r>
            <a:r>
              <a:rPr lang="en-US" dirty="0" smtClean="0"/>
              <a:t>our wholesalers</a:t>
            </a:r>
            <a:endParaRPr lang="en-US" dirty="0"/>
          </a:p>
          <a:p>
            <a:pPr lvl="1">
              <a:lnSpc>
                <a:spcPct val="120000"/>
              </a:lnSpc>
            </a:pPr>
            <a:r>
              <a:rPr lang="en-US" dirty="0" smtClean="0"/>
              <a:t>T</a:t>
            </a:r>
            <a:r>
              <a:rPr lang="en-US" dirty="0" smtClean="0"/>
              <a:t>ravel retailers</a:t>
            </a:r>
            <a:endParaRPr lang="en-US" dirty="0" smtClean="0"/>
          </a:p>
          <a:p>
            <a:pPr lvl="1">
              <a:lnSpc>
                <a:spcPct val="120000"/>
              </a:lnSpc>
            </a:pPr>
            <a:r>
              <a:rPr lang="en-US" dirty="0" smtClean="0"/>
              <a:t>T</a:t>
            </a:r>
            <a:r>
              <a:rPr lang="en-US" dirty="0" smtClean="0"/>
              <a:t>ravel management company </a:t>
            </a:r>
            <a:r>
              <a:rPr lang="en-US" dirty="0" smtClean="0"/>
              <a:t>(TMC)</a:t>
            </a:r>
          </a:p>
          <a:p>
            <a:pPr lvl="1">
              <a:lnSpc>
                <a:spcPct val="120000"/>
              </a:lnSpc>
            </a:pPr>
            <a:r>
              <a:rPr lang="en-US" dirty="0"/>
              <a:t>O</a:t>
            </a:r>
            <a:r>
              <a:rPr lang="en-US" dirty="0" smtClean="0"/>
              <a:t>nline travel agents </a:t>
            </a:r>
            <a:r>
              <a:rPr lang="en-US" dirty="0" smtClean="0"/>
              <a:t>(</a:t>
            </a:r>
            <a:r>
              <a:rPr lang="en-US" dirty="0" smtClean="0"/>
              <a:t>OTAs)</a:t>
            </a:r>
            <a:endParaRPr lang="en-US" dirty="0" smtClean="0"/>
          </a:p>
          <a:p>
            <a:pPr lvl="1">
              <a:lnSpc>
                <a:spcPct val="120000"/>
              </a:lnSpc>
            </a:pPr>
            <a:r>
              <a:rPr lang="en-US" dirty="0" smtClean="0"/>
              <a:t>Channel Managers</a:t>
            </a:r>
          </a:p>
          <a:p>
            <a:pPr lvl="1">
              <a:lnSpc>
                <a:spcPct val="120000"/>
              </a:lnSpc>
            </a:pPr>
            <a:endParaRPr lang="en-US" dirty="0" smtClean="0"/>
          </a:p>
          <a:p>
            <a:pPr lvl="1">
              <a:lnSpc>
                <a:spcPct val="120000"/>
              </a:lnSpc>
            </a:pP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a:p>
        </p:txBody>
      </p:sp>
    </p:spTree>
    <p:extLst>
      <p:ext uri="{BB962C8B-B14F-4D97-AF65-F5344CB8AC3E}">
        <p14:creationId xmlns:p14="http://schemas.microsoft.com/office/powerpoint/2010/main" val="2131145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145648-7FE8-402D-88EC-E9CFE9DCEB83}" type="slidenum">
              <a:rPr lang="en-AU" smtClean="0"/>
              <a:pPr/>
              <a:t>5</a:t>
            </a:fld>
            <a:endParaRPr lang="en-AU"/>
          </a:p>
        </p:txBody>
      </p:sp>
      <p:pic>
        <p:nvPicPr>
          <p:cNvPr id="5" name="Picture 4" descr="Figure 3-1.jpg"/>
          <p:cNvPicPr>
            <a:picLocks noChangeAspect="1"/>
          </p:cNvPicPr>
          <p:nvPr/>
        </p:nvPicPr>
        <p:blipFill rotWithShape="1">
          <a:blip r:embed="rId2">
            <a:extLst>
              <a:ext uri="{28A0092B-C50C-407E-A947-70E740481C1C}">
                <a14:useLocalDpi xmlns:a14="http://schemas.microsoft.com/office/drawing/2010/main" val="0"/>
              </a:ext>
            </a:extLst>
          </a:blip>
          <a:srcRect t="2869" b="2741"/>
          <a:stretch/>
        </p:blipFill>
        <p:spPr>
          <a:xfrm>
            <a:off x="2146300" y="995680"/>
            <a:ext cx="4463519" cy="559816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75260" y="6275308"/>
            <a:ext cx="1622635" cy="276999"/>
          </a:xfrm>
          <a:prstGeom prst="rect">
            <a:avLst/>
          </a:prstGeom>
          <a:noFill/>
        </p:spPr>
        <p:txBody>
          <a:bodyPr wrap="none" rtlCol="0">
            <a:spAutoFit/>
          </a:bodyPr>
          <a:lstStyle/>
          <a:p>
            <a:r>
              <a:rPr lang="en-US" sz="1200" dirty="0" smtClean="0">
                <a:latin typeface="Arial Narrow"/>
                <a:cs typeface="Arial Narrow"/>
              </a:rPr>
              <a:t>Source: American Airlines</a:t>
            </a:r>
            <a:endParaRPr lang="en-US" sz="1200" dirty="0">
              <a:latin typeface="Arial Narrow"/>
              <a:cs typeface="Arial Narrow"/>
            </a:endParaRPr>
          </a:p>
        </p:txBody>
      </p:sp>
    </p:spTree>
    <p:extLst>
      <p:ext uri="{BB962C8B-B14F-4D97-AF65-F5344CB8AC3E}">
        <p14:creationId xmlns:p14="http://schemas.microsoft.com/office/powerpoint/2010/main" val="4208676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16" name="Text Box 7"/>
          <p:cNvSpPr txBox="1">
            <a:spLocks noChangeArrowheads="1"/>
          </p:cNvSpPr>
          <p:nvPr/>
        </p:nvSpPr>
        <p:spPr bwMode="auto">
          <a:xfrm>
            <a:off x="1504059" y="825500"/>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1960</a:t>
            </a:r>
            <a:endParaRPr lang="en-AU" sz="1100" b="1" dirty="0">
              <a:latin typeface="Arial Narrow"/>
              <a:cs typeface="Arial Narrow"/>
            </a:endParaRPr>
          </a:p>
        </p:txBody>
      </p:sp>
      <p:sp>
        <p:nvSpPr>
          <p:cNvPr id="50217" name="Text Box 8"/>
          <p:cNvSpPr txBox="1">
            <a:spLocks noChangeArrowheads="1"/>
          </p:cNvSpPr>
          <p:nvPr/>
        </p:nvSpPr>
        <p:spPr bwMode="auto">
          <a:xfrm>
            <a:off x="1668244" y="840671"/>
            <a:ext cx="876021" cy="230832"/>
          </a:xfrm>
          <a:prstGeom prst="rect">
            <a:avLst/>
          </a:prstGeom>
          <a:noFill/>
          <a:ln w="9525">
            <a:noFill/>
            <a:miter lim="800000"/>
            <a:headEnd/>
            <a:tailEnd/>
          </a:ln>
        </p:spPr>
        <p:txBody>
          <a:bodyPr wrap="square">
            <a:spAutoFit/>
          </a:bodyPr>
          <a:lstStyle/>
          <a:p>
            <a:pPr algn="r"/>
            <a:r>
              <a:rPr lang="en-AU" sz="900" dirty="0" smtClean="0">
                <a:latin typeface="Arial Narrow"/>
                <a:cs typeface="Arial Narrow"/>
              </a:rPr>
              <a:t>IBM, AA</a:t>
            </a:r>
            <a:endParaRPr lang="en-AU" sz="900" dirty="0">
              <a:latin typeface="Arial Narrow"/>
              <a:cs typeface="Arial Narrow"/>
            </a:endParaRPr>
          </a:p>
        </p:txBody>
      </p:sp>
      <p:sp>
        <p:nvSpPr>
          <p:cNvPr id="50219" name="Text Box 24"/>
          <p:cNvSpPr txBox="1">
            <a:spLocks noChangeArrowheads="1"/>
          </p:cNvSpPr>
          <p:nvPr/>
        </p:nvSpPr>
        <p:spPr bwMode="auto">
          <a:xfrm>
            <a:off x="307712" y="1038527"/>
            <a:ext cx="465392" cy="276999"/>
          </a:xfrm>
          <a:prstGeom prst="rect">
            <a:avLst/>
          </a:prstGeom>
          <a:noFill/>
          <a:ln w="9525">
            <a:noFill/>
            <a:miter lim="800000"/>
            <a:headEnd/>
            <a:tailEnd/>
          </a:ln>
        </p:spPr>
        <p:txBody>
          <a:bodyPr wrap="none">
            <a:spAutoFit/>
          </a:bodyPr>
          <a:lstStyle/>
          <a:p>
            <a:r>
              <a:rPr lang="en-AU" sz="1200" b="1" dirty="0">
                <a:solidFill>
                  <a:schemeClr val="bg1">
                    <a:lumMod val="50000"/>
                  </a:schemeClr>
                </a:solidFill>
                <a:latin typeface="Arial Narrow"/>
                <a:cs typeface="Arial Narrow"/>
              </a:rPr>
              <a:t>1960</a:t>
            </a:r>
          </a:p>
        </p:txBody>
      </p:sp>
      <p:sp>
        <p:nvSpPr>
          <p:cNvPr id="50220" name="Text Box 25"/>
          <p:cNvSpPr txBox="1">
            <a:spLocks noChangeArrowheads="1"/>
          </p:cNvSpPr>
          <p:nvPr/>
        </p:nvSpPr>
        <p:spPr bwMode="auto">
          <a:xfrm>
            <a:off x="307712" y="2024351"/>
            <a:ext cx="465392" cy="276999"/>
          </a:xfrm>
          <a:prstGeom prst="rect">
            <a:avLst/>
          </a:prstGeom>
          <a:noFill/>
          <a:ln w="9525">
            <a:noFill/>
            <a:miter lim="800000"/>
            <a:headEnd/>
            <a:tailEnd/>
          </a:ln>
        </p:spPr>
        <p:txBody>
          <a:bodyPr wrap="none">
            <a:spAutoFit/>
          </a:bodyPr>
          <a:lstStyle/>
          <a:p>
            <a:r>
              <a:rPr lang="en-AU" sz="1200" b="1">
                <a:solidFill>
                  <a:schemeClr val="bg1">
                    <a:lumMod val="50000"/>
                  </a:schemeClr>
                </a:solidFill>
                <a:latin typeface="Arial Narrow"/>
                <a:cs typeface="Arial Narrow"/>
              </a:rPr>
              <a:t>1970</a:t>
            </a:r>
          </a:p>
        </p:txBody>
      </p:sp>
      <p:sp>
        <p:nvSpPr>
          <p:cNvPr id="50221" name="Text Box 26"/>
          <p:cNvSpPr txBox="1">
            <a:spLocks noChangeArrowheads="1"/>
          </p:cNvSpPr>
          <p:nvPr/>
        </p:nvSpPr>
        <p:spPr bwMode="auto">
          <a:xfrm>
            <a:off x="307712" y="3010175"/>
            <a:ext cx="465392" cy="276999"/>
          </a:xfrm>
          <a:prstGeom prst="rect">
            <a:avLst/>
          </a:prstGeom>
          <a:noFill/>
          <a:ln w="9525">
            <a:noFill/>
            <a:miter lim="800000"/>
            <a:headEnd/>
            <a:tailEnd/>
          </a:ln>
        </p:spPr>
        <p:txBody>
          <a:bodyPr wrap="none">
            <a:spAutoFit/>
          </a:bodyPr>
          <a:lstStyle/>
          <a:p>
            <a:r>
              <a:rPr lang="en-AU" sz="1200" b="1">
                <a:solidFill>
                  <a:schemeClr val="bg1">
                    <a:lumMod val="50000"/>
                  </a:schemeClr>
                </a:solidFill>
                <a:latin typeface="Arial Narrow"/>
                <a:cs typeface="Arial Narrow"/>
              </a:rPr>
              <a:t>1980</a:t>
            </a:r>
          </a:p>
        </p:txBody>
      </p:sp>
      <p:sp>
        <p:nvSpPr>
          <p:cNvPr id="50222" name="Text Box 27"/>
          <p:cNvSpPr txBox="1">
            <a:spLocks noChangeArrowheads="1"/>
          </p:cNvSpPr>
          <p:nvPr/>
        </p:nvSpPr>
        <p:spPr bwMode="auto">
          <a:xfrm>
            <a:off x="319966" y="3995999"/>
            <a:ext cx="465392" cy="276999"/>
          </a:xfrm>
          <a:prstGeom prst="rect">
            <a:avLst/>
          </a:prstGeom>
          <a:noFill/>
          <a:ln w="9525">
            <a:noFill/>
            <a:miter lim="800000"/>
            <a:headEnd/>
            <a:tailEnd/>
          </a:ln>
        </p:spPr>
        <p:txBody>
          <a:bodyPr wrap="none">
            <a:spAutoFit/>
          </a:bodyPr>
          <a:lstStyle/>
          <a:p>
            <a:r>
              <a:rPr lang="en-AU" sz="1200" b="1">
                <a:solidFill>
                  <a:schemeClr val="bg1">
                    <a:lumMod val="50000"/>
                  </a:schemeClr>
                </a:solidFill>
                <a:latin typeface="Arial Narrow"/>
                <a:cs typeface="Arial Narrow"/>
              </a:rPr>
              <a:t>1990</a:t>
            </a:r>
          </a:p>
        </p:txBody>
      </p:sp>
      <p:sp>
        <p:nvSpPr>
          <p:cNvPr id="50223" name="Text Box 28"/>
          <p:cNvSpPr txBox="1">
            <a:spLocks noChangeArrowheads="1"/>
          </p:cNvSpPr>
          <p:nvPr/>
        </p:nvSpPr>
        <p:spPr bwMode="auto">
          <a:xfrm>
            <a:off x="319966" y="4981824"/>
            <a:ext cx="465392" cy="276999"/>
          </a:xfrm>
          <a:prstGeom prst="rect">
            <a:avLst/>
          </a:prstGeom>
          <a:noFill/>
          <a:ln w="9525">
            <a:noFill/>
            <a:miter lim="800000"/>
            <a:headEnd/>
            <a:tailEnd/>
          </a:ln>
        </p:spPr>
        <p:txBody>
          <a:bodyPr wrap="none">
            <a:spAutoFit/>
          </a:bodyPr>
          <a:lstStyle/>
          <a:p>
            <a:r>
              <a:rPr lang="en-AU" sz="1200" b="1" dirty="0">
                <a:solidFill>
                  <a:schemeClr val="bg1">
                    <a:lumMod val="50000"/>
                  </a:schemeClr>
                </a:solidFill>
                <a:latin typeface="Arial Narrow"/>
                <a:cs typeface="Arial Narrow"/>
              </a:rPr>
              <a:t>2000</a:t>
            </a:r>
          </a:p>
        </p:txBody>
      </p:sp>
      <p:sp>
        <p:nvSpPr>
          <p:cNvPr id="50206" name="Text Box 11"/>
          <p:cNvSpPr txBox="1">
            <a:spLocks noChangeArrowheads="1"/>
          </p:cNvSpPr>
          <p:nvPr/>
        </p:nvSpPr>
        <p:spPr bwMode="auto">
          <a:xfrm>
            <a:off x="3147573" y="1232328"/>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1964</a:t>
            </a:r>
            <a:endParaRPr lang="en-AU" sz="1100" b="1" dirty="0">
              <a:latin typeface="Arial Narrow"/>
              <a:cs typeface="Arial Narrow"/>
            </a:endParaRPr>
          </a:p>
        </p:txBody>
      </p:sp>
      <p:sp>
        <p:nvSpPr>
          <p:cNvPr id="50207" name="Text Box 12"/>
          <p:cNvSpPr txBox="1">
            <a:spLocks noChangeArrowheads="1"/>
          </p:cNvSpPr>
          <p:nvPr/>
        </p:nvSpPr>
        <p:spPr bwMode="auto">
          <a:xfrm>
            <a:off x="3633704" y="1256443"/>
            <a:ext cx="698201" cy="230832"/>
          </a:xfrm>
          <a:prstGeom prst="rect">
            <a:avLst/>
          </a:prstGeom>
          <a:noFill/>
          <a:ln w="9525">
            <a:noFill/>
            <a:miter lim="800000"/>
            <a:headEnd/>
            <a:tailEnd/>
          </a:ln>
        </p:spPr>
        <p:txBody>
          <a:bodyPr wrap="square">
            <a:spAutoFit/>
          </a:bodyPr>
          <a:lstStyle/>
          <a:p>
            <a:pPr algn="r"/>
            <a:r>
              <a:rPr lang="en-AU" sz="900" dirty="0" smtClean="0">
                <a:latin typeface="Arial Narrow"/>
                <a:cs typeface="Arial Narrow"/>
              </a:rPr>
              <a:t>IBM</a:t>
            </a:r>
            <a:endParaRPr lang="en-AU" sz="900" dirty="0">
              <a:latin typeface="Arial Narrow"/>
              <a:cs typeface="Arial Narrow"/>
            </a:endParaRPr>
          </a:p>
        </p:txBody>
      </p:sp>
      <p:sp>
        <p:nvSpPr>
          <p:cNvPr id="50209" name="Text Box 14"/>
          <p:cNvSpPr txBox="1">
            <a:spLocks noChangeArrowheads="1"/>
          </p:cNvSpPr>
          <p:nvPr/>
        </p:nvSpPr>
        <p:spPr bwMode="auto">
          <a:xfrm>
            <a:off x="2129084" y="3078816"/>
            <a:ext cx="441998" cy="261610"/>
          </a:xfrm>
          <a:prstGeom prst="rect">
            <a:avLst/>
          </a:prstGeom>
          <a:noFill/>
          <a:ln w="9525">
            <a:noFill/>
            <a:miter lim="800000"/>
            <a:headEnd/>
            <a:tailEnd/>
          </a:ln>
        </p:spPr>
        <p:txBody>
          <a:bodyPr wrap="none">
            <a:spAutoFit/>
          </a:bodyPr>
          <a:lstStyle/>
          <a:p>
            <a:r>
              <a:rPr lang="en-AU" sz="1100" b="1" dirty="0">
                <a:latin typeface="Arial Narrow"/>
                <a:cs typeface="Arial Narrow"/>
              </a:rPr>
              <a:t>1982</a:t>
            </a:r>
          </a:p>
        </p:txBody>
      </p:sp>
      <p:sp>
        <p:nvSpPr>
          <p:cNvPr id="50210" name="Text Box 15"/>
          <p:cNvSpPr txBox="1">
            <a:spLocks noChangeArrowheads="1"/>
          </p:cNvSpPr>
          <p:nvPr/>
        </p:nvSpPr>
        <p:spPr bwMode="auto">
          <a:xfrm>
            <a:off x="2371409" y="3107939"/>
            <a:ext cx="803309" cy="230832"/>
          </a:xfrm>
          <a:prstGeom prst="rect">
            <a:avLst/>
          </a:prstGeom>
          <a:noFill/>
          <a:ln w="9525">
            <a:noFill/>
            <a:miter lim="800000"/>
            <a:headEnd/>
            <a:tailEnd/>
          </a:ln>
        </p:spPr>
        <p:txBody>
          <a:bodyPr>
            <a:spAutoFit/>
          </a:bodyPr>
          <a:lstStyle/>
          <a:p>
            <a:pPr algn="r"/>
            <a:r>
              <a:rPr lang="en-AU" sz="900" dirty="0" smtClean="0">
                <a:latin typeface="Arial Narrow"/>
                <a:cs typeface="Arial Narrow"/>
              </a:rPr>
              <a:t>DL</a:t>
            </a:r>
            <a:endParaRPr lang="en-AU" sz="900" dirty="0">
              <a:latin typeface="Arial Narrow"/>
              <a:cs typeface="Arial Narrow"/>
            </a:endParaRPr>
          </a:p>
        </p:txBody>
      </p:sp>
      <p:sp>
        <p:nvSpPr>
          <p:cNvPr id="50214" name="Text Box 37"/>
          <p:cNvSpPr txBox="1">
            <a:spLocks noChangeArrowheads="1"/>
          </p:cNvSpPr>
          <p:nvPr/>
        </p:nvSpPr>
        <p:spPr bwMode="auto">
          <a:xfrm>
            <a:off x="3125951" y="3893118"/>
            <a:ext cx="441998" cy="261610"/>
          </a:xfrm>
          <a:prstGeom prst="rect">
            <a:avLst/>
          </a:prstGeom>
          <a:noFill/>
          <a:ln w="9525">
            <a:noFill/>
            <a:miter lim="800000"/>
            <a:headEnd/>
            <a:tailEnd/>
          </a:ln>
        </p:spPr>
        <p:txBody>
          <a:bodyPr wrap="none">
            <a:spAutoFit/>
          </a:bodyPr>
          <a:lstStyle/>
          <a:p>
            <a:r>
              <a:rPr lang="en-AU" sz="1100" b="1" dirty="0">
                <a:latin typeface="Arial Narrow"/>
                <a:cs typeface="Arial Narrow"/>
              </a:rPr>
              <a:t>1990</a:t>
            </a:r>
          </a:p>
        </p:txBody>
      </p:sp>
      <p:sp>
        <p:nvSpPr>
          <p:cNvPr id="50199" name="Text Box 32"/>
          <p:cNvSpPr txBox="1">
            <a:spLocks noChangeArrowheads="1"/>
          </p:cNvSpPr>
          <p:nvPr/>
        </p:nvSpPr>
        <p:spPr bwMode="auto">
          <a:xfrm>
            <a:off x="4246591" y="1854854"/>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1971</a:t>
            </a:r>
            <a:endParaRPr lang="en-AU" sz="1100" b="1" dirty="0">
              <a:latin typeface="Arial Narrow"/>
              <a:cs typeface="Arial Narrow"/>
            </a:endParaRPr>
          </a:p>
        </p:txBody>
      </p:sp>
      <p:sp>
        <p:nvSpPr>
          <p:cNvPr id="50201" name="Text Box 35"/>
          <p:cNvSpPr txBox="1">
            <a:spLocks noChangeArrowheads="1"/>
          </p:cNvSpPr>
          <p:nvPr/>
        </p:nvSpPr>
        <p:spPr bwMode="auto">
          <a:xfrm>
            <a:off x="5314841" y="3573562"/>
            <a:ext cx="441998" cy="261610"/>
          </a:xfrm>
          <a:prstGeom prst="rect">
            <a:avLst/>
          </a:prstGeom>
          <a:noFill/>
          <a:ln w="9525">
            <a:noFill/>
            <a:miter lim="800000"/>
            <a:headEnd/>
            <a:tailEnd/>
          </a:ln>
        </p:spPr>
        <p:txBody>
          <a:bodyPr wrap="none">
            <a:spAutoFit/>
          </a:bodyPr>
          <a:lstStyle/>
          <a:p>
            <a:r>
              <a:rPr lang="en-AU" sz="1100" b="1" dirty="0">
                <a:latin typeface="Arial Narrow"/>
                <a:cs typeface="Arial Narrow"/>
              </a:rPr>
              <a:t>1987</a:t>
            </a:r>
          </a:p>
        </p:txBody>
      </p:sp>
      <p:sp>
        <p:nvSpPr>
          <p:cNvPr id="50202" name="Text Box 36"/>
          <p:cNvSpPr txBox="1">
            <a:spLocks noChangeArrowheads="1"/>
          </p:cNvSpPr>
          <p:nvPr/>
        </p:nvSpPr>
        <p:spPr bwMode="auto">
          <a:xfrm>
            <a:off x="5657811" y="3286785"/>
            <a:ext cx="939828" cy="507831"/>
          </a:xfrm>
          <a:prstGeom prst="rect">
            <a:avLst/>
          </a:prstGeom>
          <a:noFill/>
          <a:ln w="9525">
            <a:noFill/>
            <a:miter lim="800000"/>
            <a:headEnd/>
            <a:tailEnd/>
          </a:ln>
        </p:spPr>
        <p:txBody>
          <a:bodyPr wrap="square">
            <a:spAutoFit/>
          </a:bodyPr>
          <a:lstStyle/>
          <a:p>
            <a:pPr algn="r"/>
            <a:r>
              <a:rPr lang="en-AU" sz="900" dirty="0" smtClean="0">
                <a:latin typeface="Arial Narrow"/>
                <a:cs typeface="Arial Narrow"/>
              </a:rPr>
              <a:t>BA, KL, OS, AZ, SR, OA, SN, TP, EI, </a:t>
            </a:r>
            <a:r>
              <a:rPr lang="en-AU" sz="900" dirty="0" err="1" smtClean="0">
                <a:latin typeface="Arial Narrow"/>
                <a:cs typeface="Arial Narrow"/>
              </a:rPr>
              <a:t>Covia</a:t>
            </a:r>
            <a:endParaRPr lang="en-AU" sz="900" dirty="0">
              <a:latin typeface="Arial Narrow"/>
              <a:cs typeface="Arial Narrow"/>
            </a:endParaRPr>
          </a:p>
        </p:txBody>
      </p:sp>
      <p:sp>
        <p:nvSpPr>
          <p:cNvPr id="50203" name="Text Box 38"/>
          <p:cNvSpPr txBox="1">
            <a:spLocks noChangeArrowheads="1"/>
          </p:cNvSpPr>
          <p:nvPr/>
        </p:nvSpPr>
        <p:spPr bwMode="auto">
          <a:xfrm>
            <a:off x="5323861" y="4041465"/>
            <a:ext cx="441998" cy="261610"/>
          </a:xfrm>
          <a:prstGeom prst="rect">
            <a:avLst/>
          </a:prstGeom>
          <a:noFill/>
          <a:ln w="9525">
            <a:noFill/>
            <a:miter lim="800000"/>
            <a:headEnd/>
            <a:tailEnd/>
          </a:ln>
        </p:spPr>
        <p:txBody>
          <a:bodyPr wrap="none">
            <a:spAutoFit/>
          </a:bodyPr>
          <a:lstStyle/>
          <a:p>
            <a:r>
              <a:rPr lang="en-AU" sz="1100" b="1" dirty="0">
                <a:latin typeface="Arial Narrow"/>
                <a:cs typeface="Arial Narrow"/>
              </a:rPr>
              <a:t>1993</a:t>
            </a:r>
          </a:p>
        </p:txBody>
      </p:sp>
      <p:sp>
        <p:nvSpPr>
          <p:cNvPr id="50204" name="Text Box 39"/>
          <p:cNvSpPr txBox="1">
            <a:spLocks noChangeArrowheads="1"/>
          </p:cNvSpPr>
          <p:nvPr/>
        </p:nvSpPr>
        <p:spPr bwMode="auto">
          <a:xfrm>
            <a:off x="4243044" y="3446577"/>
            <a:ext cx="441998" cy="261610"/>
          </a:xfrm>
          <a:prstGeom prst="rect">
            <a:avLst/>
          </a:prstGeom>
          <a:noFill/>
          <a:ln w="9525">
            <a:noFill/>
            <a:miter lim="800000"/>
            <a:headEnd/>
            <a:tailEnd/>
          </a:ln>
        </p:spPr>
        <p:txBody>
          <a:bodyPr wrap="none">
            <a:spAutoFit/>
          </a:bodyPr>
          <a:lstStyle/>
          <a:p>
            <a:r>
              <a:rPr lang="en-AU" sz="1100" b="1" dirty="0">
                <a:latin typeface="Arial Narrow"/>
                <a:cs typeface="Arial Narrow"/>
              </a:rPr>
              <a:t>1986</a:t>
            </a:r>
          </a:p>
        </p:txBody>
      </p:sp>
      <p:sp>
        <p:nvSpPr>
          <p:cNvPr id="50188" name="Text Box 41"/>
          <p:cNvSpPr txBox="1">
            <a:spLocks noChangeArrowheads="1"/>
          </p:cNvSpPr>
          <p:nvPr/>
        </p:nvSpPr>
        <p:spPr bwMode="auto">
          <a:xfrm>
            <a:off x="7704364" y="4336482"/>
            <a:ext cx="441998" cy="261610"/>
          </a:xfrm>
          <a:prstGeom prst="rect">
            <a:avLst/>
          </a:prstGeom>
          <a:noFill/>
          <a:ln w="9525">
            <a:noFill/>
            <a:miter lim="800000"/>
            <a:headEnd/>
            <a:tailEnd/>
          </a:ln>
        </p:spPr>
        <p:txBody>
          <a:bodyPr wrap="none">
            <a:spAutoFit/>
          </a:bodyPr>
          <a:lstStyle/>
          <a:p>
            <a:r>
              <a:rPr lang="en-AU" sz="1100" b="1" dirty="0">
                <a:latin typeface="Arial Narrow"/>
                <a:cs typeface="Arial Narrow"/>
              </a:rPr>
              <a:t>1995</a:t>
            </a:r>
          </a:p>
        </p:txBody>
      </p:sp>
      <p:sp>
        <p:nvSpPr>
          <p:cNvPr id="50189" name="Text Box 42"/>
          <p:cNvSpPr txBox="1">
            <a:spLocks noChangeArrowheads="1"/>
          </p:cNvSpPr>
          <p:nvPr/>
        </p:nvSpPr>
        <p:spPr bwMode="auto">
          <a:xfrm>
            <a:off x="6524356" y="3078234"/>
            <a:ext cx="441998" cy="261610"/>
          </a:xfrm>
          <a:prstGeom prst="rect">
            <a:avLst/>
          </a:prstGeom>
          <a:noFill/>
          <a:ln w="9525">
            <a:noFill/>
            <a:miter lim="800000"/>
            <a:headEnd/>
            <a:tailEnd/>
          </a:ln>
        </p:spPr>
        <p:txBody>
          <a:bodyPr wrap="none">
            <a:spAutoFit/>
          </a:bodyPr>
          <a:lstStyle/>
          <a:p>
            <a:r>
              <a:rPr lang="en-AU" sz="1100" b="1" dirty="0">
                <a:latin typeface="Arial Narrow"/>
                <a:cs typeface="Arial Narrow"/>
              </a:rPr>
              <a:t>1982</a:t>
            </a:r>
          </a:p>
        </p:txBody>
      </p:sp>
      <p:sp>
        <p:nvSpPr>
          <p:cNvPr id="50190" name="Text Box 43"/>
          <p:cNvSpPr txBox="1">
            <a:spLocks noChangeArrowheads="1"/>
          </p:cNvSpPr>
          <p:nvPr/>
        </p:nvSpPr>
        <p:spPr bwMode="auto">
          <a:xfrm>
            <a:off x="6859604" y="3093075"/>
            <a:ext cx="954440" cy="230832"/>
          </a:xfrm>
          <a:prstGeom prst="rect">
            <a:avLst/>
          </a:prstGeom>
          <a:noFill/>
          <a:ln w="9525">
            <a:noFill/>
            <a:miter lim="800000"/>
            <a:headEnd/>
            <a:tailEnd/>
          </a:ln>
        </p:spPr>
        <p:txBody>
          <a:bodyPr wrap="square">
            <a:spAutoFit/>
          </a:bodyPr>
          <a:lstStyle/>
          <a:p>
            <a:pPr algn="r"/>
            <a:r>
              <a:rPr lang="en-AU" sz="900" dirty="0" smtClean="0">
                <a:latin typeface="Arial Narrow"/>
                <a:cs typeface="Arial Narrow"/>
              </a:rPr>
              <a:t>CO</a:t>
            </a:r>
            <a:endParaRPr lang="en-AU" sz="900" dirty="0">
              <a:latin typeface="Arial Narrow"/>
              <a:cs typeface="Arial Narrow"/>
            </a:endParaRPr>
          </a:p>
        </p:txBody>
      </p:sp>
      <p:sp>
        <p:nvSpPr>
          <p:cNvPr id="50191" name="Text Box 44"/>
          <p:cNvSpPr txBox="1">
            <a:spLocks noChangeArrowheads="1"/>
          </p:cNvSpPr>
          <p:nvPr/>
        </p:nvSpPr>
        <p:spPr bwMode="auto">
          <a:xfrm>
            <a:off x="7703141" y="3613434"/>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1987</a:t>
            </a:r>
            <a:endParaRPr lang="en-AU" sz="1100" b="1" dirty="0">
              <a:latin typeface="Arial Narrow"/>
              <a:cs typeface="Arial Narrow"/>
            </a:endParaRPr>
          </a:p>
        </p:txBody>
      </p:sp>
      <p:sp>
        <p:nvSpPr>
          <p:cNvPr id="50192" name="Text Box 45"/>
          <p:cNvSpPr txBox="1">
            <a:spLocks noChangeArrowheads="1"/>
          </p:cNvSpPr>
          <p:nvPr/>
        </p:nvSpPr>
        <p:spPr bwMode="auto">
          <a:xfrm>
            <a:off x="7983083" y="3494812"/>
            <a:ext cx="863217" cy="369332"/>
          </a:xfrm>
          <a:prstGeom prst="rect">
            <a:avLst/>
          </a:prstGeom>
          <a:noFill/>
          <a:ln w="9525">
            <a:noFill/>
            <a:miter lim="800000"/>
            <a:headEnd/>
            <a:tailEnd/>
          </a:ln>
        </p:spPr>
        <p:txBody>
          <a:bodyPr>
            <a:spAutoFit/>
          </a:bodyPr>
          <a:lstStyle/>
          <a:p>
            <a:pPr algn="r"/>
            <a:r>
              <a:rPr lang="en-AU" sz="900" dirty="0" smtClean="0">
                <a:latin typeface="Arial Narrow"/>
                <a:cs typeface="Arial Narrow"/>
              </a:rPr>
              <a:t>AF, IB. </a:t>
            </a:r>
            <a:br>
              <a:rPr lang="en-AU" sz="900" dirty="0" smtClean="0">
                <a:latin typeface="Arial Narrow"/>
                <a:cs typeface="Arial Narrow"/>
              </a:rPr>
            </a:br>
            <a:r>
              <a:rPr lang="en-AU" sz="900" dirty="0" smtClean="0">
                <a:latin typeface="Arial Narrow"/>
                <a:cs typeface="Arial Narrow"/>
              </a:rPr>
              <a:t>LH, SK</a:t>
            </a:r>
            <a:endParaRPr lang="en-AU" sz="900" dirty="0">
              <a:latin typeface="Arial Narrow"/>
              <a:cs typeface="Arial Narrow"/>
            </a:endParaRPr>
          </a:p>
        </p:txBody>
      </p:sp>
      <p:sp>
        <p:nvSpPr>
          <p:cNvPr id="53" name="Text Box 28"/>
          <p:cNvSpPr txBox="1">
            <a:spLocks noChangeArrowheads="1"/>
          </p:cNvSpPr>
          <p:nvPr/>
        </p:nvSpPr>
        <p:spPr bwMode="auto">
          <a:xfrm>
            <a:off x="319966" y="5984856"/>
            <a:ext cx="465392" cy="276999"/>
          </a:xfrm>
          <a:prstGeom prst="rect">
            <a:avLst/>
          </a:prstGeom>
          <a:noFill/>
          <a:ln w="9525">
            <a:noFill/>
            <a:miter lim="800000"/>
            <a:headEnd/>
            <a:tailEnd/>
          </a:ln>
        </p:spPr>
        <p:txBody>
          <a:bodyPr wrap="none">
            <a:spAutoFit/>
          </a:bodyPr>
          <a:lstStyle/>
          <a:p>
            <a:r>
              <a:rPr lang="en-AU" sz="1200" b="1" dirty="0" smtClean="0">
                <a:solidFill>
                  <a:schemeClr val="bg1">
                    <a:lumMod val="50000"/>
                  </a:schemeClr>
                </a:solidFill>
                <a:latin typeface="Arial Narrow"/>
                <a:cs typeface="Arial Narrow"/>
              </a:rPr>
              <a:t>2010</a:t>
            </a:r>
            <a:endParaRPr lang="en-AU" sz="1200" b="1" dirty="0">
              <a:solidFill>
                <a:schemeClr val="bg1">
                  <a:lumMod val="50000"/>
                </a:schemeClr>
              </a:solidFill>
              <a:latin typeface="Arial Narrow"/>
              <a:cs typeface="Arial Narrow"/>
            </a:endParaRPr>
          </a:p>
        </p:txBody>
      </p:sp>
      <p:cxnSp>
        <p:nvCxnSpPr>
          <p:cNvPr id="7" name="Elbow Connector 6"/>
          <p:cNvCxnSpPr>
            <a:stCxn id="50215" idx="3"/>
            <a:endCxn id="50205" idx="0"/>
          </p:cNvCxnSpPr>
          <p:nvPr/>
        </p:nvCxnSpPr>
        <p:spPr>
          <a:xfrm>
            <a:off x="2480271" y="1160663"/>
            <a:ext cx="1255075" cy="297144"/>
          </a:xfrm>
          <a:prstGeom prst="bentConnector2">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 Box 12"/>
          <p:cNvSpPr txBox="1">
            <a:spLocks noChangeArrowheads="1"/>
          </p:cNvSpPr>
          <p:nvPr/>
        </p:nvSpPr>
        <p:spPr bwMode="auto">
          <a:xfrm>
            <a:off x="4699234" y="1875016"/>
            <a:ext cx="698201" cy="230832"/>
          </a:xfrm>
          <a:prstGeom prst="rect">
            <a:avLst/>
          </a:prstGeom>
          <a:noFill/>
          <a:ln w="9525">
            <a:noFill/>
            <a:miter lim="800000"/>
            <a:headEnd/>
            <a:tailEnd/>
          </a:ln>
        </p:spPr>
        <p:txBody>
          <a:bodyPr wrap="square">
            <a:spAutoFit/>
          </a:bodyPr>
          <a:lstStyle/>
          <a:p>
            <a:pPr algn="r"/>
            <a:r>
              <a:rPr lang="en-AU" sz="900" dirty="0" smtClean="0">
                <a:latin typeface="Arial Narrow"/>
                <a:cs typeface="Arial Narrow"/>
              </a:rPr>
              <a:t>UA</a:t>
            </a:r>
            <a:endParaRPr lang="en-AU" sz="900" dirty="0">
              <a:latin typeface="Arial Narrow"/>
              <a:cs typeface="Arial Narrow"/>
            </a:endParaRPr>
          </a:p>
        </p:txBody>
      </p:sp>
      <p:sp>
        <p:nvSpPr>
          <p:cNvPr id="61" name="Text Box 35"/>
          <p:cNvSpPr txBox="1">
            <a:spLocks noChangeArrowheads="1"/>
          </p:cNvSpPr>
          <p:nvPr/>
        </p:nvSpPr>
        <p:spPr bwMode="auto">
          <a:xfrm>
            <a:off x="5309028" y="2447805"/>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1976</a:t>
            </a:r>
            <a:endParaRPr lang="en-AU" sz="1100" b="1" dirty="0">
              <a:latin typeface="Arial Narrow"/>
              <a:cs typeface="Arial Narrow"/>
            </a:endParaRPr>
          </a:p>
        </p:txBody>
      </p:sp>
      <p:sp>
        <p:nvSpPr>
          <p:cNvPr id="62" name="Text Box 36"/>
          <p:cNvSpPr txBox="1">
            <a:spLocks noChangeArrowheads="1"/>
          </p:cNvSpPr>
          <p:nvPr/>
        </p:nvSpPr>
        <p:spPr bwMode="auto">
          <a:xfrm>
            <a:off x="5679401" y="2469238"/>
            <a:ext cx="915698" cy="230832"/>
          </a:xfrm>
          <a:prstGeom prst="rect">
            <a:avLst/>
          </a:prstGeom>
          <a:noFill/>
          <a:ln w="9525">
            <a:noFill/>
            <a:miter lim="800000"/>
            <a:headEnd/>
            <a:tailEnd/>
          </a:ln>
        </p:spPr>
        <p:txBody>
          <a:bodyPr wrap="square">
            <a:spAutoFit/>
          </a:bodyPr>
          <a:lstStyle/>
          <a:p>
            <a:pPr algn="r"/>
            <a:r>
              <a:rPr lang="en-AU" sz="900" dirty="0" smtClean="0">
                <a:latin typeface="Arial Narrow"/>
                <a:cs typeface="Arial Narrow"/>
              </a:rPr>
              <a:t>BA, BR, CCL</a:t>
            </a:r>
            <a:endParaRPr lang="en-AU" sz="900" dirty="0">
              <a:latin typeface="Arial Narrow"/>
              <a:cs typeface="Arial Narrow"/>
            </a:endParaRPr>
          </a:p>
        </p:txBody>
      </p:sp>
      <p:cxnSp>
        <p:nvCxnSpPr>
          <p:cNvPr id="10" name="Elbow Connector 9"/>
          <p:cNvCxnSpPr>
            <a:stCxn id="50215" idx="2"/>
            <a:endCxn id="50218" idx="0"/>
          </p:cNvCxnSpPr>
          <p:nvPr/>
        </p:nvCxnSpPr>
        <p:spPr>
          <a:xfrm rot="16200000" flipH="1">
            <a:off x="280147" y="3028542"/>
            <a:ext cx="3506583" cy="309"/>
          </a:xfrm>
          <a:prstGeom prst="bentConnector3">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 Box 15"/>
          <p:cNvSpPr txBox="1">
            <a:spLocks noChangeArrowheads="1"/>
          </p:cNvSpPr>
          <p:nvPr/>
        </p:nvSpPr>
        <p:spPr bwMode="auto">
          <a:xfrm>
            <a:off x="3490279" y="3763206"/>
            <a:ext cx="803309" cy="369332"/>
          </a:xfrm>
          <a:prstGeom prst="rect">
            <a:avLst/>
          </a:prstGeom>
          <a:noFill/>
          <a:ln w="9525">
            <a:noFill/>
            <a:miter lim="800000"/>
            <a:headEnd/>
            <a:tailEnd/>
          </a:ln>
        </p:spPr>
        <p:txBody>
          <a:bodyPr>
            <a:spAutoFit/>
          </a:bodyPr>
          <a:lstStyle/>
          <a:p>
            <a:pPr algn="r"/>
            <a:r>
              <a:rPr lang="en-AU" sz="900" dirty="0" smtClean="0">
                <a:latin typeface="Arial Narrow"/>
                <a:cs typeface="Arial Narrow"/>
              </a:rPr>
              <a:t>DL, </a:t>
            </a:r>
            <a:br>
              <a:rPr lang="en-AU" sz="900" dirty="0" smtClean="0">
                <a:latin typeface="Arial Narrow"/>
                <a:cs typeface="Arial Narrow"/>
              </a:rPr>
            </a:br>
            <a:r>
              <a:rPr lang="en-AU" sz="900" dirty="0" smtClean="0">
                <a:latin typeface="Arial Narrow"/>
                <a:cs typeface="Arial Narrow"/>
              </a:rPr>
              <a:t>TW, NW</a:t>
            </a:r>
            <a:endParaRPr lang="en-AU" sz="900" dirty="0">
              <a:latin typeface="Arial Narrow"/>
              <a:cs typeface="Arial Narrow"/>
            </a:endParaRPr>
          </a:p>
        </p:txBody>
      </p:sp>
      <p:cxnSp>
        <p:nvCxnSpPr>
          <p:cNvPr id="13" name="Elbow Connector 12"/>
          <p:cNvCxnSpPr>
            <a:stCxn id="50205" idx="2"/>
            <a:endCxn id="50211" idx="0"/>
          </p:cNvCxnSpPr>
          <p:nvPr/>
        </p:nvCxnSpPr>
        <p:spPr>
          <a:xfrm>
            <a:off x="3735346" y="1687294"/>
            <a:ext cx="0" cy="2420997"/>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50208" idx="2"/>
            <a:endCxn id="50211" idx="1"/>
          </p:cNvCxnSpPr>
          <p:nvPr/>
        </p:nvCxnSpPr>
        <p:spPr>
          <a:xfrm rot="16200000" flipH="1">
            <a:off x="2606356" y="3598044"/>
            <a:ext cx="689359" cy="560621"/>
          </a:xfrm>
          <a:prstGeom prst="bentConnector2">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Text Box 12"/>
          <p:cNvSpPr txBox="1">
            <a:spLocks noChangeArrowheads="1"/>
          </p:cNvSpPr>
          <p:nvPr/>
        </p:nvSpPr>
        <p:spPr bwMode="auto">
          <a:xfrm>
            <a:off x="3478492" y="1864531"/>
            <a:ext cx="838174" cy="230832"/>
          </a:xfrm>
          <a:prstGeom prst="rect">
            <a:avLst/>
          </a:prstGeom>
          <a:noFill/>
          <a:ln w="9525">
            <a:noFill/>
            <a:miter lim="800000"/>
            <a:headEnd/>
            <a:tailEnd/>
          </a:ln>
        </p:spPr>
        <p:txBody>
          <a:bodyPr wrap="square">
            <a:spAutoFit/>
          </a:bodyPr>
          <a:lstStyle/>
          <a:p>
            <a:pPr algn="r"/>
            <a:r>
              <a:rPr lang="en-AU" sz="900" dirty="0" smtClean="0">
                <a:latin typeface="Arial Narrow"/>
                <a:cs typeface="Arial Narrow"/>
              </a:rPr>
              <a:t>TW, NW</a:t>
            </a:r>
            <a:endParaRPr lang="en-AU" sz="900" dirty="0">
              <a:latin typeface="Arial Narrow"/>
              <a:cs typeface="Arial Narrow"/>
            </a:endParaRPr>
          </a:p>
        </p:txBody>
      </p:sp>
      <p:sp>
        <p:nvSpPr>
          <p:cNvPr id="85" name="Text Box 11"/>
          <p:cNvSpPr txBox="1">
            <a:spLocks noChangeArrowheads="1"/>
          </p:cNvSpPr>
          <p:nvPr/>
        </p:nvSpPr>
        <p:spPr bwMode="auto">
          <a:xfrm>
            <a:off x="3178053" y="1854395"/>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1971</a:t>
            </a:r>
            <a:endParaRPr lang="en-AU" sz="1100" b="1" dirty="0">
              <a:latin typeface="Arial Narrow"/>
              <a:cs typeface="Arial Narrow"/>
            </a:endParaRPr>
          </a:p>
        </p:txBody>
      </p:sp>
      <p:cxnSp>
        <p:nvCxnSpPr>
          <p:cNvPr id="28" name="Elbow Connector 27"/>
          <p:cNvCxnSpPr>
            <a:stCxn id="50197" idx="2"/>
            <a:endCxn id="50195" idx="0"/>
          </p:cNvCxnSpPr>
          <p:nvPr/>
        </p:nvCxnSpPr>
        <p:spPr>
          <a:xfrm>
            <a:off x="4829990" y="2303690"/>
            <a:ext cx="0" cy="136183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60" idx="2"/>
            <a:endCxn id="50196" idx="0"/>
          </p:cNvCxnSpPr>
          <p:nvPr/>
        </p:nvCxnSpPr>
        <p:spPr>
          <a:xfrm>
            <a:off x="5966309" y="2902466"/>
            <a:ext cx="0" cy="890938"/>
          </a:xfrm>
          <a:prstGeom prst="straightConnector1">
            <a:avLst/>
          </a:prstGeom>
          <a:ln w="28575">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179" name="Elbow Connector 50178"/>
          <p:cNvCxnSpPr>
            <a:stCxn id="50195" idx="2"/>
            <a:endCxn id="50194" idx="1"/>
          </p:cNvCxnSpPr>
          <p:nvPr/>
        </p:nvCxnSpPr>
        <p:spPr>
          <a:xfrm rot="16200000" flipH="1">
            <a:off x="4846007" y="3878991"/>
            <a:ext cx="546286" cy="578319"/>
          </a:xfrm>
          <a:prstGeom prst="bentConnector2">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182" name="Elbow Connector 50181"/>
          <p:cNvCxnSpPr>
            <a:stCxn id="50196" idx="2"/>
            <a:endCxn id="50194" idx="0"/>
          </p:cNvCxnSpPr>
          <p:nvPr/>
        </p:nvCxnSpPr>
        <p:spPr>
          <a:xfrm>
            <a:off x="5966309" y="4022892"/>
            <a:ext cx="0" cy="24140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227" name="Elbow Connector 50226"/>
          <p:cNvCxnSpPr>
            <a:stCxn id="50211" idx="2"/>
            <a:endCxn id="63" idx="0"/>
          </p:cNvCxnSpPr>
          <p:nvPr/>
        </p:nvCxnSpPr>
        <p:spPr>
          <a:xfrm rot="16200000" flipH="1">
            <a:off x="3519214" y="4553910"/>
            <a:ext cx="1556334" cy="1124070"/>
          </a:xfrm>
          <a:prstGeom prst="bentConnector3">
            <a:avLst>
              <a:gd name="adj1" fmla="val 79192"/>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232" name="Elbow Connector 50231"/>
          <p:cNvCxnSpPr>
            <a:stCxn id="50194" idx="2"/>
            <a:endCxn id="63" idx="0"/>
          </p:cNvCxnSpPr>
          <p:nvPr/>
        </p:nvCxnSpPr>
        <p:spPr>
          <a:xfrm rot="5400000">
            <a:off x="4774952" y="4702755"/>
            <a:ext cx="1275821" cy="1106893"/>
          </a:xfrm>
          <a:prstGeom prst="bentConnector3">
            <a:avLst>
              <a:gd name="adj1" fmla="val 74653"/>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236" name="Elbow Connector 50235"/>
          <p:cNvCxnSpPr>
            <a:stCxn id="50184" idx="2"/>
            <a:endCxn id="50186" idx="1"/>
          </p:cNvCxnSpPr>
          <p:nvPr/>
        </p:nvCxnSpPr>
        <p:spPr>
          <a:xfrm rot="16200000" flipH="1">
            <a:off x="6913444" y="3806249"/>
            <a:ext cx="1146023" cy="600876"/>
          </a:xfrm>
          <a:prstGeom prst="bentConnector2">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239" name="Elbow Connector 50238"/>
          <p:cNvCxnSpPr>
            <a:stCxn id="50185" idx="2"/>
            <a:endCxn id="50186" idx="0"/>
          </p:cNvCxnSpPr>
          <p:nvPr/>
        </p:nvCxnSpPr>
        <p:spPr>
          <a:xfrm>
            <a:off x="8289548" y="4065764"/>
            <a:ext cx="1037" cy="49919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Text Box 38"/>
          <p:cNvSpPr txBox="1">
            <a:spLocks noChangeArrowheads="1"/>
          </p:cNvSpPr>
          <p:nvPr/>
        </p:nvSpPr>
        <p:spPr bwMode="auto">
          <a:xfrm>
            <a:off x="4624081" y="5328398"/>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2006</a:t>
            </a:r>
            <a:endParaRPr lang="en-AU" sz="1100" b="1" dirty="0">
              <a:latin typeface="Arial Narrow"/>
              <a:cs typeface="Arial Narrow"/>
            </a:endParaRPr>
          </a:p>
        </p:txBody>
      </p:sp>
      <p:sp>
        <p:nvSpPr>
          <p:cNvPr id="123" name="Text Box 15"/>
          <p:cNvSpPr txBox="1">
            <a:spLocks noChangeArrowheads="1"/>
          </p:cNvSpPr>
          <p:nvPr/>
        </p:nvSpPr>
        <p:spPr bwMode="auto">
          <a:xfrm>
            <a:off x="2379029" y="1668100"/>
            <a:ext cx="803309" cy="230832"/>
          </a:xfrm>
          <a:prstGeom prst="rect">
            <a:avLst/>
          </a:prstGeom>
          <a:noFill/>
          <a:ln w="9525">
            <a:noFill/>
            <a:miter lim="800000"/>
            <a:headEnd/>
            <a:tailEnd/>
          </a:ln>
        </p:spPr>
        <p:txBody>
          <a:bodyPr>
            <a:spAutoFit/>
          </a:bodyPr>
          <a:lstStyle/>
          <a:p>
            <a:pPr algn="r"/>
            <a:r>
              <a:rPr lang="en-AU" sz="900" dirty="0" smtClean="0">
                <a:latin typeface="Arial Narrow"/>
                <a:cs typeface="Arial Narrow"/>
              </a:rPr>
              <a:t>DL</a:t>
            </a:r>
            <a:endParaRPr lang="en-AU" sz="900" dirty="0">
              <a:latin typeface="Arial Narrow"/>
              <a:cs typeface="Arial Narrow"/>
            </a:endParaRPr>
          </a:p>
        </p:txBody>
      </p:sp>
      <p:sp>
        <p:nvSpPr>
          <p:cNvPr id="124" name="Text Box 11"/>
          <p:cNvSpPr txBox="1">
            <a:spLocks noChangeArrowheads="1"/>
          </p:cNvSpPr>
          <p:nvPr/>
        </p:nvSpPr>
        <p:spPr bwMode="auto">
          <a:xfrm>
            <a:off x="2134113" y="1651699"/>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1968</a:t>
            </a:r>
            <a:endParaRPr lang="en-AU" sz="1100" b="1" dirty="0">
              <a:latin typeface="Arial Narrow"/>
              <a:cs typeface="Arial Narrow"/>
            </a:endParaRPr>
          </a:p>
        </p:txBody>
      </p:sp>
      <p:cxnSp>
        <p:nvCxnSpPr>
          <p:cNvPr id="44" name="Elbow Connector 43"/>
          <p:cNvCxnSpPr>
            <a:stCxn id="122" idx="2"/>
            <a:endCxn id="50208" idx="0"/>
          </p:cNvCxnSpPr>
          <p:nvPr/>
        </p:nvCxnSpPr>
        <p:spPr>
          <a:xfrm flipH="1">
            <a:off x="2670725" y="2093836"/>
            <a:ext cx="7620" cy="1210353"/>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Text Box 7"/>
          <p:cNvSpPr txBox="1">
            <a:spLocks noChangeArrowheads="1"/>
          </p:cNvSpPr>
          <p:nvPr/>
        </p:nvSpPr>
        <p:spPr bwMode="auto">
          <a:xfrm>
            <a:off x="1513485" y="1252510"/>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1964</a:t>
            </a:r>
            <a:endParaRPr lang="en-AU" sz="1100" b="1" dirty="0">
              <a:latin typeface="Arial Narrow"/>
              <a:cs typeface="Arial Narrow"/>
            </a:endParaRPr>
          </a:p>
        </p:txBody>
      </p:sp>
      <p:sp>
        <p:nvSpPr>
          <p:cNvPr id="142" name="Text Box 45"/>
          <p:cNvSpPr txBox="1">
            <a:spLocks noChangeArrowheads="1"/>
          </p:cNvSpPr>
          <p:nvPr/>
        </p:nvSpPr>
        <p:spPr bwMode="auto">
          <a:xfrm>
            <a:off x="1016674" y="3581282"/>
            <a:ext cx="863217" cy="230832"/>
          </a:xfrm>
          <a:prstGeom prst="rect">
            <a:avLst/>
          </a:prstGeom>
          <a:noFill/>
          <a:ln w="9525">
            <a:noFill/>
            <a:miter lim="800000"/>
            <a:headEnd/>
            <a:tailEnd/>
          </a:ln>
        </p:spPr>
        <p:txBody>
          <a:bodyPr>
            <a:spAutoFit/>
          </a:bodyPr>
          <a:lstStyle/>
          <a:p>
            <a:pPr algn="r"/>
            <a:r>
              <a:rPr lang="en-AU" sz="900" dirty="0" smtClean="0">
                <a:latin typeface="Arial Narrow"/>
                <a:cs typeface="Arial Narrow"/>
              </a:rPr>
              <a:t>SQ, CX</a:t>
            </a:r>
            <a:endParaRPr lang="en-AU" sz="900" dirty="0">
              <a:latin typeface="Arial Narrow"/>
              <a:cs typeface="Arial Narrow"/>
            </a:endParaRPr>
          </a:p>
        </p:txBody>
      </p:sp>
      <p:sp>
        <p:nvSpPr>
          <p:cNvPr id="143" name="Text Box 14"/>
          <p:cNvSpPr txBox="1">
            <a:spLocks noChangeArrowheads="1"/>
          </p:cNvSpPr>
          <p:nvPr/>
        </p:nvSpPr>
        <p:spPr bwMode="auto">
          <a:xfrm>
            <a:off x="720723" y="3565459"/>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1988</a:t>
            </a:r>
            <a:endParaRPr lang="en-AU" sz="1100" b="1" dirty="0">
              <a:latin typeface="Arial Narrow"/>
              <a:cs typeface="Arial Narrow"/>
            </a:endParaRPr>
          </a:p>
        </p:txBody>
      </p:sp>
      <p:cxnSp>
        <p:nvCxnSpPr>
          <p:cNvPr id="64" name="Elbow Connector 63"/>
          <p:cNvCxnSpPr>
            <a:stCxn id="141" idx="2"/>
            <a:endCxn id="50218" idx="1"/>
          </p:cNvCxnSpPr>
          <p:nvPr/>
        </p:nvCxnSpPr>
        <p:spPr>
          <a:xfrm rot="16200000" flipH="1">
            <a:off x="943411" y="4393609"/>
            <a:ext cx="882852" cy="123395"/>
          </a:xfrm>
          <a:prstGeom prst="bentConnector2">
            <a:avLst/>
          </a:prstGeom>
          <a:ln w="28575">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 Box 14"/>
          <p:cNvSpPr txBox="1">
            <a:spLocks noChangeArrowheads="1"/>
          </p:cNvSpPr>
          <p:nvPr/>
        </p:nvSpPr>
        <p:spPr bwMode="auto">
          <a:xfrm>
            <a:off x="1399452" y="4551195"/>
            <a:ext cx="441998" cy="261610"/>
          </a:xfrm>
          <a:prstGeom prst="rect">
            <a:avLst/>
          </a:prstGeom>
          <a:noFill/>
          <a:ln w="9525">
            <a:noFill/>
            <a:miter lim="800000"/>
            <a:headEnd/>
            <a:tailEnd/>
          </a:ln>
        </p:spPr>
        <p:txBody>
          <a:bodyPr wrap="none">
            <a:spAutoFit/>
          </a:bodyPr>
          <a:lstStyle/>
          <a:p>
            <a:r>
              <a:rPr lang="en-AU" sz="1100" b="1" dirty="0" smtClean="0">
                <a:latin typeface="Arial Narrow"/>
                <a:cs typeface="Arial Narrow"/>
              </a:rPr>
              <a:t>1998</a:t>
            </a:r>
            <a:endParaRPr lang="en-AU" sz="1100" b="1" dirty="0">
              <a:latin typeface="Arial Narrow"/>
              <a:cs typeface="Arial Narrow"/>
            </a:endParaRPr>
          </a:p>
        </p:txBody>
      </p:sp>
      <p:cxnSp>
        <p:nvCxnSpPr>
          <p:cNvPr id="70" name="Elbow Connector 69"/>
          <p:cNvCxnSpPr>
            <a:stCxn id="50218" idx="2"/>
            <a:endCxn id="151" idx="0"/>
          </p:cNvCxnSpPr>
          <p:nvPr/>
        </p:nvCxnSpPr>
        <p:spPr>
          <a:xfrm>
            <a:off x="2033593" y="5011477"/>
            <a:ext cx="0" cy="98971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50186" idx="2"/>
            <a:endCxn id="157" idx="0"/>
          </p:cNvCxnSpPr>
          <p:nvPr/>
        </p:nvCxnSpPr>
        <p:spPr>
          <a:xfrm>
            <a:off x="8290585" y="4794442"/>
            <a:ext cx="0" cy="127506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215" name="Rectangle 6"/>
          <p:cNvSpPr>
            <a:spLocks noChangeArrowheads="1"/>
          </p:cNvSpPr>
          <p:nvPr/>
        </p:nvSpPr>
        <p:spPr bwMode="auto">
          <a:xfrm>
            <a:off x="1586297" y="1045919"/>
            <a:ext cx="893974" cy="229487"/>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AU" sz="1100" b="1" dirty="0" smtClean="0">
                <a:solidFill>
                  <a:schemeClr val="tx1"/>
                </a:solidFill>
                <a:latin typeface="Arial Narrow"/>
                <a:cs typeface="Arial Narrow"/>
              </a:rPr>
              <a:t>SABRE</a:t>
            </a:r>
            <a:endParaRPr lang="en-AU" sz="1100" b="1" dirty="0">
              <a:solidFill>
                <a:schemeClr val="tx1"/>
              </a:solidFill>
              <a:latin typeface="Arial Narrow"/>
              <a:cs typeface="Arial Narrow"/>
            </a:endParaRPr>
          </a:p>
        </p:txBody>
      </p:sp>
      <p:sp>
        <p:nvSpPr>
          <p:cNvPr id="50218" name="Rectangle 9"/>
          <p:cNvSpPr>
            <a:spLocks noChangeArrowheads="1"/>
          </p:cNvSpPr>
          <p:nvPr/>
        </p:nvSpPr>
        <p:spPr bwMode="auto">
          <a:xfrm>
            <a:off x="1446534" y="4781989"/>
            <a:ext cx="1174118" cy="229487"/>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AU" sz="1100" b="1" dirty="0" smtClean="0">
                <a:solidFill>
                  <a:schemeClr val="tx1"/>
                </a:solidFill>
                <a:latin typeface="Arial Narrow"/>
                <a:cs typeface="Arial Narrow"/>
              </a:rPr>
              <a:t>SABRE/ABACUS</a:t>
            </a:r>
            <a:endParaRPr lang="en-AU" sz="900" dirty="0">
              <a:solidFill>
                <a:schemeClr val="tx1"/>
              </a:solidFill>
              <a:latin typeface="Arial Narrow"/>
              <a:cs typeface="Arial Narrow"/>
            </a:endParaRPr>
          </a:p>
        </p:txBody>
      </p:sp>
      <p:sp>
        <p:nvSpPr>
          <p:cNvPr id="50205" name="Rectangle 10"/>
          <p:cNvSpPr>
            <a:spLocks noChangeArrowheads="1"/>
          </p:cNvSpPr>
          <p:nvPr/>
        </p:nvSpPr>
        <p:spPr bwMode="auto">
          <a:xfrm>
            <a:off x="3231346" y="1457807"/>
            <a:ext cx="1008000" cy="229487"/>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AU" sz="1100" b="1" dirty="0">
                <a:solidFill>
                  <a:srgbClr val="000000"/>
                </a:solidFill>
                <a:latin typeface="Arial Narrow"/>
                <a:cs typeface="Arial Narrow"/>
              </a:rPr>
              <a:t>PARS</a:t>
            </a:r>
          </a:p>
        </p:txBody>
      </p:sp>
      <p:sp>
        <p:nvSpPr>
          <p:cNvPr id="50208" name="Rectangle 13"/>
          <p:cNvSpPr>
            <a:spLocks noChangeArrowheads="1"/>
          </p:cNvSpPr>
          <p:nvPr/>
        </p:nvSpPr>
        <p:spPr bwMode="auto">
          <a:xfrm>
            <a:off x="2242650" y="3304189"/>
            <a:ext cx="856150" cy="229487"/>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AU" sz="1100" b="1" dirty="0">
                <a:solidFill>
                  <a:srgbClr val="000000"/>
                </a:solidFill>
                <a:latin typeface="Arial Narrow"/>
                <a:cs typeface="Arial Narrow"/>
              </a:rPr>
              <a:t>DATAS II</a:t>
            </a:r>
          </a:p>
        </p:txBody>
      </p:sp>
      <p:sp>
        <p:nvSpPr>
          <p:cNvPr id="50195" name="Rectangle 18"/>
          <p:cNvSpPr>
            <a:spLocks noChangeArrowheads="1"/>
          </p:cNvSpPr>
          <p:nvPr/>
        </p:nvSpPr>
        <p:spPr bwMode="auto">
          <a:xfrm>
            <a:off x="4326299" y="3665521"/>
            <a:ext cx="1007382" cy="229487"/>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AU" sz="1100" b="1" dirty="0">
                <a:solidFill>
                  <a:srgbClr val="000000"/>
                </a:solidFill>
                <a:latin typeface="Arial Narrow"/>
                <a:cs typeface="Arial Narrow"/>
              </a:rPr>
              <a:t>COVIA</a:t>
            </a:r>
          </a:p>
        </p:txBody>
      </p:sp>
      <p:sp>
        <p:nvSpPr>
          <p:cNvPr id="50196" name="Rectangle 19"/>
          <p:cNvSpPr>
            <a:spLocks noChangeArrowheads="1"/>
          </p:cNvSpPr>
          <p:nvPr/>
        </p:nvSpPr>
        <p:spPr bwMode="auto">
          <a:xfrm>
            <a:off x="5408309" y="3793404"/>
            <a:ext cx="1116000" cy="229487"/>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AU" sz="1100" b="1">
                <a:solidFill>
                  <a:srgbClr val="000000"/>
                </a:solidFill>
                <a:latin typeface="Arial Narrow"/>
                <a:cs typeface="Arial Narrow"/>
              </a:rPr>
              <a:t>GALILEO</a:t>
            </a:r>
          </a:p>
        </p:txBody>
      </p:sp>
      <p:sp>
        <p:nvSpPr>
          <p:cNvPr id="50197" name="Rectangle 20"/>
          <p:cNvSpPr>
            <a:spLocks noChangeArrowheads="1"/>
          </p:cNvSpPr>
          <p:nvPr/>
        </p:nvSpPr>
        <p:spPr bwMode="auto">
          <a:xfrm>
            <a:off x="4325569" y="2074203"/>
            <a:ext cx="1008842" cy="229487"/>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AU" sz="1100" b="1" dirty="0">
                <a:solidFill>
                  <a:srgbClr val="000000"/>
                </a:solidFill>
                <a:latin typeface="Arial Narrow"/>
                <a:cs typeface="Arial Narrow"/>
              </a:rPr>
              <a:t>APOLLO</a:t>
            </a:r>
          </a:p>
        </p:txBody>
      </p:sp>
      <p:sp>
        <p:nvSpPr>
          <p:cNvPr id="50184" name="Rectangle 21"/>
          <p:cNvSpPr>
            <a:spLocks noChangeArrowheads="1"/>
          </p:cNvSpPr>
          <p:nvPr/>
        </p:nvSpPr>
        <p:spPr bwMode="auto">
          <a:xfrm>
            <a:off x="6609954" y="3304188"/>
            <a:ext cx="1152128" cy="229487"/>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AU" sz="1100" b="1" dirty="0" smtClean="0">
                <a:solidFill>
                  <a:srgbClr val="000000"/>
                </a:solidFill>
                <a:latin typeface="Arial Narrow"/>
                <a:cs typeface="Arial Narrow"/>
              </a:rPr>
              <a:t>SYSTEM ONE</a:t>
            </a:r>
            <a:endParaRPr lang="en-AU" sz="1100" b="1" dirty="0">
              <a:solidFill>
                <a:srgbClr val="000000"/>
              </a:solidFill>
              <a:latin typeface="Arial Narrow"/>
              <a:cs typeface="Arial Narrow"/>
            </a:endParaRPr>
          </a:p>
        </p:txBody>
      </p:sp>
      <p:sp>
        <p:nvSpPr>
          <p:cNvPr id="50185" name="Rectangle 22"/>
          <p:cNvSpPr>
            <a:spLocks noChangeArrowheads="1"/>
          </p:cNvSpPr>
          <p:nvPr/>
        </p:nvSpPr>
        <p:spPr bwMode="auto">
          <a:xfrm>
            <a:off x="7785857" y="3836277"/>
            <a:ext cx="1007382" cy="229487"/>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AU" sz="1100" b="1" dirty="0">
                <a:solidFill>
                  <a:srgbClr val="000000"/>
                </a:solidFill>
                <a:latin typeface="Arial Narrow"/>
                <a:cs typeface="Arial Narrow"/>
              </a:rPr>
              <a:t>AMADEUS</a:t>
            </a:r>
          </a:p>
        </p:txBody>
      </p:sp>
      <p:sp>
        <p:nvSpPr>
          <p:cNvPr id="50186" name="Rectangle 23"/>
          <p:cNvSpPr>
            <a:spLocks noChangeArrowheads="1"/>
          </p:cNvSpPr>
          <p:nvPr/>
        </p:nvSpPr>
        <p:spPr bwMode="auto">
          <a:xfrm>
            <a:off x="7786894" y="4564955"/>
            <a:ext cx="1007382" cy="229487"/>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AU" sz="1100" b="1">
                <a:solidFill>
                  <a:srgbClr val="000000"/>
                </a:solidFill>
                <a:latin typeface="Arial Narrow"/>
                <a:cs typeface="Arial Narrow"/>
              </a:rPr>
              <a:t>AMADEUS</a:t>
            </a:r>
          </a:p>
        </p:txBody>
      </p:sp>
      <p:sp>
        <p:nvSpPr>
          <p:cNvPr id="60" name="Rectangle 19"/>
          <p:cNvSpPr>
            <a:spLocks noChangeArrowheads="1"/>
          </p:cNvSpPr>
          <p:nvPr/>
        </p:nvSpPr>
        <p:spPr bwMode="auto">
          <a:xfrm>
            <a:off x="5408309" y="2672979"/>
            <a:ext cx="1116000" cy="229487"/>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AU" sz="1100" b="1" dirty="0" smtClean="0">
                <a:solidFill>
                  <a:srgbClr val="000000"/>
                </a:solidFill>
                <a:latin typeface="Arial Narrow"/>
                <a:cs typeface="Arial Narrow"/>
              </a:rPr>
              <a:t>TRAVICOM</a:t>
            </a:r>
            <a:endParaRPr lang="en-AU" sz="1100" b="1" dirty="0">
              <a:solidFill>
                <a:srgbClr val="000000"/>
              </a:solidFill>
              <a:latin typeface="Arial Narrow"/>
              <a:cs typeface="Arial Narrow"/>
            </a:endParaRPr>
          </a:p>
        </p:txBody>
      </p:sp>
      <p:sp>
        <p:nvSpPr>
          <p:cNvPr id="63" name="Rectangle 16"/>
          <p:cNvSpPr>
            <a:spLocks noChangeArrowheads="1"/>
          </p:cNvSpPr>
          <p:nvPr/>
        </p:nvSpPr>
        <p:spPr bwMode="auto">
          <a:xfrm>
            <a:off x="3922591" y="5894112"/>
            <a:ext cx="1873650" cy="362149"/>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AU" sz="1100" b="1" dirty="0" smtClean="0">
                <a:solidFill>
                  <a:srgbClr val="000000"/>
                </a:solidFill>
                <a:latin typeface="Arial Narrow"/>
                <a:cs typeface="Arial Narrow"/>
              </a:rPr>
              <a:t>TRAVELPORT</a:t>
            </a:r>
            <a:br>
              <a:rPr lang="en-AU" sz="1100" b="1" dirty="0" smtClean="0">
                <a:solidFill>
                  <a:srgbClr val="000000"/>
                </a:solidFill>
                <a:latin typeface="Arial Narrow"/>
                <a:cs typeface="Arial Narrow"/>
              </a:rPr>
            </a:br>
            <a:r>
              <a:rPr lang="en-AU" sz="900" dirty="0" smtClean="0">
                <a:solidFill>
                  <a:srgbClr val="000000"/>
                </a:solidFill>
                <a:latin typeface="Arial Narrow"/>
                <a:cs typeface="Arial Narrow"/>
              </a:rPr>
              <a:t>APOLLO, GALILEO, WORLDSPAN</a:t>
            </a:r>
            <a:endParaRPr lang="en-AU" sz="1100" dirty="0">
              <a:solidFill>
                <a:srgbClr val="000000"/>
              </a:solidFill>
              <a:latin typeface="Arial Narrow"/>
              <a:cs typeface="Arial Narrow"/>
            </a:endParaRPr>
          </a:p>
        </p:txBody>
      </p:sp>
      <p:sp>
        <p:nvSpPr>
          <p:cNvPr id="50211" name="Rectangle 16"/>
          <p:cNvSpPr>
            <a:spLocks noChangeArrowheads="1"/>
          </p:cNvSpPr>
          <p:nvPr/>
        </p:nvSpPr>
        <p:spPr bwMode="auto">
          <a:xfrm>
            <a:off x="3231346" y="4108291"/>
            <a:ext cx="1008000" cy="229487"/>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AU" sz="1100" b="1" dirty="0">
                <a:solidFill>
                  <a:srgbClr val="000000"/>
                </a:solidFill>
                <a:latin typeface="Arial Narrow"/>
                <a:cs typeface="Arial Narrow"/>
              </a:rPr>
              <a:t>WORLDSPAN</a:t>
            </a:r>
          </a:p>
        </p:txBody>
      </p:sp>
      <p:sp>
        <p:nvSpPr>
          <p:cNvPr id="55" name="Rectangle 6"/>
          <p:cNvSpPr>
            <a:spLocks noChangeArrowheads="1"/>
          </p:cNvSpPr>
          <p:nvPr/>
        </p:nvSpPr>
        <p:spPr bwMode="auto">
          <a:xfrm>
            <a:off x="1586332" y="1461615"/>
            <a:ext cx="894522" cy="229487"/>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AU" sz="1100" b="1" dirty="0" smtClean="0">
                <a:solidFill>
                  <a:schemeClr val="tx1"/>
                </a:solidFill>
                <a:latin typeface="Arial Narrow"/>
                <a:cs typeface="Arial Narrow"/>
              </a:rPr>
              <a:t>SABRE</a:t>
            </a:r>
            <a:endParaRPr lang="en-AU" sz="1100" b="1" dirty="0">
              <a:solidFill>
                <a:schemeClr val="tx1"/>
              </a:solidFill>
              <a:latin typeface="Arial Narrow"/>
              <a:cs typeface="Arial Narrow"/>
            </a:endParaRPr>
          </a:p>
        </p:txBody>
      </p:sp>
      <p:sp>
        <p:nvSpPr>
          <p:cNvPr id="83" name="Rectangle 10"/>
          <p:cNvSpPr>
            <a:spLocks noChangeArrowheads="1"/>
          </p:cNvSpPr>
          <p:nvPr/>
        </p:nvSpPr>
        <p:spPr bwMode="auto">
          <a:xfrm>
            <a:off x="3254206" y="2065895"/>
            <a:ext cx="1008000" cy="229487"/>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AU" sz="1100" b="1" dirty="0">
                <a:solidFill>
                  <a:srgbClr val="000000"/>
                </a:solidFill>
                <a:latin typeface="Arial Narrow"/>
                <a:cs typeface="Arial Narrow"/>
              </a:rPr>
              <a:t>PARS</a:t>
            </a:r>
          </a:p>
        </p:txBody>
      </p:sp>
      <p:sp>
        <p:nvSpPr>
          <p:cNvPr id="122" name="Rectangle 13"/>
          <p:cNvSpPr>
            <a:spLocks noChangeArrowheads="1"/>
          </p:cNvSpPr>
          <p:nvPr/>
        </p:nvSpPr>
        <p:spPr bwMode="auto">
          <a:xfrm>
            <a:off x="2250270" y="1864349"/>
            <a:ext cx="856150" cy="229487"/>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AU" sz="1100" b="1" dirty="0" smtClean="0">
                <a:solidFill>
                  <a:srgbClr val="000000"/>
                </a:solidFill>
                <a:latin typeface="Arial Narrow"/>
                <a:cs typeface="Arial Narrow"/>
              </a:rPr>
              <a:t>DATAS</a:t>
            </a:r>
            <a:endParaRPr lang="en-AU" sz="1100" b="1" dirty="0">
              <a:solidFill>
                <a:srgbClr val="000000"/>
              </a:solidFill>
              <a:latin typeface="Arial Narrow"/>
              <a:cs typeface="Arial Narrow"/>
            </a:endParaRPr>
          </a:p>
        </p:txBody>
      </p:sp>
      <p:sp>
        <p:nvSpPr>
          <p:cNvPr id="141" name="Rectangle 22"/>
          <p:cNvSpPr>
            <a:spLocks noChangeArrowheads="1"/>
          </p:cNvSpPr>
          <p:nvPr/>
        </p:nvSpPr>
        <p:spPr bwMode="auto">
          <a:xfrm>
            <a:off x="819448" y="3784394"/>
            <a:ext cx="1007382" cy="229487"/>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AU" sz="1100" b="1" dirty="0" smtClean="0">
                <a:solidFill>
                  <a:schemeClr val="tx1"/>
                </a:solidFill>
                <a:latin typeface="Arial Narrow"/>
                <a:cs typeface="Arial Narrow"/>
              </a:rPr>
              <a:t>ABACUS</a:t>
            </a:r>
            <a:endParaRPr lang="en-AU" sz="1100" b="1" dirty="0">
              <a:solidFill>
                <a:schemeClr val="tx1"/>
              </a:solidFill>
              <a:latin typeface="Arial Narrow"/>
              <a:cs typeface="Arial Narrow"/>
            </a:endParaRPr>
          </a:p>
        </p:txBody>
      </p:sp>
      <p:sp>
        <p:nvSpPr>
          <p:cNvPr id="151" name="Rectangle 9"/>
          <p:cNvSpPr>
            <a:spLocks noChangeArrowheads="1"/>
          </p:cNvSpPr>
          <p:nvPr/>
        </p:nvSpPr>
        <p:spPr bwMode="auto">
          <a:xfrm>
            <a:off x="1446534" y="6001191"/>
            <a:ext cx="1174118" cy="229487"/>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AU" sz="1100" b="1" dirty="0" smtClean="0">
                <a:solidFill>
                  <a:schemeClr val="tx1"/>
                </a:solidFill>
                <a:latin typeface="Arial Narrow"/>
                <a:cs typeface="Arial Narrow"/>
              </a:rPr>
              <a:t>SABRE/ABACUS</a:t>
            </a:r>
            <a:endParaRPr lang="en-AU" sz="1100" b="1" dirty="0">
              <a:solidFill>
                <a:schemeClr val="tx1"/>
              </a:solidFill>
              <a:latin typeface="Arial Narrow"/>
              <a:cs typeface="Arial Narrow"/>
            </a:endParaRPr>
          </a:p>
        </p:txBody>
      </p:sp>
      <p:sp>
        <p:nvSpPr>
          <p:cNvPr id="157" name="Rectangle 23"/>
          <p:cNvSpPr>
            <a:spLocks noChangeArrowheads="1"/>
          </p:cNvSpPr>
          <p:nvPr/>
        </p:nvSpPr>
        <p:spPr bwMode="auto">
          <a:xfrm>
            <a:off x="7786894" y="6069502"/>
            <a:ext cx="1007382" cy="229487"/>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AU" sz="1100" b="1">
                <a:solidFill>
                  <a:srgbClr val="000000"/>
                </a:solidFill>
                <a:latin typeface="Arial Narrow"/>
                <a:cs typeface="Arial Narrow"/>
              </a:rPr>
              <a:t>AMADEUS</a:t>
            </a:r>
          </a:p>
        </p:txBody>
      </p:sp>
      <p:sp>
        <p:nvSpPr>
          <p:cNvPr id="50194" name="Rectangle 17"/>
          <p:cNvSpPr>
            <a:spLocks noChangeArrowheads="1"/>
          </p:cNvSpPr>
          <p:nvPr/>
        </p:nvSpPr>
        <p:spPr bwMode="auto">
          <a:xfrm>
            <a:off x="5408309" y="4264297"/>
            <a:ext cx="1116000" cy="353994"/>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AU" sz="1100" b="1" dirty="0" smtClean="0">
                <a:solidFill>
                  <a:srgbClr val="000000"/>
                </a:solidFill>
                <a:latin typeface="Arial Narrow"/>
                <a:cs typeface="Arial Narrow"/>
              </a:rPr>
              <a:t>GALILEO INT.</a:t>
            </a:r>
            <a:br>
              <a:rPr lang="en-AU" sz="1100" b="1" dirty="0" smtClean="0">
                <a:solidFill>
                  <a:srgbClr val="000000"/>
                </a:solidFill>
                <a:latin typeface="Arial Narrow"/>
                <a:cs typeface="Arial Narrow"/>
              </a:rPr>
            </a:br>
            <a:r>
              <a:rPr lang="en-AU" sz="900" dirty="0" smtClean="0">
                <a:solidFill>
                  <a:srgbClr val="000000"/>
                </a:solidFill>
                <a:latin typeface="Arial Narrow"/>
                <a:cs typeface="Arial Narrow"/>
              </a:rPr>
              <a:t>APOLLO, GALILEO</a:t>
            </a:r>
            <a:endParaRPr lang="en-AU" sz="900" b="1" dirty="0">
              <a:solidFill>
                <a:srgbClr val="000000"/>
              </a:solidFill>
              <a:latin typeface="Arial Narrow"/>
              <a:cs typeface="Arial Narrow"/>
            </a:endParaRPr>
          </a:p>
        </p:txBody>
      </p:sp>
      <p:sp>
        <p:nvSpPr>
          <p:cNvPr id="76" name="Title 4"/>
          <p:cNvSpPr txBox="1">
            <a:spLocks/>
          </p:cNvSpPr>
          <p:nvPr/>
        </p:nvSpPr>
        <p:spPr>
          <a:xfrm>
            <a:off x="616915" y="6262782"/>
            <a:ext cx="7830457" cy="5952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1800" dirty="0" smtClean="0"/>
              <a:t>FIGURE 3.2 </a:t>
            </a:r>
            <a:r>
              <a:rPr lang="en-US" sz="1800" b="0" dirty="0"/>
              <a:t>The evolution of major g</a:t>
            </a:r>
            <a:r>
              <a:rPr lang="en-US" sz="1800" b="0" dirty="0" smtClean="0"/>
              <a:t>lobal </a:t>
            </a:r>
            <a:r>
              <a:rPr lang="en-US" sz="1800" b="0" dirty="0"/>
              <a:t>d</a:t>
            </a:r>
            <a:r>
              <a:rPr lang="en-US" sz="1800" b="0" dirty="0" smtClean="0"/>
              <a:t>istribution </a:t>
            </a:r>
            <a:r>
              <a:rPr lang="en-US" sz="1800" b="0" dirty="0" smtClean="0"/>
              <a:t>systems.</a:t>
            </a:r>
            <a:endParaRPr lang="en-US" sz="1800" b="0" dirty="0"/>
          </a:p>
        </p:txBody>
      </p:sp>
    </p:spTree>
    <p:extLst>
      <p:ext uri="{BB962C8B-B14F-4D97-AF65-F5344CB8AC3E}">
        <p14:creationId xmlns:p14="http://schemas.microsoft.com/office/powerpoint/2010/main" val="2579915767"/>
      </p:ext>
    </p:extLst>
  </p:cSld>
  <p:clrMapOvr>
    <a:masterClrMapping/>
  </p:clrMapOvr>
  <p:transition spd="slow">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3974242169"/>
              </p:ext>
            </p:extLst>
          </p:nvPr>
        </p:nvGraphicFramePr>
        <p:xfrm>
          <a:off x="673100" y="1841502"/>
          <a:ext cx="7994526" cy="4680901"/>
        </p:xfrm>
        <a:graphic>
          <a:graphicData uri="http://schemas.openxmlformats.org/drawingml/2006/table">
            <a:tbl>
              <a:tblPr bandRow="1">
                <a:tableStyleId>{68D230F3-CF80-4859-8CE7-A43EE81993B5}</a:tableStyleId>
              </a:tblPr>
              <a:tblGrid>
                <a:gridCol w="1082591"/>
                <a:gridCol w="974809"/>
                <a:gridCol w="2667000"/>
                <a:gridCol w="952500"/>
                <a:gridCol w="2317626"/>
              </a:tblGrid>
              <a:tr h="528638">
                <a:tc>
                  <a:txBody>
                    <a:bodyPr/>
                    <a:lstStyle/>
                    <a:p>
                      <a:pPr>
                        <a:spcBef>
                          <a:spcPts val="200"/>
                        </a:spcBef>
                        <a:spcAft>
                          <a:spcPts val="200"/>
                        </a:spcAft>
                      </a:pPr>
                      <a:r>
                        <a:rPr lang="en-US" sz="1400" b="1" dirty="0">
                          <a:effectLst/>
                        </a:rPr>
                        <a:t>GDS</a:t>
                      </a:r>
                      <a:endParaRPr lang="en-AU" sz="1800" b="1" dirty="0">
                        <a:effectLst/>
                        <a:latin typeface="Arial Narrow"/>
                        <a:ea typeface="Calibri"/>
                        <a:cs typeface="Arial Narrow"/>
                      </a:endParaRPr>
                    </a:p>
                  </a:txBody>
                  <a:tcPr marL="68580" marR="68580" marT="0" marB="0" anchor="ctr">
                    <a:lnB w="12700" cap="flat" cmpd="sng" algn="ctr">
                      <a:solidFill>
                        <a:srgbClr val="475A8D"/>
                      </a:solidFill>
                      <a:prstDash val="solid"/>
                      <a:round/>
                      <a:headEnd type="none" w="med" len="med"/>
                      <a:tailEnd type="none" w="med" len="med"/>
                    </a:lnB>
                  </a:tcPr>
                </a:tc>
                <a:tc>
                  <a:txBody>
                    <a:bodyPr/>
                    <a:lstStyle/>
                    <a:p>
                      <a:pPr algn="ctr">
                        <a:spcBef>
                          <a:spcPts val="200"/>
                        </a:spcBef>
                        <a:spcAft>
                          <a:spcPts val="200"/>
                        </a:spcAft>
                      </a:pPr>
                      <a:r>
                        <a:rPr lang="en-US" sz="1400" b="1" dirty="0">
                          <a:effectLst/>
                        </a:rPr>
                        <a:t>Founded</a:t>
                      </a:r>
                      <a:endParaRPr lang="en-AU" sz="1800" b="1" dirty="0">
                        <a:effectLst/>
                        <a:latin typeface="Arial Narrow"/>
                        <a:ea typeface="Calibri"/>
                        <a:cs typeface="Arial Narrow"/>
                      </a:endParaRPr>
                    </a:p>
                  </a:txBody>
                  <a:tcPr marL="68580" marR="68580" marT="0" marB="0" anchor="ctr">
                    <a:lnB w="12700" cap="flat" cmpd="sng" algn="ctr">
                      <a:solidFill>
                        <a:srgbClr val="475A8D"/>
                      </a:solidFill>
                      <a:prstDash val="solid"/>
                      <a:round/>
                      <a:headEnd type="none" w="med" len="med"/>
                      <a:tailEnd type="none" w="med" len="med"/>
                    </a:lnB>
                  </a:tcPr>
                </a:tc>
                <a:tc>
                  <a:txBody>
                    <a:bodyPr/>
                    <a:lstStyle/>
                    <a:p>
                      <a:pPr>
                        <a:spcBef>
                          <a:spcPts val="200"/>
                        </a:spcBef>
                        <a:spcAft>
                          <a:spcPts val="200"/>
                        </a:spcAft>
                      </a:pPr>
                      <a:r>
                        <a:rPr lang="en-US" sz="1400" b="1" dirty="0">
                          <a:effectLst/>
                        </a:rPr>
                        <a:t>Founders</a:t>
                      </a:r>
                      <a:endParaRPr lang="en-AU" sz="1800" b="1" dirty="0">
                        <a:effectLst/>
                        <a:latin typeface="Arial Narrow"/>
                        <a:ea typeface="Calibri"/>
                        <a:cs typeface="Arial Narrow"/>
                      </a:endParaRPr>
                    </a:p>
                  </a:txBody>
                  <a:tcPr marL="68580" marR="68580" marT="0" marB="0" anchor="ctr">
                    <a:lnB w="12700" cap="flat" cmpd="sng" algn="ctr">
                      <a:solidFill>
                        <a:srgbClr val="475A8D"/>
                      </a:solidFill>
                      <a:prstDash val="solid"/>
                      <a:round/>
                      <a:headEnd type="none" w="med" len="med"/>
                      <a:tailEnd type="none" w="med" len="med"/>
                    </a:lnB>
                  </a:tcPr>
                </a:tc>
                <a:tc>
                  <a:txBody>
                    <a:bodyPr/>
                    <a:lstStyle/>
                    <a:p>
                      <a:pPr algn="ctr">
                        <a:spcBef>
                          <a:spcPts val="200"/>
                        </a:spcBef>
                        <a:spcAft>
                          <a:spcPts val="200"/>
                        </a:spcAft>
                      </a:pPr>
                      <a:r>
                        <a:rPr lang="en-US" sz="1400" b="1" dirty="0">
                          <a:effectLst/>
                        </a:rPr>
                        <a:t>Market Share</a:t>
                      </a:r>
                      <a:endParaRPr lang="en-AU" sz="1800" b="1" dirty="0">
                        <a:effectLst/>
                        <a:latin typeface="Arial Narrow"/>
                        <a:ea typeface="Calibri"/>
                        <a:cs typeface="Arial Narrow"/>
                      </a:endParaRPr>
                    </a:p>
                  </a:txBody>
                  <a:tcPr marL="68580" marR="68580" marT="0" marB="0" anchor="ctr">
                    <a:lnB w="12700" cap="flat" cmpd="sng" algn="ctr">
                      <a:solidFill>
                        <a:srgbClr val="475A8D"/>
                      </a:solidFill>
                      <a:prstDash val="solid"/>
                      <a:round/>
                      <a:headEnd type="none" w="med" len="med"/>
                      <a:tailEnd type="none" w="med" len="med"/>
                    </a:lnB>
                  </a:tcPr>
                </a:tc>
                <a:tc>
                  <a:txBody>
                    <a:bodyPr/>
                    <a:lstStyle/>
                    <a:p>
                      <a:pPr>
                        <a:spcBef>
                          <a:spcPts val="200"/>
                        </a:spcBef>
                        <a:spcAft>
                          <a:spcPts val="200"/>
                        </a:spcAft>
                      </a:pPr>
                      <a:r>
                        <a:rPr lang="en-US" sz="1400" b="1" dirty="0">
                          <a:effectLst/>
                        </a:rPr>
                        <a:t>Locations</a:t>
                      </a:r>
                      <a:endParaRPr lang="en-AU" sz="1800" b="1" dirty="0">
                        <a:effectLst/>
                        <a:latin typeface="Arial Narrow"/>
                        <a:ea typeface="Calibri"/>
                        <a:cs typeface="Arial Narrow"/>
                      </a:endParaRPr>
                    </a:p>
                  </a:txBody>
                  <a:tcPr marL="68580" marR="68580" marT="0" marB="0" anchor="ctr">
                    <a:lnB w="12700" cap="flat" cmpd="sng" algn="ctr">
                      <a:solidFill>
                        <a:srgbClr val="475A8D"/>
                      </a:solidFill>
                      <a:prstDash val="solid"/>
                      <a:round/>
                      <a:headEnd type="none" w="med" len="med"/>
                      <a:tailEnd type="none" w="med" len="med"/>
                    </a:lnB>
                  </a:tcPr>
                </a:tc>
              </a:tr>
              <a:tr h="792956">
                <a:tc>
                  <a:txBody>
                    <a:bodyPr/>
                    <a:lstStyle/>
                    <a:p>
                      <a:pPr>
                        <a:spcBef>
                          <a:spcPts val="200"/>
                        </a:spcBef>
                        <a:spcAft>
                          <a:spcPts val="200"/>
                        </a:spcAft>
                      </a:pPr>
                      <a:r>
                        <a:rPr lang="en-US" sz="1400" b="1" dirty="0">
                          <a:effectLst/>
                        </a:rPr>
                        <a:t>Sabre</a:t>
                      </a:r>
                      <a:endParaRPr lang="en-AU" sz="1800" b="1" dirty="0">
                        <a:effectLst/>
                        <a:latin typeface="Arial Narrow"/>
                        <a:ea typeface="Calibri"/>
                        <a:cs typeface="Arial Narrow"/>
                      </a:endParaRPr>
                    </a:p>
                  </a:txBody>
                  <a:tcPr marL="68580" marR="68580" marT="0" marB="0">
                    <a:lnT w="12700" cap="flat" cmpd="sng" algn="ctr">
                      <a:solidFill>
                        <a:srgbClr val="475A8D"/>
                      </a:solidFill>
                      <a:prstDash val="solid"/>
                      <a:round/>
                      <a:headEnd type="none" w="med" len="med"/>
                      <a:tailEnd type="none" w="med" len="med"/>
                    </a:lnT>
                  </a:tcPr>
                </a:tc>
                <a:tc>
                  <a:txBody>
                    <a:bodyPr/>
                    <a:lstStyle/>
                    <a:p>
                      <a:pPr algn="ctr">
                        <a:spcBef>
                          <a:spcPts val="200"/>
                        </a:spcBef>
                        <a:spcAft>
                          <a:spcPts val="200"/>
                        </a:spcAft>
                      </a:pPr>
                      <a:r>
                        <a:rPr lang="en-US" sz="1400">
                          <a:effectLst/>
                        </a:rPr>
                        <a:t>1960</a:t>
                      </a:r>
                      <a:endParaRPr lang="en-AU" sz="1800">
                        <a:effectLst/>
                        <a:latin typeface="Arial Narrow"/>
                        <a:ea typeface="Calibri"/>
                        <a:cs typeface="Arial Narrow"/>
                      </a:endParaRPr>
                    </a:p>
                  </a:txBody>
                  <a:tcPr marL="68580" marR="68580" marT="0" marB="0">
                    <a:lnT w="12700" cap="flat" cmpd="sng" algn="ctr">
                      <a:solidFill>
                        <a:srgbClr val="475A8D"/>
                      </a:solidFill>
                      <a:prstDash val="solid"/>
                      <a:round/>
                      <a:headEnd type="none" w="med" len="med"/>
                      <a:tailEnd type="none" w="med" len="med"/>
                    </a:lnT>
                  </a:tcPr>
                </a:tc>
                <a:tc>
                  <a:txBody>
                    <a:bodyPr/>
                    <a:lstStyle/>
                    <a:p>
                      <a:pPr>
                        <a:spcBef>
                          <a:spcPts val="200"/>
                        </a:spcBef>
                        <a:spcAft>
                          <a:spcPts val="200"/>
                        </a:spcAft>
                      </a:pPr>
                      <a:r>
                        <a:rPr lang="en-US" sz="1400">
                          <a:effectLst/>
                        </a:rPr>
                        <a:t>American Airlines</a:t>
                      </a:r>
                      <a:endParaRPr lang="en-AU" sz="1800">
                        <a:effectLst/>
                        <a:latin typeface="Arial Narrow"/>
                        <a:ea typeface="Calibri"/>
                        <a:cs typeface="Arial Narrow"/>
                      </a:endParaRPr>
                    </a:p>
                  </a:txBody>
                  <a:tcPr marL="68580" marR="68580" marT="0" marB="0">
                    <a:lnT w="12700" cap="flat" cmpd="sng" algn="ctr">
                      <a:solidFill>
                        <a:srgbClr val="475A8D"/>
                      </a:solidFill>
                      <a:prstDash val="solid"/>
                      <a:round/>
                      <a:headEnd type="none" w="med" len="med"/>
                      <a:tailEnd type="none" w="med" len="med"/>
                    </a:lnT>
                  </a:tcPr>
                </a:tc>
                <a:tc>
                  <a:txBody>
                    <a:bodyPr/>
                    <a:lstStyle/>
                    <a:p>
                      <a:pPr algn="ctr">
                        <a:spcBef>
                          <a:spcPts val="200"/>
                        </a:spcBef>
                        <a:spcAft>
                          <a:spcPts val="200"/>
                        </a:spcAft>
                      </a:pPr>
                      <a:r>
                        <a:rPr lang="en-US" sz="1400">
                          <a:effectLst/>
                        </a:rPr>
                        <a:t>30%</a:t>
                      </a:r>
                      <a:endParaRPr lang="en-AU" sz="1800">
                        <a:effectLst/>
                        <a:latin typeface="Arial Narrow"/>
                        <a:ea typeface="Calibri"/>
                        <a:cs typeface="Arial Narrow"/>
                      </a:endParaRPr>
                    </a:p>
                  </a:txBody>
                  <a:tcPr marL="68580" marR="68580" marT="0" marB="0">
                    <a:lnT w="12700" cap="flat" cmpd="sng" algn="ctr">
                      <a:solidFill>
                        <a:srgbClr val="475A8D"/>
                      </a:solidFill>
                      <a:prstDash val="solid"/>
                      <a:round/>
                      <a:headEnd type="none" w="med" len="med"/>
                      <a:tailEnd type="none" w="med" len="med"/>
                    </a:lnT>
                  </a:tcPr>
                </a:tc>
                <a:tc>
                  <a:txBody>
                    <a:bodyPr/>
                    <a:lstStyle/>
                    <a:p>
                      <a:pPr>
                        <a:spcBef>
                          <a:spcPts val="200"/>
                        </a:spcBef>
                        <a:spcAft>
                          <a:spcPts val="200"/>
                        </a:spcAft>
                      </a:pPr>
                      <a:r>
                        <a:rPr lang="en-US" sz="1400" dirty="0">
                          <a:effectLst/>
                        </a:rPr>
                        <a:t>56,000 travel agency locations. Global presence, strong in US &amp; Asia Pacific</a:t>
                      </a:r>
                      <a:endParaRPr lang="en-AU" sz="1800" dirty="0">
                        <a:effectLst/>
                        <a:latin typeface="Arial Narrow"/>
                        <a:ea typeface="Calibri"/>
                        <a:cs typeface="Arial Narrow"/>
                      </a:endParaRPr>
                    </a:p>
                  </a:txBody>
                  <a:tcPr marL="68580" marR="68580" marT="0" marB="0">
                    <a:lnT w="12700" cap="flat" cmpd="sng" algn="ctr">
                      <a:solidFill>
                        <a:srgbClr val="475A8D"/>
                      </a:solidFill>
                      <a:prstDash val="solid"/>
                      <a:round/>
                      <a:headEnd type="none" w="med" len="med"/>
                      <a:tailEnd type="none" w="med" len="med"/>
                    </a:lnT>
                  </a:tcPr>
                </a:tc>
              </a:tr>
              <a:tr h="1057275">
                <a:tc>
                  <a:txBody>
                    <a:bodyPr/>
                    <a:lstStyle/>
                    <a:p>
                      <a:pPr>
                        <a:spcBef>
                          <a:spcPts val="200"/>
                        </a:spcBef>
                        <a:spcAft>
                          <a:spcPts val="200"/>
                        </a:spcAft>
                      </a:pPr>
                      <a:r>
                        <a:rPr lang="en-US" sz="1400" b="1" dirty="0">
                          <a:effectLst/>
                        </a:rPr>
                        <a:t>Amadeus</a:t>
                      </a:r>
                      <a:endParaRPr lang="en-AU" sz="1800" b="1" dirty="0">
                        <a:effectLst/>
                        <a:latin typeface="Arial Narrow"/>
                        <a:ea typeface="Calibri"/>
                        <a:cs typeface="Arial Narrow"/>
                      </a:endParaRPr>
                    </a:p>
                  </a:txBody>
                  <a:tcPr marL="68580" marR="68580" marT="0" marB="0"/>
                </a:tc>
                <a:tc>
                  <a:txBody>
                    <a:bodyPr/>
                    <a:lstStyle/>
                    <a:p>
                      <a:pPr algn="ctr">
                        <a:spcBef>
                          <a:spcPts val="200"/>
                        </a:spcBef>
                        <a:spcAft>
                          <a:spcPts val="200"/>
                        </a:spcAft>
                      </a:pPr>
                      <a:r>
                        <a:rPr lang="en-US" sz="1400">
                          <a:effectLst/>
                        </a:rPr>
                        <a:t>1987</a:t>
                      </a:r>
                      <a:endParaRPr lang="en-AU" sz="1800">
                        <a:effectLst/>
                        <a:latin typeface="Arial Narrow"/>
                        <a:ea typeface="Calibri"/>
                        <a:cs typeface="Arial Narrow"/>
                      </a:endParaRPr>
                    </a:p>
                  </a:txBody>
                  <a:tcPr marL="68580" marR="68580" marT="0" marB="0"/>
                </a:tc>
                <a:tc>
                  <a:txBody>
                    <a:bodyPr/>
                    <a:lstStyle/>
                    <a:p>
                      <a:pPr>
                        <a:spcBef>
                          <a:spcPts val="200"/>
                        </a:spcBef>
                        <a:spcAft>
                          <a:spcPts val="200"/>
                        </a:spcAft>
                      </a:pPr>
                      <a:r>
                        <a:rPr lang="en-US" sz="1400">
                          <a:effectLst/>
                        </a:rPr>
                        <a:t>Air France, Lufthansa, Iberia &amp; SAS</a:t>
                      </a:r>
                      <a:endParaRPr lang="en-AU" sz="1800">
                        <a:effectLst/>
                        <a:latin typeface="Arial Narrow"/>
                        <a:ea typeface="Calibri"/>
                        <a:cs typeface="Arial Narrow"/>
                      </a:endParaRPr>
                    </a:p>
                  </a:txBody>
                  <a:tcPr marL="68580" marR="68580" marT="0" marB="0"/>
                </a:tc>
                <a:tc>
                  <a:txBody>
                    <a:bodyPr/>
                    <a:lstStyle/>
                    <a:p>
                      <a:pPr algn="ctr">
                        <a:spcBef>
                          <a:spcPts val="200"/>
                        </a:spcBef>
                        <a:spcAft>
                          <a:spcPts val="200"/>
                        </a:spcAft>
                      </a:pPr>
                      <a:r>
                        <a:rPr lang="en-US" sz="1400" dirty="0">
                          <a:effectLst/>
                        </a:rPr>
                        <a:t>39%</a:t>
                      </a:r>
                      <a:endParaRPr lang="en-AU" sz="1800" dirty="0">
                        <a:effectLst/>
                        <a:latin typeface="Arial Narrow"/>
                        <a:ea typeface="Calibri"/>
                        <a:cs typeface="Arial Narrow"/>
                      </a:endParaRPr>
                    </a:p>
                  </a:txBody>
                  <a:tcPr marL="68580" marR="68580" marT="0" marB="0"/>
                </a:tc>
                <a:tc>
                  <a:txBody>
                    <a:bodyPr/>
                    <a:lstStyle/>
                    <a:p>
                      <a:pPr>
                        <a:spcBef>
                          <a:spcPts val="200"/>
                        </a:spcBef>
                        <a:spcAft>
                          <a:spcPts val="200"/>
                        </a:spcAft>
                      </a:pPr>
                      <a:r>
                        <a:rPr lang="en-US" sz="1400" dirty="0">
                          <a:effectLst/>
                        </a:rPr>
                        <a:t>104,000 travel agency locations. Mainly Western Europe, Middle East &amp; Asia Pacific</a:t>
                      </a:r>
                      <a:endParaRPr lang="en-AU" sz="1800" dirty="0">
                        <a:effectLst/>
                        <a:latin typeface="Arial Narrow"/>
                        <a:ea typeface="Calibri"/>
                        <a:cs typeface="Arial Narrow"/>
                      </a:endParaRPr>
                    </a:p>
                  </a:txBody>
                  <a:tcPr marL="68580" marR="68580" marT="0" marB="0"/>
                </a:tc>
              </a:tr>
              <a:tr h="792956">
                <a:tc>
                  <a:txBody>
                    <a:bodyPr/>
                    <a:lstStyle/>
                    <a:p>
                      <a:pPr>
                        <a:spcBef>
                          <a:spcPts val="200"/>
                        </a:spcBef>
                        <a:spcAft>
                          <a:spcPts val="200"/>
                        </a:spcAft>
                      </a:pPr>
                      <a:r>
                        <a:rPr lang="en-US" sz="1400" b="1" dirty="0">
                          <a:effectLst/>
                        </a:rPr>
                        <a:t>Abacus</a:t>
                      </a:r>
                      <a:endParaRPr lang="en-AU" sz="1800" b="1" dirty="0">
                        <a:effectLst/>
                        <a:latin typeface="Arial Narrow"/>
                        <a:ea typeface="Calibri"/>
                        <a:cs typeface="Arial Narrow"/>
                      </a:endParaRPr>
                    </a:p>
                  </a:txBody>
                  <a:tcPr marL="68580" marR="68580" marT="0" marB="0"/>
                </a:tc>
                <a:tc>
                  <a:txBody>
                    <a:bodyPr/>
                    <a:lstStyle/>
                    <a:p>
                      <a:pPr algn="ctr">
                        <a:spcBef>
                          <a:spcPts val="200"/>
                        </a:spcBef>
                        <a:spcAft>
                          <a:spcPts val="200"/>
                        </a:spcAft>
                      </a:pPr>
                      <a:r>
                        <a:rPr lang="en-US" sz="1400">
                          <a:effectLst/>
                        </a:rPr>
                        <a:t>1988</a:t>
                      </a:r>
                      <a:endParaRPr lang="en-AU" sz="1800">
                        <a:effectLst/>
                        <a:latin typeface="Arial Narrow"/>
                        <a:ea typeface="Calibri"/>
                        <a:cs typeface="Arial Narrow"/>
                      </a:endParaRPr>
                    </a:p>
                  </a:txBody>
                  <a:tcPr marL="68580" marR="68580" marT="0" marB="0"/>
                </a:tc>
                <a:tc>
                  <a:txBody>
                    <a:bodyPr/>
                    <a:lstStyle/>
                    <a:p>
                      <a:pPr>
                        <a:spcBef>
                          <a:spcPts val="200"/>
                        </a:spcBef>
                        <a:spcAft>
                          <a:spcPts val="200"/>
                        </a:spcAft>
                      </a:pPr>
                      <a:r>
                        <a:rPr lang="en-US" sz="1400">
                          <a:effectLst/>
                        </a:rPr>
                        <a:t>Singapore Airlines &amp; Cathay Pacific</a:t>
                      </a:r>
                      <a:endParaRPr lang="en-AU" sz="1800">
                        <a:effectLst/>
                        <a:latin typeface="Arial Narrow"/>
                        <a:ea typeface="Calibri"/>
                        <a:cs typeface="Arial Narrow"/>
                      </a:endParaRPr>
                    </a:p>
                  </a:txBody>
                  <a:tcPr marL="68580" marR="68580" marT="0" marB="0"/>
                </a:tc>
                <a:tc>
                  <a:txBody>
                    <a:bodyPr/>
                    <a:lstStyle/>
                    <a:p>
                      <a:pPr algn="ctr">
                        <a:spcBef>
                          <a:spcPts val="200"/>
                        </a:spcBef>
                        <a:spcAft>
                          <a:spcPts val="200"/>
                        </a:spcAft>
                      </a:pPr>
                      <a:r>
                        <a:rPr lang="en-US" sz="1400">
                          <a:effectLst/>
                        </a:rPr>
                        <a:t>5%</a:t>
                      </a:r>
                      <a:endParaRPr lang="en-AU" sz="1800">
                        <a:effectLst/>
                        <a:latin typeface="Arial Narrow"/>
                        <a:ea typeface="Calibri"/>
                        <a:cs typeface="Arial Narrow"/>
                      </a:endParaRPr>
                    </a:p>
                  </a:txBody>
                  <a:tcPr marL="68580" marR="68580" marT="0" marB="0"/>
                </a:tc>
                <a:tc>
                  <a:txBody>
                    <a:bodyPr/>
                    <a:lstStyle/>
                    <a:p>
                      <a:pPr>
                        <a:spcBef>
                          <a:spcPts val="200"/>
                        </a:spcBef>
                        <a:spcAft>
                          <a:spcPts val="200"/>
                        </a:spcAft>
                      </a:pPr>
                      <a:r>
                        <a:rPr lang="en-US" sz="1400">
                          <a:effectLst/>
                        </a:rPr>
                        <a:t>20,000 travel agency locations. Mainly Asia-Pacific</a:t>
                      </a:r>
                      <a:endParaRPr lang="en-AU" sz="1800">
                        <a:effectLst/>
                        <a:latin typeface="Arial Narrow"/>
                        <a:ea typeface="Calibri"/>
                        <a:cs typeface="Arial Narrow"/>
                      </a:endParaRPr>
                    </a:p>
                  </a:txBody>
                  <a:tcPr marL="68580" marR="68580" marT="0" marB="0"/>
                </a:tc>
              </a:tr>
              <a:tr h="264318">
                <a:tc>
                  <a:txBody>
                    <a:bodyPr/>
                    <a:lstStyle/>
                    <a:p>
                      <a:pPr>
                        <a:spcBef>
                          <a:spcPts val="200"/>
                        </a:spcBef>
                        <a:spcAft>
                          <a:spcPts val="0"/>
                        </a:spcAft>
                      </a:pPr>
                      <a:r>
                        <a:rPr lang="en-US" sz="1400" b="1" dirty="0">
                          <a:effectLst/>
                        </a:rPr>
                        <a:t>Travelport </a:t>
                      </a:r>
                      <a:endParaRPr lang="en-AU" sz="1800" b="1" dirty="0">
                        <a:effectLst/>
                        <a:latin typeface="Arial Narrow"/>
                        <a:ea typeface="Calibri"/>
                        <a:cs typeface="Arial Narrow"/>
                      </a:endParaRPr>
                    </a:p>
                  </a:txBody>
                  <a:tcPr marL="68580" marR="68580" marT="0" marB="0"/>
                </a:tc>
                <a:tc>
                  <a:txBody>
                    <a:bodyPr/>
                    <a:lstStyle/>
                    <a:p>
                      <a:pPr algn="ctr">
                        <a:spcBef>
                          <a:spcPts val="200"/>
                        </a:spcBef>
                        <a:spcAft>
                          <a:spcPts val="0"/>
                        </a:spcAft>
                      </a:pPr>
                      <a:r>
                        <a:rPr lang="en-US" sz="1400">
                          <a:effectLst/>
                        </a:rPr>
                        <a:t>2006</a:t>
                      </a:r>
                      <a:endParaRPr lang="en-AU" sz="1800">
                        <a:effectLst/>
                        <a:latin typeface="Arial Narrow"/>
                        <a:ea typeface="Calibri"/>
                        <a:cs typeface="Arial Narrow"/>
                      </a:endParaRPr>
                    </a:p>
                  </a:txBody>
                  <a:tcPr marL="68580" marR="68580" marT="0" marB="0"/>
                </a:tc>
                <a:tc>
                  <a:txBody>
                    <a:bodyPr/>
                    <a:lstStyle/>
                    <a:p>
                      <a:pPr>
                        <a:spcBef>
                          <a:spcPts val="200"/>
                        </a:spcBef>
                        <a:spcAft>
                          <a:spcPts val="0"/>
                        </a:spcAft>
                      </a:pPr>
                      <a:r>
                        <a:rPr lang="en-US" sz="1400" dirty="0">
                          <a:effectLst/>
                        </a:rPr>
                        <a:t>Merger of Galileo &amp; Worldspan</a:t>
                      </a:r>
                      <a:endParaRPr lang="en-AU" sz="1800" dirty="0">
                        <a:effectLst/>
                        <a:latin typeface="Arial Narrow"/>
                        <a:ea typeface="Calibri"/>
                        <a:cs typeface="Arial Narrow"/>
                      </a:endParaRPr>
                    </a:p>
                  </a:txBody>
                  <a:tcPr marL="68580" marR="68580" marT="0" marB="0"/>
                </a:tc>
                <a:tc rowSpan="4">
                  <a:txBody>
                    <a:bodyPr/>
                    <a:lstStyle/>
                    <a:p>
                      <a:pPr algn="ctr">
                        <a:spcBef>
                          <a:spcPts val="200"/>
                        </a:spcBef>
                        <a:spcAft>
                          <a:spcPts val="0"/>
                        </a:spcAft>
                      </a:pPr>
                      <a:r>
                        <a:rPr lang="en-US" sz="1400" dirty="0">
                          <a:effectLst/>
                        </a:rPr>
                        <a:t>26%</a:t>
                      </a:r>
                      <a:endParaRPr lang="en-AU" sz="1800" dirty="0">
                        <a:effectLst/>
                        <a:latin typeface="Arial Narrow"/>
                        <a:ea typeface="Calibri"/>
                        <a:cs typeface="Arial Narrow"/>
                      </a:endParaRPr>
                    </a:p>
                  </a:txBody>
                  <a:tcPr marL="68580" marR="68580" marT="0" marB="0"/>
                </a:tc>
                <a:tc rowSpan="4">
                  <a:txBody>
                    <a:bodyPr/>
                    <a:lstStyle/>
                    <a:p>
                      <a:pPr>
                        <a:spcBef>
                          <a:spcPts val="200"/>
                        </a:spcBef>
                        <a:spcAft>
                          <a:spcPts val="0"/>
                        </a:spcAft>
                      </a:pPr>
                      <a:r>
                        <a:rPr lang="en-US" sz="1400">
                          <a:effectLst/>
                        </a:rPr>
                        <a:t>67,000 travel agency locations. Global presence, strong in US &amp; Western Europe</a:t>
                      </a:r>
                      <a:endParaRPr lang="en-AU" sz="1800">
                        <a:effectLst/>
                        <a:latin typeface="Arial Narrow"/>
                        <a:ea typeface="Calibri"/>
                        <a:cs typeface="Arial Narrow"/>
                      </a:endParaRPr>
                    </a:p>
                  </a:txBody>
                  <a:tcPr marL="68580" marR="68580" marT="0" marB="0"/>
                </a:tc>
              </a:tr>
              <a:tr h="264318">
                <a:tc>
                  <a:txBody>
                    <a:bodyPr/>
                    <a:lstStyle/>
                    <a:p>
                      <a:pPr>
                        <a:spcBef>
                          <a:spcPts val="400"/>
                        </a:spcBef>
                        <a:spcAft>
                          <a:spcPts val="0"/>
                        </a:spcAft>
                      </a:pPr>
                      <a:r>
                        <a:rPr lang="en-AU" sz="1400" dirty="0">
                          <a:effectLst/>
                        </a:rPr>
                        <a:t>  </a:t>
                      </a:r>
                      <a:r>
                        <a:rPr lang="en-US" sz="1400" i="1" dirty="0">
                          <a:effectLst/>
                        </a:rPr>
                        <a:t>Worldspan</a:t>
                      </a:r>
                      <a:endParaRPr lang="en-AU" sz="1800" i="1" dirty="0">
                        <a:effectLst/>
                        <a:latin typeface="Arial Narrow"/>
                        <a:ea typeface="Calibri"/>
                        <a:cs typeface="Arial Narrow"/>
                      </a:endParaRPr>
                    </a:p>
                  </a:txBody>
                  <a:tcPr marL="68580" marR="68580" marT="0" marB="0">
                    <a:solidFill>
                      <a:schemeClr val="accent6">
                        <a:lumMod val="20000"/>
                        <a:lumOff val="80000"/>
                      </a:schemeClr>
                    </a:solidFill>
                  </a:tcPr>
                </a:tc>
                <a:tc>
                  <a:txBody>
                    <a:bodyPr/>
                    <a:lstStyle/>
                    <a:p>
                      <a:pPr algn="ctr">
                        <a:spcBef>
                          <a:spcPts val="400"/>
                        </a:spcBef>
                        <a:spcAft>
                          <a:spcPts val="0"/>
                        </a:spcAft>
                      </a:pPr>
                      <a:endParaRPr lang="en-US" sz="1400" dirty="0" smtClean="0">
                        <a:effectLst/>
                      </a:endParaRPr>
                    </a:p>
                    <a:p>
                      <a:pPr algn="ctr">
                        <a:spcBef>
                          <a:spcPts val="400"/>
                        </a:spcBef>
                        <a:spcAft>
                          <a:spcPts val="0"/>
                        </a:spcAft>
                      </a:pPr>
                      <a:r>
                        <a:rPr lang="en-US" sz="1400" dirty="0" smtClean="0">
                          <a:effectLst/>
                        </a:rPr>
                        <a:t>1990</a:t>
                      </a:r>
                      <a:endParaRPr lang="en-AU" sz="1800" dirty="0">
                        <a:effectLst/>
                        <a:latin typeface="Arial Narrow"/>
                        <a:ea typeface="Calibri"/>
                        <a:cs typeface="Arial Narrow"/>
                      </a:endParaRPr>
                    </a:p>
                  </a:txBody>
                  <a:tcPr marL="68580" marR="68580" marT="0" marB="0">
                    <a:solidFill>
                      <a:schemeClr val="accent6">
                        <a:lumMod val="20000"/>
                        <a:lumOff val="80000"/>
                      </a:schemeClr>
                    </a:solidFill>
                  </a:tcPr>
                </a:tc>
                <a:tc>
                  <a:txBody>
                    <a:bodyPr/>
                    <a:lstStyle/>
                    <a:p>
                      <a:pPr>
                        <a:spcBef>
                          <a:spcPts val="400"/>
                        </a:spcBef>
                        <a:spcAft>
                          <a:spcPts val="0"/>
                        </a:spcAft>
                      </a:pPr>
                      <a:endParaRPr lang="en-US" sz="1400" dirty="0" smtClean="0">
                        <a:effectLst/>
                      </a:endParaRPr>
                    </a:p>
                    <a:p>
                      <a:pPr>
                        <a:spcBef>
                          <a:spcPts val="400"/>
                        </a:spcBef>
                        <a:spcAft>
                          <a:spcPts val="0"/>
                        </a:spcAft>
                      </a:pPr>
                      <a:r>
                        <a:rPr lang="en-US" sz="1400" dirty="0" smtClean="0">
                          <a:effectLst/>
                        </a:rPr>
                        <a:t>United </a:t>
                      </a:r>
                      <a:r>
                        <a:rPr lang="en-US" sz="1400" dirty="0">
                          <a:effectLst/>
                        </a:rPr>
                        <a:t>Airlines</a:t>
                      </a:r>
                      <a:endParaRPr lang="en-AU" sz="1800" dirty="0">
                        <a:effectLst/>
                        <a:latin typeface="Arial Narrow"/>
                        <a:ea typeface="Calibri"/>
                        <a:cs typeface="Arial Narrow"/>
                      </a:endParaRPr>
                    </a:p>
                  </a:txBody>
                  <a:tcPr marL="68580" marR="6858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r>
              <a:tr h="264318">
                <a:tc>
                  <a:txBody>
                    <a:bodyPr/>
                    <a:lstStyle/>
                    <a:p>
                      <a:pPr>
                        <a:spcBef>
                          <a:spcPts val="400"/>
                        </a:spcBef>
                        <a:spcAft>
                          <a:spcPts val="0"/>
                        </a:spcAft>
                      </a:pPr>
                      <a:r>
                        <a:rPr lang="en-US" sz="1400" i="1" dirty="0" smtClean="0">
                          <a:effectLst/>
                        </a:rPr>
                        <a:t>Galileo</a:t>
                      </a:r>
                      <a:endParaRPr lang="en-AU" sz="1800" i="1" dirty="0">
                        <a:effectLst/>
                        <a:latin typeface="Arial Narrow"/>
                        <a:ea typeface="Calibri"/>
                        <a:cs typeface="Arial Narrow"/>
                      </a:endParaRPr>
                    </a:p>
                  </a:txBody>
                  <a:tcPr marL="68580" marR="68580" marT="0" marB="0">
                    <a:solidFill>
                      <a:schemeClr val="accent6">
                        <a:lumMod val="20000"/>
                        <a:lumOff val="80000"/>
                      </a:schemeClr>
                    </a:solidFill>
                  </a:tcPr>
                </a:tc>
                <a:tc>
                  <a:txBody>
                    <a:bodyPr/>
                    <a:lstStyle/>
                    <a:p>
                      <a:pPr algn="ctr">
                        <a:spcBef>
                          <a:spcPts val="400"/>
                        </a:spcBef>
                        <a:spcAft>
                          <a:spcPts val="0"/>
                        </a:spcAft>
                      </a:pPr>
                      <a:r>
                        <a:rPr lang="en-US" sz="1400">
                          <a:effectLst/>
                        </a:rPr>
                        <a:t>1987</a:t>
                      </a:r>
                      <a:endParaRPr lang="en-AU" sz="1800">
                        <a:effectLst/>
                        <a:latin typeface="Arial Narrow"/>
                        <a:ea typeface="Calibri"/>
                        <a:cs typeface="Arial Narrow"/>
                      </a:endParaRPr>
                    </a:p>
                  </a:txBody>
                  <a:tcPr marL="68580" marR="68580" marT="0" marB="0">
                    <a:solidFill>
                      <a:schemeClr val="accent6">
                        <a:lumMod val="20000"/>
                        <a:lumOff val="80000"/>
                      </a:schemeClr>
                    </a:solidFill>
                  </a:tcPr>
                </a:tc>
                <a:tc>
                  <a:txBody>
                    <a:bodyPr/>
                    <a:lstStyle/>
                    <a:p>
                      <a:pPr>
                        <a:spcBef>
                          <a:spcPts val="400"/>
                        </a:spcBef>
                        <a:spcAft>
                          <a:spcPts val="0"/>
                        </a:spcAft>
                      </a:pPr>
                      <a:r>
                        <a:rPr lang="en-US" sz="1400">
                          <a:effectLst/>
                        </a:rPr>
                        <a:t>Nine major European airlines</a:t>
                      </a:r>
                      <a:endParaRPr lang="en-AU" sz="1800">
                        <a:effectLst/>
                        <a:latin typeface="Arial Narrow"/>
                        <a:ea typeface="Calibri"/>
                        <a:cs typeface="Arial Narrow"/>
                      </a:endParaRPr>
                    </a:p>
                  </a:txBody>
                  <a:tcPr marL="68580" marR="6858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r>
              <a:tr h="264318">
                <a:tc>
                  <a:txBody>
                    <a:bodyPr/>
                    <a:lstStyle/>
                    <a:p>
                      <a:pPr>
                        <a:spcBef>
                          <a:spcPts val="400"/>
                        </a:spcBef>
                        <a:spcAft>
                          <a:spcPts val="200"/>
                        </a:spcAft>
                      </a:pPr>
                      <a:endParaRPr lang="en-AU" sz="1400" i="1" dirty="0" smtClean="0">
                        <a:effectLst/>
                      </a:endParaRPr>
                    </a:p>
                    <a:p>
                      <a:pPr>
                        <a:spcBef>
                          <a:spcPts val="400"/>
                        </a:spcBef>
                        <a:spcAft>
                          <a:spcPts val="200"/>
                        </a:spcAft>
                      </a:pPr>
                      <a:r>
                        <a:rPr lang="en-US" sz="1400" i="1" dirty="0" smtClean="0">
                          <a:effectLst/>
                        </a:rPr>
                        <a:t>Apollo</a:t>
                      </a:r>
                      <a:endParaRPr lang="en-AU" sz="1800" i="1" dirty="0">
                        <a:effectLst/>
                        <a:latin typeface="Arial Narrow"/>
                        <a:ea typeface="Calibri"/>
                        <a:cs typeface="Arial Narrow"/>
                      </a:endParaRPr>
                    </a:p>
                  </a:txBody>
                  <a:tcPr marL="68580" marR="68580" marT="0" marB="0">
                    <a:solidFill>
                      <a:schemeClr val="accent6">
                        <a:lumMod val="20000"/>
                        <a:lumOff val="80000"/>
                      </a:schemeClr>
                    </a:solidFill>
                  </a:tcPr>
                </a:tc>
                <a:tc>
                  <a:txBody>
                    <a:bodyPr/>
                    <a:lstStyle/>
                    <a:p>
                      <a:pPr algn="ctr">
                        <a:spcBef>
                          <a:spcPts val="400"/>
                        </a:spcBef>
                        <a:spcAft>
                          <a:spcPts val="200"/>
                        </a:spcAft>
                      </a:pPr>
                      <a:r>
                        <a:rPr lang="en-US" sz="1400">
                          <a:effectLst/>
                        </a:rPr>
                        <a:t>1971</a:t>
                      </a:r>
                      <a:endParaRPr lang="en-AU" sz="1800">
                        <a:effectLst/>
                        <a:latin typeface="Arial Narrow"/>
                        <a:ea typeface="Calibri"/>
                        <a:cs typeface="Arial Narrow"/>
                      </a:endParaRPr>
                    </a:p>
                  </a:txBody>
                  <a:tcPr marL="68580" marR="68580" marT="0" marB="0">
                    <a:solidFill>
                      <a:schemeClr val="accent6">
                        <a:lumMod val="20000"/>
                        <a:lumOff val="80000"/>
                      </a:schemeClr>
                    </a:solidFill>
                  </a:tcPr>
                </a:tc>
                <a:tc>
                  <a:txBody>
                    <a:bodyPr/>
                    <a:lstStyle/>
                    <a:p>
                      <a:pPr>
                        <a:spcBef>
                          <a:spcPts val="400"/>
                        </a:spcBef>
                        <a:spcAft>
                          <a:spcPts val="200"/>
                        </a:spcAft>
                      </a:pPr>
                      <a:r>
                        <a:rPr lang="en-US" sz="1400" dirty="0">
                          <a:effectLst/>
                        </a:rPr>
                        <a:t>Delta, TWA &amp; NW Airlines</a:t>
                      </a:r>
                      <a:endParaRPr lang="en-AU" sz="1800" dirty="0">
                        <a:effectLst/>
                        <a:latin typeface="Arial Narrow"/>
                        <a:ea typeface="Calibri"/>
                        <a:cs typeface="Arial Narrow"/>
                      </a:endParaRPr>
                    </a:p>
                  </a:txBody>
                  <a:tcPr marL="68580" marR="6858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tr>
            </a:tbl>
          </a:graphicData>
        </a:graphic>
      </p:graphicFrame>
      <p:sp>
        <p:nvSpPr>
          <p:cNvPr id="3" name="Title 2"/>
          <p:cNvSpPr>
            <a:spLocks noGrp="1"/>
          </p:cNvSpPr>
          <p:nvPr>
            <p:ph type="title"/>
          </p:nvPr>
        </p:nvSpPr>
        <p:spPr/>
        <p:txBody>
          <a:bodyPr/>
          <a:lstStyle/>
          <a:p>
            <a:r>
              <a:rPr lang="en-US" dirty="0" smtClean="0"/>
              <a:t>Characteristics of Major GDSs</a:t>
            </a:r>
            <a:endParaRPr lang="en-US" dirty="0"/>
          </a:p>
        </p:txBody>
      </p:sp>
      <p:sp>
        <p:nvSpPr>
          <p:cNvPr id="2" name="Slide Number Placeholder 1"/>
          <p:cNvSpPr>
            <a:spLocks noGrp="1"/>
          </p:cNvSpPr>
          <p:nvPr>
            <p:ph type="sldNum" sz="quarter" idx="12"/>
          </p:nvPr>
        </p:nvSpPr>
        <p:spPr/>
        <p:txBody>
          <a:bodyPr/>
          <a:lstStyle/>
          <a:p>
            <a:fld id="{AA551730-D307-465E-83A6-5D1CE51CC7D8}" type="slidenum">
              <a:rPr lang="en-AU" smtClean="0"/>
              <a:t>7</a:t>
            </a:fld>
            <a:endParaRPr lang="en-AU"/>
          </a:p>
        </p:txBody>
      </p:sp>
    </p:spTree>
    <p:extLst>
      <p:ext uri="{BB962C8B-B14F-4D97-AF65-F5344CB8AC3E}">
        <p14:creationId xmlns:p14="http://schemas.microsoft.com/office/powerpoint/2010/main" val="65003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Core GDS Functions</a:t>
            </a:r>
            <a:endParaRPr lang="en-US" dirty="0"/>
          </a:p>
        </p:txBody>
      </p:sp>
      <p:sp>
        <p:nvSpPr>
          <p:cNvPr id="5" name="Slide Number Placeholder 4"/>
          <p:cNvSpPr>
            <a:spLocks noGrp="1"/>
          </p:cNvSpPr>
          <p:nvPr>
            <p:ph type="sldNum" sz="quarter" idx="12"/>
          </p:nvPr>
        </p:nvSpPr>
        <p:spPr/>
        <p:txBody>
          <a:bodyPr/>
          <a:lstStyle/>
          <a:p>
            <a:fld id="{FA145648-7FE8-402D-88EC-E9CFE9DCEB83}" type="slidenum">
              <a:rPr lang="en-AU" smtClean="0"/>
              <a:pPr/>
              <a:t>8</a:t>
            </a:fld>
            <a:endParaRPr lang="en-AU"/>
          </a:p>
        </p:txBody>
      </p:sp>
      <p:graphicFrame>
        <p:nvGraphicFramePr>
          <p:cNvPr id="8" name="Diagram 7"/>
          <p:cNvGraphicFramePr/>
          <p:nvPr>
            <p:extLst>
              <p:ext uri="{D42A27DB-BD31-4B8C-83A1-F6EECF244321}">
                <p14:modId xmlns:p14="http://schemas.microsoft.com/office/powerpoint/2010/main" val="1624865109"/>
              </p:ext>
            </p:extLst>
          </p:nvPr>
        </p:nvGraphicFramePr>
        <p:xfrm>
          <a:off x="939800" y="1282700"/>
          <a:ext cx="74676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49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0661" y="1080119"/>
            <a:ext cx="7830457" cy="442818"/>
          </a:xfrm>
        </p:spPr>
        <p:txBody>
          <a:bodyPr/>
          <a:lstStyle/>
          <a:p>
            <a:r>
              <a:rPr lang="en-US" dirty="0" smtClean="0"/>
              <a:t>Secondary GDS Functions</a:t>
            </a:r>
            <a:endParaRPr lang="en-US" dirty="0"/>
          </a:p>
        </p:txBody>
      </p:sp>
      <p:sp>
        <p:nvSpPr>
          <p:cNvPr id="5" name="Slide Number Placeholder 4"/>
          <p:cNvSpPr>
            <a:spLocks noGrp="1"/>
          </p:cNvSpPr>
          <p:nvPr>
            <p:ph type="sldNum" sz="quarter" idx="12"/>
          </p:nvPr>
        </p:nvSpPr>
        <p:spPr/>
        <p:txBody>
          <a:bodyPr/>
          <a:lstStyle/>
          <a:p>
            <a:fld id="{FA145648-7FE8-402D-88EC-E9CFE9DCEB83}" type="slidenum">
              <a:rPr lang="en-AU" smtClean="0"/>
              <a:pPr/>
              <a:t>9</a:t>
            </a:fld>
            <a:endParaRPr lang="en-AU"/>
          </a:p>
        </p:txBody>
      </p:sp>
      <p:graphicFrame>
        <p:nvGraphicFramePr>
          <p:cNvPr id="8" name="Diagram 7"/>
          <p:cNvGraphicFramePr/>
          <p:nvPr>
            <p:extLst>
              <p:ext uri="{D42A27DB-BD31-4B8C-83A1-F6EECF244321}">
                <p14:modId xmlns:p14="http://schemas.microsoft.com/office/powerpoint/2010/main" val="832491706"/>
              </p:ext>
            </p:extLst>
          </p:nvPr>
        </p:nvGraphicFramePr>
        <p:xfrm>
          <a:off x="431800" y="1790700"/>
          <a:ext cx="83312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304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3133</TotalTime>
  <Words>1318</Words>
  <Application>Microsoft Office PowerPoint</Application>
  <PresentationFormat>On-screen Show (4:3)</PresentationFormat>
  <Paragraphs>369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Template</vt:lpstr>
      <vt:lpstr>PowerPoint Presentation</vt:lpstr>
      <vt:lpstr>Chapter 3</vt:lpstr>
      <vt:lpstr>Chapter 3 Learning Objectives</vt:lpstr>
      <vt:lpstr>Key Concepts</vt:lpstr>
      <vt:lpstr>PowerPoint Presentation</vt:lpstr>
      <vt:lpstr>PowerPoint Presentation</vt:lpstr>
      <vt:lpstr>Characteristics of Major GDSs</vt:lpstr>
      <vt:lpstr>Core GDS Functions</vt:lpstr>
      <vt:lpstr>Secondary GDS Functions</vt:lpstr>
      <vt:lpstr>Industry Insights: Amadeus Data Centre</vt:lpstr>
      <vt:lpstr>FIGURE 3.4 Traditional GDS “Green Screen” command line display. </vt:lpstr>
      <vt:lpstr>FIGURE 3.5 Sabre Red Graphical Workspace.</vt:lpstr>
      <vt:lpstr>PowerPoint Presentation</vt:lpstr>
      <vt:lpstr>SWOT Analysis of GDSs</vt:lpstr>
      <vt:lpstr>GDS Trends</vt:lpstr>
      <vt:lpstr>Tour Operator Use of IT</vt:lpstr>
      <vt:lpstr>Traditional Travel Retailers</vt:lpstr>
      <vt:lpstr>Enterprise Resource Planning (ERP) Systems</vt:lpstr>
      <vt:lpstr>PowerPoint Presentation</vt:lpstr>
      <vt:lpstr>Travel Retail Hardware and Networks</vt:lpstr>
      <vt:lpstr>SWOT Analysis of Traditional Retailers</vt:lpstr>
      <vt:lpstr>Travel Management Companies (TMCs)</vt:lpstr>
      <vt:lpstr>Types of Online Travel Intermediaries</vt:lpstr>
      <vt:lpstr>Online Travel Intermediaries</vt:lpstr>
      <vt:lpstr>SWOT analysis of online travel intermediaries</vt:lpstr>
      <vt:lpstr>Discussion Questions</vt:lpstr>
      <vt:lpstr>Discussion Questions</vt:lpstr>
      <vt:lpstr>Useful Websites</vt:lpstr>
      <vt:lpstr>Case Study Sabre Holdings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Claire Sissen</cp:lastModifiedBy>
  <cp:revision>57</cp:revision>
  <dcterms:created xsi:type="dcterms:W3CDTF">2014-03-11T00:39:50Z</dcterms:created>
  <dcterms:modified xsi:type="dcterms:W3CDTF">2014-08-29T15:37:09Z</dcterms:modified>
</cp:coreProperties>
</file>