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4"/>
  </p:notesMasterIdLst>
  <p:handoutMasterIdLst>
    <p:handoutMasterId r:id="rId25"/>
  </p:handoutMasterIdLst>
  <p:sldIdLst>
    <p:sldId id="256" r:id="rId2"/>
    <p:sldId id="258" r:id="rId3"/>
    <p:sldId id="259" r:id="rId4"/>
    <p:sldId id="289"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275" r:id="rId20"/>
    <p:sldId id="290" r:id="rId21"/>
    <p:sldId id="277"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3F5"/>
    <a:srgbClr val="00D7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241" autoAdjust="0"/>
    <p:restoredTop sz="99829" autoAdjust="0"/>
  </p:normalViewPr>
  <p:slideViewPr>
    <p:cSldViewPr snapToGrid="0">
      <p:cViewPr varScale="1">
        <p:scale>
          <a:sx n="68" d="100"/>
          <a:sy n="68" d="100"/>
        </p:scale>
        <p:origin x="-78" y="-53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7202AA-2202-AE42-8AAE-1A82F25A5F47}" type="datetimeFigureOut">
              <a:rPr lang="en-US" smtClean="0"/>
              <a:t>9/1/2014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95DE3F-BF1D-6249-A4B4-262BBA7126CF}" type="slidenum">
              <a:rPr lang="en-US" smtClean="0"/>
              <a:t>‹#›</a:t>
            </a:fld>
            <a:endParaRPr lang="en-US"/>
          </a:p>
        </p:txBody>
      </p:sp>
    </p:spTree>
    <p:extLst>
      <p:ext uri="{BB962C8B-B14F-4D97-AF65-F5344CB8AC3E}">
        <p14:creationId xmlns:p14="http://schemas.microsoft.com/office/powerpoint/2010/main" val="39694428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459404-2BF5-E04A-941D-94EE28141B73}" type="datetimeFigureOut">
              <a:rPr lang="en-US" smtClean="0"/>
              <a:t>9/1/2014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209522-8885-9B48-BF4C-4011230A5E67}" type="slidenum">
              <a:rPr lang="en-US" smtClean="0"/>
              <a:t>‹#›</a:t>
            </a:fld>
            <a:endParaRPr lang="en-US"/>
          </a:p>
        </p:txBody>
      </p:sp>
    </p:spTree>
    <p:extLst>
      <p:ext uri="{BB962C8B-B14F-4D97-AF65-F5344CB8AC3E}">
        <p14:creationId xmlns:p14="http://schemas.microsoft.com/office/powerpoint/2010/main" val="354277317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69888" y="4238308"/>
            <a:ext cx="57943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16" descr="CABI_URL_white.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12839" y="5167768"/>
            <a:ext cx="1036126" cy="637263"/>
          </a:xfrm>
          <a:prstGeom prst="rect">
            <a:avLst/>
          </a:prstGeom>
        </p:spPr>
      </p:pic>
      <p:pic>
        <p:nvPicPr>
          <p:cNvPr id="23" name="Picture 22" descr="CABI_URL_white.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12839" y="5167768"/>
            <a:ext cx="1036126" cy="637263"/>
          </a:xfrm>
          <a:prstGeom prst="rect">
            <a:avLst/>
          </a:prstGeom>
        </p:spPr>
      </p:pic>
      <p:pic>
        <p:nvPicPr>
          <p:cNvPr id="24" name="Picture 23" descr="Compass for PPP 13.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5" name="Rectangle 24"/>
          <p:cNvSpPr/>
          <p:nvPr userDrawn="1"/>
        </p:nvSpPr>
        <p:spPr>
          <a:xfrm>
            <a:off x="-74162" y="454274"/>
            <a:ext cx="9298118" cy="371679"/>
          </a:xfrm>
          <a:prstGeom prst="rect">
            <a:avLst/>
          </a:prstGeom>
          <a:solidFill>
            <a:schemeClr val="tx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700" spc="300" dirty="0">
                <a:solidFill>
                  <a:prstClr val="white"/>
                </a:solidFill>
                <a:latin typeface="Myriad Pro"/>
                <a:cs typeface="Myriad Pro"/>
              </a:rPr>
              <a:t>CABI TOURISM TEXTS</a:t>
            </a:r>
          </a:p>
        </p:txBody>
      </p:sp>
      <p:sp>
        <p:nvSpPr>
          <p:cNvPr id="26" name="TextBox 25"/>
          <p:cNvSpPr txBox="1"/>
          <p:nvPr userDrawn="1"/>
        </p:nvSpPr>
        <p:spPr>
          <a:xfrm>
            <a:off x="0" y="1359521"/>
            <a:ext cx="8458200" cy="2185214"/>
          </a:xfrm>
          <a:prstGeom prst="rect">
            <a:avLst/>
          </a:prstGeom>
          <a:noFill/>
        </p:spPr>
        <p:txBody>
          <a:bodyPr wrap="square" rtlCol="0">
            <a:spAutoFit/>
          </a:bodyPr>
          <a:lstStyle/>
          <a:p>
            <a:pPr algn="r" fontAlgn="base">
              <a:spcBef>
                <a:spcPct val="0"/>
              </a:spcBef>
              <a:spcAft>
                <a:spcPct val="0"/>
              </a:spcAft>
            </a:pPr>
            <a:r>
              <a:rPr lang="en-US" sz="2800" dirty="0">
                <a:solidFill>
                  <a:prstClr val="black"/>
                </a:solidFill>
                <a:cs typeface="Arial"/>
              </a:rPr>
              <a:t>2</a:t>
            </a:r>
            <a:r>
              <a:rPr lang="en-US" sz="2800" baseline="30000" dirty="0">
                <a:solidFill>
                  <a:prstClr val="black"/>
                </a:solidFill>
                <a:cs typeface="Arial"/>
              </a:rPr>
              <a:t>nd</a:t>
            </a:r>
            <a:r>
              <a:rPr lang="en-US" sz="2800" dirty="0">
                <a:solidFill>
                  <a:prstClr val="black"/>
                </a:solidFill>
                <a:cs typeface="Arial"/>
              </a:rPr>
              <a:t> Edition</a:t>
            </a:r>
          </a:p>
          <a:p>
            <a:pPr algn="r" fontAlgn="base">
              <a:spcBef>
                <a:spcPct val="0"/>
              </a:spcBef>
              <a:spcAft>
                <a:spcPct val="0"/>
              </a:spcAft>
            </a:pPr>
            <a:r>
              <a:rPr lang="en-US" sz="5400" dirty="0">
                <a:solidFill>
                  <a:prstClr val="black"/>
                </a:solidFill>
                <a:cs typeface="Arial"/>
              </a:rPr>
              <a:t>Tourism Information Technology</a:t>
            </a:r>
          </a:p>
        </p:txBody>
      </p:sp>
      <p:sp>
        <p:nvSpPr>
          <p:cNvPr id="27" name="TextBox 26"/>
          <p:cNvSpPr txBox="1"/>
          <p:nvPr userDrawn="1"/>
        </p:nvSpPr>
        <p:spPr>
          <a:xfrm>
            <a:off x="0" y="3789883"/>
            <a:ext cx="8458200" cy="923330"/>
          </a:xfrm>
          <a:prstGeom prst="rect">
            <a:avLst/>
          </a:prstGeom>
          <a:noFill/>
        </p:spPr>
        <p:txBody>
          <a:bodyPr wrap="square" rtlCol="0">
            <a:spAutoFit/>
          </a:bodyPr>
          <a:lstStyle/>
          <a:p>
            <a:pPr algn="r" fontAlgn="base">
              <a:spcBef>
                <a:spcPct val="0"/>
              </a:spcBef>
              <a:spcAft>
                <a:spcPct val="0"/>
              </a:spcAft>
            </a:pPr>
            <a:r>
              <a:rPr lang="nl-NL" sz="2400" dirty="0">
                <a:solidFill>
                  <a:srgbClr val="000000"/>
                </a:solidFill>
                <a:cs typeface="Arial"/>
              </a:rPr>
              <a:t>PIERRE J. BENCKENDORFF</a:t>
            </a:r>
          </a:p>
          <a:p>
            <a:pPr algn="r" fontAlgn="base">
              <a:spcBef>
                <a:spcPct val="0"/>
              </a:spcBef>
              <a:spcAft>
                <a:spcPct val="0"/>
              </a:spcAft>
            </a:pPr>
            <a:r>
              <a:rPr lang="nl-NL" sz="2400" dirty="0">
                <a:solidFill>
                  <a:srgbClr val="000000"/>
                </a:solidFill>
                <a:cs typeface="Arial"/>
              </a:rPr>
              <a:t>PAULINE J. SHELDON</a:t>
            </a:r>
          </a:p>
          <a:p>
            <a:pPr algn="r" fontAlgn="base">
              <a:spcBef>
                <a:spcPct val="0"/>
              </a:spcBef>
              <a:spcAft>
                <a:spcPct val="0"/>
              </a:spcAft>
            </a:pPr>
            <a:r>
              <a:rPr lang="nl-NL" sz="2400" dirty="0">
                <a:solidFill>
                  <a:srgbClr val="000000"/>
                </a:solidFill>
                <a:cs typeface="Arial"/>
              </a:rPr>
              <a:t>DANIEL R. FESENMAIER</a:t>
            </a:r>
          </a:p>
        </p:txBody>
      </p:sp>
      <p:sp>
        <p:nvSpPr>
          <p:cNvPr id="28" name="Rectangle 27"/>
          <p:cNvSpPr/>
          <p:nvPr userDrawn="1"/>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000" dirty="0">
                <a:solidFill>
                  <a:srgbClr val="000000"/>
                </a:solidFill>
                <a:latin typeface="Myriad Pro"/>
                <a:cs typeface="Myriad Pro"/>
              </a:rPr>
              <a:t>COMPLIMENTARY TEACHING MATERIALS</a:t>
            </a:r>
          </a:p>
        </p:txBody>
      </p:sp>
      <p:pic>
        <p:nvPicPr>
          <p:cNvPr id="29" name="Picture 28" descr="CABI_URL_white.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65239" y="5320168"/>
            <a:ext cx="1036126" cy="637263"/>
          </a:xfrm>
          <a:prstGeom prst="rect">
            <a:avLst/>
          </a:prstGeom>
        </p:spPr>
      </p:pic>
    </p:spTree>
    <p:extLst>
      <p:ext uri="{BB962C8B-B14F-4D97-AF65-F5344CB8AC3E}">
        <p14:creationId xmlns:p14="http://schemas.microsoft.com/office/powerpoint/2010/main" val="37915112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17732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99375" y="1232519"/>
            <a:ext cx="7911744" cy="442818"/>
          </a:xfrm>
          <a:prstGeom prst="rect">
            <a:avLst/>
          </a:prstGeom>
        </p:spPr>
        <p:txBody>
          <a:bodyPr vert="horz" lIns="91440" tIns="45720" rIns="91440" bIns="45720" rtlCol="0" anchor="ctr">
            <a:noAutofit/>
          </a:bodyPr>
          <a:lstStyle/>
          <a:p>
            <a:pPr lvl="0"/>
            <a:r>
              <a:rPr lang="en-AU" smtClean="0"/>
              <a:t>Click to edit Master title style</a:t>
            </a:r>
            <a:endParaRPr lang="en-GB" dirty="0"/>
          </a:p>
        </p:txBody>
      </p:sp>
      <p:sp>
        <p:nvSpPr>
          <p:cNvPr id="3" name="Text Placeholder 2"/>
          <p:cNvSpPr>
            <a:spLocks noGrp="1"/>
          </p:cNvSpPr>
          <p:nvPr>
            <p:ph type="body" sz="quarter" idx="10"/>
          </p:nvPr>
        </p:nvSpPr>
        <p:spPr>
          <a:xfrm>
            <a:off x="599441" y="1782763"/>
            <a:ext cx="7911148" cy="4297362"/>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GB" dirty="0"/>
          </a:p>
        </p:txBody>
      </p:sp>
      <p:sp>
        <p:nvSpPr>
          <p:cNvPr id="2" name="Slide Number Placeholder 1"/>
          <p:cNvSpPr>
            <a:spLocks noGrp="1"/>
          </p:cNvSpPr>
          <p:nvPr>
            <p:ph type="sldNum" sz="quarter" idx="11"/>
          </p:nvPr>
        </p:nvSpPr>
        <p:spPr/>
        <p:txBody>
          <a:bodyPr/>
          <a:lstStyle/>
          <a:p>
            <a:fld id="{FA145648-7FE8-402D-88EC-E9CFE9DCEB83}" type="slidenum">
              <a:rPr lang="en-AU" smtClean="0"/>
              <a:pPr/>
              <a:t>‹#›</a:t>
            </a:fld>
            <a:endParaRPr lang="en-AU"/>
          </a:p>
        </p:txBody>
      </p:sp>
    </p:spTree>
    <p:extLst>
      <p:ext uri="{BB962C8B-B14F-4D97-AF65-F5344CB8AC3E}">
        <p14:creationId xmlns:p14="http://schemas.microsoft.com/office/powerpoint/2010/main" val="11621272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p:spTree>
      <p:nvGrpSpPr>
        <p:cNvPr id="1" name=""/>
        <p:cNvGrpSpPr/>
        <p:nvPr/>
      </p:nvGrpSpPr>
      <p:grpSpPr>
        <a:xfrm>
          <a:off x="0" y="0"/>
          <a:ext cx="0" cy="0"/>
          <a:chOff x="0" y="0"/>
          <a:chExt cx="0" cy="0"/>
        </a:xfrm>
      </p:grpSpPr>
      <p:pic>
        <p:nvPicPr>
          <p:cNvPr id="7" name="Picture 6" descr="Compass Illustration_Tilt_B&amp;W.ti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pic>
        <p:nvPicPr>
          <p:cNvPr id="6" name="Picture 5" descr="Compass Illustration_Tilt_B&amp;W.tif"/>
          <p:cNvPicPr>
            <a:picLocks noChangeAspect="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sp>
        <p:nvSpPr>
          <p:cNvPr id="14" name="Title Placeholder 1"/>
          <p:cNvSpPr>
            <a:spLocks noGrp="1"/>
          </p:cNvSpPr>
          <p:nvPr>
            <p:ph type="title"/>
          </p:nvPr>
        </p:nvSpPr>
        <p:spPr>
          <a:xfrm>
            <a:off x="680661" y="1232519"/>
            <a:ext cx="7830457" cy="442818"/>
          </a:xfrm>
          <a:prstGeom prst="rect">
            <a:avLst/>
          </a:prstGeom>
        </p:spPr>
        <p:txBody>
          <a:bodyPr vert="horz" lIns="91440" tIns="46800" rIns="91440" bIns="46800" rtlCol="0" anchor="ctr">
            <a:noAutofit/>
          </a:bodyPr>
          <a:lstStyle/>
          <a:p>
            <a:pPr lvl="0"/>
            <a:r>
              <a:rPr lang="en-AU" smtClean="0"/>
              <a:t>Click to edit Master title style</a:t>
            </a:r>
            <a:endParaRPr lang="en-GB" dirty="0"/>
          </a:p>
        </p:txBody>
      </p:sp>
      <p:sp>
        <p:nvSpPr>
          <p:cNvPr id="3" name="Text Placeholder 2"/>
          <p:cNvSpPr>
            <a:spLocks noGrp="1"/>
          </p:cNvSpPr>
          <p:nvPr>
            <p:ph type="body" sz="quarter" idx="11"/>
          </p:nvPr>
        </p:nvSpPr>
        <p:spPr>
          <a:xfrm>
            <a:off x="680721" y="1783079"/>
            <a:ext cx="7829868" cy="4328161"/>
          </a:xfrm>
        </p:spPr>
        <p:txBody>
          <a:bodyPr/>
          <a:lstStyle>
            <a:lvl5pPr>
              <a:defRPr/>
            </a:lvl5pPr>
            <a:lvl6pPr marL="1924050" indent="-342900">
              <a:buFont typeface="Arial" panose="020B0604020202020204" pitchFamily="34" charset="0"/>
              <a:buChar char="•"/>
              <a:defRPr/>
            </a:lvl6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GB" dirty="0"/>
          </a:p>
        </p:txBody>
      </p:sp>
      <p:sp>
        <p:nvSpPr>
          <p:cNvPr id="2" name="Slide Number Placeholder 1"/>
          <p:cNvSpPr>
            <a:spLocks noGrp="1"/>
          </p:cNvSpPr>
          <p:nvPr>
            <p:ph type="sldNum" sz="quarter" idx="12"/>
          </p:nvPr>
        </p:nvSpPr>
        <p:spPr/>
        <p:txBody>
          <a:bodyPr/>
          <a:lstStyle/>
          <a:p>
            <a:fld id="{FA145648-7FE8-402D-88EC-E9CFE9DCEB83}" type="slidenum">
              <a:rPr lang="en-AU" smtClean="0"/>
              <a:pPr/>
              <a:t>‹#›</a:t>
            </a:fld>
            <a:endParaRPr lang="en-AU"/>
          </a:p>
        </p:txBody>
      </p:sp>
    </p:spTree>
    <p:extLst>
      <p:ext uri="{BB962C8B-B14F-4D97-AF65-F5344CB8AC3E}">
        <p14:creationId xmlns:p14="http://schemas.microsoft.com/office/powerpoint/2010/main" val="16473796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2 Column">
    <p:spTree>
      <p:nvGrpSpPr>
        <p:cNvPr id="1" name=""/>
        <p:cNvGrpSpPr/>
        <p:nvPr/>
      </p:nvGrpSpPr>
      <p:grpSpPr>
        <a:xfrm>
          <a:off x="0" y="0"/>
          <a:ext cx="0" cy="0"/>
          <a:chOff x="0" y="0"/>
          <a:chExt cx="0" cy="0"/>
        </a:xfrm>
      </p:grpSpPr>
      <p:pic>
        <p:nvPicPr>
          <p:cNvPr id="7" name="Picture 6" descr="Compass Illustration_Tilt_B&amp;W.ti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pic>
        <p:nvPicPr>
          <p:cNvPr id="6" name="Picture 5" descr="Compass Illustration_Tilt_B&amp;W.tif"/>
          <p:cNvPicPr>
            <a:picLocks noChangeAspect="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sp>
        <p:nvSpPr>
          <p:cNvPr id="14" name="Title Placeholder 1"/>
          <p:cNvSpPr>
            <a:spLocks noGrp="1"/>
          </p:cNvSpPr>
          <p:nvPr>
            <p:ph type="title"/>
          </p:nvPr>
        </p:nvSpPr>
        <p:spPr>
          <a:xfrm>
            <a:off x="680661" y="1232519"/>
            <a:ext cx="7830457" cy="442818"/>
          </a:xfrm>
          <a:prstGeom prst="rect">
            <a:avLst/>
          </a:prstGeom>
        </p:spPr>
        <p:txBody>
          <a:bodyPr vert="horz" lIns="91440" tIns="46800" rIns="91440" bIns="46800" rtlCol="0" anchor="ctr">
            <a:noAutofit/>
          </a:bodyPr>
          <a:lstStyle/>
          <a:p>
            <a:pPr lvl="0"/>
            <a:r>
              <a:rPr lang="en-AU" smtClean="0"/>
              <a:t>Click to edit Master title style</a:t>
            </a:r>
            <a:endParaRPr lang="en-GB" dirty="0"/>
          </a:p>
        </p:txBody>
      </p:sp>
      <p:sp>
        <p:nvSpPr>
          <p:cNvPr id="3" name="Text Placeholder 2"/>
          <p:cNvSpPr>
            <a:spLocks noGrp="1"/>
          </p:cNvSpPr>
          <p:nvPr>
            <p:ph type="body" sz="quarter" idx="11"/>
          </p:nvPr>
        </p:nvSpPr>
        <p:spPr>
          <a:xfrm>
            <a:off x="680721" y="1783079"/>
            <a:ext cx="3789679" cy="4328161"/>
          </a:xfrm>
        </p:spPr>
        <p:txBody>
          <a:bodyPr/>
          <a:lstStyle>
            <a:lvl5pPr>
              <a:defRPr/>
            </a:lvl5pPr>
            <a:lvl6pPr marL="1924050" indent="-342900">
              <a:buFont typeface="Arial" panose="020B0604020202020204" pitchFamily="34" charset="0"/>
              <a:buChar char="•"/>
              <a:defRPr/>
            </a:lvl6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GB" dirty="0"/>
          </a:p>
        </p:txBody>
      </p:sp>
      <p:sp>
        <p:nvSpPr>
          <p:cNvPr id="2" name="Slide Number Placeholder 1"/>
          <p:cNvSpPr>
            <a:spLocks noGrp="1"/>
          </p:cNvSpPr>
          <p:nvPr>
            <p:ph type="sldNum" sz="quarter" idx="12"/>
          </p:nvPr>
        </p:nvSpPr>
        <p:spPr/>
        <p:txBody>
          <a:bodyPr/>
          <a:lstStyle/>
          <a:p>
            <a:fld id="{FA145648-7FE8-402D-88EC-E9CFE9DCEB83}" type="slidenum">
              <a:rPr lang="en-AU" smtClean="0"/>
              <a:pPr/>
              <a:t>‹#›</a:t>
            </a:fld>
            <a:endParaRPr lang="en-AU"/>
          </a:p>
        </p:txBody>
      </p:sp>
      <p:sp>
        <p:nvSpPr>
          <p:cNvPr id="5" name="Text Placeholder 4"/>
          <p:cNvSpPr>
            <a:spLocks noGrp="1"/>
          </p:cNvSpPr>
          <p:nvPr>
            <p:ph type="body" sz="quarter" idx="13"/>
          </p:nvPr>
        </p:nvSpPr>
        <p:spPr>
          <a:xfrm>
            <a:off x="4559300" y="1765300"/>
            <a:ext cx="3924300" cy="434340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28446384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caption">
    <p:spTree>
      <p:nvGrpSpPr>
        <p:cNvPr id="1" name=""/>
        <p:cNvGrpSpPr/>
        <p:nvPr/>
      </p:nvGrpSpPr>
      <p:grpSpPr>
        <a:xfrm>
          <a:off x="0" y="0"/>
          <a:ext cx="0" cy="0"/>
          <a:chOff x="0" y="0"/>
          <a:chExt cx="0" cy="0"/>
        </a:xfrm>
      </p:grpSpPr>
      <p:pic>
        <p:nvPicPr>
          <p:cNvPr id="6" name="Picture 5" descr="Compass Illustration_Tilt_B&amp;W.ti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pic>
        <p:nvPicPr>
          <p:cNvPr id="12" name="Picture 11" descr="Compass Illustration_Tilt_B&amp;W.tif"/>
          <p:cNvPicPr>
            <a:picLocks noChangeAspect="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sp>
        <p:nvSpPr>
          <p:cNvPr id="11" name="Content Placeholder 10"/>
          <p:cNvSpPr>
            <a:spLocks noGrp="1"/>
          </p:cNvSpPr>
          <p:nvPr>
            <p:ph sz="quarter" idx="11" hasCustomPrompt="1"/>
          </p:nvPr>
        </p:nvSpPr>
        <p:spPr>
          <a:xfrm>
            <a:off x="710413" y="1788056"/>
            <a:ext cx="7799332" cy="4295244"/>
          </a:xfrm>
          <a:prstGeom prst="rect">
            <a:avLst/>
          </a:prstGeom>
        </p:spPr>
        <p:txBody>
          <a:bodyPr/>
          <a:lstStyle>
            <a:lvl1pPr>
              <a:defRPr/>
            </a:lvl1pPr>
          </a:lstStyle>
          <a:p>
            <a:pPr lvl="0"/>
            <a:r>
              <a:rPr lang="en-US" dirty="0" smtClean="0"/>
              <a:t>Click icon to add object type</a:t>
            </a:r>
          </a:p>
        </p:txBody>
      </p:sp>
      <p:sp>
        <p:nvSpPr>
          <p:cNvPr id="7" name="Title Placeholder 1"/>
          <p:cNvSpPr>
            <a:spLocks noGrp="1"/>
          </p:cNvSpPr>
          <p:nvPr>
            <p:ph type="title"/>
          </p:nvPr>
        </p:nvSpPr>
        <p:spPr>
          <a:xfrm>
            <a:off x="711199" y="1232519"/>
            <a:ext cx="7799919" cy="442818"/>
          </a:xfrm>
          <a:prstGeom prst="rect">
            <a:avLst/>
          </a:prstGeom>
        </p:spPr>
        <p:txBody>
          <a:bodyPr vert="horz" lIns="91440" tIns="45720" rIns="91440" bIns="45720" rtlCol="0" anchor="ctr">
            <a:noAutofit/>
          </a:bodyPr>
          <a:lstStyle/>
          <a:p>
            <a:pPr lvl="0"/>
            <a:r>
              <a:rPr lang="en-AU" smtClean="0"/>
              <a:t>Click to edit Master title style</a:t>
            </a:r>
            <a:endParaRPr lang="en-GB" dirty="0"/>
          </a:p>
        </p:txBody>
      </p:sp>
      <p:sp>
        <p:nvSpPr>
          <p:cNvPr id="2" name="Slide Number Placeholder 1"/>
          <p:cNvSpPr>
            <a:spLocks noGrp="1"/>
          </p:cNvSpPr>
          <p:nvPr>
            <p:ph type="sldNum" sz="quarter" idx="12"/>
          </p:nvPr>
        </p:nvSpPr>
        <p:spPr/>
        <p:txBody>
          <a:bodyPr/>
          <a:lstStyle/>
          <a:p>
            <a:fld id="{FA145648-7FE8-402D-88EC-E9CFE9DCEB83}" type="slidenum">
              <a:rPr lang="en-AU" smtClean="0"/>
              <a:pPr/>
              <a:t>‹#›</a:t>
            </a:fld>
            <a:endParaRPr lang="en-AU"/>
          </a:p>
        </p:txBody>
      </p:sp>
    </p:spTree>
    <p:extLst>
      <p:ext uri="{BB962C8B-B14F-4D97-AF65-F5344CB8AC3E}">
        <p14:creationId xmlns:p14="http://schemas.microsoft.com/office/powerpoint/2010/main" val="6506064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Image">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836712"/>
            <a:ext cx="9144000" cy="6021287"/>
          </a:xfrm>
          <a:prstGeom prst="rect">
            <a:avLst/>
          </a:prstGeom>
        </p:spPr>
        <p:txBody>
          <a:bodyPr/>
          <a:lstStyle/>
          <a:p>
            <a:r>
              <a:rPr lang="en-AU" smtClean="0"/>
              <a:t>Drag picture to placeholder or click icon to add</a:t>
            </a:r>
            <a:endParaRPr lang="en-GB" dirty="0"/>
          </a:p>
        </p:txBody>
      </p:sp>
    </p:spTree>
    <p:extLst>
      <p:ext uri="{BB962C8B-B14F-4D97-AF65-F5344CB8AC3E}">
        <p14:creationId xmlns:p14="http://schemas.microsoft.com/office/powerpoint/2010/main" val="9961926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Images">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 y="836713"/>
            <a:ext cx="4495800" cy="5638382"/>
          </a:xfrm>
          <a:prstGeom prst="rect">
            <a:avLst/>
          </a:prstGeom>
        </p:spPr>
        <p:txBody>
          <a:bodyPr/>
          <a:lstStyle/>
          <a:p>
            <a:r>
              <a:rPr lang="en-AU" smtClean="0"/>
              <a:t>Drag picture to placeholder or click icon to add</a:t>
            </a:r>
            <a:endParaRPr lang="en-GB" dirty="0"/>
          </a:p>
        </p:txBody>
      </p:sp>
      <p:sp>
        <p:nvSpPr>
          <p:cNvPr id="3" name="Text Placeholder 3"/>
          <p:cNvSpPr>
            <a:spLocks noGrp="1"/>
          </p:cNvSpPr>
          <p:nvPr>
            <p:ph type="body" sz="quarter" idx="11" hasCustomPrompt="1"/>
          </p:nvPr>
        </p:nvSpPr>
        <p:spPr>
          <a:xfrm>
            <a:off x="45720" y="6475094"/>
            <a:ext cx="4495800" cy="382905"/>
          </a:xfrm>
          <a:prstGeom prst="rect">
            <a:avLst/>
          </a:prstGeom>
        </p:spPr>
        <p:txBody>
          <a:bodyPr>
            <a:noAutofit/>
          </a:bodyPr>
          <a:lstStyle>
            <a:lvl1pPr>
              <a:defRPr sz="1800" b="1"/>
            </a:lvl1pPr>
          </a:lstStyle>
          <a:p>
            <a:pPr lvl="0"/>
            <a:r>
              <a:rPr lang="en-US" dirty="0" smtClean="0"/>
              <a:t>CLICK TO ADD OBJECT CAPTION</a:t>
            </a:r>
          </a:p>
        </p:txBody>
      </p:sp>
      <p:sp>
        <p:nvSpPr>
          <p:cNvPr id="4" name="Picture Placeholder 6"/>
          <p:cNvSpPr>
            <a:spLocks noGrp="1"/>
          </p:cNvSpPr>
          <p:nvPr>
            <p:ph type="pic" sz="quarter" idx="12"/>
          </p:nvPr>
        </p:nvSpPr>
        <p:spPr>
          <a:xfrm>
            <a:off x="4602480" y="836713"/>
            <a:ext cx="4495800" cy="5638382"/>
          </a:xfrm>
          <a:prstGeom prst="rect">
            <a:avLst/>
          </a:prstGeom>
        </p:spPr>
        <p:txBody>
          <a:bodyPr/>
          <a:lstStyle/>
          <a:p>
            <a:r>
              <a:rPr lang="en-AU" smtClean="0"/>
              <a:t>Drag picture to placeholder or click icon to add</a:t>
            </a:r>
            <a:endParaRPr lang="en-GB" dirty="0"/>
          </a:p>
        </p:txBody>
      </p:sp>
      <p:sp>
        <p:nvSpPr>
          <p:cNvPr id="5" name="Text Placeholder 3"/>
          <p:cNvSpPr>
            <a:spLocks noGrp="1"/>
          </p:cNvSpPr>
          <p:nvPr>
            <p:ph type="body" sz="quarter" idx="13" hasCustomPrompt="1"/>
          </p:nvPr>
        </p:nvSpPr>
        <p:spPr>
          <a:xfrm>
            <a:off x="4602481" y="6475096"/>
            <a:ext cx="4495799" cy="368300"/>
          </a:xfrm>
          <a:prstGeom prst="rect">
            <a:avLst/>
          </a:prstGeom>
        </p:spPr>
        <p:txBody>
          <a:bodyPr>
            <a:noAutofit/>
          </a:bodyPr>
          <a:lstStyle>
            <a:lvl1pPr>
              <a:defRPr sz="1800" b="1"/>
            </a:lvl1pPr>
          </a:lstStyle>
          <a:p>
            <a:pPr lvl="0"/>
            <a:r>
              <a:rPr lang="en-US" dirty="0" smtClean="0"/>
              <a:t>CLICK TO ADD OBJECT CAPTION</a:t>
            </a:r>
          </a:p>
        </p:txBody>
      </p:sp>
    </p:spTree>
    <p:extLst>
      <p:ext uri="{BB962C8B-B14F-4D97-AF65-F5344CB8AC3E}">
        <p14:creationId xmlns:p14="http://schemas.microsoft.com/office/powerpoint/2010/main" val="223226254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hapter No BG">
    <p:spTree>
      <p:nvGrpSpPr>
        <p:cNvPr id="1" name=""/>
        <p:cNvGrpSpPr/>
        <p:nvPr/>
      </p:nvGrpSpPr>
      <p:grpSpPr>
        <a:xfrm>
          <a:off x="0" y="0"/>
          <a:ext cx="0" cy="0"/>
          <a:chOff x="0" y="0"/>
          <a:chExt cx="0" cy="0"/>
        </a:xfrm>
      </p:grpSpPr>
      <p:sp>
        <p:nvSpPr>
          <p:cNvPr id="14" name="Title Placeholder 1"/>
          <p:cNvSpPr>
            <a:spLocks noGrp="1"/>
          </p:cNvSpPr>
          <p:nvPr>
            <p:ph type="title"/>
          </p:nvPr>
        </p:nvSpPr>
        <p:spPr>
          <a:xfrm>
            <a:off x="680661" y="1232519"/>
            <a:ext cx="7830457" cy="442818"/>
          </a:xfrm>
          <a:prstGeom prst="rect">
            <a:avLst/>
          </a:prstGeom>
        </p:spPr>
        <p:txBody>
          <a:bodyPr vert="horz" lIns="91440" tIns="46800" rIns="91440" bIns="46800" rtlCol="0" anchor="ctr">
            <a:noAutofit/>
          </a:bodyPr>
          <a:lstStyle/>
          <a:p>
            <a:pPr lvl="0"/>
            <a:r>
              <a:rPr lang="en-AU" smtClean="0"/>
              <a:t>Click to edit Master title style</a:t>
            </a:r>
            <a:endParaRPr lang="en-GB" dirty="0"/>
          </a:p>
        </p:txBody>
      </p:sp>
      <p:sp>
        <p:nvSpPr>
          <p:cNvPr id="3" name="Text Placeholder 2"/>
          <p:cNvSpPr>
            <a:spLocks noGrp="1"/>
          </p:cNvSpPr>
          <p:nvPr>
            <p:ph type="body" sz="quarter" idx="11"/>
          </p:nvPr>
        </p:nvSpPr>
        <p:spPr>
          <a:xfrm>
            <a:off x="680721" y="1783079"/>
            <a:ext cx="7829868" cy="4328161"/>
          </a:xfrm>
        </p:spPr>
        <p:txBody>
          <a:bodyPr/>
          <a:lstStyle>
            <a:lvl5pPr>
              <a:defRPr/>
            </a:lvl5pPr>
            <a:lvl6pPr marL="1924050" indent="-342900">
              <a:buFont typeface="Arial" panose="020B0604020202020204" pitchFamily="34" charset="0"/>
              <a:buChar char="•"/>
              <a:defRPr/>
            </a:lvl6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GB" dirty="0"/>
          </a:p>
        </p:txBody>
      </p:sp>
      <p:sp>
        <p:nvSpPr>
          <p:cNvPr id="2" name="Slide Number Placeholder 1"/>
          <p:cNvSpPr>
            <a:spLocks noGrp="1"/>
          </p:cNvSpPr>
          <p:nvPr>
            <p:ph type="sldNum" sz="quarter" idx="12"/>
          </p:nvPr>
        </p:nvSpPr>
        <p:spPr/>
        <p:txBody>
          <a:bodyPr/>
          <a:lstStyle/>
          <a:p>
            <a:fld id="{FA145648-7FE8-402D-88EC-E9CFE9DCEB83}" type="slidenum">
              <a:rPr lang="en-AU" smtClean="0"/>
              <a:pPr/>
              <a:t>‹#›</a:t>
            </a:fld>
            <a:endParaRPr lang="en-AU"/>
          </a:p>
        </p:txBody>
      </p:sp>
    </p:spTree>
    <p:extLst>
      <p:ext uri="{BB962C8B-B14F-4D97-AF65-F5344CB8AC3E}">
        <p14:creationId xmlns:p14="http://schemas.microsoft.com/office/powerpoint/2010/main" val="33950284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D8AAE3D-BC0C-5344-8C6B-CE1BD69EB16C}" type="slidenum">
              <a:rPr lang="en-US" smtClean="0"/>
              <a:t>‹#›</a:t>
            </a:fld>
            <a:endParaRPr lang="en-US"/>
          </a:p>
        </p:txBody>
      </p:sp>
    </p:spTree>
    <p:extLst>
      <p:ext uri="{BB962C8B-B14F-4D97-AF65-F5344CB8AC3E}">
        <p14:creationId xmlns:p14="http://schemas.microsoft.com/office/powerpoint/2010/main" val="3965388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74162" y="454274"/>
            <a:ext cx="9298118" cy="371679"/>
          </a:xfrm>
          <a:prstGeom prst="rect">
            <a:avLst/>
          </a:prstGeom>
          <a:solidFill>
            <a:schemeClr val="tx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700" spc="300" dirty="0">
                <a:solidFill>
                  <a:prstClr val="white"/>
                </a:solidFill>
                <a:latin typeface="Myriad Pro"/>
                <a:cs typeface="Myriad Pro"/>
              </a:rPr>
              <a:t>CABI TOURISM TEXTS</a:t>
            </a:r>
          </a:p>
        </p:txBody>
      </p:sp>
      <p:sp>
        <p:nvSpPr>
          <p:cNvPr id="6" name="Rectangle 5"/>
          <p:cNvSpPr/>
          <p:nvPr/>
        </p:nvSpPr>
        <p:spPr>
          <a:xfrm>
            <a:off x="-74162" y="454274"/>
            <a:ext cx="9298118" cy="371679"/>
          </a:xfrm>
          <a:prstGeom prst="rect">
            <a:avLst/>
          </a:prstGeom>
          <a:solidFill>
            <a:schemeClr val="tx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700" spc="300" dirty="0">
                <a:solidFill>
                  <a:prstClr val="white"/>
                </a:solidFill>
                <a:latin typeface="Myriad Pro"/>
                <a:cs typeface="Myriad Pro"/>
              </a:rPr>
              <a:t>CABI TOURISM TEXTS</a:t>
            </a:r>
          </a:p>
        </p:txBody>
      </p:sp>
      <p:sp>
        <p:nvSpPr>
          <p:cNvPr id="9" name="Title Placeholder 1"/>
          <p:cNvSpPr>
            <a:spLocks noGrp="1"/>
          </p:cNvSpPr>
          <p:nvPr>
            <p:ph type="title"/>
          </p:nvPr>
        </p:nvSpPr>
        <p:spPr>
          <a:xfrm>
            <a:off x="670561" y="1173488"/>
            <a:ext cx="7840558" cy="501849"/>
          </a:xfrm>
          <a:prstGeom prst="rect">
            <a:avLst/>
          </a:prstGeom>
        </p:spPr>
        <p:txBody>
          <a:bodyPr vert="horz" lIns="91440" tIns="45720" rIns="91440" bIns="45720" rtlCol="0" anchor="ctr">
            <a:noAutofit/>
          </a:bodyPr>
          <a:lstStyle/>
          <a:p>
            <a:pPr lvl="0"/>
            <a:r>
              <a:rPr lang="en-US" dirty="0" smtClean="0"/>
              <a:t>CLICK TO ADD TITLE IN CAPS</a:t>
            </a:r>
            <a:endParaRPr lang="en-GB" dirty="0"/>
          </a:p>
        </p:txBody>
      </p:sp>
      <p:sp>
        <p:nvSpPr>
          <p:cNvPr id="3" name="Text Placeholder 2"/>
          <p:cNvSpPr>
            <a:spLocks noGrp="1"/>
          </p:cNvSpPr>
          <p:nvPr>
            <p:ph type="body" idx="1"/>
          </p:nvPr>
        </p:nvSpPr>
        <p:spPr>
          <a:xfrm>
            <a:off x="670560" y="1783080"/>
            <a:ext cx="7840559" cy="4312919"/>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GB" dirty="0"/>
          </a:p>
        </p:txBody>
      </p:sp>
      <p:sp>
        <p:nvSpPr>
          <p:cNvPr id="2" name="Slide Number Placeholder 1"/>
          <p:cNvSpPr>
            <a:spLocks noGrp="1"/>
          </p:cNvSpPr>
          <p:nvPr>
            <p:ph type="sldNum" sz="quarter" idx="4"/>
          </p:nvPr>
        </p:nvSpPr>
        <p:spPr>
          <a:xfrm>
            <a:off x="6412523" y="6203950"/>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FA145648-7FE8-402D-88EC-E9CFE9DCEB83}" type="slidenum">
              <a:rPr lang="en-AU" smtClean="0"/>
              <a:pPr/>
              <a:t>‹#›</a:t>
            </a:fld>
            <a:endParaRPr lang="en-AU"/>
          </a:p>
        </p:txBody>
      </p:sp>
    </p:spTree>
    <p:extLst>
      <p:ext uri="{BB962C8B-B14F-4D97-AF65-F5344CB8AC3E}">
        <p14:creationId xmlns:p14="http://schemas.microsoft.com/office/powerpoint/2010/main" val="216749771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5" r:id="rId4"/>
    <p:sldLayoutId id="2147483671" r:id="rId5"/>
    <p:sldLayoutId id="2147483672" r:id="rId6"/>
    <p:sldLayoutId id="2147483673" r:id="rId7"/>
    <p:sldLayoutId id="2147483676" r:id="rId8"/>
    <p:sldLayoutId id="2147483677" r:id="rId9"/>
    <p:sldLayoutId id="2147483678" r:id="rId10"/>
  </p:sldLayoutIdLst>
  <p:timing>
    <p:tnLst>
      <p:par>
        <p:cTn id="1" dur="indefinite" restart="never" nodeType="tmRoot"/>
      </p:par>
    </p:tnLst>
  </p:timing>
  <p:hf hdr="0" ftr="0" dt="0"/>
  <p:txStyles>
    <p:titleStyle>
      <a:lvl1pPr algn="l" rtl="0" eaLnBrk="1" fontAlgn="base" hangingPunct="1">
        <a:lnSpc>
          <a:spcPts val="3200"/>
        </a:lnSpc>
        <a:spcBef>
          <a:spcPct val="0"/>
        </a:spcBef>
        <a:spcAft>
          <a:spcPct val="0"/>
        </a:spcAft>
        <a:defRPr lang="en-GB" sz="3200" b="1" baseline="0" dirty="0">
          <a:solidFill>
            <a:schemeClr val="tx1"/>
          </a:solidFill>
          <a:latin typeface="+mj-lt"/>
          <a:ea typeface="+mj-ea"/>
          <a:cs typeface="+mj-cs"/>
        </a:defRPr>
      </a:lvl1pPr>
      <a:lvl2pPr algn="l" rtl="0" eaLnBrk="1" fontAlgn="base" hangingPunct="1">
        <a:lnSpc>
          <a:spcPts val="3200"/>
        </a:lnSpc>
        <a:spcBef>
          <a:spcPct val="0"/>
        </a:spcBef>
        <a:spcAft>
          <a:spcPct val="0"/>
        </a:spcAft>
        <a:defRPr sz="3200" b="1">
          <a:solidFill>
            <a:schemeClr val="tx2"/>
          </a:solidFill>
          <a:latin typeface="Arial" charset="0"/>
        </a:defRPr>
      </a:lvl2pPr>
      <a:lvl3pPr algn="l" rtl="0" eaLnBrk="1" fontAlgn="base" hangingPunct="1">
        <a:lnSpc>
          <a:spcPts val="3200"/>
        </a:lnSpc>
        <a:spcBef>
          <a:spcPct val="0"/>
        </a:spcBef>
        <a:spcAft>
          <a:spcPct val="0"/>
        </a:spcAft>
        <a:defRPr sz="3200" b="1">
          <a:solidFill>
            <a:schemeClr val="tx2"/>
          </a:solidFill>
          <a:latin typeface="Arial" charset="0"/>
        </a:defRPr>
      </a:lvl3pPr>
      <a:lvl4pPr algn="l" rtl="0" eaLnBrk="1" fontAlgn="base" hangingPunct="1">
        <a:lnSpc>
          <a:spcPts val="3200"/>
        </a:lnSpc>
        <a:spcBef>
          <a:spcPct val="0"/>
        </a:spcBef>
        <a:spcAft>
          <a:spcPct val="0"/>
        </a:spcAft>
        <a:defRPr sz="3200" b="1">
          <a:solidFill>
            <a:schemeClr val="tx2"/>
          </a:solidFill>
          <a:latin typeface="Arial" charset="0"/>
        </a:defRPr>
      </a:lvl4pPr>
      <a:lvl5pPr algn="l" rtl="0" eaLnBrk="1" fontAlgn="base" hangingPunct="1">
        <a:lnSpc>
          <a:spcPts val="3200"/>
        </a:lnSpc>
        <a:spcBef>
          <a:spcPct val="0"/>
        </a:spcBef>
        <a:spcAft>
          <a:spcPct val="0"/>
        </a:spcAft>
        <a:defRPr sz="3200" b="1">
          <a:solidFill>
            <a:schemeClr val="tx2"/>
          </a:solidFill>
          <a:latin typeface="Arial" charset="0"/>
        </a:defRPr>
      </a:lvl5pPr>
      <a:lvl6pPr marL="457200" algn="l" rtl="0" eaLnBrk="1" fontAlgn="base" hangingPunct="1">
        <a:lnSpc>
          <a:spcPts val="3200"/>
        </a:lnSpc>
        <a:spcBef>
          <a:spcPct val="0"/>
        </a:spcBef>
        <a:spcAft>
          <a:spcPct val="0"/>
        </a:spcAft>
        <a:defRPr sz="3200" b="1">
          <a:solidFill>
            <a:schemeClr val="tx2"/>
          </a:solidFill>
          <a:latin typeface="Arial" charset="0"/>
        </a:defRPr>
      </a:lvl6pPr>
      <a:lvl7pPr marL="914400" algn="l" rtl="0" eaLnBrk="1" fontAlgn="base" hangingPunct="1">
        <a:lnSpc>
          <a:spcPts val="3200"/>
        </a:lnSpc>
        <a:spcBef>
          <a:spcPct val="0"/>
        </a:spcBef>
        <a:spcAft>
          <a:spcPct val="0"/>
        </a:spcAft>
        <a:defRPr sz="3200" b="1">
          <a:solidFill>
            <a:schemeClr val="tx2"/>
          </a:solidFill>
          <a:latin typeface="Arial" charset="0"/>
        </a:defRPr>
      </a:lvl7pPr>
      <a:lvl8pPr marL="1371600" algn="l" rtl="0" eaLnBrk="1" fontAlgn="base" hangingPunct="1">
        <a:lnSpc>
          <a:spcPts val="3200"/>
        </a:lnSpc>
        <a:spcBef>
          <a:spcPct val="0"/>
        </a:spcBef>
        <a:spcAft>
          <a:spcPct val="0"/>
        </a:spcAft>
        <a:defRPr sz="3200" b="1">
          <a:solidFill>
            <a:schemeClr val="tx2"/>
          </a:solidFill>
          <a:latin typeface="Arial" charset="0"/>
        </a:defRPr>
      </a:lvl8pPr>
      <a:lvl9pPr marL="1828800" algn="l" rtl="0" eaLnBrk="1" fontAlgn="base" hangingPunct="1">
        <a:lnSpc>
          <a:spcPts val="3200"/>
        </a:lnSpc>
        <a:spcBef>
          <a:spcPct val="0"/>
        </a:spcBef>
        <a:spcAft>
          <a:spcPct val="0"/>
        </a:spcAft>
        <a:defRPr sz="3200" b="1">
          <a:solidFill>
            <a:schemeClr val="tx2"/>
          </a:solidFill>
          <a:latin typeface="Arial" charset="0"/>
        </a:defRPr>
      </a:lvl9pPr>
    </p:titleStyle>
    <p:bodyStyle>
      <a:lvl1pPr marL="0" indent="0" algn="l" rtl="0" eaLnBrk="1" fontAlgn="base" hangingPunct="1">
        <a:spcBef>
          <a:spcPts val="300"/>
        </a:spcBef>
        <a:spcAft>
          <a:spcPts val="300"/>
        </a:spcAft>
        <a:buClr>
          <a:schemeClr val="accent6">
            <a:lumMod val="60000"/>
            <a:lumOff val="40000"/>
          </a:schemeClr>
        </a:buClr>
        <a:buFont typeface="Wingdings" panose="05000000000000000000" pitchFamily="2" charset="2"/>
        <a:buNone/>
        <a:defRPr sz="2800">
          <a:solidFill>
            <a:schemeClr val="tx1"/>
          </a:solidFill>
          <a:latin typeface="+mn-lt"/>
          <a:ea typeface="+mn-ea"/>
          <a:cs typeface="+mn-cs"/>
        </a:defRPr>
      </a:lvl1pPr>
      <a:lvl2pPr marL="377825" indent="-376238" algn="l" rtl="0" eaLnBrk="1" fontAlgn="base" hangingPunct="1">
        <a:spcBef>
          <a:spcPts val="300"/>
        </a:spcBef>
        <a:spcAft>
          <a:spcPts val="300"/>
        </a:spcAft>
        <a:buClr>
          <a:schemeClr val="accent6">
            <a:lumMod val="60000"/>
            <a:lumOff val="40000"/>
          </a:schemeClr>
        </a:buClr>
        <a:buSzPct val="100000"/>
        <a:buFont typeface="Wingdings" charset="2"/>
        <a:buChar char=""/>
        <a:defRPr sz="2800">
          <a:solidFill>
            <a:schemeClr val="tx1"/>
          </a:solidFill>
          <a:latin typeface="+mn-lt"/>
        </a:defRPr>
      </a:lvl2pPr>
      <a:lvl3pPr marL="742950" indent="-363538" algn="l" rtl="0" eaLnBrk="1" fontAlgn="base" hangingPunct="1">
        <a:spcBef>
          <a:spcPts val="300"/>
        </a:spcBef>
        <a:spcAft>
          <a:spcPts val="300"/>
        </a:spcAft>
        <a:buClr>
          <a:schemeClr val="accent6">
            <a:lumMod val="60000"/>
            <a:lumOff val="40000"/>
          </a:schemeClr>
        </a:buClr>
        <a:buSzPct val="100000"/>
        <a:buFont typeface="Wingdings" charset="2"/>
        <a:buChar char=""/>
        <a:defRPr sz="2400">
          <a:solidFill>
            <a:schemeClr val="tx1"/>
          </a:solidFill>
          <a:latin typeface="+mn-lt"/>
        </a:defRPr>
      </a:lvl3pPr>
      <a:lvl4pPr marL="1122363" indent="-377825" algn="l" rtl="0" eaLnBrk="1" fontAlgn="base" hangingPunct="1">
        <a:spcBef>
          <a:spcPts val="300"/>
        </a:spcBef>
        <a:spcAft>
          <a:spcPts val="300"/>
        </a:spcAft>
        <a:buClr>
          <a:schemeClr val="accent6">
            <a:lumMod val="60000"/>
            <a:lumOff val="40000"/>
          </a:schemeClr>
        </a:buClr>
        <a:buSzPct val="100000"/>
        <a:buFont typeface="Arial" panose="020B0604020202020204" pitchFamily="34" charset="0"/>
        <a:buChar char="•"/>
        <a:defRPr lang="en-US" sz="2400" baseline="0" dirty="0" smtClean="0">
          <a:solidFill>
            <a:schemeClr val="tx1"/>
          </a:solidFill>
          <a:latin typeface="+mn-lt"/>
        </a:defRPr>
      </a:lvl4pPr>
      <a:lvl5pPr marL="1466850" indent="-342900" algn="l" rtl="0" eaLnBrk="1" fontAlgn="base" hangingPunct="1">
        <a:spcBef>
          <a:spcPts val="300"/>
        </a:spcBef>
        <a:spcAft>
          <a:spcPts val="300"/>
        </a:spcAft>
        <a:buClr>
          <a:schemeClr val="accent6">
            <a:lumMod val="60000"/>
            <a:lumOff val="40000"/>
          </a:schemeClr>
        </a:buClr>
        <a:buSzPct val="100000"/>
        <a:buFont typeface="Arial" panose="020B0604020202020204" pitchFamily="34" charset="0"/>
        <a:buChar char="•"/>
        <a:defRPr lang="en-GB" sz="2400" baseline="0" dirty="0">
          <a:solidFill>
            <a:schemeClr val="tx1"/>
          </a:solidFill>
          <a:latin typeface="+mn-lt"/>
        </a:defRPr>
      </a:lvl5pPr>
      <a:lvl6pPr marL="1970088" indent="-388938" algn="l" rtl="0" eaLnBrk="1" fontAlgn="base" hangingPunct="1">
        <a:spcBef>
          <a:spcPct val="20000"/>
        </a:spcBef>
        <a:spcAft>
          <a:spcPct val="0"/>
        </a:spcAft>
        <a:buClr>
          <a:schemeClr val="accent6">
            <a:lumMod val="60000"/>
            <a:lumOff val="40000"/>
          </a:schemeClr>
        </a:buClr>
        <a:buSzPct val="90000"/>
        <a:buFont typeface="Arial"/>
        <a:buChar char="•"/>
        <a:defRPr sz="2400">
          <a:solidFill>
            <a:schemeClr val="tx1"/>
          </a:solidFill>
          <a:latin typeface="+mn-lt"/>
        </a:defRPr>
      </a:lvl6pPr>
      <a:lvl7pPr marL="2427288" indent="-388938" algn="l" rtl="0" eaLnBrk="1" fontAlgn="base" hangingPunct="1">
        <a:spcBef>
          <a:spcPct val="20000"/>
        </a:spcBef>
        <a:spcAft>
          <a:spcPct val="0"/>
        </a:spcAft>
        <a:buClr>
          <a:schemeClr val="accent1"/>
        </a:buClr>
        <a:buSzPct val="90000"/>
        <a:buFont typeface="Arial" charset="0"/>
        <a:buChar char="●"/>
        <a:defRPr sz="2400">
          <a:solidFill>
            <a:schemeClr val="tx1"/>
          </a:solidFill>
          <a:latin typeface="+mn-lt"/>
        </a:defRPr>
      </a:lvl7pPr>
      <a:lvl8pPr marL="2884488" indent="-388938" algn="l" rtl="0" eaLnBrk="1" fontAlgn="base" hangingPunct="1">
        <a:spcBef>
          <a:spcPct val="20000"/>
        </a:spcBef>
        <a:spcAft>
          <a:spcPct val="0"/>
        </a:spcAft>
        <a:buClr>
          <a:schemeClr val="accent1"/>
        </a:buClr>
        <a:buSzPct val="90000"/>
        <a:buFont typeface="Arial" charset="0"/>
        <a:buChar char="●"/>
        <a:defRPr sz="2400">
          <a:solidFill>
            <a:schemeClr val="tx1"/>
          </a:solidFill>
          <a:latin typeface="+mn-lt"/>
        </a:defRPr>
      </a:lvl8pPr>
      <a:lvl9pPr marL="3341688" indent="-388938" algn="l" rtl="0" eaLnBrk="1" fontAlgn="base" hangingPunct="1">
        <a:spcBef>
          <a:spcPct val="20000"/>
        </a:spcBef>
        <a:spcAft>
          <a:spcPct val="0"/>
        </a:spcAft>
        <a:buClr>
          <a:schemeClr val="accent1"/>
        </a:buClr>
        <a:buSzPct val="90000"/>
        <a:buFont typeface="Arial" charset="0"/>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159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normAutofit lnSpcReduction="10000"/>
          </a:bodyPr>
          <a:lstStyle/>
          <a:p>
            <a:pPr lvl="1"/>
            <a:r>
              <a:rPr lang="en-US" dirty="0" smtClean="0"/>
              <a:t>Technology </a:t>
            </a:r>
            <a:r>
              <a:rPr lang="en-US" dirty="0" smtClean="0"/>
              <a:t>may be the focus of the experience that attracts </a:t>
            </a:r>
            <a:r>
              <a:rPr lang="en-US" dirty="0" smtClean="0"/>
              <a:t>visitors.</a:t>
            </a:r>
            <a:endParaRPr lang="en-US" dirty="0" smtClean="0"/>
          </a:p>
          <a:p>
            <a:pPr lvl="1"/>
            <a:r>
              <a:rPr lang="en-US" dirty="0"/>
              <a:t>E</a:t>
            </a:r>
            <a:r>
              <a:rPr lang="en-US" dirty="0" smtClean="0"/>
              <a:t>xamples</a:t>
            </a:r>
            <a:r>
              <a:rPr lang="en-US" dirty="0" smtClean="0"/>
              <a:t>:</a:t>
            </a:r>
          </a:p>
          <a:p>
            <a:pPr lvl="2"/>
            <a:r>
              <a:rPr lang="en-US" dirty="0" smtClean="0"/>
              <a:t>science </a:t>
            </a:r>
            <a:r>
              <a:rPr lang="en-US" dirty="0"/>
              <a:t>and technology </a:t>
            </a:r>
            <a:r>
              <a:rPr lang="en-US" dirty="0" smtClean="0"/>
              <a:t>museums (e.g. EPCOT)</a:t>
            </a:r>
            <a:endParaRPr lang="en-US" dirty="0"/>
          </a:p>
          <a:p>
            <a:pPr lvl="2"/>
            <a:r>
              <a:rPr lang="en-US" dirty="0" smtClean="0"/>
              <a:t>industrial </a:t>
            </a:r>
            <a:r>
              <a:rPr lang="en-US" dirty="0"/>
              <a:t>sites </a:t>
            </a:r>
            <a:r>
              <a:rPr lang="en-US" dirty="0" smtClean="0"/>
              <a:t>(e.g. Guinness Brewery)</a:t>
            </a:r>
          </a:p>
          <a:p>
            <a:pPr lvl="2"/>
            <a:r>
              <a:rPr lang="en-US" dirty="0" smtClean="0"/>
              <a:t>working </a:t>
            </a:r>
            <a:r>
              <a:rPr lang="en-US" dirty="0"/>
              <a:t>farms</a:t>
            </a:r>
            <a:r>
              <a:rPr lang="en-AU" dirty="0"/>
              <a:t> </a:t>
            </a:r>
            <a:r>
              <a:rPr lang="en-AU" dirty="0" smtClean="0"/>
              <a:t> (e.g. Dole Pineapple Plantation)</a:t>
            </a:r>
          </a:p>
          <a:p>
            <a:pPr lvl="2"/>
            <a:r>
              <a:rPr lang="en-US" dirty="0" smtClean="0"/>
              <a:t>technology</a:t>
            </a:r>
            <a:r>
              <a:rPr lang="en-US" dirty="0" smtClean="0"/>
              <a:t> </a:t>
            </a:r>
            <a:r>
              <a:rPr lang="en-US" dirty="0" smtClean="0"/>
              <a:t>expos </a:t>
            </a:r>
            <a:r>
              <a:rPr lang="en-US" dirty="0" smtClean="0"/>
              <a:t>and motor shows</a:t>
            </a:r>
          </a:p>
          <a:p>
            <a:pPr lvl="2"/>
            <a:r>
              <a:rPr lang="en-US" dirty="0" smtClean="0"/>
              <a:t>theme park rides</a:t>
            </a:r>
          </a:p>
          <a:p>
            <a:pPr lvl="2"/>
            <a:r>
              <a:rPr lang="en-US" dirty="0" smtClean="0"/>
              <a:t>audio-visual effects</a:t>
            </a:r>
          </a:p>
          <a:p>
            <a:pPr lvl="2"/>
            <a:r>
              <a:rPr lang="en-US" dirty="0" smtClean="0"/>
              <a:t>augmented and virtual reality</a:t>
            </a:r>
            <a:endParaRPr lang="en-US" dirty="0"/>
          </a:p>
        </p:txBody>
      </p:sp>
      <p:sp>
        <p:nvSpPr>
          <p:cNvPr id="3" name="Title 2"/>
          <p:cNvSpPr>
            <a:spLocks noGrp="1"/>
          </p:cNvSpPr>
          <p:nvPr>
            <p:ph type="title"/>
          </p:nvPr>
        </p:nvSpPr>
        <p:spPr/>
        <p:txBody>
          <a:bodyPr/>
          <a:lstStyle/>
          <a:p>
            <a:r>
              <a:rPr lang="en-US" dirty="0" smtClean="0"/>
              <a:t>Technology as an attractor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10</a:t>
            </a:fld>
            <a:endParaRPr lang="en-AU"/>
          </a:p>
        </p:txBody>
      </p:sp>
    </p:spTree>
    <p:extLst>
      <p:ext uri="{BB962C8B-B14F-4D97-AF65-F5344CB8AC3E}">
        <p14:creationId xmlns:p14="http://schemas.microsoft.com/office/powerpoint/2010/main" val="2483703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lvl="1"/>
            <a:r>
              <a:rPr lang="en-US" dirty="0"/>
              <a:t>v</a:t>
            </a:r>
            <a:r>
              <a:rPr lang="en-US" dirty="0" smtClean="0"/>
              <a:t>isitor orientation</a:t>
            </a:r>
          </a:p>
          <a:p>
            <a:pPr lvl="1"/>
            <a:r>
              <a:rPr lang="en-US" dirty="0"/>
              <a:t>t</a:t>
            </a:r>
            <a:r>
              <a:rPr lang="en-US" dirty="0" smtClean="0"/>
              <a:t>ranslation</a:t>
            </a:r>
          </a:p>
          <a:p>
            <a:pPr lvl="1"/>
            <a:r>
              <a:rPr lang="en-US" dirty="0" smtClean="0"/>
              <a:t>communication and translation</a:t>
            </a:r>
          </a:p>
          <a:p>
            <a:pPr lvl="1"/>
            <a:r>
              <a:rPr lang="en-US" dirty="0" smtClean="0"/>
              <a:t>planning and scheduling</a:t>
            </a:r>
            <a:r>
              <a:rPr lang="en-AU" dirty="0" smtClean="0"/>
              <a:t> </a:t>
            </a:r>
            <a:endParaRPr lang="en-US" dirty="0"/>
          </a:p>
        </p:txBody>
      </p:sp>
      <p:sp>
        <p:nvSpPr>
          <p:cNvPr id="3" name="Title 2"/>
          <p:cNvSpPr>
            <a:spLocks noGrp="1"/>
          </p:cNvSpPr>
          <p:nvPr>
            <p:ph type="title"/>
          </p:nvPr>
        </p:nvSpPr>
        <p:spPr/>
        <p:txBody>
          <a:bodyPr/>
          <a:lstStyle/>
          <a:p>
            <a:r>
              <a:rPr lang="en-US" dirty="0" smtClean="0"/>
              <a:t>Technology as an enhancer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11</a:t>
            </a:fld>
            <a:endParaRPr lang="en-AU"/>
          </a:p>
        </p:txBody>
      </p:sp>
    </p:spTree>
    <p:extLst>
      <p:ext uri="{BB962C8B-B14F-4D97-AF65-F5344CB8AC3E}">
        <p14:creationId xmlns:p14="http://schemas.microsoft.com/office/powerpoint/2010/main" val="2124828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710413" y="1788056"/>
            <a:ext cx="7799332" cy="4754062"/>
          </a:xfrm>
        </p:spPr>
        <p:txBody>
          <a:bodyPr>
            <a:normAutofit fontScale="92500" lnSpcReduction="20000"/>
          </a:bodyPr>
          <a:lstStyle/>
          <a:p>
            <a:pPr lvl="1">
              <a:lnSpc>
                <a:spcPct val="120000"/>
              </a:lnSpc>
            </a:pPr>
            <a:r>
              <a:rPr lang="en-US" dirty="0" smtClean="0"/>
              <a:t>Protection </a:t>
            </a:r>
            <a:r>
              <a:rPr lang="en-US" dirty="0" smtClean="0"/>
              <a:t>of </a:t>
            </a:r>
            <a:r>
              <a:rPr lang="en-US" dirty="0" smtClean="0"/>
              <a:t>travelers: </a:t>
            </a:r>
            <a:endParaRPr lang="en-US" dirty="0" smtClean="0"/>
          </a:p>
          <a:p>
            <a:pPr lvl="2">
              <a:lnSpc>
                <a:spcPct val="120000"/>
              </a:lnSpc>
            </a:pPr>
            <a:r>
              <a:rPr lang="en-US" dirty="0"/>
              <a:t>e</a:t>
            </a:r>
            <a:r>
              <a:rPr lang="en-US" dirty="0" smtClean="0"/>
              <a:t>lectronic locking systems</a:t>
            </a:r>
          </a:p>
          <a:p>
            <a:pPr lvl="2">
              <a:lnSpc>
                <a:spcPct val="120000"/>
              </a:lnSpc>
            </a:pPr>
            <a:r>
              <a:rPr lang="en-US" dirty="0" smtClean="0"/>
              <a:t>surveillance systems</a:t>
            </a:r>
          </a:p>
          <a:p>
            <a:pPr lvl="2">
              <a:lnSpc>
                <a:spcPct val="120000"/>
              </a:lnSpc>
            </a:pPr>
            <a:r>
              <a:rPr lang="en-US" dirty="0"/>
              <a:t>s</a:t>
            </a:r>
            <a:r>
              <a:rPr lang="en-US" dirty="0" smtClean="0"/>
              <a:t>ecurity scanning</a:t>
            </a:r>
          </a:p>
          <a:p>
            <a:pPr lvl="2">
              <a:lnSpc>
                <a:spcPct val="120000"/>
              </a:lnSpc>
            </a:pPr>
            <a:r>
              <a:rPr lang="en-US" dirty="0" smtClean="0"/>
              <a:t>warnings sent to mobile devices</a:t>
            </a:r>
          </a:p>
          <a:p>
            <a:pPr lvl="2">
              <a:lnSpc>
                <a:spcPct val="120000"/>
              </a:lnSpc>
            </a:pPr>
            <a:r>
              <a:rPr lang="en-US" dirty="0"/>
              <a:t>w</a:t>
            </a:r>
            <a:r>
              <a:rPr lang="en-US" dirty="0" smtClean="0"/>
              <a:t>ater treatment and food safety</a:t>
            </a:r>
          </a:p>
          <a:p>
            <a:pPr lvl="1">
              <a:lnSpc>
                <a:spcPct val="120000"/>
              </a:lnSpc>
            </a:pPr>
            <a:r>
              <a:rPr lang="en-US" dirty="0" smtClean="0"/>
              <a:t>Protection of </a:t>
            </a:r>
            <a:r>
              <a:rPr lang="en-US" dirty="0" smtClean="0"/>
              <a:t>resources:</a:t>
            </a:r>
            <a:endParaRPr lang="en-US" dirty="0" smtClean="0"/>
          </a:p>
          <a:p>
            <a:pPr lvl="2">
              <a:lnSpc>
                <a:spcPct val="120000"/>
              </a:lnSpc>
            </a:pPr>
            <a:r>
              <a:rPr lang="en-US" dirty="0" smtClean="0"/>
              <a:t>climate control systems</a:t>
            </a:r>
          </a:p>
          <a:p>
            <a:pPr lvl="2">
              <a:lnSpc>
                <a:spcPct val="120000"/>
              </a:lnSpc>
            </a:pPr>
            <a:r>
              <a:rPr lang="en-US" dirty="0"/>
              <a:t>d</a:t>
            </a:r>
            <a:r>
              <a:rPr lang="en-US" dirty="0" smtClean="0"/>
              <a:t>ocumenting historical and natural artifacts</a:t>
            </a:r>
          </a:p>
          <a:p>
            <a:pPr lvl="2">
              <a:lnSpc>
                <a:spcPct val="120000"/>
              </a:lnSpc>
            </a:pPr>
            <a:r>
              <a:rPr lang="en-US" dirty="0" smtClean="0"/>
              <a:t>monitoring and managing wildlife</a:t>
            </a:r>
          </a:p>
          <a:p>
            <a:pPr lvl="2">
              <a:lnSpc>
                <a:spcPct val="120000"/>
              </a:lnSpc>
            </a:pPr>
            <a:r>
              <a:rPr lang="en-US" dirty="0"/>
              <a:t>e</a:t>
            </a:r>
            <a:r>
              <a:rPr lang="en-US" dirty="0" smtClean="0"/>
              <a:t>nergy and waste management</a:t>
            </a:r>
          </a:p>
          <a:p>
            <a:pPr lvl="2">
              <a:lnSpc>
                <a:spcPct val="120000"/>
              </a:lnSpc>
            </a:pPr>
            <a:endParaRPr lang="en-US" dirty="0"/>
          </a:p>
        </p:txBody>
      </p:sp>
      <p:sp>
        <p:nvSpPr>
          <p:cNvPr id="3" name="Title 2"/>
          <p:cNvSpPr>
            <a:spLocks noGrp="1"/>
          </p:cNvSpPr>
          <p:nvPr>
            <p:ph type="title"/>
          </p:nvPr>
        </p:nvSpPr>
        <p:spPr/>
        <p:txBody>
          <a:bodyPr/>
          <a:lstStyle/>
          <a:p>
            <a:r>
              <a:rPr lang="en-US" dirty="0" smtClean="0"/>
              <a:t>Technology as a protector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12</a:t>
            </a:fld>
            <a:endParaRPr lang="en-AU"/>
          </a:p>
        </p:txBody>
      </p:sp>
    </p:spTree>
    <p:extLst>
      <p:ext uri="{BB962C8B-B14F-4D97-AF65-F5344CB8AC3E}">
        <p14:creationId xmlns:p14="http://schemas.microsoft.com/office/powerpoint/2010/main" val="2875415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710413" y="1788056"/>
            <a:ext cx="7799332" cy="4612958"/>
          </a:xfrm>
        </p:spPr>
        <p:txBody>
          <a:bodyPr>
            <a:normAutofit fontScale="85000" lnSpcReduction="20000"/>
          </a:bodyPr>
          <a:lstStyle/>
          <a:p>
            <a:pPr>
              <a:lnSpc>
                <a:spcPct val="120000"/>
              </a:lnSpc>
            </a:pPr>
            <a:r>
              <a:rPr lang="en-US" dirty="0" smtClean="0"/>
              <a:t>Interpretation and </a:t>
            </a:r>
            <a:r>
              <a:rPr lang="en-US" dirty="0" smtClean="0"/>
              <a:t>edutainment:</a:t>
            </a:r>
            <a:endParaRPr lang="en-US" dirty="0" smtClean="0"/>
          </a:p>
          <a:p>
            <a:pPr lvl="1">
              <a:lnSpc>
                <a:spcPct val="120000"/>
              </a:lnSpc>
            </a:pPr>
            <a:r>
              <a:rPr lang="en-US" dirty="0"/>
              <a:t>v</a:t>
            </a:r>
            <a:r>
              <a:rPr lang="en-US" dirty="0" smtClean="0"/>
              <a:t>irtual guides, audio guides &amp; podcasts</a:t>
            </a:r>
          </a:p>
          <a:p>
            <a:pPr lvl="1">
              <a:lnSpc>
                <a:spcPct val="120000"/>
              </a:lnSpc>
            </a:pPr>
            <a:r>
              <a:rPr lang="en-US" dirty="0"/>
              <a:t>m</a:t>
            </a:r>
            <a:r>
              <a:rPr lang="en-US" dirty="0" smtClean="0"/>
              <a:t>obile technologies (QR codes, geofencing, wearable technologies)</a:t>
            </a:r>
          </a:p>
          <a:p>
            <a:pPr lvl="1">
              <a:lnSpc>
                <a:spcPct val="120000"/>
              </a:lnSpc>
            </a:pPr>
            <a:r>
              <a:rPr lang="en-US" dirty="0"/>
              <a:t>s</a:t>
            </a:r>
            <a:r>
              <a:rPr lang="en-US" dirty="0" smtClean="0"/>
              <a:t>pecial effects</a:t>
            </a:r>
          </a:p>
          <a:p>
            <a:pPr lvl="1">
              <a:lnSpc>
                <a:spcPct val="120000"/>
              </a:lnSpc>
            </a:pPr>
            <a:r>
              <a:rPr lang="en-US" dirty="0" smtClean="0"/>
              <a:t>virtual and augmented reality</a:t>
            </a:r>
          </a:p>
          <a:p>
            <a:pPr lvl="1">
              <a:lnSpc>
                <a:spcPct val="120000"/>
              </a:lnSpc>
            </a:pPr>
            <a:r>
              <a:rPr lang="en-US" dirty="0"/>
              <a:t>h</a:t>
            </a:r>
            <a:r>
              <a:rPr lang="en-US" dirty="0" smtClean="0"/>
              <a:t>olographic projection</a:t>
            </a:r>
          </a:p>
          <a:p>
            <a:pPr lvl="1">
              <a:lnSpc>
                <a:spcPct val="120000"/>
              </a:lnSpc>
            </a:pPr>
            <a:r>
              <a:rPr lang="en-US" dirty="0" smtClean="0"/>
              <a:t>3D printing</a:t>
            </a:r>
          </a:p>
          <a:p>
            <a:pPr lvl="1">
              <a:lnSpc>
                <a:spcPct val="120000"/>
              </a:lnSpc>
            </a:pPr>
            <a:r>
              <a:rPr lang="en-US" dirty="0" smtClean="0"/>
              <a:t>robotics and mechatronics</a:t>
            </a:r>
          </a:p>
          <a:p>
            <a:pPr lvl="1">
              <a:lnSpc>
                <a:spcPct val="120000"/>
              </a:lnSpc>
            </a:pPr>
            <a:r>
              <a:rPr lang="en-US" dirty="0"/>
              <a:t>i</a:t>
            </a:r>
            <a:r>
              <a:rPr lang="en-US" dirty="0" smtClean="0"/>
              <a:t>nteractive surfaces</a:t>
            </a:r>
          </a:p>
          <a:p>
            <a:pPr lvl="1">
              <a:lnSpc>
                <a:spcPct val="120000"/>
              </a:lnSpc>
            </a:pPr>
            <a:endParaRPr lang="en-US" dirty="0" smtClean="0"/>
          </a:p>
          <a:p>
            <a:pPr lvl="1">
              <a:lnSpc>
                <a:spcPct val="120000"/>
              </a:lnSpc>
            </a:pPr>
            <a:endParaRPr lang="en-US" dirty="0"/>
          </a:p>
        </p:txBody>
      </p:sp>
      <p:sp>
        <p:nvSpPr>
          <p:cNvPr id="3" name="Title 2"/>
          <p:cNvSpPr>
            <a:spLocks noGrp="1"/>
          </p:cNvSpPr>
          <p:nvPr>
            <p:ph type="title"/>
          </p:nvPr>
        </p:nvSpPr>
        <p:spPr/>
        <p:txBody>
          <a:bodyPr/>
          <a:lstStyle/>
          <a:p>
            <a:r>
              <a:rPr lang="en-US" dirty="0" smtClean="0"/>
              <a:t>Technology as an educator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13</a:t>
            </a:fld>
            <a:endParaRPr lang="en-AU"/>
          </a:p>
        </p:txBody>
      </p:sp>
    </p:spTree>
    <p:extLst>
      <p:ext uri="{BB962C8B-B14F-4D97-AF65-F5344CB8AC3E}">
        <p14:creationId xmlns:p14="http://schemas.microsoft.com/office/powerpoint/2010/main" val="308944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0" lvl="1" indent="0">
              <a:buSzTx/>
              <a:buNone/>
            </a:pPr>
            <a:r>
              <a:rPr lang="en-US" dirty="0"/>
              <a:t>Technology can re-enact or recreate environments, activities or </a:t>
            </a:r>
            <a:r>
              <a:rPr lang="en-US" dirty="0" smtClean="0"/>
              <a:t>events</a:t>
            </a:r>
            <a:r>
              <a:rPr lang="en-AU" dirty="0" smtClean="0"/>
              <a:t> to </a:t>
            </a:r>
            <a:r>
              <a:rPr lang="en-US" dirty="0" smtClean="0"/>
              <a:t>provide substitute experiences for:</a:t>
            </a:r>
          </a:p>
          <a:p>
            <a:pPr lvl="1"/>
            <a:r>
              <a:rPr lang="en-US" dirty="0" smtClean="0"/>
              <a:t>fragile or dangerous places</a:t>
            </a:r>
          </a:p>
          <a:p>
            <a:pPr lvl="1"/>
            <a:r>
              <a:rPr lang="en-US" dirty="0" smtClean="0"/>
              <a:t>experiences that are too costly</a:t>
            </a:r>
          </a:p>
          <a:p>
            <a:pPr lvl="1"/>
            <a:r>
              <a:rPr lang="en-US" dirty="0" smtClean="0"/>
              <a:t>attractions and objects that no longer exist</a:t>
            </a:r>
          </a:p>
          <a:p>
            <a:pPr lvl="1"/>
            <a:r>
              <a:rPr lang="en-US" dirty="0" smtClean="0"/>
              <a:t>visitors with disabilities or mobility constraints</a:t>
            </a:r>
          </a:p>
          <a:p>
            <a:pPr lvl="1"/>
            <a:endParaRPr lang="en-US" dirty="0"/>
          </a:p>
        </p:txBody>
      </p:sp>
      <p:sp>
        <p:nvSpPr>
          <p:cNvPr id="3" name="Title 2"/>
          <p:cNvSpPr>
            <a:spLocks noGrp="1"/>
          </p:cNvSpPr>
          <p:nvPr>
            <p:ph type="title"/>
          </p:nvPr>
        </p:nvSpPr>
        <p:spPr/>
        <p:txBody>
          <a:bodyPr/>
          <a:lstStyle/>
          <a:p>
            <a:r>
              <a:rPr lang="en-US" dirty="0" smtClean="0"/>
              <a:t>Technology as a substitute</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14</a:t>
            </a:fld>
            <a:endParaRPr lang="en-AU"/>
          </a:p>
        </p:txBody>
      </p:sp>
    </p:spTree>
    <p:extLst>
      <p:ext uri="{BB962C8B-B14F-4D97-AF65-F5344CB8AC3E}">
        <p14:creationId xmlns:p14="http://schemas.microsoft.com/office/powerpoint/2010/main" val="4082187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1"/>
            <p:extLst>
              <p:ext uri="{D42A27DB-BD31-4B8C-83A1-F6EECF244321}">
                <p14:modId xmlns:p14="http://schemas.microsoft.com/office/powerpoint/2010/main" val="3423245191"/>
              </p:ext>
            </p:extLst>
          </p:nvPr>
        </p:nvGraphicFramePr>
        <p:xfrm>
          <a:off x="711200" y="1902974"/>
          <a:ext cx="7797800" cy="3972998"/>
        </p:xfrm>
        <a:graphic>
          <a:graphicData uri="http://schemas.openxmlformats.org/drawingml/2006/table">
            <a:tbl>
              <a:tblPr firstRow="1" bandRow="1">
                <a:tableStyleId>{93296810-A885-4BE3-A3E7-6D5BEEA58F35}</a:tableStyleId>
              </a:tblPr>
              <a:tblGrid>
                <a:gridCol w="2406291"/>
                <a:gridCol w="5391509"/>
              </a:tblGrid>
              <a:tr h="329043">
                <a:tc>
                  <a:txBody>
                    <a:bodyPr/>
                    <a:lstStyle/>
                    <a:p>
                      <a:pPr>
                        <a:spcBef>
                          <a:spcPts val="200"/>
                        </a:spcBef>
                        <a:spcAft>
                          <a:spcPts val="200"/>
                        </a:spcAft>
                      </a:pPr>
                      <a:r>
                        <a:rPr lang="en-US" sz="1800" dirty="0">
                          <a:effectLst/>
                          <a:latin typeface="Arial Narrow"/>
                          <a:cs typeface="Arial Narrow"/>
                        </a:rPr>
                        <a:t>Applications</a:t>
                      </a:r>
                      <a:endParaRPr lang="en-AU" sz="2400" dirty="0">
                        <a:effectLst/>
                        <a:latin typeface="Arial Narrow"/>
                        <a:ea typeface="Calibri"/>
                        <a:cs typeface="Arial Narrow"/>
                      </a:endParaRPr>
                    </a:p>
                  </a:txBody>
                  <a:tcPr marL="68580" marR="68580" marT="0" marB="0"/>
                </a:tc>
                <a:tc>
                  <a:txBody>
                    <a:bodyPr/>
                    <a:lstStyle/>
                    <a:p>
                      <a:pPr>
                        <a:spcBef>
                          <a:spcPts val="200"/>
                        </a:spcBef>
                        <a:spcAft>
                          <a:spcPts val="200"/>
                        </a:spcAft>
                      </a:pPr>
                      <a:r>
                        <a:rPr lang="en-US" sz="1800">
                          <a:effectLst/>
                          <a:latin typeface="Arial Narrow"/>
                          <a:cs typeface="Arial Narrow"/>
                        </a:rPr>
                        <a:t>Technology Examples</a:t>
                      </a:r>
                      <a:endParaRPr lang="en-AU" sz="2400">
                        <a:effectLst/>
                        <a:latin typeface="Arial Narrow"/>
                        <a:ea typeface="Calibri"/>
                        <a:cs typeface="Arial Narrow"/>
                      </a:endParaRPr>
                    </a:p>
                  </a:txBody>
                  <a:tcPr marL="68580" marR="68580" marT="0" marB="0"/>
                </a:tc>
              </a:tr>
              <a:tr h="520565">
                <a:tc>
                  <a:txBody>
                    <a:bodyPr/>
                    <a:lstStyle/>
                    <a:p>
                      <a:pPr>
                        <a:spcBef>
                          <a:spcPts val="200"/>
                        </a:spcBef>
                        <a:spcAft>
                          <a:spcPts val="200"/>
                        </a:spcAft>
                      </a:pPr>
                      <a:r>
                        <a:rPr lang="en-US" sz="1800" b="1" dirty="0">
                          <a:effectLst/>
                          <a:latin typeface="Arial Narrow"/>
                          <a:cs typeface="Arial Narrow"/>
                        </a:rPr>
                        <a:t>Marketing </a:t>
                      </a:r>
                      <a:r>
                        <a:rPr lang="en-US" sz="1800" b="1" dirty="0" smtClean="0">
                          <a:effectLst/>
                          <a:latin typeface="Arial Narrow"/>
                          <a:cs typeface="Arial Narrow"/>
                        </a:rPr>
                        <a:t>&amp; distribution</a:t>
                      </a:r>
                      <a:endParaRPr lang="en-AU" sz="2400" b="1" dirty="0">
                        <a:effectLst/>
                        <a:latin typeface="Arial Narrow"/>
                        <a:ea typeface="Calibri"/>
                        <a:cs typeface="Arial Narrow"/>
                      </a:endParaRPr>
                    </a:p>
                  </a:txBody>
                  <a:tcPr marL="68580" marR="68580" marT="0" marB="0" anchor="ctr"/>
                </a:tc>
                <a:tc>
                  <a:txBody>
                    <a:bodyPr/>
                    <a:lstStyle/>
                    <a:p>
                      <a:pPr>
                        <a:spcBef>
                          <a:spcPts val="200"/>
                        </a:spcBef>
                        <a:spcAft>
                          <a:spcPts val="200"/>
                        </a:spcAft>
                      </a:pPr>
                      <a:r>
                        <a:rPr lang="en-US" sz="1800" dirty="0">
                          <a:effectLst/>
                          <a:latin typeface="Arial Narrow"/>
                          <a:cs typeface="Arial Narrow"/>
                        </a:rPr>
                        <a:t>Websites, online bookings, apps, </a:t>
                      </a:r>
                      <a:r>
                        <a:rPr lang="en-US" sz="1800" dirty="0" smtClean="0">
                          <a:effectLst/>
                          <a:latin typeface="Arial Narrow"/>
                          <a:cs typeface="Arial Narrow"/>
                        </a:rPr>
                        <a:t>on-site </a:t>
                      </a:r>
                      <a:r>
                        <a:rPr lang="en-US" sz="1800" dirty="0">
                          <a:effectLst/>
                          <a:latin typeface="Arial Narrow"/>
                          <a:cs typeface="Arial Narrow"/>
                        </a:rPr>
                        <a:t>purchases</a:t>
                      </a:r>
                      <a:endParaRPr lang="en-AU" sz="2400" dirty="0">
                        <a:effectLst/>
                        <a:latin typeface="Arial Narrow"/>
                        <a:ea typeface="Calibri"/>
                        <a:cs typeface="Arial Narrow"/>
                      </a:endParaRPr>
                    </a:p>
                  </a:txBody>
                  <a:tcPr marL="68580" marR="68580" marT="0" marB="0" anchor="ctr"/>
                </a:tc>
              </a:tr>
              <a:tr h="520565">
                <a:tc>
                  <a:txBody>
                    <a:bodyPr/>
                    <a:lstStyle/>
                    <a:p>
                      <a:pPr>
                        <a:spcBef>
                          <a:spcPts val="200"/>
                        </a:spcBef>
                        <a:spcAft>
                          <a:spcPts val="200"/>
                        </a:spcAft>
                      </a:pPr>
                      <a:r>
                        <a:rPr lang="en-US" sz="1800" b="1" dirty="0">
                          <a:effectLst/>
                          <a:latin typeface="Arial Narrow"/>
                          <a:cs typeface="Arial Narrow"/>
                        </a:rPr>
                        <a:t>Visitor management</a:t>
                      </a:r>
                      <a:endParaRPr lang="en-AU" sz="2400" b="1" dirty="0">
                        <a:effectLst/>
                        <a:latin typeface="Arial Narrow"/>
                        <a:ea typeface="Calibri"/>
                        <a:cs typeface="Arial Narrow"/>
                      </a:endParaRPr>
                    </a:p>
                  </a:txBody>
                  <a:tcPr marL="68580" marR="68580" marT="0" marB="0" anchor="ctr"/>
                </a:tc>
                <a:tc>
                  <a:txBody>
                    <a:bodyPr/>
                    <a:lstStyle/>
                    <a:p>
                      <a:pPr>
                        <a:spcBef>
                          <a:spcPts val="200"/>
                        </a:spcBef>
                        <a:spcAft>
                          <a:spcPts val="200"/>
                        </a:spcAft>
                      </a:pPr>
                      <a:r>
                        <a:rPr lang="en-US" sz="1800" dirty="0">
                          <a:effectLst/>
                          <a:latin typeface="Arial Narrow"/>
                          <a:cs typeface="Arial Narrow"/>
                        </a:rPr>
                        <a:t>Managing access, managing queues and crowding</a:t>
                      </a:r>
                      <a:endParaRPr lang="en-AU" sz="2400" dirty="0">
                        <a:effectLst/>
                        <a:latin typeface="Arial Narrow"/>
                        <a:ea typeface="Calibri"/>
                        <a:cs typeface="Arial Narrow"/>
                      </a:endParaRPr>
                    </a:p>
                  </a:txBody>
                  <a:tcPr marL="68580" marR="68580" marT="0" marB="0" anchor="ctr"/>
                </a:tc>
              </a:tr>
              <a:tr h="520565">
                <a:tc>
                  <a:txBody>
                    <a:bodyPr/>
                    <a:lstStyle/>
                    <a:p>
                      <a:pPr>
                        <a:spcBef>
                          <a:spcPts val="200"/>
                        </a:spcBef>
                        <a:spcAft>
                          <a:spcPts val="200"/>
                        </a:spcAft>
                      </a:pPr>
                      <a:r>
                        <a:rPr lang="en-US" sz="1800" b="1" dirty="0">
                          <a:effectLst/>
                          <a:latin typeface="Arial Narrow"/>
                          <a:cs typeface="Arial Narrow"/>
                        </a:rPr>
                        <a:t>Business intelligence</a:t>
                      </a:r>
                      <a:endParaRPr lang="en-AU" sz="2400" b="1" dirty="0">
                        <a:effectLst/>
                        <a:latin typeface="Arial Narrow"/>
                        <a:ea typeface="Calibri"/>
                        <a:cs typeface="Arial Narrow"/>
                      </a:endParaRPr>
                    </a:p>
                  </a:txBody>
                  <a:tcPr marL="68580" marR="68580" marT="0" marB="0" anchor="ctr"/>
                </a:tc>
                <a:tc>
                  <a:txBody>
                    <a:bodyPr/>
                    <a:lstStyle/>
                    <a:p>
                      <a:pPr>
                        <a:spcBef>
                          <a:spcPts val="200"/>
                        </a:spcBef>
                        <a:spcAft>
                          <a:spcPts val="200"/>
                        </a:spcAft>
                      </a:pPr>
                      <a:r>
                        <a:rPr lang="en-US" sz="1800" dirty="0">
                          <a:effectLst/>
                          <a:latin typeface="Arial Narrow"/>
                          <a:cs typeface="Arial Narrow"/>
                        </a:rPr>
                        <a:t>Tracking visitor patterns and behavior</a:t>
                      </a:r>
                      <a:endParaRPr lang="en-AU" sz="2400" dirty="0">
                        <a:effectLst/>
                        <a:latin typeface="Arial Narrow"/>
                        <a:ea typeface="Calibri"/>
                        <a:cs typeface="Arial Narrow"/>
                      </a:endParaRPr>
                    </a:p>
                  </a:txBody>
                  <a:tcPr marL="68580" marR="68580" marT="0" marB="0" anchor="ctr"/>
                </a:tc>
              </a:tr>
              <a:tr h="520565">
                <a:tc>
                  <a:txBody>
                    <a:bodyPr/>
                    <a:lstStyle/>
                    <a:p>
                      <a:pPr>
                        <a:spcBef>
                          <a:spcPts val="200"/>
                        </a:spcBef>
                        <a:spcAft>
                          <a:spcPts val="200"/>
                        </a:spcAft>
                      </a:pPr>
                      <a:r>
                        <a:rPr lang="en-US" sz="1800" b="1">
                          <a:effectLst/>
                          <a:latin typeface="Arial Narrow"/>
                          <a:cs typeface="Arial Narrow"/>
                        </a:rPr>
                        <a:t>Facility management</a:t>
                      </a:r>
                      <a:endParaRPr lang="en-AU" sz="2400" b="1">
                        <a:effectLst/>
                        <a:latin typeface="Arial Narrow"/>
                        <a:ea typeface="Calibri"/>
                        <a:cs typeface="Arial Narrow"/>
                      </a:endParaRPr>
                    </a:p>
                  </a:txBody>
                  <a:tcPr marL="68580" marR="68580" marT="0" marB="0" anchor="ctr"/>
                </a:tc>
                <a:tc>
                  <a:txBody>
                    <a:bodyPr/>
                    <a:lstStyle/>
                    <a:p>
                      <a:pPr>
                        <a:spcBef>
                          <a:spcPts val="200"/>
                        </a:spcBef>
                        <a:spcAft>
                          <a:spcPts val="200"/>
                        </a:spcAft>
                      </a:pPr>
                      <a:r>
                        <a:rPr lang="en-US" sz="1800" dirty="0">
                          <a:effectLst/>
                          <a:latin typeface="Arial Narrow"/>
                          <a:cs typeface="Arial Narrow"/>
                        </a:rPr>
                        <a:t>Property management systems, safety and security</a:t>
                      </a:r>
                      <a:endParaRPr lang="en-AU" sz="2400" dirty="0">
                        <a:effectLst/>
                        <a:latin typeface="Arial Narrow"/>
                        <a:ea typeface="Calibri"/>
                        <a:cs typeface="Arial Narrow"/>
                      </a:endParaRPr>
                    </a:p>
                  </a:txBody>
                  <a:tcPr marL="68580" marR="68580" marT="0" marB="0" anchor="ctr"/>
                </a:tc>
              </a:tr>
              <a:tr h="520565">
                <a:tc>
                  <a:txBody>
                    <a:bodyPr/>
                    <a:lstStyle/>
                    <a:p>
                      <a:pPr>
                        <a:spcBef>
                          <a:spcPts val="200"/>
                        </a:spcBef>
                        <a:spcAft>
                          <a:spcPts val="200"/>
                        </a:spcAft>
                      </a:pPr>
                      <a:r>
                        <a:rPr lang="en-US" sz="1800" b="1" dirty="0" smtClean="0">
                          <a:effectLst/>
                          <a:latin typeface="Arial Narrow"/>
                          <a:cs typeface="Arial Narrow"/>
                        </a:rPr>
                        <a:t>Back-office </a:t>
                      </a:r>
                      <a:r>
                        <a:rPr lang="en-US" sz="1800" b="1" dirty="0">
                          <a:effectLst/>
                          <a:latin typeface="Arial Narrow"/>
                          <a:cs typeface="Arial Narrow"/>
                        </a:rPr>
                        <a:t>systems</a:t>
                      </a:r>
                      <a:endParaRPr lang="en-AU" sz="2400" b="1" dirty="0">
                        <a:effectLst/>
                        <a:latin typeface="Arial Narrow"/>
                        <a:ea typeface="Calibri"/>
                        <a:cs typeface="Arial Narrow"/>
                      </a:endParaRPr>
                    </a:p>
                  </a:txBody>
                  <a:tcPr marL="68580" marR="68580" marT="0" marB="0" anchor="ctr"/>
                </a:tc>
                <a:tc>
                  <a:txBody>
                    <a:bodyPr/>
                    <a:lstStyle/>
                    <a:p>
                      <a:pPr>
                        <a:spcBef>
                          <a:spcPts val="200"/>
                        </a:spcBef>
                        <a:spcAft>
                          <a:spcPts val="200"/>
                        </a:spcAft>
                      </a:pPr>
                      <a:r>
                        <a:rPr lang="en-US" sz="1800" dirty="0">
                          <a:effectLst/>
                          <a:latin typeface="Arial Narrow"/>
                          <a:cs typeface="Arial Narrow"/>
                        </a:rPr>
                        <a:t>Revenue management, accounting, payroll systems</a:t>
                      </a:r>
                      <a:endParaRPr lang="en-AU" sz="2400" dirty="0">
                        <a:effectLst/>
                        <a:latin typeface="Arial Narrow"/>
                        <a:ea typeface="Calibri"/>
                        <a:cs typeface="Arial Narrow"/>
                      </a:endParaRPr>
                    </a:p>
                  </a:txBody>
                  <a:tcPr marL="68580" marR="68580" marT="0" marB="0" anchor="ctr"/>
                </a:tc>
              </a:tr>
              <a:tr h="520565">
                <a:tc>
                  <a:txBody>
                    <a:bodyPr/>
                    <a:lstStyle/>
                    <a:p>
                      <a:pPr>
                        <a:spcBef>
                          <a:spcPts val="200"/>
                        </a:spcBef>
                        <a:spcAft>
                          <a:spcPts val="200"/>
                        </a:spcAft>
                      </a:pPr>
                      <a:r>
                        <a:rPr lang="en-US" sz="1800" b="1" dirty="0">
                          <a:effectLst/>
                          <a:latin typeface="Arial Narrow"/>
                          <a:cs typeface="Arial Narrow"/>
                        </a:rPr>
                        <a:t>Personnel</a:t>
                      </a:r>
                      <a:endParaRPr lang="en-AU" sz="2400" b="1" dirty="0">
                        <a:effectLst/>
                        <a:latin typeface="Arial Narrow"/>
                        <a:ea typeface="Calibri"/>
                        <a:cs typeface="Arial Narrow"/>
                      </a:endParaRPr>
                    </a:p>
                  </a:txBody>
                  <a:tcPr marL="68580" marR="68580" marT="0" marB="0" anchor="ctr"/>
                </a:tc>
                <a:tc>
                  <a:txBody>
                    <a:bodyPr/>
                    <a:lstStyle/>
                    <a:p>
                      <a:pPr>
                        <a:spcBef>
                          <a:spcPts val="200"/>
                        </a:spcBef>
                        <a:spcAft>
                          <a:spcPts val="200"/>
                        </a:spcAft>
                      </a:pPr>
                      <a:r>
                        <a:rPr lang="en-US" sz="1800" dirty="0">
                          <a:effectLst/>
                          <a:latin typeface="Arial Narrow"/>
                          <a:cs typeface="Arial Narrow"/>
                        </a:rPr>
                        <a:t>Employee access systems, laundry and costuming </a:t>
                      </a:r>
                      <a:r>
                        <a:rPr lang="en-US" sz="1800" dirty="0" smtClean="0">
                          <a:effectLst/>
                          <a:latin typeface="Arial Narrow"/>
                          <a:cs typeface="Arial Narrow"/>
                        </a:rPr>
                        <a:t>services</a:t>
                      </a:r>
                      <a:endParaRPr lang="en-AU" sz="2400" dirty="0">
                        <a:effectLst/>
                        <a:latin typeface="Arial Narrow"/>
                        <a:ea typeface="Calibri"/>
                        <a:cs typeface="Arial Narrow"/>
                      </a:endParaRPr>
                    </a:p>
                  </a:txBody>
                  <a:tcPr marL="68580" marR="68580" marT="0" marB="0" anchor="ctr"/>
                </a:tc>
              </a:tr>
              <a:tr h="520565">
                <a:tc>
                  <a:txBody>
                    <a:bodyPr/>
                    <a:lstStyle/>
                    <a:p>
                      <a:pPr>
                        <a:spcBef>
                          <a:spcPts val="200"/>
                        </a:spcBef>
                        <a:spcAft>
                          <a:spcPts val="200"/>
                        </a:spcAft>
                      </a:pPr>
                      <a:r>
                        <a:rPr lang="en-US" sz="1800" b="1" dirty="0">
                          <a:effectLst/>
                          <a:latin typeface="Arial Narrow"/>
                          <a:cs typeface="Arial Narrow"/>
                        </a:rPr>
                        <a:t>Automation</a:t>
                      </a:r>
                      <a:endParaRPr lang="en-AU" sz="2400" b="1" dirty="0">
                        <a:effectLst/>
                        <a:latin typeface="Arial Narrow"/>
                        <a:ea typeface="Calibri"/>
                        <a:cs typeface="Arial Narrow"/>
                      </a:endParaRPr>
                    </a:p>
                  </a:txBody>
                  <a:tcPr marL="68580" marR="68580" marT="0" marB="0" anchor="ctr"/>
                </a:tc>
                <a:tc>
                  <a:txBody>
                    <a:bodyPr/>
                    <a:lstStyle/>
                    <a:p>
                      <a:pPr>
                        <a:spcBef>
                          <a:spcPts val="200"/>
                        </a:spcBef>
                        <a:spcAft>
                          <a:spcPts val="200"/>
                        </a:spcAft>
                      </a:pPr>
                      <a:r>
                        <a:rPr lang="en-US" sz="1800" dirty="0">
                          <a:effectLst/>
                          <a:latin typeface="Arial Narrow"/>
                          <a:cs typeface="Arial Narrow"/>
                        </a:rPr>
                        <a:t>Cleaning, order taking, self-service kiosks, robotics</a:t>
                      </a:r>
                      <a:endParaRPr lang="en-AU" sz="2400" dirty="0">
                        <a:effectLst/>
                        <a:latin typeface="Arial Narrow"/>
                        <a:ea typeface="Calibri"/>
                        <a:cs typeface="Arial Narrow"/>
                      </a:endParaRPr>
                    </a:p>
                  </a:txBody>
                  <a:tcPr marL="68580" marR="68580" marT="0" marB="0" anchor="ctr"/>
                </a:tc>
              </a:tr>
            </a:tbl>
          </a:graphicData>
        </a:graphic>
      </p:graphicFrame>
      <p:sp>
        <p:nvSpPr>
          <p:cNvPr id="3" name="Title 2"/>
          <p:cNvSpPr>
            <a:spLocks noGrp="1"/>
          </p:cNvSpPr>
          <p:nvPr>
            <p:ph type="title"/>
          </p:nvPr>
        </p:nvSpPr>
        <p:spPr/>
        <p:txBody>
          <a:bodyPr/>
          <a:lstStyle/>
          <a:p>
            <a:r>
              <a:rPr lang="en-US" dirty="0" smtClean="0"/>
              <a:t>Technology as a </a:t>
            </a:r>
            <a:r>
              <a:rPr lang="en-US" dirty="0"/>
              <a:t>f</a:t>
            </a:r>
            <a:r>
              <a:rPr lang="en-US" dirty="0" smtClean="0"/>
              <a:t>acilitator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15</a:t>
            </a:fld>
            <a:endParaRPr lang="en-AU"/>
          </a:p>
        </p:txBody>
      </p:sp>
    </p:spTree>
    <p:extLst>
      <p:ext uri="{BB962C8B-B14F-4D97-AF65-F5344CB8AC3E}">
        <p14:creationId xmlns:p14="http://schemas.microsoft.com/office/powerpoint/2010/main" val="761359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lvl="1"/>
            <a:r>
              <a:rPr lang="en-US" dirty="0"/>
              <a:t>V</a:t>
            </a:r>
            <a:r>
              <a:rPr lang="en-US" dirty="0" smtClean="0"/>
              <a:t>isitors </a:t>
            </a:r>
            <a:r>
              <a:rPr lang="en-US" dirty="0" smtClean="0"/>
              <a:t>use IT to document, capture and share </a:t>
            </a:r>
            <a:r>
              <a:rPr lang="en-US" dirty="0" smtClean="0"/>
              <a:t>experiences.</a:t>
            </a:r>
            <a:endParaRPr lang="en-US" dirty="0" smtClean="0"/>
          </a:p>
          <a:p>
            <a:pPr lvl="1"/>
            <a:r>
              <a:rPr lang="en-US" dirty="0" smtClean="0"/>
              <a:t>Examples:</a:t>
            </a:r>
            <a:endParaRPr lang="en-US" dirty="0" smtClean="0"/>
          </a:p>
          <a:p>
            <a:pPr lvl="2"/>
            <a:r>
              <a:rPr lang="en-US" dirty="0"/>
              <a:t>i</a:t>
            </a:r>
            <a:r>
              <a:rPr lang="en-US" dirty="0" smtClean="0"/>
              <a:t>mage and video sharing</a:t>
            </a:r>
          </a:p>
          <a:p>
            <a:pPr lvl="2"/>
            <a:r>
              <a:rPr lang="en-US" dirty="0" err="1"/>
              <a:t>g</a:t>
            </a:r>
            <a:r>
              <a:rPr lang="en-US" dirty="0" err="1" smtClean="0"/>
              <a:t>eotagged</a:t>
            </a:r>
            <a:r>
              <a:rPr lang="en-US" dirty="0" smtClean="0"/>
              <a:t> </a:t>
            </a:r>
            <a:r>
              <a:rPr lang="en-US" dirty="0"/>
              <a:t>images</a:t>
            </a:r>
          </a:p>
          <a:p>
            <a:pPr lvl="2"/>
            <a:r>
              <a:rPr lang="en-US" dirty="0"/>
              <a:t>s</a:t>
            </a:r>
            <a:r>
              <a:rPr lang="en-US" dirty="0" smtClean="0"/>
              <a:t>ocial media</a:t>
            </a:r>
          </a:p>
          <a:p>
            <a:pPr lvl="2"/>
            <a:r>
              <a:rPr lang="en-US" dirty="0"/>
              <a:t>p</a:t>
            </a:r>
            <a:r>
              <a:rPr lang="en-US" dirty="0" smtClean="0"/>
              <a:t>roduct reviews</a:t>
            </a:r>
          </a:p>
          <a:p>
            <a:pPr lvl="2"/>
            <a:r>
              <a:rPr lang="en-US" dirty="0"/>
              <a:t>b</a:t>
            </a:r>
            <a:r>
              <a:rPr lang="en-US" dirty="0" smtClean="0"/>
              <a:t>logs</a:t>
            </a:r>
          </a:p>
        </p:txBody>
      </p:sp>
      <p:sp>
        <p:nvSpPr>
          <p:cNvPr id="3" name="Title 2"/>
          <p:cNvSpPr>
            <a:spLocks noGrp="1"/>
          </p:cNvSpPr>
          <p:nvPr>
            <p:ph type="title"/>
          </p:nvPr>
        </p:nvSpPr>
        <p:spPr/>
        <p:txBody>
          <a:bodyPr/>
          <a:lstStyle/>
          <a:p>
            <a:r>
              <a:rPr lang="en-US" dirty="0" smtClean="0"/>
              <a:t>Technology as a reminder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16</a:t>
            </a:fld>
            <a:endParaRPr lang="en-AU" dirty="0"/>
          </a:p>
        </p:txBody>
      </p:sp>
    </p:spTree>
    <p:extLst>
      <p:ext uri="{BB962C8B-B14F-4D97-AF65-F5344CB8AC3E}">
        <p14:creationId xmlns:p14="http://schemas.microsoft.com/office/powerpoint/2010/main" val="4193461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dirty="0"/>
              <a:t>T</a:t>
            </a:r>
            <a:r>
              <a:rPr lang="en-US" dirty="0" smtClean="0"/>
              <a:t>echnology </a:t>
            </a:r>
            <a:r>
              <a:rPr lang="en-US" dirty="0"/>
              <a:t>can also bite back, resulting in negative experiences, inconvenience or more serious </a:t>
            </a:r>
            <a:r>
              <a:rPr lang="en-US" dirty="0" smtClean="0"/>
              <a:t>consequences:</a:t>
            </a:r>
            <a:endParaRPr lang="en-US" dirty="0" smtClean="0"/>
          </a:p>
          <a:p>
            <a:pPr lvl="1"/>
            <a:r>
              <a:rPr lang="en-US" dirty="0"/>
              <a:t>t</a:t>
            </a:r>
            <a:r>
              <a:rPr lang="en-US" dirty="0" smtClean="0"/>
              <a:t>echnology failure</a:t>
            </a:r>
          </a:p>
          <a:p>
            <a:pPr lvl="1"/>
            <a:r>
              <a:rPr lang="en-US" dirty="0" smtClean="0"/>
              <a:t>noise and visual pollution</a:t>
            </a:r>
          </a:p>
          <a:p>
            <a:pPr lvl="1"/>
            <a:r>
              <a:rPr lang="en-US" dirty="0"/>
              <a:t>r</a:t>
            </a:r>
            <a:r>
              <a:rPr lang="en-US" dirty="0" smtClean="0"/>
              <a:t>esource depletion</a:t>
            </a:r>
            <a:endParaRPr lang="en-US" dirty="0"/>
          </a:p>
        </p:txBody>
      </p:sp>
      <p:sp>
        <p:nvSpPr>
          <p:cNvPr id="3" name="Title 2"/>
          <p:cNvSpPr>
            <a:spLocks noGrp="1"/>
          </p:cNvSpPr>
          <p:nvPr>
            <p:ph type="title"/>
          </p:nvPr>
        </p:nvSpPr>
        <p:spPr/>
        <p:txBody>
          <a:bodyPr/>
          <a:lstStyle/>
          <a:p>
            <a:r>
              <a:rPr lang="en-US" dirty="0" smtClean="0"/>
              <a:t>Technology as a destroyer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17</a:t>
            </a:fld>
            <a:endParaRPr lang="en-AU"/>
          </a:p>
        </p:txBody>
      </p:sp>
    </p:spTree>
    <p:extLst>
      <p:ext uri="{BB962C8B-B14F-4D97-AF65-F5344CB8AC3E}">
        <p14:creationId xmlns:p14="http://schemas.microsoft.com/office/powerpoint/2010/main" val="1141534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1"/>
            <p:extLst>
              <p:ext uri="{D42A27DB-BD31-4B8C-83A1-F6EECF244321}">
                <p14:modId xmlns:p14="http://schemas.microsoft.com/office/powerpoint/2010/main" val="2289799609"/>
              </p:ext>
            </p:extLst>
          </p:nvPr>
        </p:nvGraphicFramePr>
        <p:xfrm>
          <a:off x="839492" y="1774696"/>
          <a:ext cx="7858694" cy="4572000"/>
        </p:xfrm>
        <a:graphic>
          <a:graphicData uri="http://schemas.openxmlformats.org/drawingml/2006/table">
            <a:tbl>
              <a:tblPr bandRow="1">
                <a:tableStyleId>{93296810-A885-4BE3-A3E7-6D5BEEA58F35}</a:tableStyleId>
              </a:tblPr>
              <a:tblGrid>
                <a:gridCol w="2316486"/>
                <a:gridCol w="5542208"/>
              </a:tblGrid>
              <a:tr h="227855">
                <a:tc>
                  <a:txBody>
                    <a:bodyPr/>
                    <a:lstStyle/>
                    <a:p>
                      <a:pPr algn="l" fontAlgn="ctr"/>
                      <a:r>
                        <a:rPr lang="en-US" sz="2000" b="1" u="none" strike="noStrike" dirty="0">
                          <a:effectLst/>
                          <a:latin typeface="Arial Narrow"/>
                          <a:cs typeface="Arial Narrow"/>
                        </a:rPr>
                        <a:t>Admission</a:t>
                      </a:r>
                      <a:endParaRPr lang="en-US" sz="2000" b="1" i="0" u="none" strike="noStrike" dirty="0">
                        <a:solidFill>
                          <a:srgbClr val="000000"/>
                        </a:solidFill>
                        <a:effectLst/>
                        <a:latin typeface="Arial Narrow"/>
                        <a:cs typeface="Arial Narrow"/>
                      </a:endParaRPr>
                    </a:p>
                  </a:txBody>
                  <a:tcPr marL="72000" marR="72000" marT="0" marB="0"/>
                </a:tc>
                <a:tc>
                  <a:txBody>
                    <a:bodyPr/>
                    <a:lstStyle/>
                    <a:p>
                      <a:pPr algn="l" fontAlgn="b"/>
                      <a:r>
                        <a:rPr lang="en-US" sz="2000" u="none" strike="noStrike" dirty="0" smtClean="0">
                          <a:effectLst/>
                          <a:latin typeface="Arial Narrow"/>
                          <a:cs typeface="Arial Narrow"/>
                        </a:rPr>
                        <a:t>Smart </a:t>
                      </a:r>
                      <a:r>
                        <a:rPr lang="en-US" sz="2000" u="none" strike="noStrike" dirty="0">
                          <a:effectLst/>
                          <a:latin typeface="Arial Narrow"/>
                          <a:cs typeface="Arial Narrow"/>
                        </a:rPr>
                        <a:t>cards, wristbands, barcoded tickets, biometrics, seat </a:t>
                      </a:r>
                      <a:r>
                        <a:rPr lang="en-US" sz="2000" u="none" strike="noStrike" dirty="0" smtClean="0">
                          <a:effectLst/>
                          <a:latin typeface="Arial Narrow"/>
                          <a:cs typeface="Arial Narrow"/>
                        </a:rPr>
                        <a:t>allocation</a:t>
                      </a:r>
                      <a:endParaRPr lang="en-US" sz="2000" b="0" i="0" u="none" strike="noStrike" dirty="0">
                        <a:solidFill>
                          <a:srgbClr val="000000"/>
                        </a:solidFill>
                        <a:effectLst/>
                        <a:latin typeface="Arial Narrow"/>
                        <a:cs typeface="Arial Narrow"/>
                      </a:endParaRPr>
                    </a:p>
                  </a:txBody>
                  <a:tcPr marL="72000" marR="72000" marT="0" marB="0"/>
                </a:tc>
              </a:tr>
              <a:tr h="172337">
                <a:tc>
                  <a:txBody>
                    <a:bodyPr/>
                    <a:lstStyle/>
                    <a:p>
                      <a:pPr algn="l" fontAlgn="ctr"/>
                      <a:r>
                        <a:rPr lang="en-US" sz="2000" b="1" u="none" strike="noStrike" dirty="0">
                          <a:effectLst/>
                          <a:latin typeface="Arial Narrow"/>
                          <a:cs typeface="Arial Narrow"/>
                        </a:rPr>
                        <a:t>Orientation</a:t>
                      </a:r>
                      <a:endParaRPr lang="en-US" sz="2000" b="1" i="0" u="none" strike="noStrike" dirty="0">
                        <a:solidFill>
                          <a:srgbClr val="000000"/>
                        </a:solidFill>
                        <a:effectLst/>
                        <a:latin typeface="Arial Narrow"/>
                        <a:cs typeface="Arial Narrow"/>
                      </a:endParaRPr>
                    </a:p>
                  </a:txBody>
                  <a:tcPr marL="72000" marR="72000" marT="0" marB="0"/>
                </a:tc>
                <a:tc>
                  <a:txBody>
                    <a:bodyPr/>
                    <a:lstStyle/>
                    <a:p>
                      <a:pPr algn="l" fontAlgn="b"/>
                      <a:r>
                        <a:rPr lang="en-US" sz="2000" u="none" strike="noStrike" dirty="0" smtClean="0">
                          <a:effectLst/>
                          <a:latin typeface="Arial Narrow"/>
                          <a:cs typeface="Arial Narrow"/>
                        </a:rPr>
                        <a:t>LCD </a:t>
                      </a:r>
                      <a:r>
                        <a:rPr lang="en-US" sz="2000" u="none" strike="noStrike" dirty="0">
                          <a:effectLst/>
                          <a:latin typeface="Arial Narrow"/>
                          <a:cs typeface="Arial Narrow"/>
                        </a:rPr>
                        <a:t>maps and directories, mobile </a:t>
                      </a:r>
                      <a:r>
                        <a:rPr lang="en-US" sz="2000" u="none" strike="noStrike" dirty="0" smtClean="0">
                          <a:effectLst/>
                          <a:latin typeface="Arial Narrow"/>
                          <a:cs typeface="Arial Narrow"/>
                        </a:rPr>
                        <a:t>apps</a:t>
                      </a:r>
                      <a:endParaRPr lang="en-US" sz="2000" b="0" i="0" u="none" strike="noStrike" dirty="0">
                        <a:solidFill>
                          <a:srgbClr val="000000"/>
                        </a:solidFill>
                        <a:effectLst/>
                        <a:latin typeface="Arial Narrow"/>
                        <a:cs typeface="Arial Narrow"/>
                      </a:endParaRPr>
                    </a:p>
                  </a:txBody>
                  <a:tcPr marL="72000" marR="72000" marT="0" marB="0"/>
                </a:tc>
              </a:tr>
              <a:tr h="338890">
                <a:tc>
                  <a:txBody>
                    <a:bodyPr/>
                    <a:lstStyle/>
                    <a:p>
                      <a:pPr algn="l" fontAlgn="ctr"/>
                      <a:r>
                        <a:rPr lang="en-US" sz="2000" b="1" u="none" strike="noStrike" dirty="0">
                          <a:effectLst/>
                          <a:latin typeface="Arial Narrow"/>
                          <a:cs typeface="Arial Narrow"/>
                        </a:rPr>
                        <a:t>Ancillary </a:t>
                      </a:r>
                      <a:r>
                        <a:rPr lang="en-US" sz="2000" b="1" u="none" strike="noStrike" dirty="0" smtClean="0">
                          <a:effectLst/>
                          <a:latin typeface="Arial Narrow"/>
                          <a:cs typeface="Arial Narrow"/>
                        </a:rPr>
                        <a:t>purchases</a:t>
                      </a:r>
                      <a:endParaRPr lang="en-US" sz="2000" b="1" i="0" u="none" strike="noStrike" dirty="0">
                        <a:solidFill>
                          <a:srgbClr val="000000"/>
                        </a:solidFill>
                        <a:effectLst/>
                        <a:latin typeface="Arial Narrow"/>
                        <a:cs typeface="Arial Narrow"/>
                      </a:endParaRPr>
                    </a:p>
                  </a:txBody>
                  <a:tcPr marL="72000" marR="72000" marT="0" marB="0"/>
                </a:tc>
                <a:tc>
                  <a:txBody>
                    <a:bodyPr/>
                    <a:lstStyle/>
                    <a:p>
                      <a:pPr algn="l" fontAlgn="b"/>
                      <a:r>
                        <a:rPr lang="en-US" sz="2000" u="none" strike="noStrike" dirty="0" smtClean="0">
                          <a:effectLst/>
                          <a:latin typeface="Arial Narrow"/>
                          <a:cs typeface="Arial Narrow"/>
                        </a:rPr>
                        <a:t>Cashless </a:t>
                      </a:r>
                      <a:r>
                        <a:rPr lang="en-US" sz="2000" u="none" strike="noStrike" dirty="0">
                          <a:effectLst/>
                          <a:latin typeface="Arial Narrow"/>
                          <a:cs typeface="Arial Narrow"/>
                        </a:rPr>
                        <a:t>payment systems for parking, accommodation, food and beverages, photos and merchandize; geofencing and mobile </a:t>
                      </a:r>
                      <a:r>
                        <a:rPr lang="en-US" sz="2000" u="none" strike="noStrike" dirty="0" smtClean="0">
                          <a:effectLst/>
                          <a:latin typeface="Arial Narrow"/>
                          <a:cs typeface="Arial Narrow"/>
                        </a:rPr>
                        <a:t>notifications</a:t>
                      </a:r>
                      <a:endParaRPr lang="en-US" sz="2000" b="0" i="0" u="none" strike="noStrike" dirty="0">
                        <a:solidFill>
                          <a:srgbClr val="000000"/>
                        </a:solidFill>
                        <a:effectLst/>
                        <a:latin typeface="Arial Narrow"/>
                        <a:cs typeface="Arial Narrow"/>
                      </a:endParaRPr>
                    </a:p>
                  </a:txBody>
                  <a:tcPr marL="72000" marR="72000" marT="0" marB="0"/>
                </a:tc>
              </a:tr>
              <a:tr h="338890">
                <a:tc>
                  <a:txBody>
                    <a:bodyPr/>
                    <a:lstStyle/>
                    <a:p>
                      <a:pPr algn="l" fontAlgn="ctr"/>
                      <a:r>
                        <a:rPr lang="en-US" sz="2000" b="1" u="none" strike="noStrike" dirty="0">
                          <a:effectLst/>
                          <a:latin typeface="Arial Narrow"/>
                          <a:cs typeface="Arial Narrow"/>
                        </a:rPr>
                        <a:t>Crowding </a:t>
                      </a:r>
                      <a:r>
                        <a:rPr lang="en-US" sz="2000" b="1" u="none" strike="noStrike" dirty="0" smtClean="0">
                          <a:effectLst/>
                          <a:latin typeface="Arial Narrow"/>
                          <a:cs typeface="Arial Narrow"/>
                        </a:rPr>
                        <a:t>&amp; queue </a:t>
                      </a:r>
                      <a:r>
                        <a:rPr lang="en-US" sz="2000" b="1" u="none" strike="noStrike" dirty="0">
                          <a:effectLst/>
                          <a:latin typeface="Arial Narrow"/>
                          <a:cs typeface="Arial Narrow"/>
                        </a:rPr>
                        <a:t>Management</a:t>
                      </a:r>
                      <a:endParaRPr lang="en-US" sz="2000" b="1" i="0" u="none" strike="noStrike" dirty="0">
                        <a:solidFill>
                          <a:srgbClr val="000000"/>
                        </a:solidFill>
                        <a:effectLst/>
                        <a:latin typeface="Arial Narrow"/>
                        <a:cs typeface="Arial Narrow"/>
                      </a:endParaRPr>
                    </a:p>
                  </a:txBody>
                  <a:tcPr marL="72000" marR="72000" marT="0" marB="0"/>
                </a:tc>
                <a:tc>
                  <a:txBody>
                    <a:bodyPr/>
                    <a:lstStyle/>
                    <a:p>
                      <a:pPr algn="l" fontAlgn="b"/>
                      <a:r>
                        <a:rPr lang="en-US" sz="2000" u="none" strike="noStrike" dirty="0" smtClean="0">
                          <a:effectLst/>
                          <a:latin typeface="Arial Narrow"/>
                          <a:cs typeface="Arial Narrow"/>
                        </a:rPr>
                        <a:t>Visitor </a:t>
                      </a:r>
                      <a:r>
                        <a:rPr lang="en-US" sz="2000" u="none" strike="noStrike" dirty="0">
                          <a:effectLst/>
                          <a:latin typeface="Arial Narrow"/>
                          <a:cs typeface="Arial Narrow"/>
                        </a:rPr>
                        <a:t>tracking, controlled access, forecasting demand, virtual queuing systems, wait time displays, queue </a:t>
                      </a:r>
                      <a:r>
                        <a:rPr lang="en-US" sz="2000" u="none" strike="noStrike" dirty="0" smtClean="0">
                          <a:effectLst/>
                          <a:latin typeface="Arial Narrow"/>
                          <a:cs typeface="Arial Narrow"/>
                        </a:rPr>
                        <a:t>entertainment</a:t>
                      </a:r>
                      <a:endParaRPr lang="en-US" sz="2000" b="0" i="0" u="none" strike="noStrike" dirty="0">
                        <a:solidFill>
                          <a:srgbClr val="000000"/>
                        </a:solidFill>
                        <a:effectLst/>
                        <a:latin typeface="Arial Narrow"/>
                        <a:cs typeface="Arial Narrow"/>
                      </a:endParaRPr>
                    </a:p>
                  </a:txBody>
                  <a:tcPr marL="72000" marR="72000" marT="0" marB="0"/>
                </a:tc>
              </a:tr>
              <a:tr h="338890">
                <a:tc>
                  <a:txBody>
                    <a:bodyPr/>
                    <a:lstStyle/>
                    <a:p>
                      <a:pPr algn="l" fontAlgn="ctr"/>
                      <a:r>
                        <a:rPr lang="en-US" sz="2000" b="1" u="none" strike="noStrike" dirty="0">
                          <a:effectLst/>
                          <a:latin typeface="Arial Narrow"/>
                          <a:cs typeface="Arial Narrow"/>
                        </a:rPr>
                        <a:t>Business </a:t>
                      </a:r>
                      <a:r>
                        <a:rPr lang="en-US" sz="2000" b="1" u="none" strike="noStrike" dirty="0" smtClean="0">
                          <a:effectLst/>
                          <a:latin typeface="Arial Narrow"/>
                          <a:cs typeface="Arial Narrow"/>
                        </a:rPr>
                        <a:t>intelligence </a:t>
                      </a:r>
                      <a:r>
                        <a:rPr lang="en-US" sz="2000" b="1" u="none" strike="noStrike" dirty="0">
                          <a:effectLst/>
                          <a:latin typeface="Arial Narrow"/>
                          <a:cs typeface="Arial Narrow"/>
                        </a:rPr>
                        <a:t>&amp; CRM</a:t>
                      </a:r>
                      <a:endParaRPr lang="en-US" sz="2000" b="1" i="0" u="none" strike="noStrike" dirty="0">
                        <a:solidFill>
                          <a:srgbClr val="000000"/>
                        </a:solidFill>
                        <a:effectLst/>
                        <a:latin typeface="Arial Narrow"/>
                        <a:cs typeface="Arial Narrow"/>
                      </a:endParaRPr>
                    </a:p>
                  </a:txBody>
                  <a:tcPr marL="72000" marR="72000" marT="0" marB="0"/>
                </a:tc>
                <a:tc>
                  <a:txBody>
                    <a:bodyPr/>
                    <a:lstStyle/>
                    <a:p>
                      <a:pPr algn="l" fontAlgn="b"/>
                      <a:r>
                        <a:rPr lang="en-US" sz="2000" u="none" strike="noStrike" dirty="0" smtClean="0">
                          <a:effectLst/>
                          <a:latin typeface="Arial Narrow"/>
                          <a:cs typeface="Arial Narrow"/>
                        </a:rPr>
                        <a:t>Strategic </a:t>
                      </a:r>
                      <a:r>
                        <a:rPr lang="en-US" sz="2000" u="none" strike="noStrike" dirty="0">
                          <a:effectLst/>
                          <a:latin typeface="Arial Narrow"/>
                          <a:cs typeface="Arial Narrow"/>
                        </a:rPr>
                        <a:t>listening, monitoring visitor </a:t>
                      </a:r>
                      <a:r>
                        <a:rPr lang="en-US" sz="2000" u="none" strike="noStrike" dirty="0" smtClean="0">
                          <a:effectLst/>
                          <a:latin typeface="Arial Narrow"/>
                          <a:cs typeface="Arial Narrow"/>
                        </a:rPr>
                        <a:t>behavior</a:t>
                      </a:r>
                      <a:endParaRPr lang="en-US" sz="2000" b="0" i="0" u="none" strike="noStrike" dirty="0">
                        <a:solidFill>
                          <a:srgbClr val="000000"/>
                        </a:solidFill>
                        <a:effectLst/>
                        <a:latin typeface="Arial Narrow"/>
                        <a:cs typeface="Arial Narrow"/>
                      </a:endParaRPr>
                    </a:p>
                  </a:txBody>
                  <a:tcPr marL="72000" marR="72000" marT="0" marB="0"/>
                </a:tc>
              </a:tr>
              <a:tr h="172337">
                <a:tc>
                  <a:txBody>
                    <a:bodyPr/>
                    <a:lstStyle/>
                    <a:p>
                      <a:pPr algn="l" fontAlgn="ctr"/>
                      <a:r>
                        <a:rPr lang="en-US" sz="2000" b="1" u="none" strike="noStrike" dirty="0">
                          <a:effectLst/>
                          <a:latin typeface="Arial Narrow"/>
                          <a:cs typeface="Arial Narrow"/>
                        </a:rPr>
                        <a:t>Safety </a:t>
                      </a:r>
                      <a:r>
                        <a:rPr lang="en-US" sz="2000" b="1" u="none" strike="noStrike" dirty="0" smtClean="0">
                          <a:effectLst/>
                          <a:latin typeface="Arial Narrow"/>
                          <a:cs typeface="Arial Narrow"/>
                        </a:rPr>
                        <a:t>&amp; security</a:t>
                      </a:r>
                      <a:endParaRPr lang="en-US" sz="2000" b="1" i="0" u="none" strike="noStrike" dirty="0">
                        <a:solidFill>
                          <a:srgbClr val="000000"/>
                        </a:solidFill>
                        <a:effectLst/>
                        <a:latin typeface="Arial Narrow"/>
                        <a:cs typeface="Arial Narrow"/>
                      </a:endParaRPr>
                    </a:p>
                  </a:txBody>
                  <a:tcPr marL="72000" marR="72000" marT="0" marB="0"/>
                </a:tc>
                <a:tc>
                  <a:txBody>
                    <a:bodyPr/>
                    <a:lstStyle/>
                    <a:p>
                      <a:pPr algn="l" fontAlgn="b"/>
                      <a:r>
                        <a:rPr lang="en-US" sz="2000" u="none" strike="noStrike" dirty="0" smtClean="0">
                          <a:effectLst/>
                          <a:latin typeface="Arial Narrow"/>
                          <a:cs typeface="Arial Narrow"/>
                        </a:rPr>
                        <a:t>CCTV</a:t>
                      </a:r>
                      <a:r>
                        <a:rPr lang="en-US" sz="2000" u="none" strike="noStrike" dirty="0">
                          <a:effectLst/>
                          <a:latin typeface="Arial Narrow"/>
                          <a:cs typeface="Arial Narrow"/>
                        </a:rPr>
                        <a:t>, secure access, electronic lockers, safety </a:t>
                      </a:r>
                      <a:r>
                        <a:rPr lang="en-US" sz="2000" u="none" strike="noStrike" dirty="0" smtClean="0">
                          <a:effectLst/>
                          <a:latin typeface="Arial Narrow"/>
                          <a:cs typeface="Arial Narrow"/>
                        </a:rPr>
                        <a:t>systems</a:t>
                      </a:r>
                      <a:endParaRPr lang="en-US" sz="2000" b="0" i="0" u="none" strike="noStrike" dirty="0">
                        <a:solidFill>
                          <a:srgbClr val="000000"/>
                        </a:solidFill>
                        <a:effectLst/>
                        <a:latin typeface="Arial Narrow"/>
                        <a:cs typeface="Arial Narrow"/>
                      </a:endParaRPr>
                    </a:p>
                  </a:txBody>
                  <a:tcPr marL="72000" marR="72000" marT="0" marB="0"/>
                </a:tc>
              </a:tr>
              <a:tr h="227855">
                <a:tc>
                  <a:txBody>
                    <a:bodyPr/>
                    <a:lstStyle/>
                    <a:p>
                      <a:pPr algn="l" fontAlgn="ctr"/>
                      <a:r>
                        <a:rPr lang="en-US" sz="2000" b="1" u="none" strike="noStrike" dirty="0">
                          <a:effectLst/>
                          <a:latin typeface="Arial Narrow"/>
                          <a:cs typeface="Arial Narrow"/>
                        </a:rPr>
                        <a:t>Casinos </a:t>
                      </a:r>
                      <a:r>
                        <a:rPr lang="en-US" sz="2000" b="1" u="none" strike="noStrike" dirty="0" smtClean="0">
                          <a:effectLst/>
                          <a:latin typeface="Arial Narrow"/>
                          <a:cs typeface="Arial Narrow"/>
                        </a:rPr>
                        <a:t>&amp;</a:t>
                      </a:r>
                      <a:r>
                        <a:rPr lang="en-US" sz="2000" b="1" u="none" strike="noStrike" baseline="0" dirty="0" smtClean="0">
                          <a:effectLst/>
                          <a:latin typeface="Arial Narrow"/>
                          <a:cs typeface="Arial Narrow"/>
                        </a:rPr>
                        <a:t> g</a:t>
                      </a:r>
                      <a:r>
                        <a:rPr lang="en-US" sz="2000" b="1" u="none" strike="noStrike" dirty="0" smtClean="0">
                          <a:effectLst/>
                          <a:latin typeface="Arial Narrow"/>
                          <a:cs typeface="Arial Narrow"/>
                        </a:rPr>
                        <a:t>aming</a:t>
                      </a:r>
                      <a:endParaRPr lang="en-US" sz="2000" b="1" i="0" u="none" strike="noStrike" dirty="0">
                        <a:solidFill>
                          <a:srgbClr val="000000"/>
                        </a:solidFill>
                        <a:effectLst/>
                        <a:latin typeface="Arial Narrow"/>
                        <a:cs typeface="Arial Narrow"/>
                      </a:endParaRPr>
                    </a:p>
                  </a:txBody>
                  <a:tcPr marL="72000" marR="72000" marT="0" marB="0"/>
                </a:tc>
                <a:tc>
                  <a:txBody>
                    <a:bodyPr/>
                    <a:lstStyle/>
                    <a:p>
                      <a:pPr algn="l" fontAlgn="b"/>
                      <a:r>
                        <a:rPr lang="en-US" sz="2000" u="none" strike="noStrike" dirty="0" smtClean="0">
                          <a:effectLst/>
                          <a:latin typeface="Arial Narrow"/>
                          <a:cs typeface="Arial Narrow"/>
                        </a:rPr>
                        <a:t>Slot </a:t>
                      </a:r>
                      <a:r>
                        <a:rPr lang="en-US" sz="2000" u="none" strike="noStrike" dirty="0">
                          <a:effectLst/>
                          <a:latin typeface="Arial Narrow"/>
                          <a:cs typeface="Arial Narrow"/>
                        </a:rPr>
                        <a:t>machine maintenance and accounting, table games, player tracking and marketing, cage </a:t>
                      </a:r>
                      <a:r>
                        <a:rPr lang="en-US" sz="2000" u="none" strike="noStrike" dirty="0" smtClean="0">
                          <a:effectLst/>
                          <a:latin typeface="Arial Narrow"/>
                          <a:cs typeface="Arial Narrow"/>
                        </a:rPr>
                        <a:t>management, </a:t>
                      </a:r>
                      <a:r>
                        <a:rPr lang="en-US" sz="2000" u="none" strike="noStrike" dirty="0">
                          <a:effectLst/>
                          <a:latin typeface="Arial Narrow"/>
                          <a:cs typeface="Arial Narrow"/>
                        </a:rPr>
                        <a:t>and staff </a:t>
                      </a:r>
                      <a:r>
                        <a:rPr lang="en-US" sz="2000" u="none" strike="noStrike" dirty="0" smtClean="0">
                          <a:effectLst/>
                          <a:latin typeface="Arial Narrow"/>
                          <a:cs typeface="Arial Narrow"/>
                        </a:rPr>
                        <a:t>systems</a:t>
                      </a:r>
                      <a:endParaRPr lang="en-US" sz="2000" b="0" i="0" u="none" strike="noStrike" dirty="0">
                        <a:solidFill>
                          <a:srgbClr val="000000"/>
                        </a:solidFill>
                        <a:effectLst/>
                        <a:latin typeface="Arial Narrow"/>
                        <a:cs typeface="Arial Narrow"/>
                      </a:endParaRPr>
                    </a:p>
                  </a:txBody>
                  <a:tcPr marL="72000" marR="72000" marT="0" marB="0"/>
                </a:tc>
              </a:tr>
            </a:tbl>
          </a:graphicData>
        </a:graphic>
      </p:graphicFrame>
      <p:sp>
        <p:nvSpPr>
          <p:cNvPr id="3" name="Title 2"/>
          <p:cNvSpPr>
            <a:spLocks noGrp="1"/>
          </p:cNvSpPr>
          <p:nvPr>
            <p:ph type="title"/>
          </p:nvPr>
        </p:nvSpPr>
        <p:spPr>
          <a:xfrm>
            <a:off x="711199" y="1104242"/>
            <a:ext cx="7799919" cy="442818"/>
          </a:xfrm>
        </p:spPr>
        <p:txBody>
          <a:bodyPr/>
          <a:lstStyle/>
          <a:p>
            <a:r>
              <a:rPr lang="en-US" dirty="0" smtClean="0"/>
              <a:t>Managing Visitors</a:t>
            </a:r>
            <a:endParaRPr lang="en-US" dirty="0"/>
          </a:p>
        </p:txBody>
      </p:sp>
    </p:spTree>
    <p:extLst>
      <p:ext uri="{BB962C8B-B14F-4D97-AF65-F5344CB8AC3E}">
        <p14:creationId xmlns:p14="http://schemas.microsoft.com/office/powerpoint/2010/main" val="1156213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Discussion Questions</a:t>
            </a:r>
            <a:endParaRPr lang="en-US" dirty="0"/>
          </a:p>
        </p:txBody>
      </p:sp>
      <p:sp>
        <p:nvSpPr>
          <p:cNvPr id="4" name="Text Placeholder 3"/>
          <p:cNvSpPr>
            <a:spLocks noGrp="1"/>
          </p:cNvSpPr>
          <p:nvPr>
            <p:ph type="body" sz="quarter" idx="10"/>
          </p:nvPr>
        </p:nvSpPr>
        <p:spPr>
          <a:xfrm>
            <a:off x="599440" y="1782762"/>
            <a:ext cx="8341360" cy="4910138"/>
          </a:xfrm>
        </p:spPr>
        <p:txBody>
          <a:bodyPr>
            <a:noAutofit/>
          </a:bodyPr>
          <a:lstStyle/>
          <a:p>
            <a:pPr marL="457200" lvl="0" indent="-457200">
              <a:buClr>
                <a:schemeClr val="tx1"/>
              </a:buClr>
              <a:buFont typeface="+mj-lt"/>
              <a:buAutoNum type="arabicPeriod"/>
            </a:pPr>
            <a:r>
              <a:rPr lang="en-US" sz="2400" dirty="0"/>
              <a:t>What technologies do you use when you are traveling? How can technology be used in the co-creation of visitor experiences? </a:t>
            </a:r>
            <a:endParaRPr lang="en-AU" sz="2400" dirty="0"/>
          </a:p>
          <a:p>
            <a:pPr marL="457200" lvl="0" indent="-457200">
              <a:buClr>
                <a:schemeClr val="tx1"/>
              </a:buClr>
              <a:buFont typeface="+mj-lt"/>
              <a:buAutoNum type="arabicPeriod"/>
            </a:pPr>
            <a:r>
              <a:rPr lang="en-US" sz="2400" dirty="0"/>
              <a:t>Some commentators have predicted that virtual reality will eventually eliminate the need to travel. Do you think this is a valid prediction? Discuss your reasoning.</a:t>
            </a:r>
            <a:endParaRPr lang="en-AU" sz="2400" dirty="0"/>
          </a:p>
          <a:p>
            <a:pPr marL="457200" lvl="0" indent="-457200">
              <a:buClr>
                <a:schemeClr val="tx1"/>
              </a:buClr>
              <a:buFont typeface="+mj-lt"/>
              <a:buAutoNum type="arabicPeriod"/>
            </a:pPr>
            <a:r>
              <a:rPr lang="en-US" sz="2400" dirty="0"/>
              <a:t>Think about places you have visited on your travels. Have you experienced any examples of technology in interpretive experiences? Were these technologies effective in supporting your learning or were they just a gimmick</a:t>
            </a:r>
            <a:r>
              <a:rPr lang="en-US" sz="2400" dirty="0" smtClean="0"/>
              <a:t>?</a:t>
            </a:r>
            <a:endParaRPr lang="en-AU" sz="2400" dirty="0"/>
          </a:p>
        </p:txBody>
      </p:sp>
      <p:sp>
        <p:nvSpPr>
          <p:cNvPr id="2" name="Slide Number Placeholder 1"/>
          <p:cNvSpPr>
            <a:spLocks noGrp="1"/>
          </p:cNvSpPr>
          <p:nvPr>
            <p:ph type="sldNum" sz="quarter" idx="11"/>
          </p:nvPr>
        </p:nvSpPr>
        <p:spPr/>
        <p:txBody>
          <a:bodyPr/>
          <a:lstStyle/>
          <a:p>
            <a:fld id="{FA145648-7FE8-402D-88EC-E9CFE9DCEB83}" type="slidenum">
              <a:rPr lang="en-AU" smtClean="0"/>
              <a:pPr/>
              <a:t>19</a:t>
            </a:fld>
            <a:endParaRPr lang="en-AU"/>
          </a:p>
        </p:txBody>
      </p:sp>
    </p:spTree>
    <p:extLst>
      <p:ext uri="{BB962C8B-B14F-4D97-AF65-F5344CB8AC3E}">
        <p14:creationId xmlns:p14="http://schemas.microsoft.com/office/powerpoint/2010/main" val="983417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563" y="2110852"/>
            <a:ext cx="7199855" cy="442818"/>
          </a:xfrm>
        </p:spPr>
        <p:txBody>
          <a:bodyPr/>
          <a:lstStyle/>
          <a:p>
            <a:pPr algn="ctr"/>
            <a:r>
              <a:rPr lang="en-US" sz="3600" dirty="0" smtClean="0"/>
              <a:t>Chapter 10</a:t>
            </a:r>
            <a:endParaRPr lang="en-US" sz="3600" dirty="0"/>
          </a:p>
        </p:txBody>
      </p:sp>
      <p:sp>
        <p:nvSpPr>
          <p:cNvPr id="3" name="Text Placeholder 2"/>
          <p:cNvSpPr>
            <a:spLocks noGrp="1"/>
          </p:cNvSpPr>
          <p:nvPr>
            <p:ph type="body" sz="quarter" idx="10"/>
          </p:nvPr>
        </p:nvSpPr>
        <p:spPr>
          <a:xfrm>
            <a:off x="1044575" y="2661096"/>
            <a:ext cx="7199313" cy="1199704"/>
          </a:xfrm>
        </p:spPr>
        <p:txBody>
          <a:bodyPr>
            <a:normAutofit/>
          </a:bodyPr>
          <a:lstStyle/>
          <a:p>
            <a:pPr algn="ctr"/>
            <a:r>
              <a:rPr lang="en-US" sz="3200" dirty="0"/>
              <a:t>Tourist Experiences </a:t>
            </a:r>
            <a:r>
              <a:rPr lang="en-US" sz="3200" dirty="0" smtClean="0"/>
              <a:t/>
            </a:r>
            <a:br>
              <a:rPr lang="en-US" sz="3200" dirty="0" smtClean="0"/>
            </a:br>
            <a:r>
              <a:rPr lang="en-US" sz="3200" dirty="0" smtClean="0"/>
              <a:t>and </a:t>
            </a:r>
            <a:r>
              <a:rPr lang="en-US" sz="3200" dirty="0"/>
              <a:t>Information Technology</a:t>
            </a:r>
          </a:p>
        </p:txBody>
      </p:sp>
    </p:spTree>
    <p:extLst>
      <p:ext uri="{BB962C8B-B14F-4D97-AF65-F5344CB8AC3E}">
        <p14:creationId xmlns:p14="http://schemas.microsoft.com/office/powerpoint/2010/main" val="2050884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Discussion Questions</a:t>
            </a:r>
            <a:endParaRPr lang="en-US" dirty="0"/>
          </a:p>
        </p:txBody>
      </p:sp>
      <p:sp>
        <p:nvSpPr>
          <p:cNvPr id="4" name="Text Placeholder 3"/>
          <p:cNvSpPr>
            <a:spLocks noGrp="1"/>
          </p:cNvSpPr>
          <p:nvPr>
            <p:ph type="body" sz="quarter" idx="10"/>
          </p:nvPr>
        </p:nvSpPr>
        <p:spPr>
          <a:xfrm>
            <a:off x="599440" y="1782762"/>
            <a:ext cx="8341360" cy="4910138"/>
          </a:xfrm>
        </p:spPr>
        <p:txBody>
          <a:bodyPr>
            <a:noAutofit/>
          </a:bodyPr>
          <a:lstStyle/>
          <a:p>
            <a:pPr marL="457200" lvl="0" indent="-457200">
              <a:buClr>
                <a:schemeClr val="tx1"/>
              </a:buClr>
              <a:buFont typeface="+mj-lt"/>
              <a:buAutoNum type="arabicPeriod" startAt="4"/>
            </a:pPr>
            <a:r>
              <a:rPr lang="en-US" sz="2400" dirty="0"/>
              <a:t>In this chapter we explored some of the challenges and opportunities of using IT for interpretation. What are some of the operational advantages and disadvantages of using technology in the creation of experiences?</a:t>
            </a:r>
            <a:endParaRPr lang="en-AU" sz="2400" dirty="0"/>
          </a:p>
          <a:p>
            <a:pPr marL="457200" lvl="0" indent="-457200">
              <a:buClr>
                <a:schemeClr val="tx1"/>
              </a:buClr>
              <a:buFont typeface="+mj-lt"/>
              <a:buAutoNum type="arabicPeriod" startAt="4"/>
            </a:pPr>
            <a:r>
              <a:rPr lang="en-US" sz="2400" dirty="0"/>
              <a:t>Does the use of technology in attractions erode or enhance opportunities for high touch experiences? Discuss your reasoning and compare your points with other students.</a:t>
            </a:r>
            <a:endParaRPr lang="en-AU" sz="2400" dirty="0"/>
          </a:p>
        </p:txBody>
      </p:sp>
      <p:sp>
        <p:nvSpPr>
          <p:cNvPr id="2" name="Slide Number Placeholder 1"/>
          <p:cNvSpPr>
            <a:spLocks noGrp="1"/>
          </p:cNvSpPr>
          <p:nvPr>
            <p:ph type="sldNum" sz="quarter" idx="11"/>
          </p:nvPr>
        </p:nvSpPr>
        <p:spPr/>
        <p:txBody>
          <a:bodyPr/>
          <a:lstStyle/>
          <a:p>
            <a:fld id="{FA145648-7FE8-402D-88EC-E9CFE9DCEB83}" type="slidenum">
              <a:rPr lang="en-AU" smtClean="0"/>
              <a:pPr/>
              <a:t>20</a:t>
            </a:fld>
            <a:endParaRPr lang="en-AU"/>
          </a:p>
        </p:txBody>
      </p:sp>
    </p:spTree>
    <p:extLst>
      <p:ext uri="{BB962C8B-B14F-4D97-AF65-F5344CB8AC3E}">
        <p14:creationId xmlns:p14="http://schemas.microsoft.com/office/powerpoint/2010/main" val="34633482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Websites</a:t>
            </a:r>
            <a:endParaRPr lang="en-US" dirty="0"/>
          </a:p>
        </p:txBody>
      </p:sp>
      <p:sp>
        <p:nvSpPr>
          <p:cNvPr id="4" name="Slide Number Placeholder 3"/>
          <p:cNvSpPr>
            <a:spLocks noGrp="1"/>
          </p:cNvSpPr>
          <p:nvPr>
            <p:ph type="sldNum" sz="quarter" idx="12"/>
          </p:nvPr>
        </p:nvSpPr>
        <p:spPr>
          <a:xfrm>
            <a:off x="6374423" y="6153150"/>
            <a:ext cx="2133600" cy="365125"/>
          </a:xfrm>
        </p:spPr>
        <p:txBody>
          <a:bodyPr/>
          <a:lstStyle/>
          <a:p>
            <a:fld id="{FA145648-7FE8-402D-88EC-E9CFE9DCEB83}" type="slidenum">
              <a:rPr lang="en-AU" smtClean="0"/>
              <a:pPr/>
              <a:t>21</a:t>
            </a:fld>
            <a:endParaRPr lang="en-AU"/>
          </a:p>
        </p:txBody>
      </p:sp>
      <p:graphicFrame>
        <p:nvGraphicFramePr>
          <p:cNvPr id="11" name="Table 10"/>
          <p:cNvGraphicFramePr>
            <a:graphicFrameLocks noGrp="1"/>
          </p:cNvGraphicFramePr>
          <p:nvPr>
            <p:extLst>
              <p:ext uri="{D42A27DB-BD31-4B8C-83A1-F6EECF244321}">
                <p14:modId xmlns:p14="http://schemas.microsoft.com/office/powerpoint/2010/main" val="1079340422"/>
              </p:ext>
            </p:extLst>
          </p:nvPr>
        </p:nvGraphicFramePr>
        <p:xfrm>
          <a:off x="723900" y="1828798"/>
          <a:ext cx="7952739" cy="3596640"/>
        </p:xfrm>
        <a:graphic>
          <a:graphicData uri="http://schemas.openxmlformats.org/drawingml/2006/table">
            <a:tbl>
              <a:tblPr>
                <a:tableStyleId>{912C8C85-51F0-491E-9774-3900AFEF0FD7}</a:tableStyleId>
              </a:tblPr>
              <a:tblGrid>
                <a:gridCol w="1143000"/>
                <a:gridCol w="2591940"/>
                <a:gridCol w="1189024"/>
                <a:gridCol w="3028775"/>
              </a:tblGrid>
              <a:tr h="1198880">
                <a:tc>
                  <a:txBody>
                    <a:bodyPr/>
                    <a:lstStyle/>
                    <a:p>
                      <a:pPr algn="ctr">
                        <a:spcBef>
                          <a:spcPts val="400"/>
                        </a:spcBef>
                        <a:spcAft>
                          <a:spcPts val="0"/>
                        </a:spcAft>
                      </a:pPr>
                      <a:endParaRPr lang="en-US" sz="5400" i="0" dirty="0">
                        <a:effectLst/>
                        <a:latin typeface="Arial Narrow"/>
                        <a:ea typeface="Calibri"/>
                        <a:cs typeface="Arial Narrow"/>
                      </a:endParaRPr>
                    </a:p>
                  </a:txBody>
                  <a:tcPr marL="68580" marR="68580" marT="0" marB="0">
                    <a:lnL w="9525" cap="flat" cmpd="sng" algn="ctr">
                      <a:noFill/>
                      <a:prstDash val="solid"/>
                    </a:lnL>
                    <a:lnR>
                      <a:noFill/>
                    </a:lnR>
                    <a:lnT w="9525" cap="flat" cmpd="sng" algn="ctr">
                      <a:noFill/>
                      <a:prstDash val="solid"/>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1800" b="1" dirty="0">
                          <a:solidFill>
                            <a:srgbClr val="000000"/>
                          </a:solidFill>
                          <a:effectLst/>
                          <a:latin typeface="Arial Narrow"/>
                          <a:ea typeface="Calibri"/>
                          <a:cs typeface="Arial Narrow"/>
                        </a:rPr>
                        <a:t>International Association of Amusement Parks and Attractions</a:t>
                      </a:r>
                      <a:endParaRPr lang="en-AU" sz="1800" dirty="0">
                        <a:effectLst/>
                        <a:latin typeface="Arial Narrow"/>
                        <a:ea typeface="Calibri"/>
                        <a:cs typeface="Arial Narrow"/>
                      </a:endParaRPr>
                    </a:p>
                    <a:p>
                      <a:pPr>
                        <a:spcBef>
                          <a:spcPts val="400"/>
                        </a:spcBef>
                        <a:spcAft>
                          <a:spcPts val="0"/>
                        </a:spcAft>
                      </a:pPr>
                      <a:r>
                        <a:rPr lang="en-US" sz="1800" i="1" dirty="0" err="1" smtClean="0">
                          <a:effectLst/>
                          <a:latin typeface="Arial Narrow"/>
                          <a:ea typeface="Calibri"/>
                          <a:cs typeface="Arial Narrow"/>
                        </a:rPr>
                        <a:t>www.iaapa.org</a:t>
                      </a:r>
                      <a:endParaRPr lang="en-AU" sz="1800" dirty="0">
                        <a:effectLst/>
                        <a:latin typeface="Arial Narrow"/>
                        <a:ea typeface="Calibri"/>
                        <a:cs typeface="Arial Narrow"/>
                      </a:endParaRPr>
                    </a:p>
                  </a:txBody>
                  <a:tcPr marL="68580" marR="68580" marT="0" marB="0" anchor="ctr">
                    <a:lnL>
                      <a:noFill/>
                    </a:lnL>
                    <a:lnR w="9525" cap="flat" cmpd="sng" algn="ctr">
                      <a:noFill/>
                      <a:prstDash val="solid"/>
                    </a:lnR>
                    <a:lnT w="9525" cap="flat" cmpd="sng" algn="ctr">
                      <a:noFill/>
                      <a:prstDash val="solid"/>
                    </a:lnT>
                    <a:lnB>
                      <a:noFill/>
                    </a:lnB>
                    <a:lnTlToBr w="12700" cmpd="sng">
                      <a:noFill/>
                      <a:prstDash val="solid"/>
                    </a:lnTlToBr>
                    <a:lnBlToTr w="12700" cmpd="sng">
                      <a:noFill/>
                      <a:prstDash val="solid"/>
                    </a:lnBlToTr>
                  </a:tcPr>
                </a:tc>
                <a:tc>
                  <a:txBody>
                    <a:bodyPr/>
                    <a:lstStyle/>
                    <a:p>
                      <a:pPr>
                        <a:spcBef>
                          <a:spcPts val="400"/>
                        </a:spcBef>
                        <a:spcAft>
                          <a:spcPts val="0"/>
                        </a:spcAft>
                      </a:pPr>
                      <a:endParaRPr lang="en-AU" sz="3200" i="0" dirty="0">
                        <a:effectLst/>
                        <a:latin typeface="Arial Narrow"/>
                        <a:ea typeface="Calibri"/>
                        <a:cs typeface="Arial Narrow"/>
                      </a:endParaRPr>
                    </a:p>
                  </a:txBody>
                  <a:tcPr marL="68580" marR="68580" marT="0" marB="0" anchor="ctr">
                    <a:lnL>
                      <a:noFill/>
                    </a:lnL>
                    <a:lnR w="9525" cap="flat" cmpd="sng" algn="ctr">
                      <a:noFill/>
                      <a:prstDash val="solid"/>
                    </a:lnR>
                    <a:lnT w="9525" cap="flat" cmpd="sng" algn="ctr">
                      <a:noFill/>
                      <a:prstDash val="solid"/>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1800" b="1" dirty="0" smtClean="0">
                          <a:solidFill>
                            <a:srgbClr val="000000"/>
                          </a:solidFill>
                          <a:effectLst/>
                          <a:latin typeface="Arial Narrow"/>
                          <a:ea typeface="Calibri"/>
                          <a:cs typeface="Arial Narrow"/>
                        </a:rPr>
                        <a:t>International Council of Museums</a:t>
                      </a:r>
                      <a:endParaRPr lang="en-AU" sz="1800" dirty="0" smtClean="0">
                        <a:effectLst/>
                        <a:latin typeface="Arial Narrow"/>
                        <a:ea typeface="Calibri"/>
                        <a:cs typeface="Arial Narrow"/>
                      </a:endParaRPr>
                    </a:p>
                    <a:p>
                      <a:pPr>
                        <a:spcBef>
                          <a:spcPts val="400"/>
                        </a:spcBef>
                        <a:spcAft>
                          <a:spcPts val="0"/>
                        </a:spcAft>
                      </a:pPr>
                      <a:r>
                        <a:rPr lang="en-US" sz="1800" i="1" dirty="0" err="1" smtClean="0">
                          <a:solidFill>
                            <a:srgbClr val="000000"/>
                          </a:solidFill>
                          <a:effectLst/>
                          <a:latin typeface="Arial Narrow"/>
                          <a:ea typeface="Calibri"/>
                          <a:cs typeface="Arial Narrow"/>
                        </a:rPr>
                        <a:t>icom.museum</a:t>
                      </a:r>
                      <a:endParaRPr lang="en-AU" sz="1800" dirty="0" smtClean="0">
                        <a:effectLst/>
                        <a:latin typeface="Arial Narrow"/>
                        <a:ea typeface="Calibri"/>
                        <a:cs typeface="Arial Narrow"/>
                      </a:endParaRPr>
                    </a:p>
                  </a:txBody>
                  <a:tcPr marL="68580" marR="68580" marT="0" marB="0" anchor="ctr">
                    <a:lnL>
                      <a:noFill/>
                    </a:lnL>
                    <a:lnR w="9525" cap="flat" cmpd="sng" algn="ctr">
                      <a:noFill/>
                      <a:prstDash val="solid"/>
                    </a:lnR>
                    <a:lnT w="9525" cap="flat" cmpd="sng" algn="ctr">
                      <a:noFill/>
                      <a:prstDash val="solid"/>
                    </a:lnT>
                    <a:lnB>
                      <a:noFill/>
                    </a:lnB>
                    <a:lnTlToBr w="12700" cmpd="sng">
                      <a:noFill/>
                      <a:prstDash val="solid"/>
                    </a:lnTlToBr>
                    <a:lnBlToTr w="12700" cmpd="sng">
                      <a:noFill/>
                      <a:prstDash val="solid"/>
                    </a:lnBlToTr>
                  </a:tcPr>
                </a:tc>
              </a:tr>
              <a:tr h="1198880">
                <a:tc>
                  <a:txBody>
                    <a:bodyPr/>
                    <a:lstStyle/>
                    <a:p>
                      <a:pPr algn="ctr">
                        <a:spcBef>
                          <a:spcPts val="400"/>
                        </a:spcBef>
                        <a:spcAft>
                          <a:spcPts val="0"/>
                        </a:spcAft>
                      </a:pPr>
                      <a:endParaRPr lang="en-US" sz="5400" i="0" dirty="0">
                        <a:effectLst/>
                        <a:latin typeface="Arial Narrow"/>
                        <a:ea typeface="Calibri"/>
                        <a:cs typeface="Arial Narrow"/>
                      </a:endParaRPr>
                    </a:p>
                  </a:txBody>
                  <a:tcPr marL="68580" marR="68580" marT="0" marB="0">
                    <a:lnL w="9525" cap="flat" cmpd="sng" algn="ctr">
                      <a:noFill/>
                      <a:prstDash val="solid"/>
                    </a:lnL>
                    <a:lnR>
                      <a:noFill/>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1800" b="1" dirty="0" smtClean="0">
                          <a:solidFill>
                            <a:srgbClr val="000000"/>
                          </a:solidFill>
                          <a:effectLst/>
                          <a:latin typeface="Arial Narrow"/>
                          <a:ea typeface="Calibri"/>
                          <a:cs typeface="Arial Narrow"/>
                        </a:rPr>
                        <a:t>PDC</a:t>
                      </a:r>
                      <a:endParaRPr lang="en-AU" sz="1800" dirty="0" smtClean="0">
                        <a:effectLst/>
                        <a:latin typeface="Arial Narrow"/>
                        <a:ea typeface="Calibri"/>
                        <a:cs typeface="Arial Narrow"/>
                      </a:endParaRPr>
                    </a:p>
                    <a:p>
                      <a:pPr>
                        <a:spcBef>
                          <a:spcPts val="400"/>
                        </a:spcBef>
                        <a:spcAft>
                          <a:spcPts val="0"/>
                        </a:spcAft>
                      </a:pPr>
                      <a:r>
                        <a:rPr lang="en-US" sz="1800" i="1" dirty="0" err="1" smtClean="0">
                          <a:solidFill>
                            <a:srgbClr val="000000"/>
                          </a:solidFill>
                          <a:effectLst/>
                          <a:latin typeface="Arial Narrow"/>
                          <a:ea typeface="Calibri"/>
                          <a:cs typeface="Arial Narrow"/>
                        </a:rPr>
                        <a:t>www.pdcsolutions.com</a:t>
                      </a:r>
                      <a:endParaRPr lang="en-AU" sz="1800" dirty="0" smtClean="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endParaRPr lang="en-AU" sz="3200" i="0" dirty="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1800" b="1" dirty="0" err="1">
                          <a:solidFill>
                            <a:srgbClr val="000000"/>
                          </a:solidFill>
                          <a:effectLst/>
                          <a:latin typeface="Arial Narrow"/>
                          <a:ea typeface="Calibri"/>
                          <a:cs typeface="Arial Narrow"/>
                        </a:rPr>
                        <a:t>Accesso</a:t>
                      </a:r>
                      <a:r>
                        <a:rPr lang="en-US" sz="1800" dirty="0">
                          <a:solidFill>
                            <a:srgbClr val="000000"/>
                          </a:solidFill>
                          <a:effectLst/>
                          <a:latin typeface="Arial Narrow"/>
                          <a:ea typeface="Calibri"/>
                          <a:cs typeface="Arial Narrow"/>
                        </a:rPr>
                        <a:t/>
                      </a:r>
                      <a:br>
                        <a:rPr lang="en-US" sz="1800" dirty="0">
                          <a:solidFill>
                            <a:srgbClr val="000000"/>
                          </a:solidFill>
                          <a:effectLst/>
                          <a:latin typeface="Arial Narrow"/>
                          <a:ea typeface="Calibri"/>
                          <a:cs typeface="Arial Narrow"/>
                        </a:rPr>
                      </a:br>
                      <a:r>
                        <a:rPr lang="en-US" sz="1800" i="1" dirty="0" err="1" smtClean="0">
                          <a:solidFill>
                            <a:srgbClr val="000000"/>
                          </a:solidFill>
                          <a:effectLst/>
                          <a:latin typeface="Arial Narrow"/>
                          <a:ea typeface="Calibri"/>
                          <a:cs typeface="Arial Narrow"/>
                        </a:rPr>
                        <a:t>accesso.com</a:t>
                      </a:r>
                      <a:endParaRPr lang="en-AU" sz="1800" dirty="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1198880">
                <a:tc>
                  <a:txBody>
                    <a:bodyPr/>
                    <a:lstStyle/>
                    <a:p>
                      <a:pPr algn="ctr">
                        <a:spcBef>
                          <a:spcPts val="400"/>
                        </a:spcBef>
                        <a:spcAft>
                          <a:spcPts val="0"/>
                        </a:spcAft>
                      </a:pPr>
                      <a:endParaRPr lang="en-US" sz="5400" i="0" dirty="0">
                        <a:effectLst/>
                        <a:latin typeface="Arial Narrow"/>
                        <a:ea typeface="Calibri"/>
                        <a:cs typeface="Arial Narrow"/>
                      </a:endParaRPr>
                    </a:p>
                  </a:txBody>
                  <a:tcPr marL="68580" marR="68580" marT="0" marB="0">
                    <a:lnL w="9525" cap="flat" cmpd="sng" algn="ctr">
                      <a:noFill/>
                      <a:prstDash val="solid"/>
                    </a:lnL>
                    <a:lnR>
                      <a:noFill/>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1800" b="1" dirty="0" err="1">
                          <a:solidFill>
                            <a:srgbClr val="000000"/>
                          </a:solidFill>
                          <a:effectLst/>
                          <a:latin typeface="Arial Narrow"/>
                          <a:ea typeface="Calibri"/>
                          <a:cs typeface="Arial Narrow"/>
                        </a:rPr>
                        <a:t>iVenture</a:t>
                      </a:r>
                      <a:r>
                        <a:rPr lang="en-US" sz="1800" b="1" dirty="0">
                          <a:solidFill>
                            <a:srgbClr val="000000"/>
                          </a:solidFill>
                          <a:effectLst/>
                          <a:latin typeface="Arial Narrow"/>
                          <a:ea typeface="Calibri"/>
                          <a:cs typeface="Arial Narrow"/>
                        </a:rPr>
                        <a:t> Card</a:t>
                      </a:r>
                      <a:endParaRPr lang="en-AU" sz="1800" dirty="0">
                        <a:effectLst/>
                        <a:latin typeface="Arial Narrow"/>
                        <a:ea typeface="Calibri"/>
                        <a:cs typeface="Arial Narrow"/>
                      </a:endParaRPr>
                    </a:p>
                    <a:p>
                      <a:pPr>
                        <a:spcBef>
                          <a:spcPts val="400"/>
                        </a:spcBef>
                        <a:spcAft>
                          <a:spcPts val="0"/>
                        </a:spcAft>
                      </a:pPr>
                      <a:r>
                        <a:rPr lang="en-US" sz="1800" i="1" dirty="0" err="1" smtClean="0">
                          <a:solidFill>
                            <a:srgbClr val="000000"/>
                          </a:solidFill>
                          <a:effectLst/>
                          <a:latin typeface="Arial Narrow"/>
                          <a:ea typeface="Calibri"/>
                          <a:cs typeface="Arial Narrow"/>
                        </a:rPr>
                        <a:t>www.iventurecard.com</a:t>
                      </a:r>
                      <a:endParaRPr lang="en-AU" sz="1800" dirty="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endParaRPr lang="en-AU" sz="3200" i="0" dirty="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1800" b="1" dirty="0">
                          <a:solidFill>
                            <a:srgbClr val="000000"/>
                          </a:solidFill>
                          <a:effectLst/>
                          <a:latin typeface="Arial Narrow"/>
                          <a:ea typeface="Calibri"/>
                          <a:cs typeface="Arial Narrow"/>
                        </a:rPr>
                        <a:t>Walt Disney Company</a:t>
                      </a:r>
                      <a:endParaRPr lang="en-AU" sz="1800" dirty="0">
                        <a:effectLst/>
                        <a:latin typeface="Arial Narrow"/>
                        <a:ea typeface="Calibri"/>
                        <a:cs typeface="Arial Narrow"/>
                      </a:endParaRPr>
                    </a:p>
                    <a:p>
                      <a:pPr>
                        <a:spcBef>
                          <a:spcPts val="400"/>
                        </a:spcBef>
                        <a:spcAft>
                          <a:spcPts val="0"/>
                        </a:spcAft>
                      </a:pPr>
                      <a:r>
                        <a:rPr lang="en-US" sz="1800" i="1" dirty="0" err="1" smtClean="0">
                          <a:solidFill>
                            <a:srgbClr val="000000"/>
                          </a:solidFill>
                          <a:effectLst/>
                          <a:latin typeface="Arial Narrow"/>
                          <a:ea typeface="Calibri"/>
                          <a:cs typeface="Arial Narrow"/>
                        </a:rPr>
                        <a:t>thewaltdisneycompany.com</a:t>
                      </a:r>
                      <a:endParaRPr lang="en-AU" sz="1800" dirty="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bl>
          </a:graphicData>
        </a:graphic>
      </p:graphicFrame>
      <p:pic>
        <p:nvPicPr>
          <p:cNvPr id="10" name="Picture 9" descr="CH10 IAAPA Q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157" y="1962577"/>
            <a:ext cx="1008000" cy="1008000"/>
          </a:xfrm>
          <a:prstGeom prst="rect">
            <a:avLst/>
          </a:prstGeom>
        </p:spPr>
      </p:pic>
      <p:pic>
        <p:nvPicPr>
          <p:cNvPr id="12" name="Picture 11" descr="CH10 PDC Q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157" y="3165944"/>
            <a:ext cx="1008000" cy="1008000"/>
          </a:xfrm>
          <a:prstGeom prst="rect">
            <a:avLst/>
          </a:prstGeom>
        </p:spPr>
      </p:pic>
      <p:pic>
        <p:nvPicPr>
          <p:cNvPr id="13" name="Picture 12" descr="CH10 iVenture QR.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3986" y="4369312"/>
            <a:ext cx="1008000" cy="1008000"/>
          </a:xfrm>
          <a:prstGeom prst="rect">
            <a:avLst/>
          </a:prstGeom>
        </p:spPr>
      </p:pic>
      <p:pic>
        <p:nvPicPr>
          <p:cNvPr id="14" name="Picture 13" descr="CH10 ICOM Q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67278" y="1949748"/>
            <a:ext cx="1008000" cy="1008000"/>
          </a:xfrm>
          <a:prstGeom prst="rect">
            <a:avLst/>
          </a:prstGeom>
        </p:spPr>
      </p:pic>
      <p:pic>
        <p:nvPicPr>
          <p:cNvPr id="15" name="Picture 14" descr="CH10 Accesso QR.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67278" y="3127460"/>
            <a:ext cx="1008000" cy="1008000"/>
          </a:xfrm>
          <a:prstGeom prst="rect">
            <a:avLst/>
          </a:prstGeom>
        </p:spPr>
      </p:pic>
      <p:pic>
        <p:nvPicPr>
          <p:cNvPr id="16" name="Picture 15" descr="CH10 Disney QR.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67278" y="4305172"/>
            <a:ext cx="1008000" cy="1008000"/>
          </a:xfrm>
          <a:prstGeom prst="rect">
            <a:avLst/>
          </a:prstGeom>
        </p:spPr>
      </p:pic>
    </p:spTree>
    <p:extLst>
      <p:ext uri="{BB962C8B-B14F-4D97-AF65-F5344CB8AC3E}">
        <p14:creationId xmlns:p14="http://schemas.microsoft.com/office/powerpoint/2010/main" val="32884734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0475" y="1156319"/>
            <a:ext cx="7911744" cy="442818"/>
          </a:xfrm>
        </p:spPr>
        <p:txBody>
          <a:bodyPr/>
          <a:lstStyle/>
          <a:p>
            <a:r>
              <a:rPr lang="en-US" sz="2800" dirty="0" smtClean="0"/>
              <a:t>Case Study:</a:t>
            </a:r>
            <a:r>
              <a:rPr lang="en-US" sz="2800" b="0" dirty="0" smtClean="0"/>
              <a:t> Walt Disney Company</a:t>
            </a:r>
            <a:endParaRPr lang="en-US" sz="2800" b="0" dirty="0"/>
          </a:p>
        </p:txBody>
      </p:sp>
      <p:sp>
        <p:nvSpPr>
          <p:cNvPr id="5" name="Text Placeholder 4"/>
          <p:cNvSpPr>
            <a:spLocks noGrp="1"/>
          </p:cNvSpPr>
          <p:nvPr>
            <p:ph type="body" sz="quarter" idx="10"/>
          </p:nvPr>
        </p:nvSpPr>
        <p:spPr>
          <a:xfrm>
            <a:off x="510540" y="1706562"/>
            <a:ext cx="8341360" cy="5011738"/>
          </a:xfrm>
        </p:spPr>
        <p:txBody>
          <a:bodyPr>
            <a:noAutofit/>
          </a:bodyPr>
          <a:lstStyle/>
          <a:p>
            <a:pPr marL="1587" lvl="1" indent="0">
              <a:buNone/>
            </a:pPr>
            <a:r>
              <a:rPr lang="en-US" sz="2000" i="1" dirty="0" smtClean="0"/>
              <a:t>Any </a:t>
            </a:r>
            <a:r>
              <a:rPr lang="en-US" sz="2000" i="1" dirty="0"/>
              <a:t>sufficiently advanced technology is indistinguishable from </a:t>
            </a:r>
            <a:r>
              <a:rPr lang="en-US" sz="2000" i="1" dirty="0" smtClean="0"/>
              <a:t>magic </a:t>
            </a:r>
            <a:r>
              <a:rPr lang="en-US" sz="2000" dirty="0" smtClean="0"/>
              <a:t>(Arthur C. </a:t>
            </a:r>
            <a:r>
              <a:rPr lang="en-US" sz="2000" smtClean="0"/>
              <a:t>Clarke</a:t>
            </a:r>
            <a:r>
              <a:rPr lang="en-US" sz="2000" smtClean="0"/>
              <a:t>).</a:t>
            </a:r>
            <a:endParaRPr lang="en-US" sz="2000" dirty="0"/>
          </a:p>
          <a:p>
            <a:pPr lvl="1"/>
            <a:r>
              <a:rPr lang="en-US" sz="2000" dirty="0" smtClean="0"/>
              <a:t>Walt </a:t>
            </a:r>
            <a:r>
              <a:rPr lang="en-US" sz="2000" dirty="0"/>
              <a:t>Disney Parks and Resorts include six destinations with 13 theme parks and 46 resorts in North America, Europe and </a:t>
            </a:r>
            <a:r>
              <a:rPr lang="en-US" sz="2000" dirty="0" smtClean="0"/>
              <a:t>Asia.</a:t>
            </a:r>
            <a:r>
              <a:rPr lang="en-AU" sz="2000" dirty="0" smtClean="0"/>
              <a:t> </a:t>
            </a:r>
          </a:p>
          <a:p>
            <a:pPr lvl="1"/>
            <a:r>
              <a:rPr lang="en-US" sz="2000" dirty="0"/>
              <a:t>Walt Disney was an early pioneer in the adoption of new technologies </a:t>
            </a:r>
            <a:r>
              <a:rPr lang="en-US" sz="2000" dirty="0" smtClean="0"/>
              <a:t>for animation</a:t>
            </a:r>
            <a:r>
              <a:rPr lang="en-US" sz="2000" dirty="0"/>
              <a:t>, live action films, nature documentaries, special exhibits, theme park rides and city </a:t>
            </a:r>
            <a:r>
              <a:rPr lang="en-US" sz="2000" dirty="0" smtClean="0"/>
              <a:t>planning.</a:t>
            </a:r>
          </a:p>
          <a:p>
            <a:pPr marL="1587" lvl="1" indent="0">
              <a:buNone/>
            </a:pPr>
            <a:r>
              <a:rPr lang="en-US" sz="2000" dirty="0" err="1" smtClean="0"/>
              <a:t>MyMagic</a:t>
            </a:r>
            <a:r>
              <a:rPr lang="en-US" sz="2000" dirty="0" smtClean="0"/>
              <a:t>+</a:t>
            </a:r>
          </a:p>
          <a:p>
            <a:pPr lvl="1"/>
            <a:r>
              <a:rPr lang="en-US" sz="2000" i="1" dirty="0"/>
              <a:t>My Disney Experience</a:t>
            </a:r>
            <a:r>
              <a:rPr lang="en-US" sz="2000" dirty="0"/>
              <a:t> </a:t>
            </a:r>
            <a:r>
              <a:rPr lang="en-US" sz="2000" dirty="0" smtClean="0"/>
              <a:t>website </a:t>
            </a:r>
            <a:r>
              <a:rPr lang="en-US" sz="2000" dirty="0"/>
              <a:t>and mobile </a:t>
            </a:r>
            <a:r>
              <a:rPr lang="en-US" sz="2000" dirty="0" smtClean="0"/>
              <a:t>app. </a:t>
            </a:r>
          </a:p>
          <a:p>
            <a:pPr lvl="1"/>
            <a:r>
              <a:rPr lang="en-US" sz="2000" i="1" dirty="0" err="1" smtClean="0"/>
              <a:t>MagicBand</a:t>
            </a:r>
            <a:r>
              <a:rPr lang="en-US" sz="2000" i="1" dirty="0" smtClean="0"/>
              <a:t> </a:t>
            </a:r>
            <a:r>
              <a:rPr lang="en-US" sz="2000" dirty="0" smtClean="0"/>
              <a:t>RFID wristband. </a:t>
            </a:r>
            <a:endParaRPr lang="en-AU" sz="2000" i="1" dirty="0" smtClean="0"/>
          </a:p>
          <a:p>
            <a:pPr lvl="1"/>
            <a:r>
              <a:rPr lang="en-US" sz="2000" dirty="0" smtClean="0"/>
              <a:t>Provides theme park entry, hotel room access, purchases, dinner reservations, </a:t>
            </a:r>
            <a:r>
              <a:rPr lang="en-US" sz="2000" dirty="0" err="1" smtClean="0"/>
              <a:t>fastpass</a:t>
            </a:r>
            <a:r>
              <a:rPr lang="en-US" sz="2000" dirty="0" smtClean="0"/>
              <a:t> and </a:t>
            </a:r>
            <a:r>
              <a:rPr lang="en-US" sz="2000" dirty="0" err="1" smtClean="0"/>
              <a:t>photopass</a:t>
            </a:r>
            <a:r>
              <a:rPr lang="en-US" sz="2000" dirty="0" smtClean="0"/>
              <a:t> access, and various interactive experiences.</a:t>
            </a:r>
          </a:p>
          <a:p>
            <a:pPr lvl="2"/>
            <a:endParaRPr lang="en-US" sz="1600" dirty="0" smtClean="0"/>
          </a:p>
          <a:p>
            <a:pPr lvl="2"/>
            <a:endParaRPr lang="en-US" sz="1600" dirty="0" smtClean="0"/>
          </a:p>
        </p:txBody>
      </p:sp>
      <p:sp>
        <p:nvSpPr>
          <p:cNvPr id="2" name="Slide Number Placeholder 1"/>
          <p:cNvSpPr>
            <a:spLocks noGrp="1"/>
          </p:cNvSpPr>
          <p:nvPr>
            <p:ph type="sldNum" sz="quarter" idx="11"/>
          </p:nvPr>
        </p:nvSpPr>
        <p:spPr/>
        <p:txBody>
          <a:bodyPr/>
          <a:lstStyle/>
          <a:p>
            <a:fld id="{FA145648-7FE8-402D-88EC-E9CFE9DCEB83}" type="slidenum">
              <a:rPr lang="en-AU" smtClean="0"/>
              <a:pPr/>
              <a:t>22</a:t>
            </a:fld>
            <a:endParaRPr lang="en-AU" dirty="0"/>
          </a:p>
        </p:txBody>
      </p:sp>
    </p:spTree>
    <p:extLst>
      <p:ext uri="{BB962C8B-B14F-4D97-AF65-F5344CB8AC3E}">
        <p14:creationId xmlns:p14="http://schemas.microsoft.com/office/powerpoint/2010/main" val="1067155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10 Learning Objectives</a:t>
            </a:r>
            <a:endParaRPr lang="en-GB" dirty="0"/>
          </a:p>
        </p:txBody>
      </p:sp>
      <p:sp>
        <p:nvSpPr>
          <p:cNvPr id="3" name="Text Placeholder 2"/>
          <p:cNvSpPr>
            <a:spLocks noGrp="1"/>
          </p:cNvSpPr>
          <p:nvPr>
            <p:ph type="body" sz="quarter" idx="10"/>
          </p:nvPr>
        </p:nvSpPr>
        <p:spPr>
          <a:xfrm>
            <a:off x="599440" y="1782762"/>
            <a:ext cx="8163559" cy="4884737"/>
          </a:xfrm>
        </p:spPr>
        <p:txBody>
          <a:bodyPr>
            <a:normAutofit/>
          </a:bodyPr>
          <a:lstStyle/>
          <a:p>
            <a:pPr>
              <a:lnSpc>
                <a:spcPct val="110000"/>
              </a:lnSpc>
            </a:pPr>
            <a:r>
              <a:rPr lang="en-US" dirty="0"/>
              <a:t>After studying this chapter you should be able to</a:t>
            </a:r>
            <a:r>
              <a:rPr lang="en-US" dirty="0" smtClean="0"/>
              <a:t>:</a:t>
            </a:r>
          </a:p>
          <a:p>
            <a:pPr marL="457200" lvl="0" indent="-457200">
              <a:buClr>
                <a:schemeClr val="tx1"/>
              </a:buClr>
              <a:buFont typeface="+mj-lt"/>
              <a:buAutoNum type="arabicPeriod"/>
            </a:pPr>
            <a:r>
              <a:rPr lang="en-US" dirty="0" smtClean="0"/>
              <a:t>explain </a:t>
            </a:r>
            <a:r>
              <a:rPr lang="en-US" dirty="0"/>
              <a:t>the role that IT plays in attracting visitors to attractions and events;</a:t>
            </a:r>
          </a:p>
          <a:p>
            <a:pPr marL="457200" lvl="0" indent="-457200">
              <a:buClr>
                <a:schemeClr val="tx1"/>
              </a:buClr>
              <a:buFont typeface="+mj-lt"/>
              <a:buAutoNum type="arabicPeriod"/>
            </a:pPr>
            <a:r>
              <a:rPr lang="en-US" dirty="0"/>
              <a:t>a</a:t>
            </a:r>
            <a:r>
              <a:rPr lang="en-US" dirty="0" smtClean="0"/>
              <a:t>nalyze </a:t>
            </a:r>
            <a:r>
              <a:rPr lang="en-US" dirty="0"/>
              <a:t>the different roles of IT in the staging of memorable attraction and event experiences;</a:t>
            </a:r>
          </a:p>
          <a:p>
            <a:pPr marL="457200" lvl="0" indent="-457200">
              <a:buClr>
                <a:schemeClr val="tx1"/>
              </a:buClr>
              <a:buFont typeface="+mj-lt"/>
              <a:buAutoNum type="arabicPeriod"/>
            </a:pPr>
            <a:r>
              <a:rPr lang="en-US" dirty="0"/>
              <a:t>u</a:t>
            </a:r>
            <a:r>
              <a:rPr lang="en-US" dirty="0" smtClean="0"/>
              <a:t>nderstand </a:t>
            </a:r>
            <a:r>
              <a:rPr lang="en-US" dirty="0"/>
              <a:t>how It can disrupt or destroy some visitor experiences; and </a:t>
            </a:r>
          </a:p>
          <a:p>
            <a:pPr marL="457200" lvl="0" indent="-457200">
              <a:buClr>
                <a:schemeClr val="tx1"/>
              </a:buClr>
              <a:buFont typeface="+mj-lt"/>
              <a:buAutoNum type="arabicPeriod"/>
            </a:pPr>
            <a:r>
              <a:rPr lang="en-US" dirty="0"/>
              <a:t>a</a:t>
            </a:r>
            <a:r>
              <a:rPr lang="en-US" dirty="0" smtClean="0"/>
              <a:t>pply various IT solutions to the management of visitors in attraction and event settings.</a:t>
            </a:r>
          </a:p>
        </p:txBody>
      </p:sp>
    </p:spTree>
    <p:extLst>
      <p:ext uri="{BB962C8B-B14F-4D97-AF65-F5344CB8AC3E}">
        <p14:creationId xmlns:p14="http://schemas.microsoft.com/office/powerpoint/2010/main" val="3498193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a:t>
            </a:r>
            <a:endParaRPr lang="en-US" dirty="0"/>
          </a:p>
        </p:txBody>
      </p:sp>
      <p:sp>
        <p:nvSpPr>
          <p:cNvPr id="3" name="Text Placeholder 2"/>
          <p:cNvSpPr>
            <a:spLocks noGrp="1"/>
          </p:cNvSpPr>
          <p:nvPr>
            <p:ph type="body" sz="quarter" idx="11"/>
          </p:nvPr>
        </p:nvSpPr>
        <p:spPr/>
        <p:txBody>
          <a:bodyPr>
            <a:noAutofit/>
          </a:bodyPr>
          <a:lstStyle/>
          <a:p>
            <a:pPr lvl="1"/>
            <a:r>
              <a:rPr lang="en-US" dirty="0" smtClean="0"/>
              <a:t>Android, </a:t>
            </a:r>
            <a:r>
              <a:rPr lang="en-US" dirty="0"/>
              <a:t>animatronics, </a:t>
            </a:r>
            <a:r>
              <a:rPr lang="en-US" dirty="0" smtClean="0"/>
              <a:t>mechatronics</a:t>
            </a:r>
            <a:endParaRPr lang="en-US" dirty="0"/>
          </a:p>
          <a:p>
            <a:pPr lvl="1"/>
            <a:r>
              <a:rPr lang="en-US" dirty="0" smtClean="0"/>
              <a:t>Augmented and virtual reality </a:t>
            </a:r>
          </a:p>
          <a:p>
            <a:pPr lvl="1"/>
            <a:r>
              <a:rPr lang="en-US" dirty="0" smtClean="0"/>
              <a:t>Electronic </a:t>
            </a:r>
            <a:r>
              <a:rPr lang="en-US" dirty="0"/>
              <a:t>ticketing </a:t>
            </a:r>
            <a:r>
              <a:rPr lang="en-US" dirty="0" smtClean="0"/>
              <a:t>systems</a:t>
            </a:r>
            <a:endParaRPr lang="en-US" dirty="0" smtClean="0"/>
          </a:p>
          <a:p>
            <a:pPr lvl="1"/>
            <a:r>
              <a:rPr lang="en-US" dirty="0" smtClean="0"/>
              <a:t>Experience economy</a:t>
            </a:r>
          </a:p>
          <a:p>
            <a:pPr lvl="1"/>
            <a:r>
              <a:rPr lang="en-US" dirty="0" smtClean="0"/>
              <a:t>Gamification</a:t>
            </a:r>
          </a:p>
          <a:p>
            <a:pPr lvl="1"/>
            <a:r>
              <a:rPr lang="en-US" dirty="0" smtClean="0"/>
              <a:t>Interpretation and orientation</a:t>
            </a:r>
          </a:p>
          <a:p>
            <a:pPr lvl="1"/>
            <a:r>
              <a:rPr lang="en-US" dirty="0" smtClean="0"/>
              <a:t>Virtual guide</a:t>
            </a:r>
            <a:endParaRPr lang="en-US" dirty="0"/>
          </a:p>
          <a:p>
            <a:pPr lvl="1"/>
            <a:r>
              <a:rPr lang="en-US" dirty="0" smtClean="0"/>
              <a:t>Virtual </a:t>
            </a:r>
            <a:r>
              <a:rPr lang="en-US" dirty="0"/>
              <a:t>queuing </a:t>
            </a:r>
            <a:r>
              <a:rPr lang="en-US" dirty="0" smtClean="0"/>
              <a:t>systems</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4</a:t>
            </a:fld>
            <a:endParaRPr lang="en-AU" dirty="0"/>
          </a:p>
        </p:txBody>
      </p:sp>
    </p:spTree>
    <p:extLst>
      <p:ext uri="{BB962C8B-B14F-4D97-AF65-F5344CB8AC3E}">
        <p14:creationId xmlns:p14="http://schemas.microsoft.com/office/powerpoint/2010/main" val="2131145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1"/>
            <p:extLst>
              <p:ext uri="{D42A27DB-BD31-4B8C-83A1-F6EECF244321}">
                <p14:modId xmlns:p14="http://schemas.microsoft.com/office/powerpoint/2010/main" val="121186823"/>
              </p:ext>
            </p:extLst>
          </p:nvPr>
        </p:nvGraphicFramePr>
        <p:xfrm>
          <a:off x="685541" y="1898496"/>
          <a:ext cx="7797802" cy="4496804"/>
        </p:xfrm>
        <a:graphic>
          <a:graphicData uri="http://schemas.openxmlformats.org/drawingml/2006/table">
            <a:tbl>
              <a:tblPr bandRow="1">
                <a:tableStyleId>{93296810-A885-4BE3-A3E7-6D5BEEA58F35}</a:tableStyleId>
              </a:tblPr>
              <a:tblGrid>
                <a:gridCol w="469085"/>
                <a:gridCol w="3656318"/>
                <a:gridCol w="3672399"/>
              </a:tblGrid>
              <a:tr h="436142">
                <a:tc>
                  <a:txBody>
                    <a:bodyPr/>
                    <a:lstStyle/>
                    <a:p>
                      <a:endParaRPr lang="en-US" sz="2000" b="1" dirty="0">
                        <a:solidFill>
                          <a:srgbClr val="475A8D"/>
                        </a:solidFill>
                        <a:latin typeface="Arial Narrow"/>
                        <a:cs typeface="Arial Narrow"/>
                      </a:endParaRPr>
                    </a:p>
                  </a:txBody>
                  <a:tcPr>
                    <a:solidFill>
                      <a:srgbClr val="FFFFFF"/>
                    </a:solidFill>
                  </a:tcPr>
                </a:tc>
                <a:tc>
                  <a:txBody>
                    <a:bodyPr/>
                    <a:lstStyle/>
                    <a:p>
                      <a:pPr algn="ctr"/>
                      <a:r>
                        <a:rPr lang="en-US" sz="2000" b="1" dirty="0" smtClean="0">
                          <a:solidFill>
                            <a:schemeClr val="bg1"/>
                          </a:solidFill>
                          <a:latin typeface="Arial Narrow"/>
                          <a:cs typeface="Arial Narrow"/>
                        </a:rPr>
                        <a:t>Natural</a:t>
                      </a:r>
                      <a:endParaRPr lang="en-US" sz="2000" b="1" dirty="0">
                        <a:solidFill>
                          <a:schemeClr val="bg1"/>
                        </a:solidFill>
                        <a:latin typeface="Arial Narrow"/>
                        <a:cs typeface="Arial Narrow"/>
                      </a:endParaRPr>
                    </a:p>
                  </a:txBody>
                  <a:tcPr>
                    <a:solidFill>
                      <a:schemeClr val="accent6">
                        <a:lumMod val="60000"/>
                        <a:lumOff val="40000"/>
                      </a:schemeClr>
                    </a:solidFill>
                  </a:tcPr>
                </a:tc>
                <a:tc>
                  <a:txBody>
                    <a:bodyPr/>
                    <a:lstStyle/>
                    <a:p>
                      <a:pPr algn="ctr"/>
                      <a:r>
                        <a:rPr lang="en-US" sz="2000" b="1" dirty="0" smtClean="0">
                          <a:solidFill>
                            <a:schemeClr val="bg1"/>
                          </a:solidFill>
                          <a:latin typeface="Arial Narrow"/>
                          <a:cs typeface="Arial Narrow"/>
                        </a:rPr>
                        <a:t>Cultural</a:t>
                      </a:r>
                      <a:endParaRPr lang="en-US" sz="2000" b="1" dirty="0">
                        <a:solidFill>
                          <a:schemeClr val="bg1"/>
                        </a:solidFill>
                        <a:latin typeface="Arial Narrow"/>
                        <a:cs typeface="Arial Narrow"/>
                      </a:endParaRPr>
                    </a:p>
                  </a:txBody>
                  <a:tcPr>
                    <a:solidFill>
                      <a:schemeClr val="accent6">
                        <a:lumMod val="60000"/>
                        <a:lumOff val="40000"/>
                      </a:schemeClr>
                    </a:solidFill>
                  </a:tcPr>
                </a:tc>
              </a:tr>
              <a:tr h="1923150">
                <a:tc>
                  <a:txBody>
                    <a:bodyPr/>
                    <a:lstStyle/>
                    <a:p>
                      <a:pPr algn="ctr"/>
                      <a:r>
                        <a:rPr lang="en-US" sz="2000" b="1" dirty="0" smtClean="0">
                          <a:solidFill>
                            <a:srgbClr val="FFFFFF"/>
                          </a:solidFill>
                          <a:latin typeface="Arial Narrow"/>
                          <a:cs typeface="Arial Narrow"/>
                        </a:rPr>
                        <a:t>Permanent</a:t>
                      </a:r>
                      <a:endParaRPr lang="en-US" sz="2000" b="1" dirty="0">
                        <a:solidFill>
                          <a:srgbClr val="FFFFFF"/>
                        </a:solidFill>
                        <a:latin typeface="Arial Narrow"/>
                        <a:cs typeface="Arial Narrow"/>
                      </a:endParaRPr>
                    </a:p>
                  </a:txBody>
                  <a:tcPr vert="vert270">
                    <a:solidFill>
                      <a:srgbClr val="8898C3"/>
                    </a:solidFill>
                  </a:tcPr>
                </a:tc>
                <a:tc>
                  <a:txBody>
                    <a:bodyPr/>
                    <a:lstStyle/>
                    <a:p>
                      <a:pPr marL="285750" lvl="0" indent="-285750">
                        <a:buFont typeface="Wingdings" charset="2"/>
                        <a:buChar char="§"/>
                      </a:pPr>
                      <a:r>
                        <a:rPr lang="en-US" sz="2000" kern="1200" dirty="0" smtClean="0">
                          <a:solidFill>
                            <a:schemeClr val="dk1"/>
                          </a:solidFill>
                          <a:effectLst/>
                          <a:latin typeface="Arial Narrow"/>
                          <a:ea typeface="+mn-ea"/>
                          <a:cs typeface="Arial Narrow"/>
                        </a:rPr>
                        <a:t>flora and fauna</a:t>
                      </a:r>
                    </a:p>
                    <a:p>
                      <a:pPr marL="285750" lvl="0" indent="-285750">
                        <a:buFont typeface="Wingdings" charset="2"/>
                        <a:buChar char="§"/>
                      </a:pPr>
                      <a:r>
                        <a:rPr lang="en-US" sz="2000" kern="1200" dirty="0" smtClean="0">
                          <a:solidFill>
                            <a:schemeClr val="dk1"/>
                          </a:solidFill>
                          <a:effectLst/>
                          <a:latin typeface="Arial Narrow"/>
                          <a:ea typeface="+mn-ea"/>
                          <a:cs typeface="Arial Narrow"/>
                        </a:rPr>
                        <a:t>terrestrial/marine parks &amp; reserves</a:t>
                      </a:r>
                    </a:p>
                    <a:p>
                      <a:pPr marL="285750" lvl="0" indent="-285750">
                        <a:buFont typeface="Wingdings" charset="2"/>
                        <a:buChar char="§"/>
                      </a:pPr>
                      <a:r>
                        <a:rPr lang="en-US" sz="2000" kern="1200" dirty="0" smtClean="0">
                          <a:solidFill>
                            <a:schemeClr val="dk1"/>
                          </a:solidFill>
                          <a:effectLst/>
                          <a:latin typeface="Arial Narrow"/>
                          <a:ea typeface="+mn-ea"/>
                          <a:cs typeface="Arial Narrow"/>
                        </a:rPr>
                        <a:t>landscapes</a:t>
                      </a:r>
                    </a:p>
                    <a:p>
                      <a:pPr marL="285750" lvl="0" indent="-285750">
                        <a:buFont typeface="Wingdings" charset="2"/>
                        <a:buChar char="§"/>
                      </a:pPr>
                      <a:r>
                        <a:rPr lang="en-US" sz="2000" kern="1200" dirty="0" smtClean="0">
                          <a:solidFill>
                            <a:schemeClr val="dk1"/>
                          </a:solidFill>
                          <a:effectLst/>
                          <a:latin typeface="Arial Narrow"/>
                          <a:ea typeface="+mn-ea"/>
                          <a:cs typeface="Arial Narrow"/>
                        </a:rPr>
                        <a:t>geological features</a:t>
                      </a:r>
                      <a:r>
                        <a:rPr lang="en-AU" sz="2000" dirty="0" smtClean="0">
                          <a:effectLst/>
                          <a:latin typeface="Arial Narrow"/>
                          <a:cs typeface="Arial Narrow"/>
                        </a:rPr>
                        <a:t> </a:t>
                      </a:r>
                      <a:endParaRPr lang="en-US" sz="2000" dirty="0">
                        <a:latin typeface="Arial Narrow"/>
                        <a:cs typeface="Arial Narrow"/>
                      </a:endParaRPr>
                    </a:p>
                  </a:txBody>
                  <a:tcPr/>
                </a:tc>
                <a:tc>
                  <a:txBody>
                    <a:bodyPr/>
                    <a:lstStyle/>
                    <a:p>
                      <a:pPr marL="285750" indent="-285750">
                        <a:buFont typeface="Wingdings" charset="2"/>
                        <a:buChar char="§"/>
                      </a:pPr>
                      <a:r>
                        <a:rPr lang="en-US" sz="2000" kern="1200" dirty="0" smtClean="0">
                          <a:solidFill>
                            <a:schemeClr val="dk1"/>
                          </a:solidFill>
                          <a:effectLst/>
                          <a:latin typeface="Arial Narrow"/>
                          <a:ea typeface="+mn-ea"/>
                          <a:cs typeface="Arial Narrow"/>
                        </a:rPr>
                        <a:t>theme parks</a:t>
                      </a:r>
                    </a:p>
                    <a:p>
                      <a:pPr marL="285750" indent="-285750">
                        <a:buFont typeface="Wingdings" charset="2"/>
                        <a:buChar char="§"/>
                      </a:pPr>
                      <a:r>
                        <a:rPr lang="en-US" sz="2000" kern="1200" dirty="0" smtClean="0">
                          <a:solidFill>
                            <a:schemeClr val="dk1"/>
                          </a:solidFill>
                          <a:effectLst/>
                          <a:latin typeface="Arial Narrow"/>
                          <a:ea typeface="+mn-ea"/>
                          <a:cs typeface="Arial Narrow"/>
                        </a:rPr>
                        <a:t>art galleries</a:t>
                      </a:r>
                      <a:r>
                        <a:rPr lang="en-US" sz="2000" kern="1200" baseline="0" dirty="0" smtClean="0">
                          <a:solidFill>
                            <a:schemeClr val="dk1"/>
                          </a:solidFill>
                          <a:effectLst/>
                          <a:latin typeface="Arial Narrow"/>
                          <a:ea typeface="+mn-ea"/>
                          <a:cs typeface="Arial Narrow"/>
                        </a:rPr>
                        <a:t> &amp; </a:t>
                      </a:r>
                      <a:r>
                        <a:rPr lang="en-US" sz="2000" kern="1200" dirty="0" smtClean="0">
                          <a:solidFill>
                            <a:schemeClr val="dk1"/>
                          </a:solidFill>
                          <a:effectLst/>
                          <a:latin typeface="Arial Narrow"/>
                          <a:ea typeface="+mn-ea"/>
                          <a:cs typeface="Arial Narrow"/>
                        </a:rPr>
                        <a:t>museums</a:t>
                      </a:r>
                    </a:p>
                    <a:p>
                      <a:pPr marL="285750" indent="-285750">
                        <a:buFont typeface="Wingdings" charset="2"/>
                        <a:buChar char="§"/>
                      </a:pPr>
                      <a:r>
                        <a:rPr lang="en-US" sz="2000" kern="1200" dirty="0" smtClean="0">
                          <a:solidFill>
                            <a:schemeClr val="dk1"/>
                          </a:solidFill>
                          <a:effectLst/>
                          <a:latin typeface="Arial Narrow"/>
                          <a:ea typeface="+mn-ea"/>
                          <a:cs typeface="Arial Narrow"/>
                        </a:rPr>
                        <a:t>historic sites</a:t>
                      </a:r>
                    </a:p>
                    <a:p>
                      <a:pPr marL="285750" indent="-285750">
                        <a:buFont typeface="Wingdings" charset="2"/>
                        <a:buChar char="§"/>
                      </a:pPr>
                      <a:r>
                        <a:rPr lang="en-US" sz="2000" kern="1200" dirty="0" smtClean="0">
                          <a:solidFill>
                            <a:schemeClr val="dk1"/>
                          </a:solidFill>
                          <a:effectLst/>
                          <a:latin typeface="Arial Narrow"/>
                          <a:ea typeface="+mn-ea"/>
                          <a:cs typeface="Arial Narrow"/>
                        </a:rPr>
                        <a:t>architectural wonders</a:t>
                      </a:r>
                    </a:p>
                    <a:p>
                      <a:pPr marL="285750" indent="-285750">
                        <a:buFont typeface="Wingdings" charset="2"/>
                        <a:buChar char="§"/>
                      </a:pPr>
                      <a:r>
                        <a:rPr lang="en-US" sz="2000" kern="1200" dirty="0" smtClean="0">
                          <a:solidFill>
                            <a:schemeClr val="dk1"/>
                          </a:solidFill>
                          <a:effectLst/>
                          <a:latin typeface="Arial Narrow"/>
                          <a:ea typeface="+mn-ea"/>
                          <a:cs typeface="Arial Narrow"/>
                        </a:rPr>
                        <a:t>zoos</a:t>
                      </a:r>
                      <a:r>
                        <a:rPr lang="en-US" sz="2000" kern="1200" baseline="0" dirty="0" smtClean="0">
                          <a:solidFill>
                            <a:schemeClr val="dk1"/>
                          </a:solidFill>
                          <a:effectLst/>
                          <a:latin typeface="Arial Narrow"/>
                          <a:ea typeface="+mn-ea"/>
                          <a:cs typeface="Arial Narrow"/>
                        </a:rPr>
                        <a:t> &amp; </a:t>
                      </a:r>
                      <a:r>
                        <a:rPr lang="en-US" sz="2000" kern="1200" dirty="0" smtClean="0">
                          <a:solidFill>
                            <a:schemeClr val="dk1"/>
                          </a:solidFill>
                          <a:effectLst/>
                          <a:latin typeface="Arial Narrow"/>
                          <a:ea typeface="+mn-ea"/>
                          <a:cs typeface="Arial Narrow"/>
                        </a:rPr>
                        <a:t>aquaria</a:t>
                      </a:r>
                    </a:p>
                    <a:p>
                      <a:pPr marL="285750" indent="-285750">
                        <a:buFont typeface="Wingdings" charset="2"/>
                        <a:buChar char="§"/>
                      </a:pPr>
                      <a:r>
                        <a:rPr lang="en-US" sz="2000" kern="1200" dirty="0" smtClean="0">
                          <a:solidFill>
                            <a:schemeClr val="dk1"/>
                          </a:solidFill>
                          <a:effectLst/>
                          <a:latin typeface="Arial Narrow"/>
                          <a:ea typeface="+mn-ea"/>
                          <a:cs typeface="Arial Narrow"/>
                        </a:rPr>
                        <a:t>sports &amp; entertainment sites</a:t>
                      </a:r>
                    </a:p>
                    <a:p>
                      <a:pPr marL="285750" indent="-285750">
                        <a:buFont typeface="Wingdings" charset="2"/>
                        <a:buChar char="§"/>
                      </a:pPr>
                      <a:r>
                        <a:rPr lang="en-US" sz="2000" kern="1200" dirty="0" smtClean="0">
                          <a:solidFill>
                            <a:schemeClr val="dk1"/>
                          </a:solidFill>
                          <a:effectLst/>
                          <a:latin typeface="Arial Narrow"/>
                          <a:ea typeface="+mn-ea"/>
                          <a:cs typeface="Arial Narrow"/>
                        </a:rPr>
                        <a:t>shopping</a:t>
                      </a:r>
                      <a:r>
                        <a:rPr lang="en-US" sz="2000" kern="1200" baseline="0" dirty="0" smtClean="0">
                          <a:solidFill>
                            <a:schemeClr val="dk1"/>
                          </a:solidFill>
                          <a:effectLst/>
                          <a:latin typeface="Arial Narrow"/>
                          <a:ea typeface="+mn-ea"/>
                          <a:cs typeface="Arial Narrow"/>
                        </a:rPr>
                        <a:t> &amp; </a:t>
                      </a:r>
                      <a:r>
                        <a:rPr lang="en-US" sz="2000" kern="1200" dirty="0" smtClean="0">
                          <a:solidFill>
                            <a:schemeClr val="dk1"/>
                          </a:solidFill>
                          <a:effectLst/>
                          <a:latin typeface="Arial Narrow"/>
                          <a:ea typeface="+mn-ea"/>
                          <a:cs typeface="Arial Narrow"/>
                        </a:rPr>
                        <a:t>tourist precincts</a:t>
                      </a:r>
                      <a:r>
                        <a:rPr lang="en-AU" sz="2000" dirty="0" smtClean="0">
                          <a:effectLst/>
                          <a:latin typeface="Arial Narrow"/>
                          <a:cs typeface="Arial Narrow"/>
                        </a:rPr>
                        <a:t> </a:t>
                      </a:r>
                      <a:endParaRPr lang="en-AU" sz="2000" kern="1200" dirty="0" smtClean="0">
                        <a:solidFill>
                          <a:schemeClr val="dk1"/>
                        </a:solidFill>
                        <a:effectLst/>
                        <a:latin typeface="Arial Narrow"/>
                        <a:ea typeface="+mn-ea"/>
                        <a:cs typeface="Arial Narrow"/>
                      </a:endParaRPr>
                    </a:p>
                  </a:txBody>
                  <a:tcPr/>
                </a:tc>
              </a:tr>
              <a:tr h="1835622">
                <a:tc>
                  <a:txBody>
                    <a:bodyPr/>
                    <a:lstStyle/>
                    <a:p>
                      <a:pPr algn="ctr"/>
                      <a:r>
                        <a:rPr lang="en-US" sz="2000" b="1" dirty="0" smtClean="0">
                          <a:solidFill>
                            <a:srgbClr val="FFFFFF"/>
                          </a:solidFill>
                          <a:latin typeface="Arial Narrow"/>
                          <a:cs typeface="Arial Narrow"/>
                        </a:rPr>
                        <a:t>Temporary</a:t>
                      </a:r>
                      <a:endParaRPr lang="en-US" sz="2000" b="1" dirty="0">
                        <a:solidFill>
                          <a:srgbClr val="FFFFFF"/>
                        </a:solidFill>
                        <a:latin typeface="Arial Narrow"/>
                        <a:cs typeface="Arial Narrow"/>
                      </a:endParaRPr>
                    </a:p>
                  </a:txBody>
                  <a:tcPr vert="vert270">
                    <a:solidFill>
                      <a:srgbClr val="8898C3"/>
                    </a:solidFill>
                  </a:tcPr>
                </a:tc>
                <a:tc>
                  <a:txBody>
                    <a:bodyPr/>
                    <a:lstStyle/>
                    <a:p>
                      <a:pPr marL="285750" indent="-285750">
                        <a:buFont typeface="Wingdings" charset="2"/>
                        <a:buChar char="§"/>
                      </a:pPr>
                      <a:r>
                        <a:rPr lang="en-US" sz="2000" kern="1200" dirty="0" smtClean="0">
                          <a:solidFill>
                            <a:schemeClr val="dk1"/>
                          </a:solidFill>
                          <a:effectLst/>
                          <a:latin typeface="Arial Narrow"/>
                          <a:ea typeface="+mn-ea"/>
                          <a:cs typeface="Arial Narrow"/>
                        </a:rPr>
                        <a:t>volcanic eruptions</a:t>
                      </a:r>
                    </a:p>
                    <a:p>
                      <a:pPr marL="285750" indent="-285750">
                        <a:buFont typeface="Wingdings" charset="2"/>
                        <a:buChar char="§"/>
                      </a:pPr>
                      <a:r>
                        <a:rPr lang="en-US" sz="2000" kern="1200" dirty="0" smtClean="0">
                          <a:solidFill>
                            <a:schemeClr val="dk1"/>
                          </a:solidFill>
                          <a:effectLst/>
                          <a:latin typeface="Arial Narrow"/>
                          <a:ea typeface="+mn-ea"/>
                          <a:cs typeface="Arial Narrow"/>
                        </a:rPr>
                        <a:t>astronomical events</a:t>
                      </a:r>
                    </a:p>
                    <a:p>
                      <a:pPr marL="285750" indent="-285750">
                        <a:buFont typeface="Wingdings" charset="2"/>
                        <a:buChar char="§"/>
                      </a:pPr>
                      <a:r>
                        <a:rPr lang="en-US" sz="2000" kern="1200" dirty="0" smtClean="0">
                          <a:solidFill>
                            <a:schemeClr val="dk1"/>
                          </a:solidFill>
                          <a:effectLst/>
                          <a:latin typeface="Arial Narrow"/>
                          <a:ea typeface="+mn-ea"/>
                          <a:cs typeface="Arial Narrow"/>
                        </a:rPr>
                        <a:t>wildlife migrations</a:t>
                      </a:r>
                    </a:p>
                    <a:p>
                      <a:pPr marL="285750" indent="-285750">
                        <a:buFont typeface="Wingdings" charset="2"/>
                        <a:buChar char="§"/>
                      </a:pPr>
                      <a:r>
                        <a:rPr lang="en-US" sz="2000" kern="1200" dirty="0" smtClean="0">
                          <a:solidFill>
                            <a:schemeClr val="dk1"/>
                          </a:solidFill>
                          <a:effectLst/>
                          <a:latin typeface="Arial Narrow"/>
                          <a:ea typeface="+mn-ea"/>
                          <a:cs typeface="Arial Narrow"/>
                        </a:rPr>
                        <a:t>coral spawning</a:t>
                      </a:r>
                      <a:endParaRPr lang="en-AU" sz="2000" kern="1200" dirty="0" smtClean="0">
                        <a:solidFill>
                          <a:schemeClr val="dk1"/>
                        </a:solidFill>
                        <a:effectLst/>
                        <a:latin typeface="Arial Narrow"/>
                        <a:ea typeface="+mn-ea"/>
                        <a:cs typeface="Arial Narrow"/>
                      </a:endParaRPr>
                    </a:p>
                  </a:txBody>
                  <a:tcPr/>
                </a:tc>
                <a:tc>
                  <a:txBody>
                    <a:bodyPr/>
                    <a:lstStyle/>
                    <a:p>
                      <a:pPr marL="285750" indent="-285750">
                        <a:buFont typeface="Wingdings" charset="2"/>
                        <a:buChar char="§"/>
                      </a:pPr>
                      <a:r>
                        <a:rPr lang="en-US" sz="2000" kern="1200" dirty="0" smtClean="0">
                          <a:solidFill>
                            <a:schemeClr val="dk1"/>
                          </a:solidFill>
                          <a:effectLst/>
                          <a:latin typeface="Arial Narrow"/>
                          <a:ea typeface="+mn-ea"/>
                          <a:cs typeface="Arial Narrow"/>
                        </a:rPr>
                        <a:t>sports events</a:t>
                      </a:r>
                    </a:p>
                    <a:p>
                      <a:pPr marL="285750" indent="-285750">
                        <a:buFont typeface="Wingdings" charset="2"/>
                        <a:buChar char="§"/>
                      </a:pPr>
                      <a:r>
                        <a:rPr lang="en-US" sz="2000" kern="1200" dirty="0" smtClean="0">
                          <a:solidFill>
                            <a:schemeClr val="dk1"/>
                          </a:solidFill>
                          <a:effectLst/>
                          <a:latin typeface="Arial Narrow"/>
                          <a:ea typeface="+mn-ea"/>
                          <a:cs typeface="Arial Narrow"/>
                        </a:rPr>
                        <a:t>festivals</a:t>
                      </a:r>
                    </a:p>
                    <a:p>
                      <a:pPr marL="285750" indent="-285750">
                        <a:buFont typeface="Wingdings" charset="2"/>
                        <a:buChar char="§"/>
                      </a:pPr>
                      <a:r>
                        <a:rPr lang="en-US" sz="2000" kern="1200" dirty="0" smtClean="0">
                          <a:solidFill>
                            <a:schemeClr val="dk1"/>
                          </a:solidFill>
                          <a:effectLst/>
                          <a:latin typeface="Arial Narrow"/>
                          <a:ea typeface="+mn-ea"/>
                          <a:cs typeface="Arial Narrow"/>
                        </a:rPr>
                        <a:t>concerts</a:t>
                      </a:r>
                      <a:r>
                        <a:rPr lang="en-US" sz="2000" kern="1200" baseline="0" dirty="0" smtClean="0">
                          <a:solidFill>
                            <a:schemeClr val="dk1"/>
                          </a:solidFill>
                          <a:effectLst/>
                          <a:latin typeface="Arial Narrow"/>
                          <a:ea typeface="+mn-ea"/>
                          <a:cs typeface="Arial Narrow"/>
                        </a:rPr>
                        <a:t> &amp; </a:t>
                      </a:r>
                      <a:r>
                        <a:rPr lang="en-US" sz="2000" kern="1200" dirty="0" smtClean="0">
                          <a:solidFill>
                            <a:schemeClr val="dk1"/>
                          </a:solidFill>
                          <a:effectLst/>
                          <a:latin typeface="Arial Narrow"/>
                          <a:ea typeface="+mn-ea"/>
                          <a:cs typeface="Arial Narrow"/>
                        </a:rPr>
                        <a:t>performances </a:t>
                      </a:r>
                    </a:p>
                    <a:p>
                      <a:pPr marL="285750" indent="-285750">
                        <a:buFont typeface="Wingdings" charset="2"/>
                        <a:buChar char="§"/>
                      </a:pPr>
                      <a:r>
                        <a:rPr lang="en-US" sz="2000" kern="1200" dirty="0" smtClean="0">
                          <a:solidFill>
                            <a:schemeClr val="dk1"/>
                          </a:solidFill>
                          <a:effectLst/>
                          <a:latin typeface="Arial Narrow"/>
                          <a:ea typeface="+mn-ea"/>
                          <a:cs typeface="Arial Narrow"/>
                        </a:rPr>
                        <a:t>conferences &amp; meetings</a:t>
                      </a:r>
                      <a:endParaRPr lang="en-US" sz="2000" dirty="0">
                        <a:latin typeface="Arial Narrow"/>
                        <a:cs typeface="Arial Narrow"/>
                      </a:endParaRPr>
                    </a:p>
                  </a:txBody>
                  <a:tcPr/>
                </a:tc>
              </a:tr>
            </a:tbl>
          </a:graphicData>
        </a:graphic>
      </p:graphicFrame>
      <p:sp>
        <p:nvSpPr>
          <p:cNvPr id="2" name="Title 1"/>
          <p:cNvSpPr>
            <a:spLocks noGrp="1"/>
          </p:cNvSpPr>
          <p:nvPr>
            <p:ph type="title"/>
          </p:nvPr>
        </p:nvSpPr>
        <p:spPr/>
        <p:txBody>
          <a:bodyPr/>
          <a:lstStyle/>
          <a:p>
            <a:r>
              <a:rPr lang="en-US" dirty="0" smtClean="0"/>
              <a:t>Understanding Attractions</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5</a:t>
            </a:fld>
            <a:endParaRPr lang="en-AU"/>
          </a:p>
        </p:txBody>
      </p:sp>
    </p:spTree>
    <p:extLst>
      <p:ext uri="{BB962C8B-B14F-4D97-AF65-F5344CB8AC3E}">
        <p14:creationId xmlns:p14="http://schemas.microsoft.com/office/powerpoint/2010/main" val="1324624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lvl="1"/>
            <a:r>
              <a:rPr lang="en-US" dirty="0" smtClean="0"/>
              <a:t>Visitor </a:t>
            </a:r>
            <a:r>
              <a:rPr lang="en-US" dirty="0"/>
              <a:t>I</a:t>
            </a:r>
            <a:r>
              <a:rPr lang="en-US" dirty="0" smtClean="0"/>
              <a:t>nformation </a:t>
            </a:r>
            <a:r>
              <a:rPr lang="en-US" dirty="0" smtClean="0"/>
              <a:t>Centers (VICs)</a:t>
            </a:r>
            <a:endParaRPr lang="en-US" dirty="0" smtClean="0"/>
          </a:p>
          <a:p>
            <a:pPr lvl="2"/>
            <a:r>
              <a:rPr lang="en-US" dirty="0" smtClean="0"/>
              <a:t>Mobile apps</a:t>
            </a:r>
          </a:p>
          <a:p>
            <a:pPr lvl="2"/>
            <a:r>
              <a:rPr lang="en-US" dirty="0" smtClean="0"/>
              <a:t>Mediawalls</a:t>
            </a:r>
          </a:p>
          <a:p>
            <a:pPr lvl="2"/>
            <a:r>
              <a:rPr lang="en-US" dirty="0" smtClean="0"/>
              <a:t>Twitter feeds</a:t>
            </a:r>
          </a:p>
          <a:p>
            <a:pPr lvl="2"/>
            <a:r>
              <a:rPr lang="en-US" dirty="0" smtClean="0"/>
              <a:t>Information kiosks</a:t>
            </a:r>
          </a:p>
          <a:p>
            <a:pPr lvl="2"/>
            <a:r>
              <a:rPr lang="en-US" dirty="0" smtClean="0"/>
              <a:t>Tablets</a:t>
            </a:r>
          </a:p>
          <a:p>
            <a:pPr lvl="1"/>
            <a:r>
              <a:rPr lang="en-US" dirty="0" smtClean="0"/>
              <a:t>Sales and distribution</a:t>
            </a:r>
          </a:p>
          <a:p>
            <a:pPr lvl="2"/>
            <a:r>
              <a:rPr lang="en-US" dirty="0" smtClean="0"/>
              <a:t>Electronic ticketing</a:t>
            </a:r>
          </a:p>
          <a:p>
            <a:pPr lvl="2"/>
            <a:endParaRPr lang="en-US" dirty="0" smtClean="0"/>
          </a:p>
          <a:p>
            <a:pPr lvl="1"/>
            <a:endParaRPr lang="en-US" dirty="0"/>
          </a:p>
        </p:txBody>
      </p:sp>
      <p:sp>
        <p:nvSpPr>
          <p:cNvPr id="3" name="Title 2"/>
          <p:cNvSpPr>
            <a:spLocks noGrp="1"/>
          </p:cNvSpPr>
          <p:nvPr>
            <p:ph type="title"/>
          </p:nvPr>
        </p:nvSpPr>
        <p:spPr/>
        <p:txBody>
          <a:bodyPr/>
          <a:lstStyle/>
          <a:p>
            <a:r>
              <a:rPr lang="en-US" dirty="0" smtClean="0"/>
              <a:t>Attracting Visitors</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6</a:t>
            </a:fld>
            <a:endParaRPr lang="en-AU"/>
          </a:p>
        </p:txBody>
      </p:sp>
    </p:spTree>
    <p:extLst>
      <p:ext uri="{BB962C8B-B14F-4D97-AF65-F5344CB8AC3E}">
        <p14:creationId xmlns:p14="http://schemas.microsoft.com/office/powerpoint/2010/main" val="2362375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1"/>
            <p:extLst>
              <p:ext uri="{D42A27DB-BD31-4B8C-83A1-F6EECF244321}">
                <p14:modId xmlns:p14="http://schemas.microsoft.com/office/powerpoint/2010/main" val="1063606764"/>
              </p:ext>
            </p:extLst>
          </p:nvPr>
        </p:nvGraphicFramePr>
        <p:xfrm>
          <a:off x="711199" y="1787525"/>
          <a:ext cx="7974157" cy="4663440"/>
        </p:xfrm>
        <a:graphic>
          <a:graphicData uri="http://schemas.openxmlformats.org/drawingml/2006/table">
            <a:tbl>
              <a:tblPr bandRow="1">
                <a:tableStyleId>{93296810-A885-4BE3-A3E7-6D5BEEA58F35}</a:tableStyleId>
              </a:tblPr>
              <a:tblGrid>
                <a:gridCol w="1135660"/>
                <a:gridCol w="6838497"/>
              </a:tblGrid>
              <a:tr h="272308">
                <a:tc>
                  <a:txBody>
                    <a:bodyPr/>
                    <a:lstStyle/>
                    <a:p>
                      <a:pPr>
                        <a:spcBef>
                          <a:spcPts val="200"/>
                        </a:spcBef>
                        <a:spcAft>
                          <a:spcPts val="200"/>
                        </a:spcAft>
                      </a:pPr>
                      <a:r>
                        <a:rPr lang="en-US" sz="1800" b="1" dirty="0">
                          <a:solidFill>
                            <a:srgbClr val="FFFFFF"/>
                          </a:solidFill>
                          <a:effectLst/>
                          <a:latin typeface="Arial Narrow"/>
                          <a:cs typeface="Arial Narrow"/>
                        </a:rPr>
                        <a:t>Role</a:t>
                      </a:r>
                      <a:endParaRPr lang="en-AU" sz="2400" b="1" dirty="0">
                        <a:solidFill>
                          <a:srgbClr val="FFFFFF"/>
                        </a:solidFill>
                        <a:effectLst/>
                        <a:latin typeface="Arial Narrow"/>
                        <a:ea typeface="Calibri"/>
                        <a:cs typeface="Arial Narrow"/>
                      </a:endParaRPr>
                    </a:p>
                  </a:txBody>
                  <a:tcPr marL="68580" marR="68580" marT="0" marB="0">
                    <a:solidFill>
                      <a:srgbClr val="8898C3"/>
                    </a:solidFill>
                  </a:tcPr>
                </a:tc>
                <a:tc>
                  <a:txBody>
                    <a:bodyPr/>
                    <a:lstStyle/>
                    <a:p>
                      <a:pPr>
                        <a:spcBef>
                          <a:spcPts val="200"/>
                        </a:spcBef>
                        <a:spcAft>
                          <a:spcPts val="200"/>
                        </a:spcAft>
                      </a:pPr>
                      <a:r>
                        <a:rPr lang="en-US" sz="1800" b="1" dirty="0">
                          <a:solidFill>
                            <a:srgbClr val="FFFFFF"/>
                          </a:solidFill>
                          <a:effectLst/>
                          <a:latin typeface="Arial Narrow"/>
                          <a:cs typeface="Arial Narrow"/>
                        </a:rPr>
                        <a:t>Description</a:t>
                      </a:r>
                      <a:endParaRPr lang="en-AU" sz="2400" b="1" dirty="0">
                        <a:solidFill>
                          <a:srgbClr val="FFFFFF"/>
                        </a:solidFill>
                        <a:effectLst/>
                        <a:latin typeface="Arial Narrow"/>
                        <a:ea typeface="Calibri"/>
                        <a:cs typeface="Arial Narrow"/>
                      </a:endParaRPr>
                    </a:p>
                  </a:txBody>
                  <a:tcPr marL="68580" marR="68580" marT="0" marB="0">
                    <a:solidFill>
                      <a:srgbClr val="8898C3"/>
                    </a:solidFill>
                  </a:tcPr>
                </a:tc>
              </a:tr>
              <a:tr h="544617">
                <a:tc>
                  <a:txBody>
                    <a:bodyPr/>
                    <a:lstStyle/>
                    <a:p>
                      <a:pPr>
                        <a:spcBef>
                          <a:spcPts val="200"/>
                        </a:spcBef>
                        <a:spcAft>
                          <a:spcPts val="200"/>
                        </a:spcAft>
                      </a:pPr>
                      <a:r>
                        <a:rPr lang="en-US" sz="1800" b="1" dirty="0">
                          <a:effectLst/>
                          <a:latin typeface="Arial Narrow"/>
                          <a:cs typeface="Arial Narrow"/>
                        </a:rPr>
                        <a:t>Enabler</a:t>
                      </a:r>
                      <a:endParaRPr lang="en-AU" sz="2400" b="1" dirty="0">
                        <a:effectLst/>
                        <a:latin typeface="Arial Narrow"/>
                        <a:ea typeface="Calibri"/>
                        <a:cs typeface="Arial Narrow"/>
                      </a:endParaRPr>
                    </a:p>
                  </a:txBody>
                  <a:tcPr marL="68580" marR="68580" marT="0" marB="0"/>
                </a:tc>
                <a:tc>
                  <a:txBody>
                    <a:bodyPr/>
                    <a:lstStyle/>
                    <a:p>
                      <a:pPr>
                        <a:spcBef>
                          <a:spcPts val="200"/>
                        </a:spcBef>
                        <a:spcAft>
                          <a:spcPts val="200"/>
                        </a:spcAft>
                      </a:pPr>
                      <a:r>
                        <a:rPr lang="en-US" sz="1800" dirty="0">
                          <a:effectLst/>
                          <a:latin typeface="Arial Narrow"/>
                          <a:cs typeface="Arial Narrow"/>
                        </a:rPr>
                        <a:t>Technological innovations stimulate travel demand by providing the inspiration, time and economic means for people to travel</a:t>
                      </a:r>
                      <a:endParaRPr lang="en-AU" sz="2400" dirty="0">
                        <a:effectLst/>
                        <a:latin typeface="Arial Narrow"/>
                        <a:ea typeface="Calibri"/>
                        <a:cs typeface="Arial Narrow"/>
                      </a:endParaRPr>
                    </a:p>
                  </a:txBody>
                  <a:tcPr marL="68580" marR="68580" marT="0" marB="0"/>
                </a:tc>
              </a:tr>
              <a:tr h="272308">
                <a:tc>
                  <a:txBody>
                    <a:bodyPr/>
                    <a:lstStyle/>
                    <a:p>
                      <a:pPr>
                        <a:spcBef>
                          <a:spcPts val="200"/>
                        </a:spcBef>
                        <a:spcAft>
                          <a:spcPts val="200"/>
                        </a:spcAft>
                      </a:pPr>
                      <a:r>
                        <a:rPr lang="en-US" sz="1800" b="1">
                          <a:effectLst/>
                          <a:latin typeface="Arial Narrow"/>
                          <a:cs typeface="Arial Narrow"/>
                        </a:rPr>
                        <a:t>Creator</a:t>
                      </a:r>
                      <a:endParaRPr lang="en-AU" sz="2400" b="1">
                        <a:effectLst/>
                        <a:latin typeface="Arial Narrow"/>
                        <a:ea typeface="Calibri"/>
                        <a:cs typeface="Arial Narrow"/>
                      </a:endParaRPr>
                    </a:p>
                  </a:txBody>
                  <a:tcPr marL="68580" marR="68580" marT="0" marB="0"/>
                </a:tc>
                <a:tc>
                  <a:txBody>
                    <a:bodyPr/>
                    <a:lstStyle/>
                    <a:p>
                      <a:pPr>
                        <a:spcBef>
                          <a:spcPts val="200"/>
                        </a:spcBef>
                        <a:spcAft>
                          <a:spcPts val="200"/>
                        </a:spcAft>
                      </a:pPr>
                      <a:r>
                        <a:rPr lang="en-US" sz="1800" dirty="0">
                          <a:effectLst/>
                          <a:latin typeface="Arial Narrow"/>
                          <a:cs typeface="Arial Narrow"/>
                        </a:rPr>
                        <a:t>Technology is used in the creation of tourism experiences and settings</a:t>
                      </a:r>
                      <a:endParaRPr lang="en-AU" sz="2400" dirty="0">
                        <a:effectLst/>
                        <a:latin typeface="Arial Narrow"/>
                        <a:ea typeface="Calibri"/>
                        <a:cs typeface="Arial Narrow"/>
                      </a:endParaRPr>
                    </a:p>
                  </a:txBody>
                  <a:tcPr marL="68580" marR="68580" marT="0" marB="0"/>
                </a:tc>
              </a:tr>
              <a:tr h="272308">
                <a:tc>
                  <a:txBody>
                    <a:bodyPr/>
                    <a:lstStyle/>
                    <a:p>
                      <a:pPr>
                        <a:spcBef>
                          <a:spcPts val="200"/>
                        </a:spcBef>
                        <a:spcAft>
                          <a:spcPts val="200"/>
                        </a:spcAft>
                      </a:pPr>
                      <a:r>
                        <a:rPr lang="en-US" sz="1800" b="1" dirty="0">
                          <a:effectLst/>
                          <a:latin typeface="Arial Narrow"/>
                          <a:cs typeface="Arial Narrow"/>
                        </a:rPr>
                        <a:t>Attractor</a:t>
                      </a:r>
                      <a:endParaRPr lang="en-AU" sz="2400" b="1" dirty="0">
                        <a:effectLst/>
                        <a:latin typeface="Arial Narrow"/>
                        <a:ea typeface="Calibri"/>
                        <a:cs typeface="Arial Narrow"/>
                      </a:endParaRPr>
                    </a:p>
                  </a:txBody>
                  <a:tcPr marL="68580" marR="68580" marT="0" marB="0"/>
                </a:tc>
                <a:tc>
                  <a:txBody>
                    <a:bodyPr/>
                    <a:lstStyle/>
                    <a:p>
                      <a:pPr>
                        <a:spcBef>
                          <a:spcPts val="200"/>
                        </a:spcBef>
                        <a:spcAft>
                          <a:spcPts val="200"/>
                        </a:spcAft>
                      </a:pPr>
                      <a:r>
                        <a:rPr lang="en-US" sz="1800" dirty="0">
                          <a:effectLst/>
                          <a:latin typeface="Arial Narrow"/>
                          <a:cs typeface="Arial Narrow"/>
                        </a:rPr>
                        <a:t>Technology can be the focal point for travel experiences</a:t>
                      </a:r>
                      <a:endParaRPr lang="en-AU" sz="2400" dirty="0">
                        <a:effectLst/>
                        <a:latin typeface="Arial Narrow"/>
                        <a:ea typeface="Calibri"/>
                        <a:cs typeface="Arial Narrow"/>
                      </a:endParaRPr>
                    </a:p>
                  </a:txBody>
                  <a:tcPr marL="68580" marR="68580" marT="0" marB="0"/>
                </a:tc>
              </a:tr>
              <a:tr h="544617">
                <a:tc>
                  <a:txBody>
                    <a:bodyPr/>
                    <a:lstStyle/>
                    <a:p>
                      <a:pPr>
                        <a:spcBef>
                          <a:spcPts val="200"/>
                        </a:spcBef>
                        <a:spcAft>
                          <a:spcPts val="200"/>
                        </a:spcAft>
                      </a:pPr>
                      <a:r>
                        <a:rPr lang="en-US" sz="1800" b="1">
                          <a:effectLst/>
                          <a:latin typeface="Arial Narrow"/>
                          <a:cs typeface="Arial Narrow"/>
                        </a:rPr>
                        <a:t>Enhancer</a:t>
                      </a:r>
                      <a:endParaRPr lang="en-AU" sz="2400" b="1">
                        <a:effectLst/>
                        <a:latin typeface="Arial Narrow"/>
                        <a:ea typeface="Calibri"/>
                        <a:cs typeface="Arial Narrow"/>
                      </a:endParaRPr>
                    </a:p>
                  </a:txBody>
                  <a:tcPr marL="68580" marR="68580" marT="0" marB="0"/>
                </a:tc>
                <a:tc>
                  <a:txBody>
                    <a:bodyPr/>
                    <a:lstStyle/>
                    <a:p>
                      <a:pPr>
                        <a:spcBef>
                          <a:spcPts val="200"/>
                        </a:spcBef>
                        <a:spcAft>
                          <a:spcPts val="200"/>
                        </a:spcAft>
                      </a:pPr>
                      <a:r>
                        <a:rPr lang="en-US" sz="1800" dirty="0">
                          <a:effectLst/>
                          <a:latin typeface="Arial Narrow"/>
                          <a:cs typeface="Arial Narrow"/>
                        </a:rPr>
                        <a:t>Technology can enhance the experience by supporting comfort, orientation, interpretation and translation </a:t>
                      </a:r>
                      <a:endParaRPr lang="en-AU" sz="2400" dirty="0">
                        <a:effectLst/>
                        <a:latin typeface="Arial Narrow"/>
                        <a:ea typeface="Calibri"/>
                        <a:cs typeface="Arial Narrow"/>
                      </a:endParaRPr>
                    </a:p>
                  </a:txBody>
                  <a:tcPr marL="68580" marR="68580" marT="0" marB="0"/>
                </a:tc>
              </a:tr>
              <a:tr h="272308">
                <a:tc>
                  <a:txBody>
                    <a:bodyPr/>
                    <a:lstStyle/>
                    <a:p>
                      <a:pPr>
                        <a:spcBef>
                          <a:spcPts val="200"/>
                        </a:spcBef>
                        <a:spcAft>
                          <a:spcPts val="200"/>
                        </a:spcAft>
                      </a:pPr>
                      <a:r>
                        <a:rPr lang="en-US" sz="1800" b="1">
                          <a:effectLst/>
                          <a:latin typeface="Arial Narrow"/>
                          <a:cs typeface="Arial Narrow"/>
                        </a:rPr>
                        <a:t>Protector</a:t>
                      </a:r>
                      <a:endParaRPr lang="en-AU" sz="2400" b="1">
                        <a:effectLst/>
                        <a:latin typeface="Arial Narrow"/>
                        <a:ea typeface="Calibri"/>
                        <a:cs typeface="Arial Narrow"/>
                      </a:endParaRPr>
                    </a:p>
                  </a:txBody>
                  <a:tcPr marL="68580" marR="68580" marT="0" marB="0"/>
                </a:tc>
                <a:tc>
                  <a:txBody>
                    <a:bodyPr/>
                    <a:lstStyle/>
                    <a:p>
                      <a:pPr>
                        <a:spcBef>
                          <a:spcPts val="200"/>
                        </a:spcBef>
                        <a:spcAft>
                          <a:spcPts val="200"/>
                        </a:spcAft>
                      </a:pPr>
                      <a:r>
                        <a:rPr lang="en-US" sz="1800">
                          <a:effectLst/>
                          <a:latin typeface="Arial Narrow"/>
                          <a:cs typeface="Arial Narrow"/>
                        </a:rPr>
                        <a:t>Technology can be used to protect travelers and the resources that attract them</a:t>
                      </a:r>
                      <a:endParaRPr lang="en-AU" sz="2400">
                        <a:effectLst/>
                        <a:latin typeface="Arial Narrow"/>
                        <a:ea typeface="Calibri"/>
                        <a:cs typeface="Arial Narrow"/>
                      </a:endParaRPr>
                    </a:p>
                  </a:txBody>
                  <a:tcPr marL="68580" marR="68580" marT="0" marB="0"/>
                </a:tc>
              </a:tr>
              <a:tr h="544617">
                <a:tc>
                  <a:txBody>
                    <a:bodyPr/>
                    <a:lstStyle/>
                    <a:p>
                      <a:pPr>
                        <a:spcBef>
                          <a:spcPts val="200"/>
                        </a:spcBef>
                        <a:spcAft>
                          <a:spcPts val="200"/>
                        </a:spcAft>
                      </a:pPr>
                      <a:r>
                        <a:rPr lang="en-US" sz="1800" b="1">
                          <a:effectLst/>
                          <a:latin typeface="Arial Narrow"/>
                          <a:cs typeface="Arial Narrow"/>
                        </a:rPr>
                        <a:t>Educator</a:t>
                      </a:r>
                      <a:endParaRPr lang="en-AU" sz="2400" b="1">
                        <a:effectLst/>
                        <a:latin typeface="Arial Narrow"/>
                        <a:ea typeface="Calibri"/>
                        <a:cs typeface="Arial Narrow"/>
                      </a:endParaRPr>
                    </a:p>
                  </a:txBody>
                  <a:tcPr marL="68580" marR="68580" marT="0" marB="0"/>
                </a:tc>
                <a:tc>
                  <a:txBody>
                    <a:bodyPr/>
                    <a:lstStyle/>
                    <a:p>
                      <a:pPr>
                        <a:spcBef>
                          <a:spcPts val="200"/>
                        </a:spcBef>
                        <a:spcAft>
                          <a:spcPts val="200"/>
                        </a:spcAft>
                      </a:pPr>
                      <a:r>
                        <a:rPr lang="en-US" sz="1800" dirty="0">
                          <a:effectLst/>
                          <a:latin typeface="Arial Narrow"/>
                          <a:cs typeface="Arial Narrow"/>
                        </a:rPr>
                        <a:t>Technology can reveal meanings and understandings of objects, artifacts, landscapes and sites through interpretation </a:t>
                      </a:r>
                      <a:endParaRPr lang="en-AU" sz="2400" dirty="0">
                        <a:effectLst/>
                        <a:latin typeface="Arial Narrow"/>
                        <a:ea typeface="Calibri"/>
                        <a:cs typeface="Arial Narrow"/>
                      </a:endParaRPr>
                    </a:p>
                  </a:txBody>
                  <a:tcPr marL="68580" marR="68580" marT="0" marB="0"/>
                </a:tc>
              </a:tr>
              <a:tr h="544617">
                <a:tc>
                  <a:txBody>
                    <a:bodyPr/>
                    <a:lstStyle/>
                    <a:p>
                      <a:pPr>
                        <a:spcBef>
                          <a:spcPts val="200"/>
                        </a:spcBef>
                        <a:spcAft>
                          <a:spcPts val="200"/>
                        </a:spcAft>
                      </a:pPr>
                      <a:r>
                        <a:rPr lang="en-US" sz="1800" b="1" dirty="0">
                          <a:effectLst/>
                          <a:latin typeface="Arial Narrow"/>
                          <a:cs typeface="Arial Narrow"/>
                        </a:rPr>
                        <a:t>Substitute</a:t>
                      </a:r>
                      <a:endParaRPr lang="en-AU" sz="2400" b="1" dirty="0">
                        <a:effectLst/>
                        <a:latin typeface="Arial Narrow"/>
                        <a:ea typeface="Calibri"/>
                        <a:cs typeface="Arial Narrow"/>
                      </a:endParaRPr>
                    </a:p>
                  </a:txBody>
                  <a:tcPr marL="68580" marR="68580" marT="0" marB="0"/>
                </a:tc>
                <a:tc>
                  <a:txBody>
                    <a:bodyPr/>
                    <a:lstStyle/>
                    <a:p>
                      <a:pPr>
                        <a:spcBef>
                          <a:spcPts val="200"/>
                        </a:spcBef>
                        <a:spcAft>
                          <a:spcPts val="200"/>
                        </a:spcAft>
                      </a:pPr>
                      <a:r>
                        <a:rPr lang="en-US" sz="1800" dirty="0">
                          <a:effectLst/>
                          <a:latin typeface="Arial Narrow"/>
                          <a:cs typeface="Arial Narrow"/>
                        </a:rPr>
                        <a:t>Technology can provide visitors with substitute experiences in instances where the resource is threatened, congested or not accessible</a:t>
                      </a:r>
                      <a:endParaRPr lang="en-AU" sz="2400" dirty="0">
                        <a:effectLst/>
                        <a:latin typeface="Arial Narrow"/>
                        <a:ea typeface="Calibri"/>
                        <a:cs typeface="Arial Narrow"/>
                      </a:endParaRPr>
                    </a:p>
                  </a:txBody>
                  <a:tcPr marL="68580" marR="68580" marT="0" marB="0"/>
                </a:tc>
              </a:tr>
              <a:tr h="272308">
                <a:tc>
                  <a:txBody>
                    <a:bodyPr/>
                    <a:lstStyle/>
                    <a:p>
                      <a:pPr>
                        <a:spcBef>
                          <a:spcPts val="200"/>
                        </a:spcBef>
                        <a:spcAft>
                          <a:spcPts val="200"/>
                        </a:spcAft>
                      </a:pPr>
                      <a:r>
                        <a:rPr lang="en-US" sz="1800" b="1">
                          <a:effectLst/>
                          <a:latin typeface="Arial Narrow"/>
                          <a:cs typeface="Arial Narrow"/>
                        </a:rPr>
                        <a:t>Facilitator</a:t>
                      </a:r>
                      <a:endParaRPr lang="en-AU" sz="2400" b="1">
                        <a:effectLst/>
                        <a:latin typeface="Arial Narrow"/>
                        <a:ea typeface="Calibri"/>
                        <a:cs typeface="Arial Narrow"/>
                      </a:endParaRPr>
                    </a:p>
                  </a:txBody>
                  <a:tcPr marL="68580" marR="68580" marT="0" marB="0"/>
                </a:tc>
                <a:tc>
                  <a:txBody>
                    <a:bodyPr/>
                    <a:lstStyle/>
                    <a:p>
                      <a:pPr>
                        <a:spcBef>
                          <a:spcPts val="200"/>
                        </a:spcBef>
                        <a:spcAft>
                          <a:spcPts val="200"/>
                        </a:spcAft>
                      </a:pPr>
                      <a:r>
                        <a:rPr lang="en-US" sz="1800" dirty="0">
                          <a:effectLst/>
                          <a:latin typeface="Arial Narrow"/>
                          <a:cs typeface="Arial Narrow"/>
                        </a:rPr>
                        <a:t>Technology is a tool for the tourism industry</a:t>
                      </a:r>
                      <a:endParaRPr lang="en-AU" sz="2400" dirty="0">
                        <a:effectLst/>
                        <a:latin typeface="Arial Narrow"/>
                        <a:ea typeface="Calibri"/>
                        <a:cs typeface="Arial Narrow"/>
                      </a:endParaRPr>
                    </a:p>
                  </a:txBody>
                  <a:tcPr marL="68580" marR="68580" marT="0" marB="0"/>
                </a:tc>
              </a:tr>
              <a:tr h="272308">
                <a:tc>
                  <a:txBody>
                    <a:bodyPr/>
                    <a:lstStyle/>
                    <a:p>
                      <a:pPr>
                        <a:spcBef>
                          <a:spcPts val="200"/>
                        </a:spcBef>
                        <a:spcAft>
                          <a:spcPts val="200"/>
                        </a:spcAft>
                      </a:pPr>
                      <a:r>
                        <a:rPr lang="en-US" sz="1800" b="1" dirty="0">
                          <a:effectLst/>
                          <a:latin typeface="Arial Narrow"/>
                          <a:cs typeface="Arial Narrow"/>
                        </a:rPr>
                        <a:t>Reminder</a:t>
                      </a:r>
                      <a:endParaRPr lang="en-AU" sz="2400" b="1" dirty="0">
                        <a:effectLst/>
                        <a:latin typeface="Arial Narrow"/>
                        <a:ea typeface="Calibri"/>
                        <a:cs typeface="Arial Narrow"/>
                      </a:endParaRPr>
                    </a:p>
                  </a:txBody>
                  <a:tcPr marL="68580" marR="68580" marT="0" marB="0"/>
                </a:tc>
                <a:tc>
                  <a:txBody>
                    <a:bodyPr/>
                    <a:lstStyle/>
                    <a:p>
                      <a:pPr>
                        <a:spcBef>
                          <a:spcPts val="200"/>
                        </a:spcBef>
                        <a:spcAft>
                          <a:spcPts val="200"/>
                        </a:spcAft>
                      </a:pPr>
                      <a:r>
                        <a:rPr lang="en-US" sz="1800">
                          <a:effectLst/>
                          <a:latin typeface="Arial Narrow"/>
                          <a:cs typeface="Arial Narrow"/>
                        </a:rPr>
                        <a:t>Technology can be used to support the recording, reflection and sharing of experiences</a:t>
                      </a:r>
                      <a:endParaRPr lang="en-AU" sz="2400">
                        <a:effectLst/>
                        <a:latin typeface="Arial Narrow"/>
                        <a:ea typeface="Calibri"/>
                        <a:cs typeface="Arial Narrow"/>
                      </a:endParaRPr>
                    </a:p>
                  </a:txBody>
                  <a:tcPr marL="68580" marR="68580" marT="0" marB="0"/>
                </a:tc>
              </a:tr>
              <a:tr h="544617">
                <a:tc>
                  <a:txBody>
                    <a:bodyPr/>
                    <a:lstStyle/>
                    <a:p>
                      <a:pPr>
                        <a:spcBef>
                          <a:spcPts val="200"/>
                        </a:spcBef>
                        <a:spcAft>
                          <a:spcPts val="200"/>
                        </a:spcAft>
                      </a:pPr>
                      <a:r>
                        <a:rPr lang="en-US" sz="1800" b="1" dirty="0">
                          <a:effectLst/>
                          <a:latin typeface="Arial Narrow"/>
                          <a:cs typeface="Arial Narrow"/>
                        </a:rPr>
                        <a:t>Destroyer</a:t>
                      </a:r>
                      <a:endParaRPr lang="en-AU" sz="2400" b="1" dirty="0">
                        <a:effectLst/>
                        <a:latin typeface="Arial Narrow"/>
                        <a:ea typeface="Calibri"/>
                        <a:cs typeface="Arial Narrow"/>
                      </a:endParaRPr>
                    </a:p>
                  </a:txBody>
                  <a:tcPr marL="68580" marR="68580" marT="0" marB="0"/>
                </a:tc>
                <a:tc>
                  <a:txBody>
                    <a:bodyPr/>
                    <a:lstStyle/>
                    <a:p>
                      <a:pPr>
                        <a:spcBef>
                          <a:spcPts val="200"/>
                        </a:spcBef>
                        <a:spcAft>
                          <a:spcPts val="200"/>
                        </a:spcAft>
                      </a:pPr>
                      <a:r>
                        <a:rPr lang="en-US" sz="1800" dirty="0">
                          <a:effectLst/>
                          <a:latin typeface="Arial Narrow"/>
                          <a:cs typeface="Arial Narrow"/>
                        </a:rPr>
                        <a:t>Technology can also destroy the experience by impacting the social, environmental and economic well-being of travelers or employees</a:t>
                      </a:r>
                      <a:endParaRPr lang="en-AU" sz="2400" dirty="0">
                        <a:effectLst/>
                        <a:latin typeface="Arial Narrow"/>
                        <a:ea typeface="Calibri"/>
                        <a:cs typeface="Arial Narrow"/>
                      </a:endParaRPr>
                    </a:p>
                  </a:txBody>
                  <a:tcPr marL="68580" marR="68580" marT="0" marB="0"/>
                </a:tc>
              </a:tr>
            </a:tbl>
          </a:graphicData>
        </a:graphic>
      </p:graphicFrame>
      <p:sp>
        <p:nvSpPr>
          <p:cNvPr id="3" name="Title 2"/>
          <p:cNvSpPr>
            <a:spLocks noGrp="1"/>
          </p:cNvSpPr>
          <p:nvPr>
            <p:ph type="title"/>
          </p:nvPr>
        </p:nvSpPr>
        <p:spPr/>
        <p:txBody>
          <a:bodyPr/>
          <a:lstStyle/>
          <a:p>
            <a:r>
              <a:rPr lang="en-US" dirty="0" smtClean="0"/>
              <a:t>Staging Experiences</a:t>
            </a:r>
            <a:endParaRPr lang="en-US" dirty="0"/>
          </a:p>
        </p:txBody>
      </p:sp>
    </p:spTree>
    <p:extLst>
      <p:ext uri="{BB962C8B-B14F-4D97-AF65-F5344CB8AC3E}">
        <p14:creationId xmlns:p14="http://schemas.microsoft.com/office/powerpoint/2010/main" val="2769036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normAutofit fontScale="92500"/>
          </a:bodyPr>
          <a:lstStyle/>
          <a:p>
            <a:r>
              <a:rPr lang="en-US" dirty="0" smtClean="0"/>
              <a:t>Technology…</a:t>
            </a:r>
          </a:p>
          <a:p>
            <a:pPr lvl="1"/>
            <a:r>
              <a:rPr lang="en-US" dirty="0" smtClean="0"/>
              <a:t>stimulates the broader socio-economic conditions for travel;</a:t>
            </a:r>
            <a:r>
              <a:rPr lang="en-AU" dirty="0" smtClean="0"/>
              <a:t> </a:t>
            </a:r>
          </a:p>
          <a:p>
            <a:pPr lvl="1"/>
            <a:r>
              <a:rPr lang="en-US" dirty="0" smtClean="0"/>
              <a:t>increases productivity and relieves workers from mundane tasks;</a:t>
            </a:r>
            <a:r>
              <a:rPr lang="en-AU" dirty="0" smtClean="0"/>
              <a:t> </a:t>
            </a:r>
          </a:p>
          <a:p>
            <a:pPr lvl="1"/>
            <a:r>
              <a:rPr lang="en-US" dirty="0" smtClean="0"/>
              <a:t>enables the movement of travelers;</a:t>
            </a:r>
          </a:p>
          <a:p>
            <a:pPr lvl="1"/>
            <a:r>
              <a:rPr lang="en-US" dirty="0" smtClean="0"/>
              <a:t>is used extensively in the production and delivery of goods and services; and</a:t>
            </a:r>
            <a:r>
              <a:rPr lang="en-AU" dirty="0" smtClean="0"/>
              <a:t> </a:t>
            </a:r>
          </a:p>
          <a:p>
            <a:pPr lvl="1"/>
            <a:r>
              <a:rPr lang="en-AU" dirty="0" smtClean="0"/>
              <a:t>has </a:t>
            </a:r>
            <a:r>
              <a:rPr lang="en-US" dirty="0" smtClean="0"/>
              <a:t>provided easy access to travel information.</a:t>
            </a:r>
            <a:r>
              <a:rPr lang="en-AU" dirty="0" smtClean="0"/>
              <a:t> </a:t>
            </a:r>
            <a:endParaRPr lang="en-US" dirty="0"/>
          </a:p>
        </p:txBody>
      </p:sp>
      <p:sp>
        <p:nvSpPr>
          <p:cNvPr id="3" name="Title 2"/>
          <p:cNvSpPr>
            <a:spLocks noGrp="1"/>
          </p:cNvSpPr>
          <p:nvPr>
            <p:ph type="title"/>
          </p:nvPr>
        </p:nvSpPr>
        <p:spPr/>
        <p:txBody>
          <a:bodyPr/>
          <a:lstStyle/>
          <a:p>
            <a:r>
              <a:rPr lang="en-US" dirty="0" smtClean="0"/>
              <a:t>Technology as an enabler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8</a:t>
            </a:fld>
            <a:endParaRPr lang="en-AU"/>
          </a:p>
        </p:txBody>
      </p:sp>
    </p:spTree>
    <p:extLst>
      <p:ext uri="{BB962C8B-B14F-4D97-AF65-F5344CB8AC3E}">
        <p14:creationId xmlns:p14="http://schemas.microsoft.com/office/powerpoint/2010/main" val="2350592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normAutofit fontScale="92500" lnSpcReduction="10000"/>
          </a:bodyPr>
          <a:lstStyle/>
          <a:p>
            <a:pPr lvl="1"/>
            <a:r>
              <a:rPr lang="en-US" dirty="0"/>
              <a:t>E</a:t>
            </a:r>
            <a:r>
              <a:rPr lang="en-US" dirty="0" smtClean="0"/>
              <a:t>ngineers</a:t>
            </a:r>
            <a:r>
              <a:rPr lang="en-US" dirty="0"/>
              <a:t>, architects and other professionals use </a:t>
            </a:r>
            <a:r>
              <a:rPr lang="en-US" dirty="0" smtClean="0"/>
              <a:t>CAD </a:t>
            </a:r>
            <a:r>
              <a:rPr lang="en-US" dirty="0"/>
              <a:t>software to </a:t>
            </a:r>
            <a:r>
              <a:rPr lang="en-US" dirty="0" smtClean="0"/>
              <a:t>design tourism </a:t>
            </a:r>
            <a:r>
              <a:rPr lang="en-US" dirty="0" smtClean="0"/>
              <a:t>facilities.</a:t>
            </a:r>
            <a:endParaRPr lang="en-US" dirty="0" smtClean="0"/>
          </a:p>
          <a:p>
            <a:pPr lvl="1"/>
            <a:r>
              <a:rPr lang="en-US" dirty="0"/>
              <a:t>T</a:t>
            </a:r>
            <a:r>
              <a:rPr lang="en-US" dirty="0" smtClean="0"/>
              <a:t>echnological </a:t>
            </a:r>
            <a:r>
              <a:rPr lang="en-US" dirty="0"/>
              <a:t>infrastructures and machines create new opportunities for tourist </a:t>
            </a:r>
            <a:r>
              <a:rPr lang="en-US" dirty="0" smtClean="0"/>
              <a:t>experiences.</a:t>
            </a:r>
            <a:endParaRPr lang="en-US" dirty="0" smtClean="0"/>
          </a:p>
          <a:p>
            <a:pPr lvl="1"/>
            <a:r>
              <a:rPr lang="en-US" dirty="0" smtClean="0"/>
              <a:t>Examples</a:t>
            </a:r>
            <a:r>
              <a:rPr lang="en-US" dirty="0" smtClean="0"/>
              <a:t>:</a:t>
            </a:r>
          </a:p>
          <a:p>
            <a:pPr lvl="2"/>
            <a:r>
              <a:rPr lang="en-US" dirty="0" smtClean="0"/>
              <a:t>jet boating</a:t>
            </a:r>
            <a:endParaRPr lang="en-US" dirty="0"/>
          </a:p>
          <a:p>
            <a:pPr lvl="2"/>
            <a:r>
              <a:rPr lang="en-US" dirty="0" smtClean="0"/>
              <a:t>jet </a:t>
            </a:r>
            <a:r>
              <a:rPr lang="en-US" dirty="0"/>
              <a:t>skiing </a:t>
            </a:r>
            <a:endParaRPr lang="en-US" dirty="0" smtClean="0"/>
          </a:p>
          <a:p>
            <a:pPr lvl="2"/>
            <a:r>
              <a:rPr lang="en-US" dirty="0" smtClean="0"/>
              <a:t>Segway tours </a:t>
            </a:r>
          </a:p>
          <a:p>
            <a:pPr lvl="2"/>
            <a:r>
              <a:rPr lang="en-US" dirty="0" smtClean="0"/>
              <a:t>simulators</a:t>
            </a:r>
          </a:p>
          <a:p>
            <a:pPr lvl="2"/>
            <a:r>
              <a:rPr lang="en-US" dirty="0" smtClean="0"/>
              <a:t>roller </a:t>
            </a:r>
            <a:r>
              <a:rPr lang="en-US" dirty="0"/>
              <a:t>coasters </a:t>
            </a:r>
            <a:endParaRPr lang="en-US" dirty="0" smtClean="0"/>
          </a:p>
          <a:p>
            <a:pPr lvl="2"/>
            <a:r>
              <a:rPr lang="en-US" dirty="0"/>
              <a:t>s</a:t>
            </a:r>
            <a:r>
              <a:rPr lang="en-US" dirty="0" smtClean="0"/>
              <a:t>ki runs</a:t>
            </a:r>
            <a:endParaRPr lang="en-AU" dirty="0" smtClean="0"/>
          </a:p>
        </p:txBody>
      </p:sp>
      <p:sp>
        <p:nvSpPr>
          <p:cNvPr id="3" name="Title 2"/>
          <p:cNvSpPr>
            <a:spLocks noGrp="1"/>
          </p:cNvSpPr>
          <p:nvPr>
            <p:ph type="title"/>
          </p:nvPr>
        </p:nvSpPr>
        <p:spPr/>
        <p:txBody>
          <a:bodyPr/>
          <a:lstStyle/>
          <a:p>
            <a:r>
              <a:rPr lang="en-US" dirty="0" smtClean="0"/>
              <a:t>Technology as a creator</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9</a:t>
            </a:fld>
            <a:endParaRPr lang="en-AU"/>
          </a:p>
        </p:txBody>
      </p:sp>
    </p:spTree>
    <p:extLst>
      <p:ext uri="{BB962C8B-B14F-4D97-AF65-F5344CB8AC3E}">
        <p14:creationId xmlns:p14="http://schemas.microsoft.com/office/powerpoint/2010/main" val="2584367626"/>
      </p:ext>
    </p:extLst>
  </p:cSld>
  <p:clrMapOvr>
    <a:masterClrMapping/>
  </p:clrMapOvr>
</p:sld>
</file>

<file path=ppt/theme/theme1.xml><?xml version="1.0" encoding="utf-8"?>
<a:theme xmlns:a="http://schemas.openxmlformats.org/drawingml/2006/main" name="Templat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60000"/>
            <a:lumOff val="40000"/>
          </a:schemeClr>
        </a:solidFill>
        <a:ln>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Default Design 1">
        <a:dk1>
          <a:srgbClr val="797774"/>
        </a:dk1>
        <a:lt1>
          <a:srgbClr val="FFFFFF"/>
        </a:lt1>
        <a:dk2>
          <a:srgbClr val="5BBF21"/>
        </a:dk2>
        <a:lt2>
          <a:srgbClr val="000000"/>
        </a:lt2>
        <a:accent1>
          <a:srgbClr val="5BBF21"/>
        </a:accent1>
        <a:accent2>
          <a:srgbClr val="00FFFF"/>
        </a:accent2>
        <a:accent3>
          <a:srgbClr val="FFFFFF"/>
        </a:accent3>
        <a:accent4>
          <a:srgbClr val="666562"/>
        </a:accent4>
        <a:accent5>
          <a:srgbClr val="B5DCAB"/>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Template.potx</Template>
  <TotalTime>15471</TotalTime>
  <Words>1172</Words>
  <Application>Microsoft Office PowerPoint</Application>
  <PresentationFormat>On-screen Show (4:3)</PresentationFormat>
  <Paragraphs>222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Template</vt:lpstr>
      <vt:lpstr>PowerPoint Presentation</vt:lpstr>
      <vt:lpstr>Chapter 10</vt:lpstr>
      <vt:lpstr>Chapter 10 Learning Objectives</vt:lpstr>
      <vt:lpstr>Key Concepts</vt:lpstr>
      <vt:lpstr>Understanding Attractions</vt:lpstr>
      <vt:lpstr>Attracting Visitors</vt:lpstr>
      <vt:lpstr>Staging Experiences</vt:lpstr>
      <vt:lpstr>Technology as an enabler</vt:lpstr>
      <vt:lpstr>Technology as a creator</vt:lpstr>
      <vt:lpstr>Technology as an attractor</vt:lpstr>
      <vt:lpstr>Technology as an enhancer</vt:lpstr>
      <vt:lpstr>Technology as a protector</vt:lpstr>
      <vt:lpstr>Technology as an educator</vt:lpstr>
      <vt:lpstr>Technology as a substitute</vt:lpstr>
      <vt:lpstr>Technology as a facilitator</vt:lpstr>
      <vt:lpstr>Technology as a reminder</vt:lpstr>
      <vt:lpstr>Technology as a destroyer</vt:lpstr>
      <vt:lpstr>Managing Visitors</vt:lpstr>
      <vt:lpstr>Discussion Questions</vt:lpstr>
      <vt:lpstr>Discussion Questions</vt:lpstr>
      <vt:lpstr>Useful Websites</vt:lpstr>
      <vt:lpstr>Case Study: Walt Disney Company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uqpbenck</dc:creator>
  <cp:lastModifiedBy>Claire Sissen</cp:lastModifiedBy>
  <cp:revision>157</cp:revision>
  <dcterms:created xsi:type="dcterms:W3CDTF">2014-03-11T00:39:50Z</dcterms:created>
  <dcterms:modified xsi:type="dcterms:W3CDTF">2014-09-01T10:52:03Z</dcterms:modified>
</cp:coreProperties>
</file>