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3E4"/>
    <a:srgbClr val="39A7C9"/>
    <a:srgbClr val="240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26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5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4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5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6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3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9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7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8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10F26-8F81-6D4B-BB7D-4A1EC4465954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32D2-FBE9-BD48-88FB-87CFCAE69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hutterstock_868509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7632" cy="5145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15969"/>
            <a:ext cx="9147632" cy="2142032"/>
          </a:xfrm>
          <a:prstGeom prst="rect">
            <a:avLst/>
          </a:prstGeom>
          <a:solidFill>
            <a:srgbClr val="240C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1941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FF"/>
                </a:solidFill>
                <a:latin typeface="Arial"/>
                <a:cs typeface="Arial"/>
              </a:rPr>
              <a:t>TOURISM</a:t>
            </a:r>
            <a:endParaRPr lang="en-US" sz="8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84642"/>
            <a:ext cx="9147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PETER ROBINSON       MICHAEL LÜCK       STEPHEN L. J. SMITH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58641"/>
            <a:ext cx="945921" cy="5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32346"/>
            <a:ext cx="6715935" cy="37339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History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1662: </a:t>
            </a:r>
            <a:r>
              <a:rPr kumimoji="1" lang="en-GB" altLang="ja-JP" sz="2400" dirty="0" err="1">
                <a:latin typeface="Arial" pitchFamily="34" charset="0"/>
                <a:cs typeface="Arial" pitchFamily="34" charset="0"/>
              </a:rPr>
              <a:t>Blaise</a:t>
            </a:r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 Pascal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Late 19th/early 20th century: self-propelled </a:t>
            </a:r>
            <a:r>
              <a:rPr kumimoji="1" lang="en-GB" altLang="ja-JP" sz="2400" dirty="0" err="1">
                <a:latin typeface="Arial" pitchFamily="34" charset="0"/>
                <a:cs typeface="Arial" pitchFamily="34" charset="0"/>
              </a:rPr>
              <a:t>motorcoaches</a:t>
            </a:r>
            <a:endParaRPr kumimoji="1" lang="en-GB" altLang="ja-JP" sz="2400" dirty="0">
              <a:latin typeface="Arial" pitchFamily="34" charset="0"/>
              <a:cs typeface="Arial" pitchFamily="34" charset="0"/>
            </a:endParaRPr>
          </a:p>
          <a:p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Regulation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USA/UK – similar to air traffic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64343"/>
            <a:ext cx="6212528" cy="1119116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Bus and Coach Travel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71515"/>
            <a:ext cx="6715935" cy="37066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Sightseeing tours</a:t>
            </a:r>
          </a:p>
          <a:p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Packaged tours</a:t>
            </a:r>
          </a:p>
          <a:p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Urban tours</a:t>
            </a:r>
          </a:p>
          <a:p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Express bus services</a:t>
            </a:r>
          </a:p>
          <a:p>
            <a:pPr lvl="1"/>
            <a:r>
              <a:rPr kumimoji="1" lang="en-GB" altLang="ja-JP" sz="2000" dirty="0">
                <a:latin typeface="Arial" pitchFamily="34" charset="0"/>
                <a:cs typeface="Arial" pitchFamily="34" charset="0"/>
              </a:rPr>
              <a:t>Hop-on-hop-off</a:t>
            </a:r>
          </a:p>
          <a:p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Urban commuter services</a:t>
            </a:r>
          </a:p>
          <a:p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Airport shuttles</a:t>
            </a:r>
          </a:p>
          <a:p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Charter services</a:t>
            </a:r>
          </a:p>
          <a:p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Specialist services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88093"/>
            <a:ext cx="6212528" cy="1105468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Categories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31107"/>
            <a:ext cx="7066799" cy="36521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History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1550: ‘</a:t>
            </a:r>
            <a:r>
              <a:rPr kumimoji="1" lang="en-GB" altLang="ja-JP" sz="2400" dirty="0" err="1">
                <a:latin typeface="Arial" pitchFamily="34" charset="0"/>
                <a:cs typeface="Arial" pitchFamily="34" charset="0"/>
              </a:rPr>
              <a:t>wagonways</a:t>
            </a:r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’ on wooden rails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1804: </a:t>
            </a:r>
            <a:r>
              <a:rPr kumimoji="1" lang="en-GB" altLang="ja-JP" sz="2400" dirty="0" smtClean="0">
                <a:latin typeface="Arial" pitchFamily="34" charset="0"/>
                <a:cs typeface="Arial" pitchFamily="34" charset="0"/>
              </a:rPr>
              <a:t>first </a:t>
            </a:r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steam engine railway in Wales (iron)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1825: first passenger rail service in England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1829: first passenger rail service in the USA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514" y="504969"/>
            <a:ext cx="6212528" cy="1187354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The Railway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31641"/>
            <a:ext cx="6715935" cy="35565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Routes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Types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High-speed trains (TGV, </a:t>
            </a:r>
            <a:r>
              <a:rPr kumimoji="1" lang="en-GB" altLang="ja-JP" sz="2400" dirty="0" err="1">
                <a:latin typeface="Arial" pitchFamily="34" charset="0"/>
                <a:cs typeface="Arial" pitchFamily="34" charset="0"/>
              </a:rPr>
              <a:t>Shinkansen</a:t>
            </a:r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, ICE)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Heritage trains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Commuter trains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Underground trains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Maglev (Magnetic Levitation)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Cable cars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31389" y="314968"/>
            <a:ext cx="6212528" cy="1378423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Passenger Rail Services Today	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-1110844" y="-73705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620000" y="1800000"/>
            <a:ext cx="6018286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o-RO" sz="4000" baseline="30000" dirty="0">
              <a:solidFill>
                <a:srgbClr val="240C46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19514" y="1018894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Road and Rail Transportation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0000" y="540000"/>
            <a:ext cx="994528" cy="994528"/>
            <a:chOff x="214767" y="214768"/>
            <a:chExt cx="1348273" cy="1348273"/>
          </a:xfrm>
        </p:grpSpPr>
        <p:sp>
          <p:nvSpPr>
            <p:cNvPr id="16" name="Teardrop 15"/>
            <p:cNvSpPr/>
            <p:nvPr/>
          </p:nvSpPr>
          <p:spPr>
            <a:xfrm rot="5400000">
              <a:off x="214767" y="214768"/>
              <a:ext cx="1348273" cy="1348273"/>
            </a:xfrm>
            <a:prstGeom prst="teardrop">
              <a:avLst/>
            </a:prstGeom>
            <a:solidFill>
              <a:srgbClr val="39A7C9"/>
            </a:solidFill>
            <a:ln w="76200" cmpd="sng">
              <a:solidFill>
                <a:srgbClr val="99D3E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4768" y="348119"/>
              <a:ext cx="1348272" cy="1126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/>
                  <a:cs typeface="Arial"/>
                </a:rPr>
                <a:t>5</a:t>
              </a:r>
              <a:endParaRPr lang="en-US" sz="48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2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rgbClr val="240C46"/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understand the scope and variety of modes of overland forms of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explore the importance of land-based modes of transport for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tourism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/>
            <a:r>
              <a: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understand various marketing and operating strategies for overland transport organizations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69603" y="1270043"/>
            <a:ext cx="7423518" cy="0"/>
          </a:xfrm>
          <a:prstGeom prst="line">
            <a:avLst/>
          </a:prstGeom>
          <a:ln>
            <a:solidFill>
              <a:srgbClr val="39A7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86" y="483158"/>
            <a:ext cx="1007525" cy="15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35625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The Railway Age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The Age of Protection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The Age of Administrative Planning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The Age of Contestability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1042644"/>
            <a:ext cx="5192577" cy="654079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Historical Trends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30573"/>
            <a:ext cx="6715935" cy="37476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Categories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Infrequent leisure cyclists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Occasional leisure cyclists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Frequent leisure cyclists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Cycling </a:t>
            </a:r>
            <a:r>
              <a:rPr kumimoji="1" lang="en-GB" altLang="ja-JP" sz="2400" dirty="0" smtClean="0">
                <a:latin typeface="Arial" pitchFamily="34" charset="0"/>
                <a:cs typeface="Arial" pitchFamily="34" charset="0"/>
              </a:rPr>
              <a:t>enthusiasts</a:t>
            </a:r>
            <a:br>
              <a:rPr kumimoji="1" lang="en-GB" altLang="ja-JP" sz="2400" dirty="0" smtClean="0">
                <a:latin typeface="Arial" pitchFamily="34" charset="0"/>
                <a:cs typeface="Arial" pitchFamily="34" charset="0"/>
              </a:rPr>
            </a:br>
            <a:endParaRPr kumimoji="1" lang="en-GB" altLang="ja-JP" sz="2800" dirty="0">
              <a:latin typeface="Arial" pitchFamily="34" charset="0"/>
              <a:cs typeface="Arial" pitchFamily="34" charset="0"/>
            </a:endParaRP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Tracks and trail systems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514" y="481217"/>
            <a:ext cx="6212528" cy="1214651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The Bicycle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35625"/>
            <a:ext cx="6882732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History (Ford Model T)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Reasons for popularity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Low cost, especially when shared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Convenience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Flexibility in departure times, routings, stops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Enhanced experience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Easier luggage transportation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Guaranteed transportation at destination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1191756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The Private Car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35625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Rental cars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Taxi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Motorhome/RV/caravan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04968"/>
            <a:ext cx="6212528" cy="1191756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Categories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35625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History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1912: </a:t>
            </a:r>
            <a:r>
              <a:rPr kumimoji="1" lang="en-GB" altLang="ja-JP" sz="2400" dirty="0" err="1">
                <a:latin typeface="Arial" pitchFamily="34" charset="0"/>
                <a:cs typeface="Arial" pitchFamily="34" charset="0"/>
              </a:rPr>
              <a:t>Sixt</a:t>
            </a:r>
            <a:endParaRPr kumimoji="1" lang="en-GB" altLang="ja-JP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1918: Jacobs</a:t>
            </a:r>
          </a:p>
          <a:p>
            <a:r>
              <a:rPr kumimoji="1" lang="en-GB" altLang="ja-JP" sz="2800" dirty="0">
                <a:latin typeface="Arial" pitchFamily="34" charset="0"/>
                <a:cs typeface="Arial" pitchFamily="34" charset="0"/>
              </a:rPr>
              <a:t>Focus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Dominated by business travel</a:t>
            </a:r>
          </a:p>
          <a:p>
            <a:pPr lvl="1"/>
            <a:r>
              <a:rPr kumimoji="1" lang="en-GB" altLang="ja-JP" sz="2400" dirty="0">
                <a:latin typeface="Arial" pitchFamily="34" charset="0"/>
                <a:cs typeface="Arial" pitchFamily="34" charset="0"/>
              </a:rPr>
              <a:t>Leisure/tourist rentals growing rapidly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528718"/>
            <a:ext cx="6212528" cy="1173707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Rental Cars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-1110844" y="-74708"/>
            <a:ext cx="9797644" cy="6527648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76200" cmpd="sng">
            <a:solidFill>
              <a:srgbClr val="99D3E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620000" y="1800000"/>
            <a:ext cx="6715935" cy="3790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GB" altLang="ja-JP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7639" y="409968"/>
            <a:ext cx="6212528" cy="1295032"/>
          </a:xfrm>
          <a:prstGeom prst="rect">
            <a:avLst/>
          </a:prstGeo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39A7C9"/>
                </a:solidFill>
                <a:latin typeface="Arial"/>
                <a:cs typeface="Arial"/>
              </a:rPr>
              <a:t>Major Car Rental Companies</a:t>
            </a:r>
            <a:endParaRPr lang="en-US" sz="3600" dirty="0">
              <a:solidFill>
                <a:srgbClr val="39A7C9"/>
              </a:solidFill>
            </a:endParaRPr>
          </a:p>
        </p:txBody>
      </p:sp>
      <p:pic>
        <p:nvPicPr>
          <p:cNvPr id="13" name="Picture 12" descr="Stick Man_1_RGB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35" y="5761886"/>
            <a:ext cx="701729" cy="10961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0" y="2279176"/>
            <a:ext cx="8229600" cy="302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2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6083</TotalTime>
  <Words>236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Simon Hill</cp:lastModifiedBy>
  <cp:revision>46</cp:revision>
  <dcterms:created xsi:type="dcterms:W3CDTF">2013-01-29T15:10:25Z</dcterms:created>
  <dcterms:modified xsi:type="dcterms:W3CDTF">2013-05-22T15:30:10Z</dcterms:modified>
</cp:coreProperties>
</file>