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3E4"/>
    <a:srgbClr val="39A7C9"/>
    <a:srgbClr val="24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56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hutterstock_868509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7632" cy="514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15969"/>
            <a:ext cx="9147632" cy="2142032"/>
          </a:xfrm>
          <a:prstGeom prst="rect">
            <a:avLst/>
          </a:prstGeom>
          <a:solidFill>
            <a:srgbClr val="240C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1941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FF"/>
                </a:solidFill>
                <a:latin typeface="Arial"/>
                <a:cs typeface="Arial"/>
              </a:rPr>
              <a:t>TOURISM</a:t>
            </a:r>
            <a:endParaRPr lang="en-US" sz="8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84642"/>
            <a:ext cx="9147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PETER ROBINSON       MICHAEL LÜCK       STEPHEN L. J. SMITH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8641"/>
            <a:ext cx="945921" cy="5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8" y="1772816"/>
            <a:ext cx="6894917" cy="38172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 ‘characteristic commodity’ of a tourism industry is any service or good that earns a significant portion of total revenues from persons engaged in tourism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‘Significant portion’ is a matter of judgement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This is called a ‘tourism commodity’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e.g. hotel accommodations, passenger air service, restaurant meals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Based on classifications in the CPC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94169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Tourism Commodities 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8" y="1800000"/>
            <a:ext cx="6728297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Tourism commodities are also purchased by people not engage in tourism: e.g. restaurant meals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Tourism commodities are also produced by non-tourism businesses: e.g. some department stores offer travel agency services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94169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Challenges of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8" y="1800000"/>
            <a:ext cx="6512780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Some tourism commodities are purchased frequently by people not engaged in tourism, e.g. insurance (for flight cancellations or illness), or clothing (purchased as a souvenir)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These are not tourist commodities because most are purchased by non-tourists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94169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Challenges of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9" y="1800000"/>
            <a:ext cx="6526428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Some tourism industries sell non-tourism commodities: e.g. laundry services or telecommunication services offered by hotels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To measure tourism: count the value of all transactions that are legitimately tourism but not those that are not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94169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Challenges of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8" y="1800000"/>
            <a:ext cx="6728297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Designed to model tourism as an industry (even though it is not an industry)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Set up as an extension – ‘satellite’ – of a nation’s SNA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Measures tourism’s contribution to an economy but does not provide a full measure of economic impact of tourism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94169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Tourism Satellite Accounts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8" y="1637731"/>
            <a:ext cx="6728297" cy="39523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Measures the changes in an economy as tourism increases or decreases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Three basic types</a:t>
            </a:r>
          </a:p>
          <a:p>
            <a:pPr lvl="1"/>
            <a:r>
              <a:rPr kumimoji="1" lang="en-GB" altLang="ja-JP" sz="2400" u="sng" dirty="0">
                <a:latin typeface="Arial" pitchFamily="34" charset="0"/>
                <a:cs typeface="Arial" pitchFamily="34" charset="0"/>
              </a:rPr>
              <a:t>Direct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: magnitude of visitor spending</a:t>
            </a:r>
          </a:p>
          <a:p>
            <a:pPr lvl="1"/>
            <a:r>
              <a:rPr kumimoji="1" lang="en-GB" altLang="ja-JP" sz="2400" u="sng" dirty="0">
                <a:latin typeface="Arial" pitchFamily="34" charset="0"/>
                <a:cs typeface="Arial" pitchFamily="34" charset="0"/>
              </a:rPr>
              <a:t>Indirect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: magnitude of tourism businesses purchasing supplies and services from other businesses</a:t>
            </a:r>
          </a:p>
          <a:p>
            <a:pPr lvl="1"/>
            <a:r>
              <a:rPr kumimoji="1" lang="en-GB" altLang="ja-JP" sz="2400" u="sng" dirty="0">
                <a:latin typeface="Arial" pitchFamily="34" charset="0"/>
                <a:cs typeface="Arial" pitchFamily="34" charset="0"/>
              </a:rPr>
              <a:t>Induced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: impact of employee spending in community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Employment impact: jobs created by tourism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94169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Economic Impact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8" y="1628800"/>
            <a:ext cx="6728297" cy="3961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Other measures</a:t>
            </a:r>
          </a:p>
          <a:p>
            <a:r>
              <a:rPr kumimoji="1" lang="en-GB" altLang="ja-JP" sz="2800" u="sng" dirty="0">
                <a:latin typeface="Arial" pitchFamily="34" charset="0"/>
                <a:cs typeface="Arial" pitchFamily="34" charset="0"/>
              </a:rPr>
              <a:t>Employment impact</a:t>
            </a:r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: job creation driven by tourism</a:t>
            </a:r>
          </a:p>
          <a:p>
            <a:r>
              <a:rPr kumimoji="1" lang="en-GB" altLang="ja-JP" sz="2800" u="sng" dirty="0">
                <a:latin typeface="Arial" pitchFamily="34" charset="0"/>
                <a:cs typeface="Arial" pitchFamily="34" charset="0"/>
              </a:rPr>
              <a:t>Employment income</a:t>
            </a:r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: wages and salaries provided by tourism</a:t>
            </a:r>
          </a:p>
          <a:p>
            <a:r>
              <a:rPr kumimoji="1" lang="en-GB" altLang="ja-JP" sz="2800" u="sng" dirty="0">
                <a:latin typeface="Arial" pitchFamily="34" charset="0"/>
                <a:cs typeface="Arial" pitchFamily="34" charset="0"/>
              </a:rPr>
              <a:t>Tourism value-added</a:t>
            </a:r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: the value of tourism goods and services produced in a community, minus the wages, salaries and benefits paid by the employer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94169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Economic Impact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8" y="1637732"/>
            <a:ext cx="6728297" cy="39796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Other measures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Wealth  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Wages and salaries provided by tourism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Increase in property values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Investment income generated through tourism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Multipliers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Measure of overall increase in wealth arising from visitor expenditures; associated with economic impact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Several types, each must be used and interpreted with caution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94169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Economic Impact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8" y="1637732"/>
            <a:ext cx="6728297" cy="40069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Other measures</a:t>
            </a:r>
          </a:p>
          <a:p>
            <a:pPr lvl="1"/>
            <a:r>
              <a:rPr kumimoji="1" lang="en-GB" altLang="ja-JP" sz="2400" u="sng" dirty="0">
                <a:latin typeface="Arial" pitchFamily="34" charset="0"/>
                <a:cs typeface="Arial" pitchFamily="34" charset="0"/>
              </a:rPr>
              <a:t>Government revenues  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Sales taxes or value-added taxes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Excise taxes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Property taxes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Income taxes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Business licensing fees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Fees for visas and passports 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Admission fees from government tourist attractions such as museums and parks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94169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Economic Impact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8" y="2101756"/>
            <a:ext cx="6728297" cy="36111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Value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Exchange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Intrinsic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Existence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Option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Assets</a:t>
            </a:r>
          </a:p>
          <a:p>
            <a:pPr lvl="1"/>
            <a:r>
              <a:rPr kumimoji="1" lang="en-GB" altLang="ja-JP" sz="2400" dirty="0" smtClean="0">
                <a:latin typeface="Arial" pitchFamily="34" charset="0"/>
                <a:cs typeface="Arial" pitchFamily="34" charset="0"/>
              </a:rPr>
              <a:t>Tangible 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versus intangible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Constructed versus natural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791569"/>
            <a:ext cx="6212528" cy="118735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Key Micro-economic Concepts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-1110844" y="-73705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620000" y="1800000"/>
            <a:ext cx="601828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4000" baseline="30000" dirty="0">
              <a:solidFill>
                <a:srgbClr val="240C46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7639" y="104264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Economics of Tourism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0000" y="540000"/>
            <a:ext cx="994528" cy="994528"/>
            <a:chOff x="214767" y="214768"/>
            <a:chExt cx="1348273" cy="1348273"/>
          </a:xfrm>
        </p:grpSpPr>
        <p:sp>
          <p:nvSpPr>
            <p:cNvPr id="16" name="Teardrop 15"/>
            <p:cNvSpPr/>
            <p:nvPr/>
          </p:nvSpPr>
          <p:spPr>
            <a:xfrm rot="5400000">
              <a:off x="214767" y="214768"/>
              <a:ext cx="1348273" cy="1348273"/>
            </a:xfrm>
            <a:prstGeom prst="teardrop">
              <a:avLst/>
            </a:prstGeom>
            <a:solidFill>
              <a:srgbClr val="39A7C9"/>
            </a:solidFill>
            <a:ln w="76200" cmpd="sng">
              <a:solidFill>
                <a:srgbClr val="99D3E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768" y="348119"/>
              <a:ext cx="1348272" cy="1126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2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7638" y="2101755"/>
            <a:ext cx="6728297" cy="34883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Consumer surplus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Opportunity costs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Economic rent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Public goods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Competitive versus </a:t>
            </a:r>
            <a:r>
              <a:rPr kumimoji="1" lang="en-GB" altLang="ja-JP" sz="2400" dirty="0" smtClean="0">
                <a:latin typeface="Arial" pitchFamily="34" charset="0"/>
                <a:cs typeface="Arial" pitchFamily="34" charset="0"/>
              </a:rPr>
              <a:t>non-competitive</a:t>
            </a:r>
            <a:endParaRPr kumimoji="1" lang="en-GB" altLang="ja-JP" sz="24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Merit goods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Taxation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7"/>
            <a:ext cx="6212528" cy="1473957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Key Micro-economic Concepts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rgbClr val="240C46"/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define the nature of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economics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understand key concepts from micro- and macro-economics relevant to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describe the nature of tourism industries and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commodities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appreciate the contributions of tourism to an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economy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understand the nature and use of Tourism Satellite Accounts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9603" y="1270043"/>
            <a:ext cx="7423518" cy="0"/>
          </a:xfrm>
          <a:prstGeom prst="line">
            <a:avLst/>
          </a:prstGeom>
          <a:ln>
            <a:solidFill>
              <a:srgbClr val="39A7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6" y="483158"/>
            <a:ext cx="1007525" cy="15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000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Fundamentally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Measurement and understanding of decisions about the use and allocation of scarce resources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Scarce resources: resources for which potential uses are greater than supply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Thus, choices must be made about which uses to support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Scope of Economics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000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Two branches</a:t>
            </a:r>
          </a:p>
          <a:p>
            <a:pPr lvl="1"/>
            <a:r>
              <a:rPr kumimoji="1" lang="en-GB" altLang="ja-JP" sz="2400" u="sng" dirty="0">
                <a:latin typeface="Arial" pitchFamily="34" charset="0"/>
                <a:cs typeface="Arial" pitchFamily="34" charset="0"/>
              </a:rPr>
              <a:t>Macro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: functioning of large-scale economic systems such as labour markets, the effects of inflation and governmental economic policies </a:t>
            </a:r>
          </a:p>
          <a:p>
            <a:pPr lvl="1"/>
            <a:r>
              <a:rPr kumimoji="1" lang="en-GB" altLang="ja-JP" sz="2400" u="sng" dirty="0">
                <a:latin typeface="Arial" pitchFamily="34" charset="0"/>
                <a:cs typeface="Arial" pitchFamily="34" charset="0"/>
              </a:rPr>
              <a:t>Micro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: valuation, pricing, and decision-making by individuals, families and businesses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Scope of Economics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000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Industry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 group of businesses producing essentially the same product using the same technology 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 hierarchical concept: can refer to a general type of business such as ‘accommodation’ or to specific forms such as hotels, motels, resorts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New industries emerge over time and old ones may disappear</a:t>
            </a:r>
            <a:endParaRPr kumimoji="1" lang="en-GB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1191756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Key Macro-economic Concepts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000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Industry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Defined by ‘characteristic commodity’ – the product that describes core activity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Industries are classified by a nation’s Standard Industrial Classification System (SIC)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Characteristic commodities are identified by the Central Product Classification System (CPC) – tied to the SIC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1191756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Key Macro-economic Concepts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000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Industry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SIC and CPC used to construct a nation’s System of National Accounts (SNA)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Measures size of all industries, interconnections, inputs and outputs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Key output of SNA is the Gross Domestic Product (GDP) – a measure of the combined output of all industries in a nation</a:t>
            </a:r>
          </a:p>
          <a:p>
            <a:pPr lvl="2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A fundamental tool for shaping national economic policies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1191756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Key Macro-economic Concepts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772816"/>
            <a:ext cx="6715935" cy="38172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Tourism is a major economic activity in many nations but …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Is not an industry in the sense that the SNA uses the term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There are tourism </a:t>
            </a:r>
            <a:r>
              <a:rPr kumimoji="1" lang="en-GB" altLang="ja-JP" sz="2800" u="sng" dirty="0">
                <a:latin typeface="Arial" pitchFamily="34" charset="0"/>
                <a:cs typeface="Arial" pitchFamily="34" charset="0"/>
              </a:rPr>
              <a:t>industries</a:t>
            </a:r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 – just not a single, all-encompassing tourism industry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What is a characteristic commodity of a tourism industry?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941695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Challenge of Tourism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771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Simon Hill</cp:lastModifiedBy>
  <cp:revision>38</cp:revision>
  <dcterms:created xsi:type="dcterms:W3CDTF">2013-01-29T15:10:25Z</dcterms:created>
  <dcterms:modified xsi:type="dcterms:W3CDTF">2013-05-22T14:32:58Z</dcterms:modified>
</cp:coreProperties>
</file>