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E4"/>
    <a:srgbClr val="39A7C9"/>
    <a:srgbClr val="2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0F26-8F81-6D4B-BB7D-4A1EC446595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utterstock_86850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632" cy="51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15969"/>
            <a:ext cx="9147632" cy="2142032"/>
          </a:xfrm>
          <a:prstGeom prst="rect">
            <a:avLst/>
          </a:prstGeom>
          <a:solidFill>
            <a:srgbClr val="240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94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lang="en-US" sz="8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84642"/>
            <a:ext cx="91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PETER ROBINSON       MICHAEL LÜCK       STEPHEN L. J. SMITH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641"/>
            <a:ext cx="945921" cy="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7500"/>
            <a:ext cx="6728298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Usually based on numbers for coding and typically some form of statistical analysis 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Logic is explicit and can be replicated 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Often involves hypothesis-testing 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 articulation of a possible relationship among variables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Statistical tests are then used to assess whether the hypothesis appears valid   </a:t>
            </a: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Empirical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7500"/>
            <a:ext cx="6728298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Usually based on words, thoughts, or images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Assumes people interpret experiences in highly personal terms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Also includes ‘content analysis’ – researcher interpreting documents, photographs, other records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Cannot be independently verified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42644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Subjective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0681"/>
            <a:ext cx="6728298" cy="35475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‘Pure’ research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done solely to increase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knowledge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Applied or </a:t>
            </a:r>
            <a:r>
              <a:rPr kumimoji="1" lang="en-GB" altLang="ja-JP" sz="2800" u="sng" dirty="0" smtClean="0">
                <a:latin typeface="Arial" pitchFamily="34" charset="0"/>
                <a:cs typeface="Arial" pitchFamily="34" charset="0"/>
              </a:rPr>
              <a:t>action </a:t>
            </a:r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research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done to solve a practical problem; initiated by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researcher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Consultancy research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commissioned by a client to solve his/her problem</a:t>
            </a: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30769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Types of Tourism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0681"/>
            <a:ext cx="6728298" cy="35475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Workplace research: 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form of action research done internally by an employee(s) of a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firm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Delay research: 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 management tactic using ‘need for research’ to delay making a decision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30769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Types of Tourism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0681"/>
            <a:ext cx="6728298" cy="35475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Description: provides information on what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exists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Explanation: generates insights into cause-and-effect </a:t>
            </a:r>
            <a:r>
              <a:rPr kumimoji="1" lang="en-GB" altLang="ja-JP" sz="2800" dirty="0" smtClean="0">
                <a:latin typeface="Arial" pitchFamily="34" charset="0"/>
                <a:cs typeface="Arial" pitchFamily="34" charset="0"/>
              </a:rPr>
              <a:t>relationships</a:t>
            </a:r>
            <a:br>
              <a:rPr kumimoji="1" lang="en-GB" altLang="ja-JP" sz="28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Prediction: forecasts likely outcome of a course of action (or inaction)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Functions of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0677"/>
            <a:ext cx="6728298" cy="37019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 familiar word used many different ways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Types of ‘theory’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first type: traditional, natural science-type theory; only one theory accepted as valid; produces testable hypotheses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second type: similar to first type, but competing theories may exist; common in social </a:t>
            </a:r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sciences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4264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Nature of ‘Theory’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39223"/>
            <a:ext cx="6728298" cy="38933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More types of ‘theory’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third type: label applied to results of statistical testing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fourth type: untested/untestable verbal or graphic model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fifth type: epistemology presented as ‘theory’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sixth type: ‘grounded theory’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Theory of the seventh type: ‘theory’ used without any special meaning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1042644"/>
            <a:ext cx="6111322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Nature of ‘Theory’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139" y="1840675"/>
            <a:ext cx="6728298" cy="3761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Set goals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Review related literature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Develop research design (data collection and analysis methods)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Analysis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Articulate conclusions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Publish/report findings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6728298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39A7C9"/>
                </a:solidFill>
                <a:latin typeface="Arial"/>
                <a:cs typeface="Arial"/>
              </a:rPr>
              <a:t>Phases of a Research Project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110844" y="-73705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20000" y="1800000"/>
            <a:ext cx="601828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4000" baseline="30000" dirty="0">
              <a:solidFill>
                <a:srgbClr val="240C46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1389" y="1030769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Research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00" y="540000"/>
            <a:ext cx="994528" cy="994528"/>
            <a:chOff x="214767" y="214768"/>
            <a:chExt cx="1348273" cy="1348273"/>
          </a:xfrm>
        </p:grpSpPr>
        <p:sp>
          <p:nvSpPr>
            <p:cNvPr id="16" name="Teardrop 15"/>
            <p:cNvSpPr/>
            <p:nvPr/>
          </p:nvSpPr>
          <p:spPr>
            <a:xfrm rot="5400000">
              <a:off x="214767" y="214768"/>
              <a:ext cx="1348273" cy="1348273"/>
            </a:xfrm>
            <a:prstGeom prst="teardrop">
              <a:avLst/>
            </a:prstGeom>
            <a:solidFill>
              <a:srgbClr val="39A7C9"/>
            </a:solidFill>
            <a:ln w="76200" cmpd="sng">
              <a:solidFill>
                <a:srgbClr val="99D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68" y="348119"/>
              <a:ext cx="1348272" cy="112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17</a:t>
              </a:r>
              <a:endParaRPr lang="en-US" sz="4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appreciate fundamental approaches to doing research on tourism 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key concepts relevant to doing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describe the nature of research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different styles of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discuss the nature of ‘theory’ in tourism research</a:t>
            </a:r>
          </a:p>
          <a:p>
            <a:pPr marL="609600" indent="-609600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60625" y="1847500"/>
            <a:ext cx="7606800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planning, development and marketing depend on good data and analysis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Decisions should be based on evidence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May be either empirical (numerical or independently verifiable) or subjective (not independently verifiable)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Fundamentally: research is about asking and answering questions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Nature of Tourism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5665" y="1847500"/>
            <a:ext cx="688714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Management questions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Usually multifaceted and complex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May involve personalities, institutional or regulatory challenges, or politics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Often evolves as a result of trying to solve it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May not be solvable through research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Solution may depend on budgets, tact, courage, ability/diplomacy of manager, compromise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30769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Research Versus </a:t>
            </a:r>
            <a:b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Management Questions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5665" y="1847500"/>
            <a:ext cx="688714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Research questions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Must be answerable – not philosophical or political ruminations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Tend to be more focused than management questions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Answer is evidence-based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Answers based on data and analysis – not personality of researcher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30769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Research Versus </a:t>
            </a:r>
            <a:b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Management Questions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5665" y="1847500"/>
            <a:ext cx="688714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Management research: improve management activities such as marketing or operations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Often undertaken or commissioned by a business  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Planning research: future-oriented, acquiring information to develop some project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Done by both public and private sectors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General Approaches to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5665" y="1852552"/>
            <a:ext cx="6994569" cy="36662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600" dirty="0">
                <a:latin typeface="Arial" pitchFamily="34" charset="0"/>
                <a:cs typeface="Arial" pitchFamily="34" charset="0"/>
              </a:rPr>
              <a:t>Policy research: supports the development of tourism policy and government priorities</a:t>
            </a:r>
          </a:p>
          <a:p>
            <a:pPr lvl="1"/>
            <a:r>
              <a:rPr kumimoji="1" lang="en-GB" altLang="ja-JP" sz="2200" dirty="0">
                <a:latin typeface="Arial" pitchFamily="34" charset="0"/>
                <a:cs typeface="Arial" pitchFamily="34" charset="0"/>
              </a:rPr>
              <a:t>Potential scope of public policy research is quite </a:t>
            </a:r>
            <a:r>
              <a:rPr kumimoji="1" lang="en-GB" altLang="ja-JP" sz="2200" dirty="0" smtClean="0">
                <a:latin typeface="Arial" pitchFamily="34" charset="0"/>
                <a:cs typeface="Arial" pitchFamily="34" charset="0"/>
              </a:rPr>
              <a:t>wide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600" dirty="0">
                <a:latin typeface="Arial" pitchFamily="34" charset="0"/>
                <a:cs typeface="Arial" pitchFamily="34" charset="0"/>
              </a:rPr>
              <a:t>Social science research: a search for deeper understanding of some phenomenon</a:t>
            </a:r>
          </a:p>
          <a:p>
            <a:pPr lvl="1"/>
            <a:r>
              <a:rPr kumimoji="1" lang="en-GB" altLang="ja-JP" sz="2200" dirty="0">
                <a:latin typeface="Arial" pitchFamily="34" charset="0"/>
                <a:cs typeface="Arial" pitchFamily="34" charset="0"/>
              </a:rPr>
              <a:t>Typically undertaken by a academics</a:t>
            </a:r>
          </a:p>
          <a:p>
            <a:pPr lvl="1"/>
            <a:r>
              <a:rPr kumimoji="1" lang="en-GB" altLang="ja-JP" sz="2200" dirty="0">
                <a:latin typeface="Arial" pitchFamily="34" charset="0"/>
                <a:cs typeface="Arial" pitchFamily="34" charset="0"/>
              </a:rPr>
              <a:t>Examines tourism from a wide range of perspectives, such as a form of human behaviour or as a social phenomenon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30769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General Approaches to Research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5661" y="1852552"/>
            <a:ext cx="6970822" cy="36662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700" dirty="0">
                <a:latin typeface="Arial" pitchFamily="34" charset="0"/>
                <a:cs typeface="Arial" pitchFamily="34" charset="0"/>
              </a:rPr>
              <a:t>Set of assumptions about the nature of reality and how individuals perceive reality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Epistemology: how we know what we know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The relationship between the researcher and the subject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Ontology: the nature of being or reality of the phenomenon studied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Methodology: the methods or tools used to answer a research question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Empirical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Subjective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1042644"/>
            <a:ext cx="5683810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Paradigms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602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Simon Hill</cp:lastModifiedBy>
  <cp:revision>36</cp:revision>
  <dcterms:created xsi:type="dcterms:W3CDTF">2013-01-29T15:10:25Z</dcterms:created>
  <dcterms:modified xsi:type="dcterms:W3CDTF">2013-05-23T14:34:23Z</dcterms:modified>
</cp:coreProperties>
</file>