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7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E4"/>
    <a:srgbClr val="39A7C9"/>
    <a:srgbClr val="2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utterstock_86850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632" cy="51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15969"/>
            <a:ext cx="9147632" cy="2142032"/>
          </a:xfrm>
          <a:prstGeom prst="rect">
            <a:avLst/>
          </a:prstGeom>
          <a:solidFill>
            <a:srgbClr val="240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94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lang="en-US" sz="8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84642"/>
            <a:ext cx="91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PETER ROBINSON       MICHAEL LÜCK       STEPHEN L. J. SMITH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641"/>
            <a:ext cx="945921" cy="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South America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Brazil: carnival, host to Olympics, rainforests, ecotourism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Peru: archaeology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Chile: wines, cuisine, diverse geography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Argentina: wines, colonial history, beaches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in Other Lands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Numerous definitions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Related to hospitality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Includes both leisure and business travel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Distinctive qualities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Intangible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Heterogeneous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Services consumed on-site ‘in situ’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Perishable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Experience-centred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Characterizing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system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Combines origin, </a:t>
            </a:r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destination 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and travel between them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Sets various tourism industries into context:  accommodation, food services, attractions, travel services, etc.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 tourism experience is the </a:t>
            </a:r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sum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 of all the parts of the systems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Characterizing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 UNWTO definition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Activities engaged in by persons temporarily away from their usual environment for not more than 12 months for a wide range of purposes, excluding travel to earn income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Characterizing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Forms of tourism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Domestic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travel in one’s country of residence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Inbound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visitors coming from another country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Outbound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residents leaving to visit another country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National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travel by residents of a country, whether in their own country or to another country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Internal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all travel within a country regardless of whether by residents or visitors to that country</a:t>
            </a:r>
          </a:p>
          <a:p>
            <a:pPr lvl="1"/>
            <a:r>
              <a:rPr kumimoji="1" lang="en-GB" altLang="ja-JP" sz="2100" u="sng" dirty="0">
                <a:latin typeface="Arial" pitchFamily="34" charset="0"/>
                <a:cs typeface="Arial" pitchFamily="34" charset="0"/>
              </a:rPr>
              <a:t>International</a:t>
            </a:r>
            <a:r>
              <a:rPr kumimoji="1" lang="en-GB" altLang="ja-JP" sz="2100" dirty="0">
                <a:latin typeface="Arial" pitchFamily="34" charset="0"/>
                <a:cs typeface="Arial" pitchFamily="34" charset="0"/>
              </a:rPr>
              <a:t>: travel that involves visitors crossing an international boundary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Characterizing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19672" y="1042644"/>
            <a:ext cx="706712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Organizations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41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Emerged in colleges and universities in the 1970s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Originally a topic in social sciences; now a topic in its own right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Related to hospitality but distinct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‘Front of house’ versus ‘back of house’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An emerging, evolving field of study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Draws on numerous other fields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Study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110844" y="-73705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20000" y="1800000"/>
            <a:ext cx="601828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4000" baseline="30000" dirty="0">
              <a:solidFill>
                <a:srgbClr val="240C46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An Introduction to Tourism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00" y="540000"/>
            <a:ext cx="994528" cy="994528"/>
            <a:chOff x="214767" y="214768"/>
            <a:chExt cx="1348273" cy="1348273"/>
          </a:xfrm>
        </p:grpSpPr>
        <p:sp>
          <p:nvSpPr>
            <p:cNvPr id="16" name="Teardrop 15"/>
            <p:cNvSpPr/>
            <p:nvPr/>
          </p:nvSpPr>
          <p:spPr>
            <a:xfrm rot="5400000">
              <a:off x="214767" y="214768"/>
              <a:ext cx="1348273" cy="1348273"/>
            </a:xfrm>
            <a:prstGeom prst="teardrop">
              <a:avLst/>
            </a:prstGeom>
            <a:solidFill>
              <a:srgbClr val="39A7C9"/>
            </a:solidFill>
            <a:ln w="76200" cmpd="sng">
              <a:solidFill>
                <a:srgbClr val="99D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68" y="348119"/>
              <a:ext cx="1348272" cy="112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173"/>
            <a:ext cx="8229600" cy="4332989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be able to describe the evolution of tourism over time generally as well as historically in selected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countries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be able to define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summarize the ‘tourism system’ and  the key players and components in contemporary tourism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has its roots in ancient history</a:t>
            </a:r>
          </a:p>
          <a:p>
            <a:pPr lvl="1"/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Sumeria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Egypt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Greece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Rome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Polynesia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History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7606800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China</a:t>
            </a:r>
          </a:p>
          <a:p>
            <a:pPr lvl="1"/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Zheng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 He, between 1405 and 1433 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Morocco </a:t>
            </a:r>
          </a:p>
          <a:p>
            <a:pPr lvl="1"/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Ibn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 Battuta,14th century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Venice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Marco Polo, 14th century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Europe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 ‘Grand Tour’, 17th to 19th centuries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History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Africa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Egypt: pyramids, Red Sea resorts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Ecotourism, national parks, wildlife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Culture and history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Asia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Very large geography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Very diverse climate, cultures, attractions, activities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in Other Lands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Australasia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Australia, New Zealand, Pacific microstates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Generally, long distances from key markets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Resorts and beaches, ecotourism, cultural tourism, culinary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Air transportation critical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in Other Lands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Europe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Long history of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Cultural tourism, spas/health tourism, culinary tourism, resorts (especially around Mediterranean), sport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‘Invented’ mass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Major market for both outbound and inbound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Air, rail, private automobile travel important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in Other Lands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72829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North America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Canada: best known for environmental-based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USA: leading origin and destination in the world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National parks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Innovations in theme parks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Innovations in financial services for travellers (credit cards)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Private car is paramount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012361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in Other Lands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508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Simon Hill</cp:lastModifiedBy>
  <cp:revision>44</cp:revision>
  <dcterms:created xsi:type="dcterms:W3CDTF">2013-01-29T15:10:25Z</dcterms:created>
  <dcterms:modified xsi:type="dcterms:W3CDTF">2013-05-22T14:36:22Z</dcterms:modified>
</cp:coreProperties>
</file>