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  <p:sldMasterId id="2147483710" r:id="rId3"/>
  </p:sldMasterIdLst>
  <p:notesMasterIdLst>
    <p:notesMasterId r:id="rId21"/>
  </p:notesMasterIdLst>
  <p:handoutMasterIdLst>
    <p:handoutMasterId r:id="rId22"/>
  </p:handoutMasterIdLst>
  <p:sldIdLst>
    <p:sldId id="297" r:id="rId4"/>
    <p:sldId id="322" r:id="rId5"/>
    <p:sldId id="286" r:id="rId6"/>
    <p:sldId id="285" r:id="rId7"/>
    <p:sldId id="323" r:id="rId8"/>
    <p:sldId id="324" r:id="rId9"/>
    <p:sldId id="321" r:id="rId10"/>
    <p:sldId id="325" r:id="rId11"/>
    <p:sldId id="314" r:id="rId12"/>
    <p:sldId id="327" r:id="rId13"/>
    <p:sldId id="328" r:id="rId14"/>
    <p:sldId id="326" r:id="rId15"/>
    <p:sldId id="317" r:id="rId16"/>
    <p:sldId id="329" r:id="rId17"/>
    <p:sldId id="318" r:id="rId18"/>
    <p:sldId id="330" r:id="rId19"/>
    <p:sldId id="331" r:id="rId20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7" autoAdjust="0"/>
    <p:restoredTop sz="94906" autoAdjust="0"/>
  </p:normalViewPr>
  <p:slideViewPr>
    <p:cSldViewPr snapToGrid="0">
      <p:cViewPr varScale="1">
        <p:scale>
          <a:sx n="109" d="100"/>
          <a:sy n="109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0BF96-6816-41CD-B251-38FA57D5BC26}" type="datetimeFigureOut">
              <a:rPr lang="en-AU" smtClean="0"/>
              <a:t>29/07/2019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54CF8-3928-48D5-8E8A-312B754E1F4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1128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B6F12-7184-2940-9AA7-CBFE512CCA6D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B7C48-2F34-9A48-A26F-7A11B9458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82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B7C48-2F34-9A48-A26F-7A11B9458B99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28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47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41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69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493"/>
            <a:ext cx="9144000" cy="2305880"/>
          </a:xfrm>
          <a:prstGeom prst="rect">
            <a:avLst/>
          </a:prstGeom>
          <a:solidFill/>
          <a:ln w="12700">
            <a:solidFill/>
            <a:miter/>
          </a:ln>
        </p:spPr>
        <p:txBody>
          <a:bodyPr lIns="0" tIns="0" rIns="0" bIns="0" anchor="ctr"/>
          <a:lstStyle/>
          <a:p>
            <a:pPr algn="ctr" defTabSz="457200">
              <a:defRPr>
                <a:solidFill>
                  <a:srgbClr val="FFFFFF"/>
                </a:solidFill>
              </a:defRPr>
            </a:pPr>
            <a:endParaRPr sz="1800">
              <a:solidFill>
                <a:srgbClr val="FFFFFF"/>
              </a:solidFill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4800" y="450922"/>
            <a:ext cx="8534400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/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Demand-Led Plant Breeding</a:t>
            </a:r>
            <a:b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</a:br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Training Manual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4585" y="4575698"/>
            <a:ext cx="8984055" cy="2193337"/>
            <a:chOff x="74585" y="4575696"/>
            <a:chExt cx="8984055" cy="2193337"/>
          </a:xfrm>
        </p:grpSpPr>
        <p:pic>
          <p:nvPicPr>
            <p:cNvPr id="17" name="image1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585" y="4713865"/>
              <a:ext cx="554265" cy="747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02728" y="4855785"/>
              <a:ext cx="1446182" cy="5431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" name="image3.gif" descr="Syngenta Foundation for Sustainable Agriculture - Homepage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4585" y="5930696"/>
              <a:ext cx="1542114" cy="4752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" name="image4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8439" y="4775126"/>
              <a:ext cx="620019" cy="678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" name="image5.jp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0531" y="4575696"/>
              <a:ext cx="780126" cy="9177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" name="image6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870" y="5636659"/>
              <a:ext cx="816466" cy="967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" name="image7.jpg"/>
            <p:cNvPicPr/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72045" y="4713865"/>
              <a:ext cx="680126" cy="74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" name="image8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052171" y="4741193"/>
              <a:ext cx="1720322" cy="7468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" name="image9.jpg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62462" y="4775126"/>
              <a:ext cx="1696178" cy="6522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image10.png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71896" y="5930414"/>
              <a:ext cx="1235636" cy="59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image11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58329" y="5749530"/>
              <a:ext cx="902886" cy="865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8" name="image12.jpg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1061" y="5713115"/>
              <a:ext cx="1579867" cy="9016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" name="image13.jpg"/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8885" y="5722510"/>
              <a:ext cx="1046521" cy="1046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0" name="ruforum.jpg"/>
            <p:cNvPicPr/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5374727" y="5874221"/>
              <a:ext cx="1540167" cy="6127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" name="Picture 2" descr="506b05695aebfmakerere-university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302" y="4534777"/>
            <a:ext cx="1093097" cy="95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47982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88900"/>
            <a:ext cx="8455025" cy="81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1476" y="1211263"/>
            <a:ext cx="8480425" cy="477996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17563" y="6481765"/>
            <a:ext cx="5753100" cy="376237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853719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752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811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41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787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1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25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23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936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684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860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1017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101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493"/>
            <a:ext cx="9144000" cy="2305880"/>
          </a:xfrm>
          <a:prstGeom prst="rect">
            <a:avLst/>
          </a:prstGeom>
          <a:solidFill/>
          <a:ln w="12700">
            <a:solidFill/>
            <a:miter/>
          </a:ln>
        </p:spPr>
        <p:txBody>
          <a:bodyPr lIns="0" tIns="0" rIns="0" bIns="0" anchor="ctr"/>
          <a:lstStyle/>
          <a:p>
            <a:pPr algn="ctr" defTabSz="457200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4800" y="450922"/>
            <a:ext cx="8534400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/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Demand-Led Plant Breeding</a:t>
            </a:r>
            <a:b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</a:br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Training Manual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4585" y="4575696"/>
            <a:ext cx="8984055" cy="2193337"/>
            <a:chOff x="74585" y="4575696"/>
            <a:chExt cx="8984055" cy="2193337"/>
          </a:xfrm>
        </p:grpSpPr>
        <p:pic>
          <p:nvPicPr>
            <p:cNvPr id="17" name="image1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585" y="4713865"/>
              <a:ext cx="554265" cy="747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02728" y="4855785"/>
              <a:ext cx="1446182" cy="5431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" name="image3.gif" descr="Syngenta Foundation for Sustainable Agriculture - Homepage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4585" y="5930696"/>
              <a:ext cx="1542114" cy="4752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" name="image4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8439" y="4775126"/>
              <a:ext cx="620019" cy="678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" name="image5.jp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0531" y="4575696"/>
              <a:ext cx="780126" cy="9177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" name="image6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870" y="5636659"/>
              <a:ext cx="816466" cy="967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" name="image7.jpg"/>
            <p:cNvPicPr/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72045" y="4713865"/>
              <a:ext cx="680126" cy="74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" name="image8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052171" y="4741193"/>
              <a:ext cx="1720322" cy="7468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" name="image9.jpg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62462" y="4775126"/>
              <a:ext cx="1696178" cy="6522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image10.png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71896" y="5930414"/>
              <a:ext cx="1235636" cy="59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image11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58329" y="5749530"/>
              <a:ext cx="902886" cy="865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8" name="image12.jpg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1061" y="5713115"/>
              <a:ext cx="1579867" cy="9016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" name="image13.jpg"/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8885" y="5722510"/>
              <a:ext cx="1046521" cy="1046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0" name="ruforum.jpg"/>
            <p:cNvPicPr/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5374727" y="5874221"/>
              <a:ext cx="1540167" cy="6127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" name="Picture 2" descr="506b05695aebfmakerere-university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301" y="4534777"/>
            <a:ext cx="1093097" cy="95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083537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88900"/>
            <a:ext cx="8455025" cy="81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1475" y="1211263"/>
            <a:ext cx="8480425" cy="477996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17563" y="6481763"/>
            <a:ext cx="5753100" cy="376237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421440"/>
      </p:ext>
    </p:extLst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6790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228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96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854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64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3165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3016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9990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819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380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747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7696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4493"/>
            <a:ext cx="9144000" cy="2305880"/>
          </a:xfrm>
          <a:prstGeom prst="rect">
            <a:avLst/>
          </a:prstGeom>
          <a:solidFill/>
          <a:ln w="12700">
            <a:solidFill/>
            <a:miter/>
          </a:ln>
        </p:spPr>
        <p:txBody>
          <a:bodyPr lIns="0" tIns="0" rIns="0" bIns="0" anchor="ctr"/>
          <a:lstStyle/>
          <a:p>
            <a:pPr algn="ctr" defTabSz="457200">
              <a:defRPr>
                <a:solidFill>
                  <a:srgbClr val="FFFFFF"/>
                </a:solidFill>
              </a:defRPr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16" name="Shape 16"/>
          <p:cNvSpPr/>
          <p:nvPr/>
        </p:nvSpPr>
        <p:spPr>
          <a:xfrm>
            <a:off x="304800" y="450922"/>
            <a:ext cx="8534400" cy="1631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/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Demand-Led Plant Breeding</a:t>
            </a:r>
            <a:b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</a:br>
            <a:r>
              <a:rPr sz="5000" b="1" dirty="0">
                <a:solidFill>
                  <a:srgbClr val="FFFFFF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ea typeface="Cambria"/>
                <a:cs typeface="Cambria"/>
                <a:sym typeface="Cambria"/>
              </a:rPr>
              <a:t>Training Manual</a:t>
            </a: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4585" y="4575696"/>
            <a:ext cx="8984055" cy="2193337"/>
            <a:chOff x="74585" y="4575696"/>
            <a:chExt cx="8984055" cy="2193337"/>
          </a:xfrm>
        </p:grpSpPr>
        <p:pic>
          <p:nvPicPr>
            <p:cNvPr id="17" name="image1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4585" y="4713865"/>
              <a:ext cx="554265" cy="74753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02728" y="4855785"/>
              <a:ext cx="1446182" cy="54313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" name="image3.gif" descr="Syngenta Foundation for Sustainable Agriculture - Homepage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4585" y="5930696"/>
              <a:ext cx="1542114" cy="4752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" name="image4.png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788439" y="4775126"/>
              <a:ext cx="620019" cy="67892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" name="image5.jp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10531" y="4575696"/>
              <a:ext cx="780126" cy="91779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" name="image6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87870" y="5636659"/>
              <a:ext cx="816466" cy="96776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" name="image7.jpg"/>
            <p:cNvPicPr/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72045" y="4713865"/>
              <a:ext cx="680126" cy="74024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" name="image8.jpg"/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052171" y="4741193"/>
              <a:ext cx="1720322" cy="7468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5" name="image9.jpg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62462" y="4775126"/>
              <a:ext cx="1696178" cy="6522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6" name="image10.png"/>
            <p:cNvPicPr/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71896" y="5930414"/>
              <a:ext cx="1235636" cy="5929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7" name="image11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58329" y="5749530"/>
              <a:ext cx="902886" cy="8652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8" name="image12.jpg"/>
            <p:cNvPicPr/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1061" y="5713115"/>
              <a:ext cx="1579867" cy="90168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" name="image13.jpg"/>
            <p:cNvPicPr/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628885" y="5722510"/>
              <a:ext cx="1046521" cy="104652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0" name="ruforum.jpg"/>
            <p:cNvPicPr/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5374727" y="5874221"/>
              <a:ext cx="1540167" cy="61275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" name="Picture 2" descr="506b05695aebfmakerere-university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9301" y="4534777"/>
            <a:ext cx="1093097" cy="95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707374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88900"/>
            <a:ext cx="8455025" cy="81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71475" y="1211263"/>
            <a:ext cx="8480425" cy="477996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17563" y="6481763"/>
            <a:ext cx="5753100" cy="376237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96388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59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571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83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308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16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00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8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9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AD9FB5-18F8-EC4E-A7DC-214665BA2E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7/29/2019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F4F3EDCE-8713-5549-AD14-6F85A1AFCD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43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dc.com.au/Research-and-Development/Impact-Assessment" TargetMode="Externa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5484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b="1" dirty="0"/>
              <a:t>Chapter 7</a:t>
            </a:r>
          </a:p>
          <a:p>
            <a:pPr algn="ctr"/>
            <a:r>
              <a:rPr lang="en-US" sz="2400" b="1" i="1" dirty="0"/>
              <a:t>The Business Case for Investment in New Variety Development </a:t>
            </a:r>
            <a:endParaRPr lang="en-AU" sz="2400" i="1" dirty="0"/>
          </a:p>
          <a:p>
            <a:pPr algn="ctr"/>
            <a:r>
              <a:rPr lang="en-GB" sz="2000" i="1" dirty="0"/>
              <a:t>Rowland Chirwa</a:t>
            </a:r>
          </a:p>
          <a:p>
            <a:pPr algn="ctr"/>
            <a:r>
              <a:rPr lang="de-CH" sz="2000" i="1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0568" y="1260967"/>
            <a:ext cx="5117909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de-CH" sz="4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7027"/>
            <a:ext cx="9144000" cy="25809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19663"/>
            <a:ext cx="8975834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b="1" dirty="0">
                <a:solidFill>
                  <a:schemeClr val="bg1"/>
                </a:solidFill>
              </a:rPr>
              <a:t>The Business of Plant Breeding:  </a:t>
            </a:r>
          </a:p>
          <a:p>
            <a:pPr algn="ctr"/>
            <a:r>
              <a:rPr lang="en-GB" sz="2800" i="1" dirty="0">
                <a:solidFill>
                  <a:schemeClr val="bg1"/>
                </a:solidFill>
              </a:rPr>
              <a:t>Market-led approaches to new variety design in Africa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553352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Benefits and Beneficiaries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 of benefits and beneficiaries in  Table 7.1 below </a:t>
            </a:r>
          </a:p>
          <a:p>
            <a:endParaRPr lang="en-US" dirty="0"/>
          </a:p>
          <a:p>
            <a:pPr marL="0" indent="0">
              <a:buNone/>
            </a:pPr>
            <a:endParaRPr lang="en-AU" sz="2400" b="1" dirty="0"/>
          </a:p>
        </p:txBody>
      </p:sp>
    </p:spTree>
    <p:extLst>
      <p:ext uri="{BB962C8B-B14F-4D97-AF65-F5344CB8AC3E}">
        <p14:creationId xmlns:p14="http://schemas.microsoft.com/office/powerpoint/2010/main" val="686785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340255"/>
              </p:ext>
            </p:extLst>
          </p:nvPr>
        </p:nvGraphicFramePr>
        <p:xfrm>
          <a:off x="78826" y="23316"/>
          <a:ext cx="9017876" cy="6832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0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8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5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Beneficiary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Specific benefit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Benefit consequence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Benefit type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Quantification </a:t>
                      </a:r>
                      <a:endParaRPr lang="en-US" sz="140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units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43">
                <a:tc row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Farmers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Greater yield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Farmer income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Shift from subsistence farming to entering markets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Business growth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Can afford education for child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Economic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USD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4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Earlier or later cropping (than vs. main season)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Higher prices (as less supply)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Economic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0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Improved crop quality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Higher price, more customers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Economic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4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Improved plant architecture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Easier harvesting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Time saving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Economic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84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Seed producers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Greater seed yield,</a:t>
                      </a:r>
                      <a:r>
                        <a:rPr lang="en-GB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Higher productivity per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area grown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Farmer income, Unit costs are less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More competitive price to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distributors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Economic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USD/person hours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4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Transporters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Less damage in 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transit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Cost saving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Economic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071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Wholesalers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Improved shelf-life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Cost saving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Economic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4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Food processing companies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Source from local farmers rather 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than imports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Cost saving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Reliable supply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Economic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Logistics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2132"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Food retailers/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Supermarkets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Good varieties and sourcing from </a:t>
                      </a:r>
                      <a:br>
                        <a:rPr lang="en-GB" sz="1400">
                          <a:effectLst/>
                        </a:rPr>
                      </a:br>
                      <a:r>
                        <a:rPr lang="en-GB" sz="1400">
                          <a:effectLst/>
                        </a:rPr>
                        <a:t>local smallholders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Freshness and higher prices 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Differentiation and fair trade brands</a:t>
                      </a:r>
                      <a:endParaRPr lang="en-US" sz="1400" dirty="0">
                        <a:effectLst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07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Improved shelf-life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Loss of wastage and costs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1422"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Consumers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Easier preparation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Time saving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Economic, Social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14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Shorter cooking time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Energy saving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Economic,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Social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USD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225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Public investors Governments</a:t>
                      </a:r>
                      <a:r>
                        <a:rPr lang="en-GB" sz="1400" baseline="0" dirty="0">
                          <a:effectLst/>
                        </a:rPr>
                        <a:t> , </a:t>
                      </a:r>
                      <a:r>
                        <a:rPr lang="en-GB" sz="1400" dirty="0">
                          <a:effectLst/>
                        </a:rPr>
                        <a:t>International</a:t>
                      </a:r>
                      <a:r>
                        <a:rPr lang="en-GB" sz="1400" baseline="0" dirty="0">
                          <a:effectLst/>
                        </a:rPr>
                        <a:t>  dev. </a:t>
                      </a:r>
                      <a:r>
                        <a:rPr lang="en-GB" sz="1400" dirty="0">
                          <a:effectLst/>
                        </a:rPr>
                        <a:t>agencies)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Deliver their mandate, Support balance of payments, Economic development, Farmer livelihoods</a:t>
                      </a:r>
                      <a:endParaRPr lang="en-US" sz="1400" dirty="0">
                        <a:effectLst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Economic development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Continued funding for plant breeding projects and support for innovation and science</a:t>
                      </a:r>
                      <a:endParaRPr lang="en-US" sz="1400" dirty="0">
                        <a:effectLst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Economic</a:t>
                      </a:r>
                      <a:r>
                        <a:rPr lang="en-US" sz="1400" dirty="0">
                          <a:effectLst/>
                        </a:rPr>
                        <a:t>,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GB" sz="1400" dirty="0">
                          <a:effectLst/>
                        </a:rPr>
                        <a:t>Social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USD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468" marR="24468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4445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</a:t>
            </a:r>
            <a:r>
              <a:rPr lang="en-US" b="1" dirty="0"/>
              <a:t>Cost Estimation and Management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Examples of likely costs in breeding </a:t>
            </a:r>
            <a:r>
              <a:rPr lang="en-US" dirty="0" err="1"/>
              <a:t>programme</a:t>
            </a:r>
            <a:r>
              <a:rPr lang="en-US" dirty="0"/>
              <a:t> in Table 7.2 (as cash or personnel (FTE) costs)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731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390866"/>
              </p:ext>
            </p:extLst>
          </p:nvPr>
        </p:nvGraphicFramePr>
        <p:xfrm>
          <a:off x="141891" y="47297"/>
          <a:ext cx="8860221" cy="6770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0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2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9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Discipline or item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Manpower</a:t>
                      </a:r>
                      <a:br>
                        <a:rPr lang="en-GB" sz="1400" dirty="0">
                          <a:effectLst/>
                        </a:rPr>
                      </a:br>
                      <a:r>
                        <a:rPr lang="en-GB" sz="1400" dirty="0">
                          <a:effectLst/>
                        </a:rPr>
                        <a:t>(FTE)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Cash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Farmer and value chain market research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9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Meetings and consultations with farmers and the value chain to define needs and priorities to create variety designs and set breeding targets and goals</a:t>
                      </a:r>
                      <a:r>
                        <a:rPr lang="en-US" sz="1400" b="0" dirty="0">
                          <a:effectLst/>
                        </a:rPr>
                        <a:t>,</a:t>
                      </a:r>
                      <a:r>
                        <a:rPr lang="en-US" sz="1400" b="0" baseline="0" dirty="0">
                          <a:effectLst/>
                        </a:rPr>
                        <a:t> </a:t>
                      </a:r>
                      <a:r>
                        <a:rPr lang="en-GB" sz="1400" b="0" dirty="0">
                          <a:effectLst/>
                        </a:rPr>
                        <a:t>Specific market research studies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Project governance and decision-making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9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Management meetings – to review project progress and make stage plan advancement decisions and including clients/stakeholders  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9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Project management – to create the demand-led development plan, monitor and evaluate progress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04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Investment case creation - discussions with economists, social scientists,</a:t>
                      </a:r>
                      <a:r>
                        <a:rPr lang="en-GB" sz="1400" b="0" baseline="0" dirty="0">
                          <a:effectLst/>
                        </a:rPr>
                        <a:t> </a:t>
                      </a:r>
                      <a:r>
                        <a:rPr lang="en-GB" sz="1400" b="0" dirty="0">
                          <a:effectLst/>
                        </a:rPr>
                        <a:t>management and budget holders to create case comprised of project benefits and costs. Project proposal and plan creation (and liaison with donors</a:t>
                      </a:r>
                      <a:r>
                        <a:rPr lang="en-GB" sz="1400" b="0" baseline="0" dirty="0">
                          <a:effectLst/>
                        </a:rPr>
                        <a:t> </a:t>
                      </a:r>
                      <a:r>
                        <a:rPr lang="en-GB" sz="1400" b="0" dirty="0">
                          <a:effectLst/>
                        </a:rPr>
                        <a:t>if required)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Plant breeding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Plant breeders 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Laboratory or greenhouse technicians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Molecular biology: sequencing, genotyping and other data analysis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Experimental design and Data management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Bioinformatics advice and statistics packages 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Computer access and power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Germplasm evaluation 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Farm trial operations - labour (on-site, off-site)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Farmer participatory breeding trials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Agronomists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Plant protection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NO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Soil scientists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NO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Processing performance tests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Food company or other value chain stakeholders performance tests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3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Consumer based assays (including out-sourcing) e.g. cooking and taste trials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YES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4" marR="24724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412332" y="1920993"/>
            <a:ext cx="138564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en-US" sz="1350">
                <a:latin typeface="Arial" panose="020B0604020202020204" pitchFamily="34" charset="0"/>
              </a:rPr>
            </a:br>
            <a:endParaRPr lang="en-US" altLang="en-US" sz="1350">
              <a:latin typeface="Arial" panose="020B0604020202020204" pitchFamily="34" charset="0"/>
            </a:endParaRPr>
          </a:p>
        </p:txBody>
      </p:sp>
      <p:sp>
        <p:nvSpPr>
          <p:cNvPr id="11" name="Rectangle 6">
            <a:hlinkClick r:id="rId2"/>
          </p:cNvPr>
          <p:cNvSpPr>
            <a:spLocks noChangeArrowheads="1"/>
          </p:cNvSpPr>
          <p:nvPr/>
        </p:nvSpPr>
        <p:spPr bwMode="auto">
          <a:xfrm>
            <a:off x="3412332" y="220346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74499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Investment Decision Making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9279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 anchor="ctr">
            <a:noAutofit/>
          </a:bodyPr>
          <a:lstStyle/>
          <a:p>
            <a:r>
              <a:rPr lang="en-GB" sz="4000" b="1" dirty="0">
                <a:latin typeface="+mn-lt"/>
              </a:rPr>
              <a:t>Key Messages </a:t>
            </a:r>
            <a:endParaRPr lang="en-US" sz="40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26124" y="1505604"/>
            <a:ext cx="8875986" cy="5084379"/>
          </a:xfrm>
        </p:spPr>
        <p:txBody>
          <a:bodyPr>
            <a:noAutofit/>
          </a:bodyPr>
          <a:lstStyle/>
          <a:p>
            <a:pPr marL="312738" indent="-312738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Understanding the value and costs of investing in plant breeding is critical to success for a breeder</a:t>
            </a:r>
          </a:p>
          <a:p>
            <a:pPr marL="312738" indent="-312738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Detailed analysis is required on the merits of each case and the strength and degree of certainty of each assumption</a:t>
            </a:r>
          </a:p>
          <a:p>
            <a:pPr marL="312738" indent="-312738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When the benefits are higher than the costs, it may be worth making the investment in developing a new variety </a:t>
            </a:r>
          </a:p>
          <a:p>
            <a:pPr marL="312738" indent="-312738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Opportunity cost: Also consider alternative variety design, activity option or other breeding program that could be a better investment choice for using the resources available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05615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Investment Analysis Tool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Project rationale </a:t>
            </a:r>
            <a:endParaRPr lang="en-AU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Financial metrics as inputs for analysis </a:t>
            </a:r>
          </a:p>
          <a:p>
            <a:pPr marL="742950" lvl="2" indent="-342900">
              <a:buFont typeface="Arial" panose="020B0604020202020204" pitchFamily="34" charset="0"/>
              <a:buChar char="•"/>
            </a:pPr>
            <a:r>
              <a:rPr lang="en-US" dirty="0"/>
              <a:t>E.g. seed market size, projected growth, market share of new variety, gross profit on seed; total breeding costs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Outputs: Investment analysis – Performance and investment metrics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Demonstration on how to use Investment Tool (Appendix 7.1) </a:t>
            </a:r>
          </a:p>
        </p:txBody>
      </p:sp>
    </p:spTree>
    <p:extLst>
      <p:ext uri="{BB962C8B-B14F-4D97-AF65-F5344CB8AC3E}">
        <p14:creationId xmlns:p14="http://schemas.microsoft.com/office/powerpoint/2010/main" val="2648125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95484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2400" b="1" dirty="0">
                <a:solidFill>
                  <a:prstClr val="black"/>
                </a:solidFill>
              </a:rPr>
              <a:t>Chapter 7</a:t>
            </a:r>
          </a:p>
          <a:p>
            <a:pPr algn="ctr"/>
            <a:r>
              <a:rPr lang="en-US" sz="2400" b="1" i="1" dirty="0">
                <a:solidFill>
                  <a:prstClr val="black"/>
                </a:solidFill>
              </a:rPr>
              <a:t>Making the Case for Investments in New Variety Development </a:t>
            </a:r>
            <a:endParaRPr lang="en-GB" sz="2400" i="1" dirty="0">
              <a:solidFill>
                <a:prstClr val="white">
                  <a:lumMod val="50000"/>
                </a:prstClr>
              </a:solidFill>
            </a:endParaRPr>
          </a:p>
          <a:p>
            <a:pPr algn="ctr"/>
            <a:r>
              <a:rPr lang="en-GB" sz="2000" i="1">
                <a:solidFill>
                  <a:prstClr val="black"/>
                </a:solidFill>
              </a:rPr>
              <a:t>Rowland </a:t>
            </a:r>
            <a:r>
              <a:rPr lang="en-GB" sz="2000" i="1" dirty="0" err="1">
                <a:solidFill>
                  <a:prstClr val="black"/>
                </a:solidFill>
              </a:rPr>
              <a:t>Chirwa</a:t>
            </a:r>
            <a:endParaRPr lang="en-GB" sz="2000" i="1" dirty="0">
              <a:solidFill>
                <a:prstClr val="black"/>
              </a:solidFill>
            </a:endParaRPr>
          </a:p>
          <a:p>
            <a:pPr algn="ctr"/>
            <a:endParaRPr lang="de-CH" sz="2000" i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60568" y="1260967"/>
            <a:ext cx="5117909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endParaRPr lang="de-CH" sz="4800" b="1" dirty="0">
              <a:solidFill>
                <a:prstClr val="white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39512"/>
            <a:ext cx="9144000" cy="25809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605" y="319663"/>
            <a:ext cx="8975834" cy="95410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800" b="1" dirty="0">
                <a:solidFill>
                  <a:schemeClr val="bg1"/>
                </a:solidFill>
              </a:rPr>
              <a:t>The Business of Plant Breeding:  </a:t>
            </a:r>
          </a:p>
          <a:p>
            <a:pPr algn="ctr"/>
            <a:r>
              <a:rPr lang="en-GB" sz="2800" i="1" dirty="0">
                <a:solidFill>
                  <a:schemeClr val="bg1"/>
                </a:solidFill>
              </a:rPr>
              <a:t>Market-led approaches to new variety design in Africa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76812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14824"/>
            <a:ext cx="8138160" cy="2285627"/>
          </a:xfrm>
        </p:spPr>
        <p:txBody>
          <a:bodyPr>
            <a:normAutofit fontScale="90000"/>
          </a:bodyPr>
          <a:lstStyle/>
          <a:p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Chapter 7 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The Business Case for Investment in New Variety Development </a:t>
            </a:r>
            <a:br>
              <a:rPr lang="en-GB" sz="4000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GB" sz="4000" dirty="0"/>
            </a:br>
            <a:r>
              <a:rPr lang="en-US" sz="4000" b="1" dirty="0"/>
              <a:t> </a:t>
            </a:r>
            <a:br>
              <a:rPr lang="en-US" sz="4000" b="1" dirty="0"/>
            </a:b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4859"/>
          </a:xfrm>
        </p:spPr>
        <p:txBody>
          <a:bodyPr>
            <a:normAutofit/>
          </a:bodyPr>
          <a:lstStyle/>
          <a:p>
            <a:pPr defTabSz="690563"/>
            <a:endParaRPr lang="en-GB" sz="1400" dirty="0">
              <a:solidFill>
                <a:schemeClr val="bg1">
                  <a:lumMod val="50000"/>
                </a:schemeClr>
              </a:solidFill>
              <a:latin typeface="Berlin Sans FB" pitchFamily="34" charset="0"/>
            </a:endParaRPr>
          </a:p>
          <a:p>
            <a:pPr defTabSz="690563"/>
            <a:r>
              <a:rPr lang="en-GB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Rowland </a:t>
            </a:r>
            <a:r>
              <a:rPr lang="en-GB" sz="20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Chirwa</a:t>
            </a:r>
            <a:endParaRPr lang="en-GB" sz="20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defTabSz="690563">
              <a:spcBef>
                <a:spcPts val="0"/>
              </a:spcBef>
            </a:pPr>
            <a:endParaRPr lang="en-GB" sz="20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defTabSz="690563">
              <a:spcBef>
                <a:spcPts val="0"/>
              </a:spcBef>
            </a:pPr>
            <a:r>
              <a:rPr lang="en-GB" sz="2000" i="1" dirty="0" err="1">
                <a:solidFill>
                  <a:schemeClr val="tx1"/>
                </a:solidFill>
                <a:latin typeface="Calibri" panose="020F0502020204030204" pitchFamily="34" charset="0"/>
              </a:rPr>
              <a:t>Chitedze</a:t>
            </a:r>
            <a:r>
              <a:rPr lang="en-GB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 Agricultural Research Station</a:t>
            </a:r>
          </a:p>
          <a:p>
            <a:pPr defTabSz="690563">
              <a:spcBef>
                <a:spcPts val="0"/>
              </a:spcBef>
            </a:pPr>
            <a:r>
              <a:rPr lang="en-GB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P.O. Box 158, Lilongwe, Malawi  </a:t>
            </a:r>
          </a:p>
        </p:txBody>
      </p:sp>
    </p:spTree>
    <p:extLst>
      <p:ext uri="{BB962C8B-B14F-4D97-AF65-F5344CB8AC3E}">
        <p14:creationId xmlns:p14="http://schemas.microsoft.com/office/powerpoint/2010/main" val="322810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24" y="1600200"/>
            <a:ext cx="8828690" cy="4839447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To strengthen plant breeders’ ability to create compelling business cases for investments in demand-led plant breeding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800" dirty="0"/>
              <a:t> </a:t>
            </a:r>
            <a:endParaRPr lang="en-AU" sz="2800" dirty="0"/>
          </a:p>
          <a:p>
            <a:pPr lvl="0" algn="just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68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557" y="1600200"/>
            <a:ext cx="8198510" cy="483944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AU" sz="2800" dirty="0"/>
              <a:t>1. </a:t>
            </a:r>
            <a:r>
              <a:rPr lang="en-US" sz="2800" dirty="0"/>
              <a:t>Introduction </a:t>
            </a:r>
            <a:endParaRPr lang="en-AU" sz="2800" dirty="0"/>
          </a:p>
          <a:p>
            <a:pPr marL="0" lvl="0" indent="0">
              <a:buNone/>
            </a:pPr>
            <a:r>
              <a:rPr lang="en-US" sz="2800" dirty="0"/>
              <a:t>2. Investment Decisions</a:t>
            </a:r>
            <a:endParaRPr lang="en-AU" sz="2800" dirty="0"/>
          </a:p>
          <a:p>
            <a:pPr marL="0" lvl="0" indent="0">
              <a:buNone/>
            </a:pPr>
            <a:r>
              <a:rPr lang="en-US" sz="2800" dirty="0"/>
              <a:t>3. Cost Estimation and Management </a:t>
            </a:r>
            <a:endParaRPr lang="en-AU" sz="2800" dirty="0"/>
          </a:p>
          <a:p>
            <a:pPr marL="0" lvl="0" indent="0">
              <a:buNone/>
            </a:pPr>
            <a:r>
              <a:rPr lang="en-US" sz="2800" dirty="0"/>
              <a:t>4. Investment Decision Making  </a:t>
            </a:r>
          </a:p>
        </p:txBody>
      </p:sp>
    </p:spTree>
    <p:extLst>
      <p:ext uri="{BB962C8B-B14F-4D97-AF65-F5344CB8AC3E}">
        <p14:creationId xmlns:p14="http://schemas.microsoft.com/office/powerpoint/2010/main" val="448121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Introduction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Changing perception of breeding as a cost  to breeding as an investment that gives a return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Plant breeding bring benefits to many people -farmers, consumers and others in value chain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Successful plant breeding brings economic, social and  environmental benefits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340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Group Discussion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CH" dirty="0"/>
              <a:t>List all potential benefits from a breeding programme?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de-CH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CH" dirty="0"/>
              <a:t>List types of costs for creating a new variety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de-CH" dirty="0"/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de-CH" dirty="0"/>
              <a:t>What provides a convincing investment case to R&amp;D managers, public and/or private sector investors?</a:t>
            </a:r>
          </a:p>
          <a:p>
            <a:pPr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70467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4000" b="1" dirty="0"/>
              <a:t>Benefits and Investment Case Study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de-CH" dirty="0"/>
              <a:t>Analysis of Australian chickpea case study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de-CH" sz="3200" dirty="0"/>
              <a:t>Example for review on how to create a compelling benefits and investments case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GRDC Investments in Australian national chickpea breeding </a:t>
            </a:r>
            <a:r>
              <a:rPr lang="en-US" sz="2800" dirty="0" err="1"/>
              <a:t>programme</a:t>
            </a:r>
            <a:r>
              <a:rPr lang="en-US" sz="2800" dirty="0"/>
              <a:t>. Available at: </a:t>
            </a:r>
            <a:r>
              <a:rPr lang="en-US" sz="2800" u="sng" dirty="0">
                <a:hlinkClick r:id="rId2"/>
              </a:rPr>
              <a:t>http://www.grdc.com.au/Research-and-Development/Impact-Assessment</a:t>
            </a:r>
            <a:endParaRPr lang="en-AU" sz="2800" dirty="0"/>
          </a:p>
          <a:p>
            <a:pPr marL="0" indent="0">
              <a:buNone/>
            </a:pP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3446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b="1" dirty="0"/>
              <a:t>Investment Decisions 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5235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GB" sz="4000" b="1" dirty="0">
                <a:latin typeface="+mn-lt"/>
              </a:rPr>
              <a:t>Investment Decisions</a:t>
            </a:r>
            <a:endParaRPr lang="en-US" sz="40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04953" y="1600200"/>
            <a:ext cx="8765626" cy="4525963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Breeders need to justify a plant breeding </a:t>
            </a:r>
            <a:r>
              <a:rPr lang="en-US" sz="2800" dirty="0" err="1"/>
              <a:t>programme</a:t>
            </a:r>
            <a:r>
              <a:rPr lang="en-US" sz="2800" dirty="0"/>
              <a:t> for specific market demanded varieties - as an investment rather than an expenditure on the institute's budget.</a:t>
            </a:r>
          </a:p>
          <a:p>
            <a:pPr marL="0" indent="0" algn="l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</a:pPr>
            <a:endParaRPr lang="en-US" sz="2800" dirty="0"/>
          </a:p>
          <a:p>
            <a:pPr algn="l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Making the case for a new demand-led breeding project  requires understanding the benefits and costs and balancing them to justify investment in new variety development versus alternative options.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6644513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2568</TotalTime>
  <Words>933</Words>
  <Application>Microsoft Office PowerPoint</Application>
  <PresentationFormat>On-screen Show (4:3)</PresentationFormat>
  <Paragraphs>208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Berlin Sans FB</vt:lpstr>
      <vt:lpstr>Calibri</vt:lpstr>
      <vt:lpstr>Cambria</vt:lpstr>
      <vt:lpstr>Times New Roman</vt:lpstr>
      <vt:lpstr>1_Office Theme</vt:lpstr>
      <vt:lpstr>2_Office Theme</vt:lpstr>
      <vt:lpstr>3_Office Theme</vt:lpstr>
      <vt:lpstr>PowerPoint Presentation</vt:lpstr>
      <vt:lpstr>  Chapter 7   The Business Case for Investment in New Variety Development      </vt:lpstr>
      <vt:lpstr>Objectives</vt:lpstr>
      <vt:lpstr>Contents</vt:lpstr>
      <vt:lpstr>1. Introduction </vt:lpstr>
      <vt:lpstr>Group Discussion </vt:lpstr>
      <vt:lpstr>Benefits and Investment Case Study </vt:lpstr>
      <vt:lpstr>2. Investment Decisions </vt:lpstr>
      <vt:lpstr>Investment Decisions</vt:lpstr>
      <vt:lpstr>Benefits and Beneficiaries </vt:lpstr>
      <vt:lpstr>PowerPoint Presentation</vt:lpstr>
      <vt:lpstr>3. Cost Estimation and Management</vt:lpstr>
      <vt:lpstr>PowerPoint Presentation</vt:lpstr>
      <vt:lpstr>4. Investment Decision Making </vt:lpstr>
      <vt:lpstr>Key Messages </vt:lpstr>
      <vt:lpstr>Investment Analysis Tool </vt:lpstr>
      <vt:lpstr>PowerPoint Presentation</vt:lpstr>
    </vt:vector>
  </TitlesOfParts>
  <Company>CIAT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unit 4: Variety development: Stage plan, timelines, and decision-making</dc:title>
  <dc:creator>rchirwa</dc:creator>
  <cp:lastModifiedBy>Leigh-Ann Bard</cp:lastModifiedBy>
  <cp:revision>117</cp:revision>
  <cp:lastPrinted>2016-10-26T09:35:12Z</cp:lastPrinted>
  <dcterms:created xsi:type="dcterms:W3CDTF">2015-04-28T03:14:55Z</dcterms:created>
  <dcterms:modified xsi:type="dcterms:W3CDTF">2019-07-29T09:44:27Z</dcterms:modified>
</cp:coreProperties>
</file>