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8" r:id="rId3"/>
  </p:sldMasterIdLst>
  <p:notesMasterIdLst>
    <p:notesMasterId r:id="rId45"/>
  </p:notesMasterIdLst>
  <p:handoutMasterIdLst>
    <p:handoutMasterId r:id="rId46"/>
  </p:handoutMasterIdLst>
  <p:sldIdLst>
    <p:sldId id="285" r:id="rId4"/>
    <p:sldId id="257" r:id="rId5"/>
    <p:sldId id="277" r:id="rId6"/>
    <p:sldId id="258" r:id="rId7"/>
    <p:sldId id="284" r:id="rId8"/>
    <p:sldId id="276" r:id="rId9"/>
    <p:sldId id="296" r:id="rId10"/>
    <p:sldId id="304" r:id="rId11"/>
    <p:sldId id="302" r:id="rId12"/>
    <p:sldId id="303" r:id="rId13"/>
    <p:sldId id="306" r:id="rId14"/>
    <p:sldId id="308" r:id="rId15"/>
    <p:sldId id="307" r:id="rId16"/>
    <p:sldId id="297" r:id="rId17"/>
    <p:sldId id="265" r:id="rId18"/>
    <p:sldId id="279" r:id="rId19"/>
    <p:sldId id="292" r:id="rId20"/>
    <p:sldId id="315" r:id="rId21"/>
    <p:sldId id="316" r:id="rId22"/>
    <p:sldId id="266" r:id="rId23"/>
    <p:sldId id="267" r:id="rId24"/>
    <p:sldId id="310" r:id="rId25"/>
    <p:sldId id="311" r:id="rId26"/>
    <p:sldId id="312" r:id="rId27"/>
    <p:sldId id="313" r:id="rId28"/>
    <p:sldId id="314" r:id="rId29"/>
    <p:sldId id="273" r:id="rId30"/>
    <p:sldId id="274" r:id="rId31"/>
    <p:sldId id="262" r:id="rId32"/>
    <p:sldId id="280" r:id="rId33"/>
    <p:sldId id="281" r:id="rId34"/>
    <p:sldId id="298" r:id="rId35"/>
    <p:sldId id="270" r:id="rId36"/>
    <p:sldId id="283" r:id="rId37"/>
    <p:sldId id="293" r:id="rId38"/>
    <p:sldId id="300" r:id="rId39"/>
    <p:sldId id="317" r:id="rId40"/>
    <p:sldId id="318" r:id="rId41"/>
    <p:sldId id="289" r:id="rId42"/>
    <p:sldId id="282" r:id="rId43"/>
    <p:sldId id="320" r:id="rId4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2170"/>
  </p:normalViewPr>
  <p:slideViewPr>
    <p:cSldViewPr snapToGrid="0" snapToObjects="1">
      <p:cViewPr varScale="1">
        <p:scale>
          <a:sx n="105" d="100"/>
          <a:sy n="105" d="100"/>
        </p:scale>
        <p:origin x="1770"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0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B04E43FD-946A-4699-8FDE-8F91BDB4274E}" type="datetimeFigureOut">
              <a:rPr lang="en-AU" smtClean="0"/>
              <a:t>29/07/2019</a:t>
            </a:fld>
            <a:endParaRPr lang="en-AU"/>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887FFFE-E9AB-40C1-8948-8D92A877F374}" type="slidenum">
              <a:rPr lang="en-AU" smtClean="0"/>
              <a:t>‹#›</a:t>
            </a:fld>
            <a:endParaRPr lang="en-AU"/>
          </a:p>
        </p:txBody>
      </p:sp>
    </p:spTree>
    <p:extLst>
      <p:ext uri="{BB962C8B-B14F-4D97-AF65-F5344CB8AC3E}">
        <p14:creationId xmlns:p14="http://schemas.microsoft.com/office/powerpoint/2010/main" val="1455448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AFD8FF6-7371-2F46-A10D-3A4D5C8B9C76}" type="datetimeFigureOut">
              <a:rPr lang="en-US" smtClean="0"/>
              <a:t>7/29/2019</a:t>
            </a:fld>
            <a:endParaRPr lang="en-US"/>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59BC0E60-5665-BA46-A6DA-722023FBD330}" type="slidenum">
              <a:rPr lang="en-US" smtClean="0"/>
              <a:t>‹#›</a:t>
            </a:fld>
            <a:endParaRPr lang="en-US"/>
          </a:p>
        </p:txBody>
      </p:sp>
    </p:spTree>
    <p:extLst>
      <p:ext uri="{BB962C8B-B14F-4D97-AF65-F5344CB8AC3E}">
        <p14:creationId xmlns:p14="http://schemas.microsoft.com/office/powerpoint/2010/main" val="194786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C0E60-5665-BA46-A6DA-722023FBD330}" type="slidenum">
              <a:rPr lang="en-US" smtClean="0"/>
              <a:t>33</a:t>
            </a:fld>
            <a:endParaRPr lang="en-US"/>
          </a:p>
        </p:txBody>
      </p:sp>
    </p:spTree>
    <p:extLst>
      <p:ext uri="{BB962C8B-B14F-4D97-AF65-F5344CB8AC3E}">
        <p14:creationId xmlns:p14="http://schemas.microsoft.com/office/powerpoint/2010/main" val="109980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C0E60-5665-BA46-A6DA-722023FBD330}" type="slidenum">
              <a:rPr lang="en-US" smtClean="0"/>
              <a:t>34</a:t>
            </a:fld>
            <a:endParaRPr lang="en-US"/>
          </a:p>
        </p:txBody>
      </p:sp>
    </p:spTree>
    <p:extLst>
      <p:ext uri="{BB962C8B-B14F-4D97-AF65-F5344CB8AC3E}">
        <p14:creationId xmlns:p14="http://schemas.microsoft.com/office/powerpoint/2010/main" val="109980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t>Quantitative key performance measures</a:t>
            </a:r>
            <a:r>
              <a:rPr lang="en-GB" sz="1200" dirty="0"/>
              <a:t> – these are numerical and are gathered using e.g. surveys with set questionnaires, predefined data collection formats useful for recording and comparing predetermined variables</a:t>
            </a:r>
            <a:br>
              <a:rPr lang="en-GB" sz="1200" dirty="0"/>
            </a:br>
            <a:endParaRPr lang="en-US" sz="1200" dirty="0"/>
          </a:p>
          <a:p>
            <a:pPr lvl="0"/>
            <a:r>
              <a:rPr lang="en-GB" sz="1200" b="1" dirty="0"/>
              <a:t>Qualitative</a:t>
            </a:r>
            <a:r>
              <a:rPr lang="en-GB" sz="1200" dirty="0"/>
              <a:t> </a:t>
            </a:r>
            <a:r>
              <a:rPr lang="en-GB" sz="1200" b="1" dirty="0"/>
              <a:t>descriptions</a:t>
            </a:r>
            <a:r>
              <a:rPr lang="en-GB" sz="1200" dirty="0"/>
              <a:t> – the change is shown through description. e.g. rapid assessment techniques, focus group discussions, and semi-structured interviews</a:t>
            </a:r>
            <a:br>
              <a:rPr lang="en-GB" sz="1200" dirty="0"/>
            </a:br>
            <a:endParaRPr lang="en-US" sz="1200" dirty="0"/>
          </a:p>
          <a:p>
            <a:pPr lvl="0"/>
            <a:r>
              <a:rPr lang="en-GB" sz="1200" b="1" dirty="0"/>
              <a:t>Participatory methods</a:t>
            </a:r>
            <a:r>
              <a:rPr lang="en-GB" sz="1200" dirty="0"/>
              <a:t> – these include visual methods that do not rely on high literacy levels e.g. photos, diagrams, maps, timelines, stories, drama, song, mapping, ranking and scoring. These approaches allow the differences in people’s interests, needs and priorities to be recognized by insiders and outsiders, and form the basis for negotiation between stakeholders. They also allow people to benefit from analysing and asserting their own interests, and make a meaningful contribution to the way the project is designed, managed and implemented. It is a way of ensuring relevance of the project and promoting ownership of local people, which is essential for any chance of sustainability and success in the long term</a:t>
            </a:r>
            <a:br>
              <a:rPr lang="en-GB" sz="1200" dirty="0"/>
            </a:br>
            <a:endParaRPr lang="en-US" sz="1200" dirty="0"/>
          </a:p>
          <a:p>
            <a:pPr lvl="0"/>
            <a:r>
              <a:rPr lang="en-GB" sz="1200" b="1" dirty="0"/>
              <a:t>Most significant change (MSC)</a:t>
            </a:r>
            <a:r>
              <a:rPr lang="en-GB" sz="1200" dirty="0"/>
              <a:t> – this is one of the most popular approaches that have been developed for monitoring and evaluation without indicators. It is a form of participatory monitoring and evaluation, based on telling stories about events people think were important and why they think they were significant. With this approach, there is no need to explain what an indicator is or learn special professional skills, so everyone can participate and the technique can be used in different cultural contexts. It is particularly suited to monitoring </a:t>
            </a:r>
            <a:r>
              <a:rPr lang="en-GB" sz="1200" dirty="0" err="1"/>
              <a:t>thea</a:t>
            </a:r>
            <a:r>
              <a:rPr lang="en-GB" sz="1200" dirty="0"/>
              <a:t> project where the focus is on learning rather than just delivery</a:t>
            </a:r>
            <a:br>
              <a:rPr lang="en-GB" sz="1200" dirty="0"/>
            </a:br>
            <a:endParaRPr lang="en-US" sz="1200" dirty="0"/>
          </a:p>
          <a:p>
            <a:pPr lvl="0"/>
            <a:r>
              <a:rPr lang="en-GB" sz="1200" b="1" dirty="0"/>
              <a:t>Outcome mapping</a:t>
            </a:r>
            <a:r>
              <a:rPr lang="en-GB" sz="1200" dirty="0"/>
              <a:t> – this technique focuses on changes in the behaviour and attitudes of people, groups and organizations that are directly affected by the development or release of the new variety. E.g. outcome mapping focuses on the effect of the development project on the roles and participation of partners from the value chain for this and future projects</a:t>
            </a:r>
            <a:endParaRPr lang="en-US" sz="1200" dirty="0"/>
          </a:p>
          <a:p>
            <a:endParaRPr lang="en-US" dirty="0"/>
          </a:p>
        </p:txBody>
      </p:sp>
      <p:sp>
        <p:nvSpPr>
          <p:cNvPr id="4" name="Slide Number Placeholder 3"/>
          <p:cNvSpPr>
            <a:spLocks noGrp="1"/>
          </p:cNvSpPr>
          <p:nvPr>
            <p:ph type="sldNum" sz="quarter" idx="10"/>
          </p:nvPr>
        </p:nvSpPr>
        <p:spPr/>
        <p:txBody>
          <a:bodyPr/>
          <a:lstStyle/>
          <a:p>
            <a:fld id="{59BC0E60-5665-BA46-A6DA-722023FBD330}" type="slidenum">
              <a:rPr lang="en-US" smtClean="0"/>
              <a:t>37</a:t>
            </a:fld>
            <a:endParaRPr lang="en-US"/>
          </a:p>
        </p:txBody>
      </p:sp>
    </p:spTree>
    <p:extLst>
      <p:ext uri="{BB962C8B-B14F-4D97-AF65-F5344CB8AC3E}">
        <p14:creationId xmlns:p14="http://schemas.microsoft.com/office/powerpoint/2010/main" val="182514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C0E60-5665-BA46-A6DA-722023FBD330}" type="slidenum">
              <a:rPr lang="en-US" smtClean="0"/>
              <a:t>40</a:t>
            </a:fld>
            <a:endParaRPr lang="en-US"/>
          </a:p>
        </p:txBody>
      </p:sp>
    </p:spTree>
    <p:extLst>
      <p:ext uri="{BB962C8B-B14F-4D97-AF65-F5344CB8AC3E}">
        <p14:creationId xmlns:p14="http://schemas.microsoft.com/office/powerpoint/2010/main" val="182514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F5F200-8757-B742-8B59-81882C0E9975}"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82563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103769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79341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9144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304800" y="450922"/>
            <a:ext cx="8534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74585" y="4575696"/>
            <a:ext cx="8984055"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4789301" y="4534777"/>
            <a:ext cx="1093097" cy="953282"/>
          </a:xfrm>
          <a:prstGeom prst="rect">
            <a:avLst/>
          </a:prstGeom>
        </p:spPr>
      </p:pic>
    </p:spTree>
    <p:extLst>
      <p:ext uri="{BB962C8B-B14F-4D97-AF65-F5344CB8AC3E}">
        <p14:creationId xmlns:p14="http://schemas.microsoft.com/office/powerpoint/2010/main" val="5501949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24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46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47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64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3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429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11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1506994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16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42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39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5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9144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304800" y="450922"/>
            <a:ext cx="8534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74585" y="4575696"/>
            <a:ext cx="8984055"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4789301" y="4534777"/>
            <a:ext cx="1093097" cy="953282"/>
          </a:xfrm>
          <a:prstGeom prst="rect">
            <a:avLst/>
          </a:prstGeom>
        </p:spPr>
      </p:pic>
    </p:spTree>
    <p:extLst>
      <p:ext uri="{BB962C8B-B14F-4D97-AF65-F5344CB8AC3E}">
        <p14:creationId xmlns:p14="http://schemas.microsoft.com/office/powerpoint/2010/main" val="152929072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a:t>Click to edit Master title style</a:t>
            </a:r>
            <a:endParaRPr lang="en-GB"/>
          </a:p>
        </p:txBody>
      </p:sp>
      <p:sp>
        <p:nvSpPr>
          <p:cNvPr id="3" name="Table Placeholder 2"/>
          <p:cNvSpPr>
            <a:spLocks noGrp="1"/>
          </p:cNvSpPr>
          <p:nvPr>
            <p:ph type="tbl" idx="1"/>
          </p:nvPr>
        </p:nvSpPr>
        <p:spPr>
          <a:xfrm>
            <a:off x="371475" y="1211263"/>
            <a:ext cx="8480425" cy="4779962"/>
          </a:xfrm>
        </p:spPr>
        <p:txBody>
          <a:bodyPr/>
          <a:lstStyle/>
          <a:p>
            <a:endParaRPr lang="en-GB"/>
          </a:p>
        </p:txBody>
      </p:sp>
      <p:sp>
        <p:nvSpPr>
          <p:cNvPr id="4" name="Footer Placeholder 3"/>
          <p:cNvSpPr>
            <a:spLocks noGrp="1"/>
          </p:cNvSpPr>
          <p:nvPr>
            <p:ph type="ftr" sz="quarter" idx="10"/>
          </p:nvPr>
        </p:nvSpPr>
        <p:spPr>
          <a:xfrm>
            <a:off x="817563" y="6481763"/>
            <a:ext cx="5753100" cy="376237"/>
          </a:xfrm>
        </p:spPr>
        <p:txBody>
          <a:bodyPr/>
          <a:lstStyle>
            <a:lvl1pPr>
              <a:defRPr/>
            </a:lvl1pPr>
          </a:lstStyle>
          <a:p>
            <a:endParaRPr lang="en-GB">
              <a:solidFill>
                <a:prstClr val="black">
                  <a:tint val="75000"/>
                </a:prstClr>
              </a:solidFill>
            </a:endParaRPr>
          </a:p>
        </p:txBody>
      </p:sp>
    </p:spTree>
    <p:extLst>
      <p:ext uri="{BB962C8B-B14F-4D97-AF65-F5344CB8AC3E}">
        <p14:creationId xmlns:p14="http://schemas.microsoft.com/office/powerpoint/2010/main" val="158198713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829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4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6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22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5F200-8757-B742-8B59-81882C0E9975}"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633857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61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08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89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808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82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05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10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9144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304800" y="450922"/>
            <a:ext cx="8534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74585" y="4575696"/>
            <a:ext cx="8984055"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4789301" y="4534777"/>
            <a:ext cx="1093097" cy="953282"/>
          </a:xfrm>
          <a:prstGeom prst="rect">
            <a:avLst/>
          </a:prstGeom>
        </p:spPr>
      </p:pic>
    </p:spTree>
    <p:extLst>
      <p:ext uri="{BB962C8B-B14F-4D97-AF65-F5344CB8AC3E}">
        <p14:creationId xmlns:p14="http://schemas.microsoft.com/office/powerpoint/2010/main" val="41268033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F5F200-8757-B742-8B59-81882C0E9975}"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172149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5F200-8757-B742-8B59-81882C0E9975}" type="datetimeFigureOut">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6026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5F200-8757-B742-8B59-81882C0E9975}" type="datetimeFigureOut">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137182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5F200-8757-B742-8B59-81882C0E9975}" type="datetimeFigureOut">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95830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F5F200-8757-B742-8B59-81882C0E9975}"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16384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F5F200-8757-B742-8B59-81882C0E9975}"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37E42-0629-6742-9D00-EBA34A99CC19}" type="slidenum">
              <a:rPr lang="en-US" smtClean="0"/>
              <a:t>‹#›</a:t>
            </a:fld>
            <a:endParaRPr lang="en-US"/>
          </a:p>
        </p:txBody>
      </p:sp>
    </p:spTree>
    <p:extLst>
      <p:ext uri="{BB962C8B-B14F-4D97-AF65-F5344CB8AC3E}">
        <p14:creationId xmlns:p14="http://schemas.microsoft.com/office/powerpoint/2010/main" val="62346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F5F200-8757-B742-8B59-81882C0E9975}" type="datetimeFigureOut">
              <a:rPr lang="en-US" smtClean="0"/>
              <a:t>7/29/2019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B37E42-0629-6742-9D00-EBA34A99CC19}" type="slidenum">
              <a:rPr lang="en-US" smtClean="0"/>
              <a:t>‹#›</a:t>
            </a:fld>
            <a:endParaRPr lang="en-US"/>
          </a:p>
        </p:txBody>
      </p:sp>
    </p:spTree>
    <p:extLst>
      <p:ext uri="{BB962C8B-B14F-4D97-AF65-F5344CB8AC3E}">
        <p14:creationId xmlns:p14="http://schemas.microsoft.com/office/powerpoint/2010/main" val="207316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0AD9FB5-18F8-EC4E-A7DC-214665BA2EE2}" type="datetimeFigureOut">
              <a:rPr lang="en-US" smtClean="0">
                <a:solidFill>
                  <a:prstClr val="black">
                    <a:tint val="75000"/>
                  </a:prstClr>
                </a:solidFill>
              </a:rPr>
              <a:pPr defTabSz="457200"/>
              <a:t>7/29/2019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4F3EDCE-8713-5549-AD14-6F85A1AFCD6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342973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F5F200-8757-B742-8B59-81882C0E9975}"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B37E42-0629-6742-9D00-EBA34A99CC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0670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504" y="2746299"/>
            <a:ext cx="4920963" cy="1446550"/>
          </a:xfrm>
          <a:prstGeom prst="rect">
            <a:avLst/>
          </a:prstGeom>
          <a:noFill/>
        </p:spPr>
        <p:txBody>
          <a:bodyPr wrap="none" rtlCol="0">
            <a:spAutoFit/>
          </a:bodyPr>
          <a:lstStyle/>
          <a:p>
            <a:pPr algn="ctr"/>
            <a:r>
              <a:rPr lang="en-US" sz="2400" b="1" dirty="0"/>
              <a:t>Chapter 6</a:t>
            </a:r>
          </a:p>
          <a:p>
            <a:pPr algn="ctr"/>
            <a:r>
              <a:rPr lang="en-US" sz="2400" b="1" i="1" dirty="0"/>
              <a:t>Monitoring, Evaluation and Learning</a:t>
            </a:r>
          </a:p>
          <a:p>
            <a:pPr defTabSz="690563"/>
            <a:r>
              <a:rPr lang="en-GB" sz="2000" i="1" dirty="0"/>
              <a:t>Jean Claude </a:t>
            </a:r>
            <a:r>
              <a:rPr lang="en-GB" sz="2000" i="1" dirty="0" err="1"/>
              <a:t>Rubyogo</a:t>
            </a:r>
            <a:r>
              <a:rPr lang="en-GB" sz="2000" i="1" dirty="0"/>
              <a:t> and Ivan  </a:t>
            </a:r>
            <a:r>
              <a:rPr lang="en-GB" sz="2000" i="1" dirty="0" err="1"/>
              <a:t>Rwomushana</a:t>
            </a:r>
            <a:r>
              <a:rPr lang="en-GB" sz="2000" i="1" dirty="0">
                <a:solidFill>
                  <a:schemeClr val="bg1">
                    <a:lumMod val="50000"/>
                  </a:schemeClr>
                </a:solidFill>
              </a:rPr>
              <a:t> </a:t>
            </a:r>
          </a:p>
          <a:p>
            <a:pPr algn="ctr"/>
            <a:r>
              <a:rPr lang="en-US" sz="2000" i="1" dirty="0"/>
              <a:t> </a:t>
            </a:r>
          </a:p>
        </p:txBody>
      </p:sp>
      <p:sp>
        <p:nvSpPr>
          <p:cNvPr id="3" name="TextBox 2"/>
          <p:cNvSpPr txBox="1"/>
          <p:nvPr/>
        </p:nvSpPr>
        <p:spPr>
          <a:xfrm>
            <a:off x="1960568" y="1260967"/>
            <a:ext cx="5117909" cy="830997"/>
          </a:xfrm>
          <a:prstGeom prst="rect">
            <a:avLst/>
          </a:prstGeom>
          <a:solidFill>
            <a:schemeClr val="tx1"/>
          </a:solidFill>
        </p:spPr>
        <p:txBody>
          <a:bodyPr wrap="square" rtlCol="0">
            <a:spAutoFit/>
          </a:bodyPr>
          <a:lstStyle/>
          <a:p>
            <a:pPr algn="ctr"/>
            <a:endParaRPr lang="de-CH" sz="48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230" y="4045940"/>
            <a:ext cx="1301027" cy="7607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45940"/>
            <a:ext cx="9144000" cy="2580973"/>
          </a:xfrm>
          <a:prstGeom prst="rect">
            <a:avLst/>
          </a:prstGeom>
        </p:spPr>
      </p:pic>
      <p:sp>
        <p:nvSpPr>
          <p:cNvPr id="6" name="TextBox 4"/>
          <p:cNvSpPr txBox="1"/>
          <p:nvPr/>
        </p:nvSpPr>
        <p:spPr>
          <a:xfrm>
            <a:off x="84068" y="476375"/>
            <a:ext cx="8975834" cy="954107"/>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7224201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SMART </a:t>
            </a:r>
            <a:r>
              <a:rPr lang="en-US" dirty="0"/>
              <a:t>Breeding objectives are: </a:t>
            </a:r>
          </a:p>
          <a:p>
            <a:pPr lvl="0"/>
            <a:r>
              <a:rPr lang="en-GB" b="1" i="1" dirty="0"/>
              <a:t>Specific</a:t>
            </a:r>
            <a:r>
              <a:rPr lang="en-GB" b="1" dirty="0"/>
              <a:t>: </a:t>
            </a:r>
            <a:r>
              <a:rPr lang="en-GB" dirty="0"/>
              <a:t>Target specific aspects or combination of traits required by clients or the value chain for improvement</a:t>
            </a:r>
            <a:endParaRPr lang="en-AU" dirty="0"/>
          </a:p>
          <a:p>
            <a:pPr lvl="0"/>
            <a:r>
              <a:rPr lang="en-GB" b="1" i="1" dirty="0"/>
              <a:t>Measurable</a:t>
            </a:r>
            <a:r>
              <a:rPr lang="en-GB" b="1" dirty="0"/>
              <a:t>: </a:t>
            </a:r>
            <a:r>
              <a:rPr lang="en-GB" dirty="0"/>
              <a:t>Can be quantified or have at least an indicator of performance</a:t>
            </a:r>
            <a:endParaRPr lang="en-AU" dirty="0"/>
          </a:p>
          <a:p>
            <a:pPr lvl="0"/>
            <a:r>
              <a:rPr lang="en-GB" b="1" i="1" dirty="0"/>
              <a:t>Achievable</a:t>
            </a:r>
            <a:r>
              <a:rPr lang="en-GB" b="1" dirty="0"/>
              <a:t>: </a:t>
            </a:r>
            <a:r>
              <a:rPr lang="en-GB" dirty="0"/>
              <a:t>Can be delivered within the given time, knowledge, resources and enabling environment</a:t>
            </a:r>
            <a:endParaRPr lang="en-AU" dirty="0"/>
          </a:p>
          <a:p>
            <a:pPr lvl="0"/>
            <a:r>
              <a:rPr lang="en-GB" b="1" i="1" dirty="0"/>
              <a:t>Relevant</a:t>
            </a:r>
            <a:r>
              <a:rPr lang="en-GB" b="1" dirty="0"/>
              <a:t>: </a:t>
            </a:r>
            <a:r>
              <a:rPr lang="en-GB" dirty="0"/>
              <a:t>Must relate closely and support the overall goal of the project</a:t>
            </a:r>
            <a:endParaRPr lang="en-AU" dirty="0"/>
          </a:p>
          <a:p>
            <a:pPr lvl="0"/>
            <a:r>
              <a:rPr lang="en-GB" b="1" i="1" dirty="0"/>
              <a:t>Time</a:t>
            </a:r>
            <a:r>
              <a:rPr lang="en-GB" b="1" dirty="0"/>
              <a:t>-</a:t>
            </a:r>
            <a:r>
              <a:rPr lang="en-GB" b="1" i="1" dirty="0"/>
              <a:t>related</a:t>
            </a:r>
            <a:r>
              <a:rPr lang="en-GB" b="1" dirty="0"/>
              <a:t>: </a:t>
            </a:r>
            <a:r>
              <a:rPr lang="en-GB" dirty="0"/>
              <a:t>Appropriate for the timescales possible and it can be specified when results will be available</a:t>
            </a:r>
            <a:endParaRPr lang="en-AU" dirty="0"/>
          </a:p>
          <a:p>
            <a:pPr marL="0" indent="0">
              <a:buNone/>
            </a:pPr>
            <a:endParaRPr lang="en-AU" dirty="0"/>
          </a:p>
        </p:txBody>
      </p:sp>
    </p:spTree>
    <p:extLst>
      <p:ext uri="{BB962C8B-B14F-4D97-AF65-F5344CB8AC3E}">
        <p14:creationId xmlns:p14="http://schemas.microsoft.com/office/powerpoint/2010/main" val="413943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normAutofit fontScale="92500" lnSpcReduction="10000"/>
          </a:bodyPr>
          <a:lstStyle/>
          <a:p>
            <a:r>
              <a:rPr lang="en-US" sz="3000" b="1" i="1" dirty="0"/>
              <a:t>Project Outputs</a:t>
            </a:r>
            <a:r>
              <a:rPr lang="en-US" sz="3000" b="1" dirty="0"/>
              <a:t>: </a:t>
            </a:r>
            <a:r>
              <a:rPr lang="en-US" sz="3000" i="1" dirty="0"/>
              <a:t>“The product(s) produced during the demand-led breeding project”</a:t>
            </a:r>
          </a:p>
          <a:p>
            <a:r>
              <a:rPr lang="en-US" sz="3000" b="1" i="1" dirty="0"/>
              <a:t>Project Outcome</a:t>
            </a:r>
            <a:r>
              <a:rPr lang="en-US" sz="3000" b="1" dirty="0"/>
              <a:t>: </a:t>
            </a:r>
            <a:r>
              <a:rPr lang="en-US" sz="3000" b="1" i="1" dirty="0"/>
              <a:t>“</a:t>
            </a:r>
            <a:r>
              <a:rPr lang="en-US" sz="3000" i="1" dirty="0"/>
              <a:t>The changes in </a:t>
            </a:r>
            <a:r>
              <a:rPr lang="en-US" sz="3000" i="1" dirty="0" err="1"/>
              <a:t>behaviour</a:t>
            </a:r>
            <a:r>
              <a:rPr lang="en-US" sz="3000" i="1" dirty="0"/>
              <a:t> or events that take place as a result of the new variety having been designed, developed, released and made available to clients”</a:t>
            </a:r>
            <a:r>
              <a:rPr lang="en-US" sz="3000" dirty="0"/>
              <a:t> </a:t>
            </a:r>
          </a:p>
          <a:p>
            <a:r>
              <a:rPr lang="en-US" sz="3000" b="1" i="1" dirty="0"/>
              <a:t>Project Impact</a:t>
            </a:r>
            <a:r>
              <a:rPr lang="en-US" sz="3000" b="1" dirty="0"/>
              <a:t>: </a:t>
            </a:r>
            <a:r>
              <a:rPr lang="en-US" sz="3000" i="1" dirty="0"/>
              <a:t>“The economic and social benefits that accrue to farmers, their communities and their crop value chains as a result of using the new variety (or varieties) created during a plant breeding project”</a:t>
            </a:r>
          </a:p>
          <a:p>
            <a:endParaRPr lang="en-AU" dirty="0"/>
          </a:p>
        </p:txBody>
      </p:sp>
    </p:spTree>
    <p:extLst>
      <p:ext uri="{BB962C8B-B14F-4D97-AF65-F5344CB8AC3E}">
        <p14:creationId xmlns:p14="http://schemas.microsoft.com/office/powerpoint/2010/main" val="358166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normAutofit fontScale="92500" lnSpcReduction="20000"/>
          </a:bodyPr>
          <a:lstStyle/>
          <a:p>
            <a:r>
              <a:rPr lang="en-GB" b="1" i="1" dirty="0"/>
              <a:t>Key performance indicator</a:t>
            </a:r>
            <a:r>
              <a:rPr lang="en-GB" b="1" dirty="0"/>
              <a:t>: </a:t>
            </a:r>
            <a:r>
              <a:rPr lang="en-GB" dirty="0"/>
              <a:t>“</a:t>
            </a:r>
            <a:r>
              <a:rPr lang="en-GB" i="1" dirty="0"/>
              <a:t>A descriptor/metric that can be measured to provide a quantitative assessment of the performance of core components of the project, such as efficiency and effectiveness of operational delivery, project outputs, outcomes and impact”  </a:t>
            </a:r>
          </a:p>
          <a:p>
            <a:pPr marL="0" indent="0">
              <a:buNone/>
            </a:pPr>
            <a:endParaRPr lang="en-GB" i="1" dirty="0"/>
          </a:p>
          <a:p>
            <a:r>
              <a:rPr lang="en-GB" b="1" i="1" dirty="0"/>
              <a:t>Target:</a:t>
            </a:r>
            <a:r>
              <a:rPr lang="en-GB" b="1" dirty="0"/>
              <a:t> </a:t>
            </a:r>
            <a:r>
              <a:rPr lang="en-GB" i="1" dirty="0"/>
              <a:t>“A quantitative expression of the desired result of the breeding project. It can be used to describe an output, an outcome and be a key performance indicator”</a:t>
            </a:r>
            <a:endParaRPr lang="en-AU" dirty="0"/>
          </a:p>
          <a:p>
            <a:endParaRPr lang="en-AU" dirty="0"/>
          </a:p>
          <a:p>
            <a:pPr marL="0" indent="0">
              <a:buNone/>
            </a:pPr>
            <a:endParaRPr lang="en-AU" dirty="0"/>
          </a:p>
          <a:p>
            <a:endParaRPr lang="en-AU" dirty="0"/>
          </a:p>
        </p:txBody>
      </p:sp>
    </p:spTree>
    <p:extLst>
      <p:ext uri="{BB962C8B-B14F-4D97-AF65-F5344CB8AC3E}">
        <p14:creationId xmlns:p14="http://schemas.microsoft.com/office/powerpoint/2010/main" val="404279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normAutofit/>
          </a:bodyPr>
          <a:lstStyle/>
          <a:p>
            <a:r>
              <a:rPr lang="en-GB" b="1" i="1" dirty="0"/>
              <a:t> </a:t>
            </a:r>
            <a:r>
              <a:rPr lang="en-US" b="1" i="1" dirty="0"/>
              <a:t>Variety branding:</a:t>
            </a:r>
            <a:r>
              <a:rPr lang="en-US" b="1" dirty="0"/>
              <a:t> </a:t>
            </a:r>
            <a:r>
              <a:rPr lang="en-US" dirty="0"/>
              <a:t>“</a:t>
            </a:r>
            <a:r>
              <a:rPr lang="en-US" i="1" dirty="0"/>
              <a:t>A name, term, design, symbol or other feature that distinguishes one institution’s/company’s/ individual breeder’s variety from those of others</a:t>
            </a:r>
            <a:r>
              <a:rPr lang="en-US" dirty="0"/>
              <a:t>”</a:t>
            </a:r>
            <a:endParaRPr lang="en-AU" dirty="0"/>
          </a:p>
          <a:p>
            <a:endParaRPr lang="en-AU" dirty="0"/>
          </a:p>
        </p:txBody>
      </p:sp>
    </p:spTree>
    <p:extLst>
      <p:ext uri="{BB962C8B-B14F-4D97-AF65-F5344CB8AC3E}">
        <p14:creationId xmlns:p14="http://schemas.microsoft.com/office/powerpoint/2010/main" val="4361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dirty="0"/>
            </a:br>
            <a:r>
              <a:rPr lang="en-US" sz="3200" b="1" dirty="0"/>
              <a:t>3. PRINCIPLES AND BEST PRACTICES in DEMAND-LED BREEDING</a:t>
            </a:r>
            <a:br>
              <a:rPr lang="en-US" sz="3200" b="1" dirty="0"/>
            </a:br>
            <a:r>
              <a:rPr lang="en-US" sz="3600" b="1" dirty="0"/>
              <a:t> </a:t>
            </a:r>
            <a:endParaRPr lang="en-AU" sz="3600" b="1" dirty="0"/>
          </a:p>
        </p:txBody>
      </p:sp>
      <p:sp>
        <p:nvSpPr>
          <p:cNvPr id="3" name="Content Placeholder 2"/>
          <p:cNvSpPr>
            <a:spLocks noGrp="1"/>
          </p:cNvSpPr>
          <p:nvPr>
            <p:ph idx="1"/>
          </p:nvPr>
        </p:nvSpPr>
        <p:spPr/>
        <p:txBody>
          <a:bodyPr/>
          <a:lstStyle/>
          <a:p>
            <a:pPr marL="0" indent="0">
              <a:buNone/>
            </a:pPr>
            <a:endParaRPr lang="en-AU" dirty="0"/>
          </a:p>
        </p:txBody>
      </p:sp>
    </p:spTree>
    <p:extLst>
      <p:ext uri="{BB962C8B-B14F-4D97-AF65-F5344CB8AC3E}">
        <p14:creationId xmlns:p14="http://schemas.microsoft.com/office/powerpoint/2010/main" val="19306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a:t>Principles of Demand-led Breeding:</a:t>
            </a:r>
          </a:p>
        </p:txBody>
      </p:sp>
      <p:sp>
        <p:nvSpPr>
          <p:cNvPr id="3" name="Content Placeholder 2"/>
          <p:cNvSpPr>
            <a:spLocks noGrp="1"/>
          </p:cNvSpPr>
          <p:nvPr>
            <p:ph idx="1"/>
          </p:nvPr>
        </p:nvSpPr>
        <p:spPr>
          <a:xfrm>
            <a:off x="164592" y="1600200"/>
            <a:ext cx="8814816" cy="5257800"/>
          </a:xfrm>
        </p:spPr>
        <p:txBody>
          <a:bodyPr>
            <a:noAutofit/>
          </a:bodyPr>
          <a:lstStyle/>
          <a:p>
            <a:pPr lvl="0">
              <a:lnSpc>
                <a:spcPct val="90000"/>
              </a:lnSpc>
              <a:spcBef>
                <a:spcPts val="0"/>
              </a:spcBef>
              <a:spcAft>
                <a:spcPts val="1200"/>
              </a:spcAft>
            </a:pPr>
            <a:r>
              <a:rPr lang="en-GB" sz="2800" b="1" dirty="0"/>
              <a:t>Target driven: </a:t>
            </a:r>
            <a:r>
              <a:rPr lang="en-US" sz="2800" dirty="0"/>
              <a:t>Demand-led breeding is target driven and this is embedded in breeding and related M&amp;E process</a:t>
            </a:r>
          </a:p>
          <a:p>
            <a:pPr lvl="0">
              <a:lnSpc>
                <a:spcPct val="90000"/>
              </a:lnSpc>
              <a:spcBef>
                <a:spcPts val="0"/>
              </a:spcBef>
              <a:spcAft>
                <a:spcPts val="1200"/>
              </a:spcAft>
            </a:pPr>
            <a:r>
              <a:rPr lang="en-GB" sz="2800" b="1" dirty="0"/>
              <a:t>Demand-led strategy</a:t>
            </a:r>
            <a:r>
              <a:rPr lang="en-GB" sz="2800" dirty="0"/>
              <a:t>: </a:t>
            </a:r>
            <a:r>
              <a:rPr lang="en-US" sz="2800" dirty="0"/>
              <a:t>A demand-led development strategy is designed for each new variety. It includes the components of “</a:t>
            </a:r>
            <a:r>
              <a:rPr lang="en-US" sz="2800" i="1" dirty="0"/>
              <a:t>why</a:t>
            </a:r>
            <a:r>
              <a:rPr lang="en-US" sz="2800" dirty="0"/>
              <a:t>”, “</a:t>
            </a:r>
            <a:r>
              <a:rPr lang="en-US" sz="2800" i="1" dirty="0"/>
              <a:t>what</a:t>
            </a:r>
            <a:r>
              <a:rPr lang="en-US" sz="2800" dirty="0">
                <a:solidFill>
                  <a:prstClr val="black"/>
                </a:solidFill>
              </a:rPr>
              <a:t>”</a:t>
            </a:r>
            <a:r>
              <a:rPr lang="en-US" sz="2800" dirty="0"/>
              <a:t>, “</a:t>
            </a:r>
            <a:r>
              <a:rPr lang="en-US" sz="2800" i="1" dirty="0"/>
              <a:t>who</a:t>
            </a:r>
            <a:r>
              <a:rPr lang="en-US" sz="2800" dirty="0"/>
              <a:t>”, “</a:t>
            </a:r>
            <a:r>
              <a:rPr lang="en-US" sz="2800" i="1" dirty="0"/>
              <a:t>when</a:t>
            </a:r>
            <a:r>
              <a:rPr lang="en-US" sz="2800" dirty="0"/>
              <a:t>” and “</a:t>
            </a:r>
            <a:r>
              <a:rPr lang="en-US" sz="2800" i="1" dirty="0"/>
              <a:t>how</a:t>
            </a:r>
            <a:r>
              <a:rPr lang="en-US" sz="2800" dirty="0"/>
              <a:t>”</a:t>
            </a:r>
          </a:p>
          <a:p>
            <a:pPr lvl="0">
              <a:lnSpc>
                <a:spcPct val="90000"/>
              </a:lnSpc>
              <a:spcBef>
                <a:spcPts val="0"/>
              </a:spcBef>
              <a:spcAft>
                <a:spcPts val="1200"/>
              </a:spcAft>
            </a:pPr>
            <a:r>
              <a:rPr lang="en-GB" sz="2800" b="1" dirty="0"/>
              <a:t>Performance indicators: </a:t>
            </a:r>
            <a:r>
              <a:rPr lang="en-US" sz="2800" dirty="0"/>
              <a:t>The expected level of engagement and emphasis placed on the views of clients on the performance and use of varieties is much higher in demand-led than in conventional breeding </a:t>
            </a:r>
            <a:r>
              <a:rPr lang="en-US" sz="2800" dirty="0" err="1"/>
              <a:t>programmes</a:t>
            </a:r>
            <a:endParaRPr lang="en-US" sz="2800" dirty="0"/>
          </a:p>
        </p:txBody>
      </p:sp>
    </p:spTree>
    <p:extLst>
      <p:ext uri="{BB962C8B-B14F-4D97-AF65-F5344CB8AC3E}">
        <p14:creationId xmlns:p14="http://schemas.microsoft.com/office/powerpoint/2010/main" val="2071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1438"/>
            <a:ext cx="9143999" cy="665162"/>
          </a:xfrm>
        </p:spPr>
        <p:txBody>
          <a:bodyPr>
            <a:noAutofit/>
          </a:bodyPr>
          <a:lstStyle/>
          <a:p>
            <a:pPr>
              <a:defRPr/>
            </a:pPr>
            <a:r>
              <a:rPr lang="en-US" sz="4000" b="1" dirty="0"/>
              <a:t>Demand-led Breeding Stage Plan </a:t>
            </a:r>
            <a:endParaRPr lang="en-US" sz="3600" b="1" dirty="0"/>
          </a:p>
        </p:txBody>
      </p:sp>
      <p:sp>
        <p:nvSpPr>
          <p:cNvPr id="62" name="Chevron 4"/>
          <p:cNvSpPr/>
          <p:nvPr/>
        </p:nvSpPr>
        <p:spPr>
          <a:xfrm>
            <a:off x="288927" y="4068763"/>
            <a:ext cx="758825" cy="506412"/>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Discovery</a:t>
            </a:r>
          </a:p>
        </p:txBody>
      </p:sp>
      <p:grpSp>
        <p:nvGrpSpPr>
          <p:cNvPr id="59396" name="Group 93"/>
          <p:cNvGrpSpPr>
            <a:grpSpLocks/>
          </p:cNvGrpSpPr>
          <p:nvPr/>
        </p:nvGrpSpPr>
        <p:grpSpPr bwMode="auto">
          <a:xfrm>
            <a:off x="73133" y="1554165"/>
            <a:ext cx="9010651" cy="4235451"/>
            <a:chOff x="50117" y="2296501"/>
            <a:chExt cx="8998188" cy="4061140"/>
          </a:xfrm>
        </p:grpSpPr>
        <p:grpSp>
          <p:nvGrpSpPr>
            <p:cNvPr id="59407" name="Group 87"/>
            <p:cNvGrpSpPr>
              <a:grpSpLocks/>
            </p:cNvGrpSpPr>
            <p:nvPr/>
          </p:nvGrpSpPr>
          <p:grpSpPr bwMode="auto">
            <a:xfrm>
              <a:off x="158570" y="4161487"/>
              <a:ext cx="8663085" cy="538045"/>
              <a:chOff x="63424" y="3636304"/>
              <a:chExt cx="8663085" cy="538045"/>
            </a:xfrm>
          </p:grpSpPr>
          <p:grpSp>
            <p:nvGrpSpPr>
              <p:cNvPr id="59439" name="Group 40"/>
              <p:cNvGrpSpPr>
                <a:grpSpLocks/>
              </p:cNvGrpSpPr>
              <p:nvPr/>
            </p:nvGrpSpPr>
            <p:grpSpPr bwMode="auto">
              <a:xfrm>
                <a:off x="3200458" y="3653593"/>
                <a:ext cx="1387174" cy="516323"/>
                <a:chOff x="0" y="125421"/>
                <a:chExt cx="1264372" cy="516323"/>
              </a:xfrm>
            </p:grpSpPr>
            <p:sp>
              <p:nvSpPr>
                <p:cNvPr id="42" name="Chevron 41"/>
                <p:cNvSpPr/>
                <p:nvPr/>
              </p:nvSpPr>
              <p:spPr>
                <a:xfrm>
                  <a:off x="-335" y="110844"/>
                  <a:ext cx="1264342"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3" name="Chevron 4"/>
                <p:cNvSpPr/>
                <p:nvPr/>
              </p:nvSpPr>
              <p:spPr>
                <a:xfrm>
                  <a:off x="256868" y="121499"/>
                  <a:ext cx="758605"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 </a:t>
                  </a:r>
                </a:p>
                <a:p>
                  <a:pPr algn="ctr" defTabSz="400050">
                    <a:lnSpc>
                      <a:spcPct val="90000"/>
                    </a:lnSpc>
                    <a:spcAft>
                      <a:spcPct val="35000"/>
                    </a:spcAft>
                    <a:defRPr/>
                  </a:pPr>
                  <a:r>
                    <a:rPr lang="en-US" sz="1000" b="1" dirty="0">
                      <a:solidFill>
                        <a:sysClr val="window" lastClr="FFFFFF"/>
                      </a:solidFill>
                    </a:rPr>
                    <a:t>Early Development</a:t>
                  </a:r>
                </a:p>
                <a:p>
                  <a:pPr algn="ctr" defTabSz="400050">
                    <a:lnSpc>
                      <a:spcPct val="90000"/>
                    </a:lnSpc>
                    <a:spcAft>
                      <a:spcPct val="35000"/>
                    </a:spcAft>
                    <a:defRPr/>
                  </a:pPr>
                  <a:endParaRPr lang="en-US" sz="1000" b="1" dirty="0">
                    <a:solidFill>
                      <a:sysClr val="window" lastClr="FFFFFF"/>
                    </a:solidFill>
                  </a:endParaRPr>
                </a:p>
              </p:txBody>
            </p:sp>
          </p:grpSp>
          <p:grpSp>
            <p:nvGrpSpPr>
              <p:cNvPr id="59440" name="Group 43"/>
              <p:cNvGrpSpPr>
                <a:grpSpLocks/>
              </p:cNvGrpSpPr>
              <p:nvPr/>
            </p:nvGrpSpPr>
            <p:grpSpPr bwMode="auto">
              <a:xfrm>
                <a:off x="1117224" y="3641140"/>
                <a:ext cx="1264372" cy="505748"/>
                <a:chOff x="0" y="125421"/>
                <a:chExt cx="1264372" cy="505748"/>
              </a:xfrm>
            </p:grpSpPr>
            <p:sp>
              <p:nvSpPr>
                <p:cNvPr id="45" name="Chevron 44"/>
                <p:cNvSpPr/>
                <p:nvPr/>
              </p:nvSpPr>
              <p:spPr>
                <a:xfrm>
                  <a:off x="-224" y="124819"/>
                  <a:ext cx="1249220" cy="5068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6" name="Chevron 4"/>
                <p:cNvSpPr/>
                <p:nvPr/>
              </p:nvSpPr>
              <p:spPr>
                <a:xfrm>
                  <a:off x="251839" y="124819"/>
                  <a:ext cx="745093" cy="5068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Discovery</a:t>
                  </a:r>
                </a:p>
              </p:txBody>
            </p:sp>
          </p:grpSp>
          <p:grpSp>
            <p:nvGrpSpPr>
              <p:cNvPr id="59441" name="Group 46"/>
              <p:cNvGrpSpPr>
                <a:grpSpLocks/>
              </p:cNvGrpSpPr>
              <p:nvPr/>
            </p:nvGrpSpPr>
            <p:grpSpPr bwMode="auto">
              <a:xfrm>
                <a:off x="2147381" y="3640187"/>
                <a:ext cx="1336045" cy="505748"/>
                <a:chOff x="1137934" y="125421"/>
                <a:chExt cx="1264372" cy="505748"/>
              </a:xfrm>
            </p:grpSpPr>
            <p:sp>
              <p:nvSpPr>
                <p:cNvPr id="48" name="Chevron 47"/>
                <p:cNvSpPr/>
                <p:nvPr/>
              </p:nvSpPr>
              <p:spPr>
                <a:xfrm>
                  <a:off x="1137998" y="125772"/>
                  <a:ext cx="1249715"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9" name="Chevron 4"/>
                <p:cNvSpPr/>
                <p:nvPr/>
              </p:nvSpPr>
              <p:spPr>
                <a:xfrm>
                  <a:off x="1390042" y="125772"/>
                  <a:ext cx="745628"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Proof of Concept</a:t>
                  </a:r>
                </a:p>
              </p:txBody>
            </p:sp>
          </p:grpSp>
          <p:grpSp>
            <p:nvGrpSpPr>
              <p:cNvPr id="59442" name="Group 49"/>
              <p:cNvGrpSpPr>
                <a:grpSpLocks/>
              </p:cNvGrpSpPr>
              <p:nvPr/>
            </p:nvGrpSpPr>
            <p:grpSpPr bwMode="auto">
              <a:xfrm>
                <a:off x="4328753" y="3658485"/>
                <a:ext cx="1294396" cy="505748"/>
                <a:chOff x="3413804" y="125421"/>
                <a:chExt cx="1264372" cy="505748"/>
              </a:xfrm>
            </p:grpSpPr>
            <p:sp>
              <p:nvSpPr>
                <p:cNvPr id="51" name="Chevron 50"/>
                <p:cNvSpPr/>
                <p:nvPr/>
              </p:nvSpPr>
              <p:spPr>
                <a:xfrm>
                  <a:off x="3413876" y="125740"/>
                  <a:ext cx="1263602"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2" name="Chevron 4"/>
                <p:cNvSpPr/>
                <p:nvPr/>
              </p:nvSpPr>
              <p:spPr>
                <a:xfrm>
                  <a:off x="3666286" y="125740"/>
                  <a:ext cx="758781"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Late Development</a:t>
                  </a:r>
                </a:p>
              </p:txBody>
            </p:sp>
          </p:grpSp>
          <p:grpSp>
            <p:nvGrpSpPr>
              <p:cNvPr id="59443" name="Group 52"/>
              <p:cNvGrpSpPr>
                <a:grpSpLocks/>
              </p:cNvGrpSpPr>
              <p:nvPr/>
            </p:nvGrpSpPr>
            <p:grpSpPr bwMode="auto">
              <a:xfrm>
                <a:off x="5364270" y="3668601"/>
                <a:ext cx="1314264" cy="505748"/>
                <a:chOff x="4551739" y="125421"/>
                <a:chExt cx="1264372" cy="505748"/>
              </a:xfrm>
            </p:grpSpPr>
            <p:sp>
              <p:nvSpPr>
                <p:cNvPr id="54" name="Chevron 53"/>
                <p:cNvSpPr/>
                <p:nvPr/>
              </p:nvSpPr>
              <p:spPr>
                <a:xfrm>
                  <a:off x="4551508" y="124757"/>
                  <a:ext cx="1264328" cy="5068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5" name="Chevron 4"/>
                <p:cNvSpPr/>
                <p:nvPr/>
              </p:nvSpPr>
              <p:spPr>
                <a:xfrm>
                  <a:off x="4804679" y="124757"/>
                  <a:ext cx="757987" cy="5068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Pre-Commercial</a:t>
                  </a:r>
                </a:p>
              </p:txBody>
            </p:sp>
          </p:grpSp>
          <p:grpSp>
            <p:nvGrpSpPr>
              <p:cNvPr id="59444" name="Group 55"/>
              <p:cNvGrpSpPr>
                <a:grpSpLocks/>
              </p:cNvGrpSpPr>
              <p:nvPr/>
            </p:nvGrpSpPr>
            <p:grpSpPr bwMode="auto">
              <a:xfrm>
                <a:off x="6411093" y="3665053"/>
                <a:ext cx="1320559" cy="505748"/>
                <a:chOff x="5814475" y="125421"/>
                <a:chExt cx="1139571" cy="505748"/>
              </a:xfrm>
            </p:grpSpPr>
            <p:sp>
              <p:nvSpPr>
                <p:cNvPr id="57" name="Chevron 56"/>
                <p:cNvSpPr/>
                <p:nvPr/>
              </p:nvSpPr>
              <p:spPr>
                <a:xfrm>
                  <a:off x="5813817" y="125261"/>
                  <a:ext cx="1139571"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8" name="Chevron 4"/>
                <p:cNvSpPr/>
                <p:nvPr/>
              </p:nvSpPr>
              <p:spPr>
                <a:xfrm>
                  <a:off x="5942412" y="125261"/>
                  <a:ext cx="757890"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Commercial</a:t>
                  </a:r>
                </a:p>
              </p:txBody>
            </p:sp>
          </p:grpSp>
          <p:grpSp>
            <p:nvGrpSpPr>
              <p:cNvPr id="59445" name="Group 58"/>
              <p:cNvGrpSpPr>
                <a:grpSpLocks/>
              </p:cNvGrpSpPr>
              <p:nvPr/>
            </p:nvGrpSpPr>
            <p:grpSpPr bwMode="auto">
              <a:xfrm>
                <a:off x="7451515" y="3652394"/>
                <a:ext cx="1207254" cy="505748"/>
                <a:chOff x="6827608" y="125421"/>
                <a:chExt cx="1264372" cy="505748"/>
              </a:xfrm>
            </p:grpSpPr>
            <p:sp>
              <p:nvSpPr>
                <p:cNvPr id="60" name="Chevron 59"/>
                <p:cNvSpPr/>
                <p:nvPr/>
              </p:nvSpPr>
              <p:spPr>
                <a:xfrm>
                  <a:off x="6827987" y="125742"/>
                  <a:ext cx="1263495"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1" name="Chevron 4"/>
                <p:cNvSpPr/>
                <p:nvPr/>
              </p:nvSpPr>
              <p:spPr>
                <a:xfrm>
                  <a:off x="7080354" y="125742"/>
                  <a:ext cx="758761"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Discontinue</a:t>
                  </a:r>
                </a:p>
              </p:txBody>
            </p:sp>
          </p:grpSp>
          <p:grpSp>
            <p:nvGrpSpPr>
              <p:cNvPr id="59446" name="Group 62"/>
              <p:cNvGrpSpPr>
                <a:grpSpLocks/>
              </p:cNvGrpSpPr>
              <p:nvPr/>
            </p:nvGrpSpPr>
            <p:grpSpPr bwMode="auto">
              <a:xfrm>
                <a:off x="63424" y="3636304"/>
                <a:ext cx="1264372" cy="505748"/>
                <a:chOff x="0" y="125421"/>
                <a:chExt cx="1264372" cy="505748"/>
              </a:xfrm>
            </p:grpSpPr>
            <p:sp>
              <p:nvSpPr>
                <p:cNvPr id="64" name="Chevron 63"/>
                <p:cNvSpPr/>
                <p:nvPr/>
              </p:nvSpPr>
              <p:spPr>
                <a:xfrm>
                  <a:off x="-651" y="125088"/>
                  <a:ext cx="1265073"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5" name="Chevron 4"/>
                <p:cNvSpPr/>
                <p:nvPr/>
              </p:nvSpPr>
              <p:spPr>
                <a:xfrm>
                  <a:off x="252998" y="125088"/>
                  <a:ext cx="757776"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rPr>
                    <a:t>Variety Design</a:t>
                  </a:r>
                </a:p>
              </p:txBody>
            </p:sp>
          </p:grpSp>
          <p:sp>
            <p:nvSpPr>
              <p:cNvPr id="67" name="Oval 66"/>
              <p:cNvSpPr/>
              <p:nvPr/>
            </p:nvSpPr>
            <p:spPr>
              <a:xfrm>
                <a:off x="1044077" y="3722735"/>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A</a:t>
                </a:r>
              </a:p>
            </p:txBody>
          </p:sp>
          <p:sp>
            <p:nvSpPr>
              <p:cNvPr id="68" name="Oval 67"/>
              <p:cNvSpPr/>
              <p:nvPr/>
            </p:nvSpPr>
            <p:spPr>
              <a:xfrm>
                <a:off x="3244479" y="3734913"/>
                <a:ext cx="231454"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C</a:t>
                </a:r>
              </a:p>
            </p:txBody>
          </p:sp>
          <p:sp>
            <p:nvSpPr>
              <p:cNvPr id="69" name="Oval 68"/>
              <p:cNvSpPr/>
              <p:nvPr/>
            </p:nvSpPr>
            <p:spPr>
              <a:xfrm>
                <a:off x="4346265" y="3734913"/>
                <a:ext cx="233040"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D</a:t>
                </a:r>
              </a:p>
            </p:txBody>
          </p:sp>
          <p:sp>
            <p:nvSpPr>
              <p:cNvPr id="70" name="Oval 69"/>
              <p:cNvSpPr/>
              <p:nvPr/>
            </p:nvSpPr>
            <p:spPr>
              <a:xfrm>
                <a:off x="5406834" y="3722735"/>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E</a:t>
                </a:r>
              </a:p>
            </p:txBody>
          </p:sp>
          <p:sp>
            <p:nvSpPr>
              <p:cNvPr id="71" name="Oval 70"/>
              <p:cNvSpPr/>
              <p:nvPr/>
            </p:nvSpPr>
            <p:spPr>
              <a:xfrm>
                <a:off x="6427770" y="3716647"/>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F</a:t>
                </a:r>
              </a:p>
            </p:txBody>
          </p:sp>
          <p:sp>
            <p:nvSpPr>
              <p:cNvPr id="72" name="Oval 71"/>
              <p:cNvSpPr/>
              <p:nvPr/>
            </p:nvSpPr>
            <p:spPr>
              <a:xfrm>
                <a:off x="7440779" y="3747090"/>
                <a:ext cx="233040"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G</a:t>
                </a:r>
              </a:p>
            </p:txBody>
          </p:sp>
          <p:sp>
            <p:nvSpPr>
              <p:cNvPr id="73" name="Oval 72"/>
              <p:cNvSpPr/>
              <p:nvPr/>
            </p:nvSpPr>
            <p:spPr>
              <a:xfrm>
                <a:off x="8493421" y="3736434"/>
                <a:ext cx="233040" cy="318133"/>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H</a:t>
                </a:r>
              </a:p>
            </p:txBody>
          </p:sp>
          <p:sp>
            <p:nvSpPr>
              <p:cNvPr id="74" name="Oval 73"/>
              <p:cNvSpPr/>
              <p:nvPr/>
            </p:nvSpPr>
            <p:spPr>
              <a:xfrm>
                <a:off x="2128425" y="3747090"/>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cs typeface="Arial" pitchFamily="34" charset="0"/>
                  </a:rPr>
                  <a:t>B</a:t>
                </a:r>
              </a:p>
            </p:txBody>
          </p:sp>
        </p:grpSp>
        <p:grpSp>
          <p:nvGrpSpPr>
            <p:cNvPr id="59408" name="Group 89"/>
            <p:cNvGrpSpPr>
              <a:grpSpLocks/>
            </p:cNvGrpSpPr>
            <p:nvPr/>
          </p:nvGrpSpPr>
          <p:grpSpPr bwMode="auto">
            <a:xfrm>
              <a:off x="50117" y="2296501"/>
              <a:ext cx="8998188" cy="4061140"/>
              <a:chOff x="-37954" y="2399634"/>
              <a:chExt cx="8998188" cy="4061140"/>
            </a:xfrm>
          </p:grpSpPr>
          <p:grpSp>
            <p:nvGrpSpPr>
              <p:cNvPr id="59409" name="Group 88"/>
              <p:cNvGrpSpPr>
                <a:grpSpLocks/>
              </p:cNvGrpSpPr>
              <p:nvPr/>
            </p:nvGrpSpPr>
            <p:grpSpPr bwMode="auto">
              <a:xfrm>
                <a:off x="70499" y="2399634"/>
                <a:ext cx="8889735" cy="4061140"/>
                <a:chOff x="70499" y="2399634"/>
                <a:chExt cx="8889735" cy="4061140"/>
              </a:xfrm>
            </p:grpSpPr>
            <p:sp>
              <p:nvSpPr>
                <p:cNvPr id="82" name="Line Callout 1 (Border and Accent Bar) 81"/>
                <p:cNvSpPr/>
                <p:nvPr/>
              </p:nvSpPr>
              <p:spPr bwMode="auto">
                <a:xfrm rot="5400000">
                  <a:off x="-212260" y="5106010"/>
                  <a:ext cx="1630916" cy="1065398"/>
                </a:xfrm>
                <a:prstGeom prst="accentBorderCallout1">
                  <a:avLst>
                    <a:gd name="adj1" fmla="val 50560"/>
                    <a:gd name="adj2" fmla="val -2643"/>
                    <a:gd name="adj3" fmla="val 50414"/>
                    <a:gd name="adj4" fmla="val -1259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Market research.</a:t>
                  </a:r>
                </a:p>
                <a:p>
                  <a:pPr algn="ctr" fontAlgn="t">
                    <a:defRPr/>
                  </a:pPr>
                  <a:r>
                    <a:rPr lang="en-US" sz="1000" b="1" dirty="0">
                      <a:solidFill>
                        <a:srgbClr val="FFFFFF"/>
                      </a:solidFill>
                    </a:rPr>
                    <a:t>Product profile creation.</a:t>
                  </a:r>
                </a:p>
                <a:p>
                  <a:pPr algn="ctr" fontAlgn="t">
                    <a:defRPr/>
                  </a:pPr>
                  <a:r>
                    <a:rPr lang="de-CH" sz="1000" b="1" dirty="0">
                      <a:solidFill>
                        <a:srgbClr val="FFFFFF"/>
                      </a:solidFill>
                    </a:rPr>
                    <a:t>Development Investment </a:t>
                  </a:r>
                </a:p>
                <a:p>
                  <a:pPr algn="ctr" fontAlgn="t">
                    <a:defRPr/>
                  </a:pPr>
                  <a:r>
                    <a:rPr lang="de-CH" sz="1000" b="1" dirty="0">
                      <a:solidFill>
                        <a:srgbClr val="FFFFFF"/>
                      </a:solidFill>
                    </a:rPr>
                    <a:t>case created.</a:t>
                  </a:r>
                  <a:endParaRPr lang="en-US" sz="1000" dirty="0">
                    <a:solidFill>
                      <a:srgbClr val="FFFFFF"/>
                    </a:solidFill>
                  </a:endParaRPr>
                </a:p>
              </p:txBody>
            </p:sp>
            <p:grpSp>
              <p:nvGrpSpPr>
                <p:cNvPr id="59412" name="Group 3"/>
                <p:cNvGrpSpPr>
                  <a:grpSpLocks/>
                </p:cNvGrpSpPr>
                <p:nvPr/>
              </p:nvGrpSpPr>
              <p:grpSpPr bwMode="auto">
                <a:xfrm>
                  <a:off x="707140" y="2399634"/>
                  <a:ext cx="8253094" cy="4061140"/>
                  <a:chOff x="-49205" y="1341227"/>
                  <a:chExt cx="8929264" cy="4308807"/>
                </a:xfrm>
              </p:grpSpPr>
              <p:sp>
                <p:nvSpPr>
                  <p:cNvPr id="5" name="Line Callout 1 (Border and Accent Bar) 4"/>
                  <p:cNvSpPr/>
                  <p:nvPr/>
                </p:nvSpPr>
                <p:spPr bwMode="auto">
                  <a:xfrm rot="5400000">
                    <a:off x="181025" y="4236436"/>
                    <a:ext cx="1744378" cy="1082799"/>
                  </a:xfrm>
                  <a:prstGeom prst="accentBorderCallout1">
                    <a:avLst>
                      <a:gd name="adj1" fmla="val 50560"/>
                      <a:gd name="adj2" fmla="val -2643"/>
                      <a:gd name="adj3" fmla="val 50414"/>
                      <a:gd name="adj4" fmla="val -1259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Identification, characterization and selection of specific traits to be used </a:t>
                    </a:r>
                    <a:endParaRPr lang="en-US" sz="1000" dirty="0">
                      <a:solidFill>
                        <a:srgbClr val="FFFFFF"/>
                      </a:solidFill>
                    </a:endParaRPr>
                  </a:p>
                </p:txBody>
              </p:sp>
              <p:sp>
                <p:nvSpPr>
                  <p:cNvPr id="6" name="Line Callout 1 (Border and Accent Bar) 5"/>
                  <p:cNvSpPr/>
                  <p:nvPr/>
                </p:nvSpPr>
                <p:spPr bwMode="auto">
                  <a:xfrm rot="5400000">
                    <a:off x="1347856" y="4258959"/>
                    <a:ext cx="1702125" cy="1080000"/>
                  </a:xfrm>
                  <a:prstGeom prst="accentBorderCallout1">
                    <a:avLst>
                      <a:gd name="adj1" fmla="val 50560"/>
                      <a:gd name="adj2" fmla="val -2942"/>
                      <a:gd name="adj3" fmla="val 51257"/>
                      <a:gd name="adj4" fmla="val -12961"/>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Line Development.  </a:t>
                    </a:r>
                    <a:br>
                      <a:rPr lang="en-US" sz="1000" b="1" dirty="0">
                        <a:solidFill>
                          <a:srgbClr val="FFFFFF"/>
                        </a:solidFill>
                      </a:rPr>
                    </a:br>
                    <a:r>
                      <a:rPr lang="en-US" sz="1000" b="1" dirty="0">
                        <a:solidFill>
                          <a:srgbClr val="FFFFFF"/>
                        </a:solidFill>
                      </a:rPr>
                      <a:t>Development and screening of product components or pre-products rather than products </a:t>
                    </a:r>
                  </a:p>
                  <a:p>
                    <a:pPr algn="ctr" fontAlgn="t">
                      <a:defRPr/>
                    </a:pPr>
                    <a:endParaRPr lang="en-US" sz="1000" b="1" dirty="0">
                      <a:solidFill>
                        <a:srgbClr val="FFFFFF"/>
                      </a:solidFill>
                    </a:endParaRPr>
                  </a:p>
                </p:txBody>
              </p:sp>
              <p:sp>
                <p:nvSpPr>
                  <p:cNvPr id="7" name="Line Callout 1 (Border and Accent Bar) 6"/>
                  <p:cNvSpPr/>
                  <p:nvPr/>
                </p:nvSpPr>
                <p:spPr bwMode="auto">
                  <a:xfrm rot="5400000">
                    <a:off x="2492155" y="4258962"/>
                    <a:ext cx="1702126" cy="1080000"/>
                  </a:xfrm>
                  <a:prstGeom prst="accentBorderCallout1">
                    <a:avLst>
                      <a:gd name="adj1" fmla="val 53123"/>
                      <a:gd name="adj2" fmla="val -3179"/>
                      <a:gd name="adj3" fmla="val 53283"/>
                      <a:gd name="adj4" fmla="val -1284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Small plot screening of products as commercial prototypes</a:t>
                    </a:r>
                  </a:p>
                  <a:p>
                    <a:pPr algn="ctr" fontAlgn="t">
                      <a:defRPr/>
                    </a:pPr>
                    <a:r>
                      <a:rPr lang="en-US" sz="900" dirty="0">
                        <a:solidFill>
                          <a:srgbClr val="FFFFFF"/>
                        </a:solidFill>
                      </a:rPr>
                      <a:t> </a:t>
                    </a:r>
                    <a:br>
                      <a:rPr lang="en-US" sz="900" dirty="0">
                        <a:solidFill>
                          <a:srgbClr val="FFFFFF"/>
                        </a:solidFill>
                      </a:rPr>
                    </a:br>
                    <a:endParaRPr lang="en-US" sz="900" dirty="0">
                      <a:solidFill>
                        <a:srgbClr val="FFFFFF"/>
                      </a:solidFill>
                    </a:endParaRPr>
                  </a:p>
                </p:txBody>
              </p:sp>
              <p:sp>
                <p:nvSpPr>
                  <p:cNvPr id="8" name="Line Callout 1 (Border and Accent Bar) 7"/>
                  <p:cNvSpPr/>
                  <p:nvPr/>
                </p:nvSpPr>
                <p:spPr bwMode="auto">
                  <a:xfrm rot="5400000">
                    <a:off x="3673225" y="4206229"/>
                    <a:ext cx="1718093" cy="1169502"/>
                  </a:xfrm>
                  <a:prstGeom prst="accentBorderCallout1">
                    <a:avLst>
                      <a:gd name="adj1" fmla="val 50560"/>
                      <a:gd name="adj2" fmla="val -2767"/>
                      <a:gd name="adj3" fmla="val 50658"/>
                      <a:gd name="adj4" fmla="val -12246"/>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Product prototype characterization and selection </a:t>
                    </a:r>
                    <a:br>
                      <a:rPr lang="en-US" sz="1000" b="1" dirty="0">
                        <a:solidFill>
                          <a:srgbClr val="FFFFFF"/>
                        </a:solidFill>
                      </a:rPr>
                    </a:br>
                    <a:r>
                      <a:rPr lang="en-US" sz="1000" b="1" dirty="0">
                        <a:solidFill>
                          <a:srgbClr val="FFFFFF"/>
                        </a:solidFill>
                      </a:rPr>
                      <a:t>based on performance in replicated trials and wider evaluation </a:t>
                    </a:r>
                  </a:p>
                  <a:p>
                    <a:pPr algn="ctr" fontAlgn="t">
                      <a:defRPr/>
                    </a:pPr>
                    <a:endParaRPr lang="en-US" sz="1000" b="1" dirty="0">
                      <a:solidFill>
                        <a:srgbClr val="FFFFFF"/>
                      </a:solidFill>
                    </a:endParaRPr>
                  </a:p>
                </p:txBody>
              </p:sp>
              <p:sp>
                <p:nvSpPr>
                  <p:cNvPr id="9" name="Line Callout 1 (Border and Accent Bar) 8"/>
                  <p:cNvSpPr/>
                  <p:nvPr/>
                </p:nvSpPr>
                <p:spPr bwMode="auto">
                  <a:xfrm rot="5400000">
                    <a:off x="4836847" y="4315053"/>
                    <a:ext cx="1716972" cy="952983"/>
                  </a:xfrm>
                  <a:prstGeom prst="accentBorderCallout1">
                    <a:avLst>
                      <a:gd name="adj1" fmla="val 51715"/>
                      <a:gd name="adj2" fmla="val -3180"/>
                      <a:gd name="adj3" fmla="val 52101"/>
                      <a:gd name="adj4" fmla="val -12267"/>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Preparing for launch </a:t>
                    </a:r>
                    <a:br>
                      <a:rPr lang="en-US" sz="1000" b="1" dirty="0">
                        <a:solidFill>
                          <a:srgbClr val="FFFFFF"/>
                        </a:solidFill>
                      </a:rPr>
                    </a:br>
                    <a:endParaRPr lang="en-US" sz="900" b="1" dirty="0">
                      <a:solidFill>
                        <a:srgbClr val="FFFFFF"/>
                      </a:solidFill>
                    </a:endParaRPr>
                  </a:p>
                </p:txBody>
              </p:sp>
              <p:sp>
                <p:nvSpPr>
                  <p:cNvPr id="10" name="Line Callout 1 (Border and Accent Bar) 9"/>
                  <p:cNvSpPr/>
                  <p:nvPr/>
                </p:nvSpPr>
                <p:spPr bwMode="auto">
                  <a:xfrm rot="5400000">
                    <a:off x="5925062" y="4258967"/>
                    <a:ext cx="1702129" cy="1080000"/>
                  </a:xfrm>
                  <a:prstGeom prst="accentBorderCallout1">
                    <a:avLst>
                      <a:gd name="adj1" fmla="val 51038"/>
                      <a:gd name="adj2" fmla="val -3591"/>
                      <a:gd name="adj3" fmla="val 51103"/>
                      <a:gd name="adj4" fmla="val -12940"/>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Product sales</a:t>
                    </a:r>
                  </a:p>
                  <a:p>
                    <a:pPr algn="ctr" fontAlgn="t">
                      <a:defRPr/>
                    </a:pPr>
                    <a:endParaRPr lang="en-US" sz="800" b="1" dirty="0">
                      <a:solidFill>
                        <a:srgbClr val="FFFFFF"/>
                      </a:solidFill>
                    </a:endParaRPr>
                  </a:p>
                  <a:p>
                    <a:pPr algn="ctr" fontAlgn="t">
                      <a:defRPr/>
                    </a:pPr>
                    <a:endParaRPr lang="en-US" sz="800" b="1" dirty="0">
                      <a:solidFill>
                        <a:srgbClr val="FFFFFF"/>
                      </a:solidFill>
                    </a:endParaRPr>
                  </a:p>
                  <a:p>
                    <a:pPr algn="ctr" fontAlgn="t">
                      <a:defRPr/>
                    </a:pPr>
                    <a:r>
                      <a:rPr lang="en-US" sz="1000" b="1" dirty="0">
                        <a:solidFill>
                          <a:srgbClr val="FFFFFF"/>
                        </a:solidFill>
                      </a:rPr>
                      <a:t>Launch </a:t>
                    </a:r>
                  </a:p>
                  <a:p>
                    <a:pPr algn="ctr" fontAlgn="t">
                      <a:defRPr/>
                    </a:pPr>
                    <a:r>
                      <a:rPr lang="en-US" sz="1000" b="1" dirty="0">
                        <a:solidFill>
                          <a:srgbClr val="FFFFFF"/>
                        </a:solidFill>
                      </a:rPr>
                      <a:t>Rapid Growth</a:t>
                    </a:r>
                    <a:br>
                      <a:rPr lang="en-US" sz="1000" dirty="0">
                        <a:solidFill>
                          <a:srgbClr val="FFFFFF"/>
                        </a:solidFill>
                      </a:rPr>
                    </a:br>
                    <a:r>
                      <a:rPr lang="en-US" sz="1000" b="1" dirty="0">
                        <a:solidFill>
                          <a:srgbClr val="FFFFFF"/>
                        </a:solidFill>
                      </a:rPr>
                      <a:t>Peak Sales</a:t>
                    </a:r>
                  </a:p>
                  <a:p>
                    <a:pPr algn="ctr" fontAlgn="t">
                      <a:defRPr/>
                    </a:pPr>
                    <a:r>
                      <a:rPr lang="en-US" sz="1000" dirty="0">
                        <a:solidFill>
                          <a:srgbClr val="FFFFFF"/>
                        </a:solidFill>
                      </a:rPr>
                      <a:t> </a:t>
                    </a:r>
                    <a:r>
                      <a:rPr lang="en-US" sz="1000" b="1" dirty="0">
                        <a:solidFill>
                          <a:srgbClr val="FFFFFF"/>
                        </a:solidFill>
                      </a:rPr>
                      <a:t>Sales Decline</a:t>
                    </a:r>
                    <a:br>
                      <a:rPr lang="en-US" sz="1000" dirty="0">
                        <a:solidFill>
                          <a:srgbClr val="FFFFFF"/>
                        </a:solidFill>
                      </a:rPr>
                    </a:br>
                    <a:endParaRPr lang="en-US" sz="1000" dirty="0">
                      <a:solidFill>
                        <a:srgbClr val="FFFFFF"/>
                      </a:solidFill>
                    </a:endParaRPr>
                  </a:p>
                </p:txBody>
              </p:sp>
              <p:sp>
                <p:nvSpPr>
                  <p:cNvPr id="11" name="Line Callout 1 (Border and Accent Bar) 10"/>
                  <p:cNvSpPr/>
                  <p:nvPr/>
                </p:nvSpPr>
                <p:spPr bwMode="auto">
                  <a:xfrm rot="5400000">
                    <a:off x="7061941" y="4251545"/>
                    <a:ext cx="1716979" cy="1080000"/>
                  </a:xfrm>
                  <a:prstGeom prst="accentBorderCallout1">
                    <a:avLst>
                      <a:gd name="adj1" fmla="val 50561"/>
                      <a:gd name="adj2" fmla="val -2561"/>
                      <a:gd name="adj3" fmla="val 51175"/>
                      <a:gd name="adj4" fmla="val -11854"/>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rPr>
                      <a:t>Stop sales</a:t>
                    </a:r>
                  </a:p>
                  <a:p>
                    <a:pPr algn="ctr" fontAlgn="t">
                      <a:defRPr/>
                    </a:pPr>
                    <a:r>
                      <a:rPr lang="en-US" sz="1000" b="1" dirty="0">
                        <a:solidFill>
                          <a:srgbClr val="FFFFFF"/>
                        </a:solidFill>
                      </a:rPr>
                      <a:t>Elimination of inventory </a:t>
                    </a:r>
                  </a:p>
                </p:txBody>
              </p:sp>
              <p:sp>
                <p:nvSpPr>
                  <p:cNvPr id="12" name="TextBox 11"/>
                  <p:cNvSpPr txBox="1">
                    <a:spLocks noChangeArrowheads="1"/>
                  </p:cNvSpPr>
                  <p:nvPr/>
                </p:nvSpPr>
                <p:spPr bwMode="auto">
                  <a:xfrm>
                    <a:off x="464260" y="2925537"/>
                    <a:ext cx="3443473"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wrap="square">
                    <a:spAutoFit/>
                  </a:bodyPr>
                  <a:lstStyle/>
                  <a:p>
                    <a:pPr algn="ctr">
                      <a:defRPr/>
                    </a:pPr>
                    <a:r>
                      <a:rPr lang="en-US" sz="1100" kern="0" dirty="0">
                        <a:solidFill>
                          <a:sysClr val="windowText" lastClr="000000"/>
                        </a:solidFill>
                        <a:latin typeface="Arial" pitchFamily="34" charset="0"/>
                        <a:cs typeface="Arial" pitchFamily="34" charset="0"/>
                      </a:rPr>
                      <a:t>Breeding &amp; Selection</a:t>
                    </a:r>
                  </a:p>
                  <a:p>
                    <a:pPr algn="ctr">
                      <a:defRPr/>
                    </a:pPr>
                    <a:endParaRPr lang="en-US" sz="1100" kern="0" dirty="0">
                      <a:solidFill>
                        <a:sysClr val="windowText" lastClr="000000"/>
                      </a:solidFill>
                      <a:latin typeface="Arial" pitchFamily="34" charset="0"/>
                      <a:cs typeface="Arial" pitchFamily="34" charset="0"/>
                    </a:endParaRPr>
                  </a:p>
                </p:txBody>
              </p:sp>
              <p:sp>
                <p:nvSpPr>
                  <p:cNvPr id="13" name="TextBox 12"/>
                  <p:cNvSpPr txBox="1">
                    <a:spLocks noChangeArrowheads="1"/>
                  </p:cNvSpPr>
                  <p:nvPr/>
                </p:nvSpPr>
                <p:spPr bwMode="auto">
                  <a:xfrm>
                    <a:off x="3907732" y="2925537"/>
                    <a:ext cx="2294920"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spAutoFit/>
                  </a:bodyPr>
                  <a:lstStyle/>
                  <a:p>
                    <a:pPr algn="ctr">
                      <a:defRPr/>
                    </a:pPr>
                    <a:r>
                      <a:rPr lang="en-US" sz="1100" kern="0" dirty="0">
                        <a:solidFill>
                          <a:sysClr val="windowText" lastClr="000000"/>
                        </a:solidFill>
                        <a:latin typeface="Arial" pitchFamily="34" charset="0"/>
                        <a:cs typeface="Arial" pitchFamily="34" charset="0"/>
                      </a:rPr>
                      <a:t>Product Evaluation </a:t>
                    </a:r>
                    <a:br>
                      <a:rPr lang="en-US" sz="1100" kern="0" dirty="0">
                        <a:solidFill>
                          <a:sysClr val="windowText" lastClr="000000"/>
                        </a:solidFill>
                        <a:latin typeface="Arial" pitchFamily="34" charset="0"/>
                        <a:cs typeface="Arial" pitchFamily="34" charset="0"/>
                      </a:rPr>
                    </a:br>
                    <a:r>
                      <a:rPr lang="en-US" sz="1100" kern="0" dirty="0">
                        <a:solidFill>
                          <a:sysClr val="windowText" lastClr="000000"/>
                        </a:solidFill>
                        <a:latin typeface="Arial" pitchFamily="34" charset="0"/>
                        <a:cs typeface="Arial" pitchFamily="34" charset="0"/>
                      </a:rPr>
                      <a:t>and Scale-up</a:t>
                    </a:r>
                  </a:p>
                </p:txBody>
              </p:sp>
              <p:sp>
                <p:nvSpPr>
                  <p:cNvPr id="14" name="TextBox 13"/>
                  <p:cNvSpPr txBox="1">
                    <a:spLocks noChangeArrowheads="1"/>
                  </p:cNvSpPr>
                  <p:nvPr/>
                </p:nvSpPr>
                <p:spPr bwMode="auto">
                  <a:xfrm>
                    <a:off x="6202652" y="2925537"/>
                    <a:ext cx="2293205"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spAutoFit/>
                  </a:bodyPr>
                  <a:lstStyle/>
                  <a:p>
                    <a:pPr algn="ctr">
                      <a:defRPr/>
                    </a:pPr>
                    <a:r>
                      <a:rPr lang="en-US" sz="1100" kern="0" dirty="0">
                        <a:solidFill>
                          <a:sysClr val="windowText" lastClr="000000"/>
                        </a:solidFill>
                        <a:latin typeface="Arial" pitchFamily="34" charset="0"/>
                        <a:cs typeface="Arial" pitchFamily="34" charset="0"/>
                      </a:rPr>
                      <a:t>Life Cycle Management</a:t>
                    </a:r>
                  </a:p>
                  <a:p>
                    <a:pPr algn="ctr">
                      <a:defRPr/>
                    </a:pPr>
                    <a:endParaRPr lang="en-US" sz="1100" kern="0" dirty="0">
                      <a:solidFill>
                        <a:sysClr val="windowText" lastClr="000000"/>
                      </a:solidFill>
                      <a:latin typeface="Arial" pitchFamily="34" charset="0"/>
                      <a:cs typeface="Arial" pitchFamily="34" charset="0"/>
                    </a:endParaRPr>
                  </a:p>
                </p:txBody>
              </p:sp>
              <p:sp>
                <p:nvSpPr>
                  <p:cNvPr id="24" name="Rounded Rectangle 23"/>
                  <p:cNvSpPr/>
                  <p:nvPr/>
                </p:nvSpPr>
                <p:spPr bwMode="auto">
                  <a:xfrm>
                    <a:off x="-49205" y="1352532"/>
                    <a:ext cx="895328"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ctr">
                      <a:defRPr/>
                    </a:pPr>
                    <a:r>
                      <a:rPr lang="de-CH" sz="1000" b="1" dirty="0">
                        <a:solidFill>
                          <a:srgbClr val="000000"/>
                        </a:solidFill>
                        <a:cs typeface="Arial" pitchFamily="34" charset="0"/>
                      </a:rPr>
                      <a:t>Investment</a:t>
                    </a:r>
                    <a:br>
                      <a:rPr lang="de-CH" sz="1000" b="1" dirty="0">
                        <a:solidFill>
                          <a:srgbClr val="000000"/>
                        </a:solidFill>
                        <a:cs typeface="Arial" pitchFamily="34" charset="0"/>
                      </a:rPr>
                    </a:br>
                    <a:r>
                      <a:rPr lang="de-CH" sz="1000" b="1" dirty="0">
                        <a:solidFill>
                          <a:srgbClr val="000000"/>
                        </a:solidFill>
                        <a:cs typeface="Arial" pitchFamily="34" charset="0"/>
                      </a:rPr>
                      <a:t>Decision</a:t>
                    </a:r>
                    <a:br>
                      <a:rPr lang="de-CH" sz="1000" b="1" dirty="0">
                        <a:solidFill>
                          <a:srgbClr val="000000"/>
                        </a:solidFill>
                        <a:cs typeface="Arial" pitchFamily="34" charset="0"/>
                      </a:rPr>
                    </a:br>
                    <a:endParaRPr lang="en-US" sz="1000" b="1" dirty="0">
                      <a:solidFill>
                        <a:srgbClr val="000000"/>
                      </a:solidFill>
                      <a:cs typeface="Arial" pitchFamily="34" charset="0"/>
                    </a:endParaRPr>
                  </a:p>
                  <a:p>
                    <a:pPr algn="ctr" fontAlgn="ctr">
                      <a:defRPr/>
                    </a:pPr>
                    <a:r>
                      <a:rPr lang="en-US" sz="800" dirty="0">
                        <a:solidFill>
                          <a:srgbClr val="000000"/>
                        </a:solidFill>
                        <a:cs typeface="Arial" pitchFamily="34" charset="0"/>
                      </a:rPr>
                      <a:t>Initiation of research on germplasm aligned to the product concept</a:t>
                    </a:r>
                  </a:p>
                </p:txBody>
              </p:sp>
              <p:sp>
                <p:nvSpPr>
                  <p:cNvPr id="27" name="Rounded Rectangle 26"/>
                  <p:cNvSpPr/>
                  <p:nvPr/>
                </p:nvSpPr>
                <p:spPr bwMode="auto">
                  <a:xfrm>
                    <a:off x="3472075" y="1341227"/>
                    <a:ext cx="1214352"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t">
                      <a:defRPr/>
                    </a:pPr>
                    <a:r>
                      <a:rPr lang="en-US" sz="1000" b="1" dirty="0">
                        <a:solidFill>
                          <a:srgbClr val="000000"/>
                        </a:solidFill>
                        <a:cs typeface="Arial" pitchFamily="34" charset="0"/>
                      </a:rPr>
                      <a:t>Commercial</a:t>
                    </a:r>
                  </a:p>
                  <a:p>
                    <a:pPr algn="ctr" fontAlgn="t">
                      <a:defRPr/>
                    </a:pPr>
                    <a:r>
                      <a:rPr lang="en-US" sz="1000" b="1" dirty="0">
                        <a:solidFill>
                          <a:srgbClr val="000000"/>
                        </a:solidFill>
                        <a:cs typeface="Arial" pitchFamily="34" charset="0"/>
                      </a:rPr>
                      <a:t>Candidates </a:t>
                    </a:r>
                  </a:p>
                  <a:p>
                    <a:pPr algn="ctr" fontAlgn="t">
                      <a:defRPr/>
                    </a:pPr>
                    <a:br>
                      <a:rPr lang="en-US" sz="800" dirty="0">
                        <a:solidFill>
                          <a:srgbClr val="000000"/>
                        </a:solidFill>
                        <a:cs typeface="Arial" pitchFamily="34" charset="0"/>
                      </a:rPr>
                    </a:br>
                    <a:r>
                      <a:rPr lang="en-US" sz="800" dirty="0">
                        <a:solidFill>
                          <a:srgbClr val="000000"/>
                        </a:solidFill>
                        <a:cs typeface="Arial" pitchFamily="34" charset="0"/>
                      </a:rPr>
                      <a:t>selected </a:t>
                    </a:r>
                  </a:p>
                  <a:p>
                    <a:pPr algn="ctr" fontAlgn="t">
                      <a:defRPr/>
                    </a:pPr>
                    <a:r>
                      <a:rPr lang="en-US" sz="800" dirty="0">
                        <a:solidFill>
                          <a:srgbClr val="000000"/>
                        </a:solidFill>
                        <a:cs typeface="Arial" pitchFamily="34" charset="0"/>
                      </a:rPr>
                      <a:t>requiring characterization, scaling-up and  regulatory approval</a:t>
                    </a:r>
                  </a:p>
                </p:txBody>
              </p:sp>
              <p:sp>
                <p:nvSpPr>
                  <p:cNvPr id="29" name="Rounded Rectangle 28"/>
                  <p:cNvSpPr/>
                  <p:nvPr/>
                </p:nvSpPr>
                <p:spPr bwMode="auto">
                  <a:xfrm>
                    <a:off x="5789292" y="1352532"/>
                    <a:ext cx="893613"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t">
                      <a:defRPr/>
                    </a:pPr>
                    <a:r>
                      <a:rPr lang="en-US" sz="1000" b="1" dirty="0">
                        <a:solidFill>
                          <a:srgbClr val="000000"/>
                        </a:solidFill>
                        <a:cs typeface="Arial" pitchFamily="34" charset="0"/>
                      </a:rPr>
                      <a:t>Product</a:t>
                    </a:r>
                  </a:p>
                  <a:p>
                    <a:pPr algn="ctr" fontAlgn="t">
                      <a:defRPr/>
                    </a:pPr>
                    <a:r>
                      <a:rPr lang="en-US" sz="1000" b="1" dirty="0">
                        <a:solidFill>
                          <a:srgbClr val="000000"/>
                        </a:solidFill>
                        <a:cs typeface="Arial" pitchFamily="34" charset="0"/>
                      </a:rPr>
                      <a:t>Launch </a:t>
                    </a:r>
                  </a:p>
                  <a:p>
                    <a:pPr algn="ctr" fontAlgn="t">
                      <a:defRPr/>
                    </a:pPr>
                    <a:endParaRPr lang="en-US" sz="800" dirty="0">
                      <a:solidFill>
                        <a:srgbClr val="000000"/>
                      </a:solidFill>
                      <a:cs typeface="Arial" pitchFamily="34" charset="0"/>
                    </a:endParaRPr>
                  </a:p>
                  <a:p>
                    <a:pPr algn="ctr" fontAlgn="t">
                      <a:defRPr/>
                    </a:pPr>
                    <a:r>
                      <a:rPr lang="en-US" sz="800" dirty="0">
                        <a:solidFill>
                          <a:srgbClr val="000000"/>
                        </a:solidFill>
                        <a:cs typeface="Arial" pitchFamily="34" charset="0"/>
                      </a:rPr>
                      <a:t>of specific products in specific market segments</a:t>
                    </a:r>
                  </a:p>
                </p:txBody>
              </p:sp>
              <p:sp>
                <p:nvSpPr>
                  <p:cNvPr id="31" name="Rounded Rectangle 30"/>
                  <p:cNvSpPr/>
                  <p:nvPr/>
                </p:nvSpPr>
                <p:spPr bwMode="auto">
                  <a:xfrm>
                    <a:off x="7849232" y="1352532"/>
                    <a:ext cx="1030827"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ctr">
                      <a:defRPr/>
                    </a:pPr>
                    <a:r>
                      <a:rPr lang="de-CH" sz="1000" b="1" dirty="0">
                        <a:solidFill>
                          <a:srgbClr val="000000"/>
                        </a:solidFill>
                        <a:cs typeface="Arial" pitchFamily="34" charset="0"/>
                      </a:rPr>
                      <a:t>Product discontinuation</a:t>
                    </a:r>
                    <a:endParaRPr lang="en-US" sz="1000" b="1" dirty="0">
                      <a:solidFill>
                        <a:srgbClr val="000000"/>
                      </a:solidFill>
                      <a:cs typeface="Arial" pitchFamily="34" charset="0"/>
                    </a:endParaRPr>
                  </a:p>
                  <a:p>
                    <a:pPr algn="ctr" fontAlgn="ctr">
                      <a:defRPr/>
                    </a:pPr>
                    <a:endParaRPr lang="en-US" sz="800" dirty="0">
                      <a:solidFill>
                        <a:srgbClr val="000000"/>
                      </a:solidFill>
                      <a:cs typeface="Arial" pitchFamily="34" charset="0"/>
                    </a:endParaRPr>
                  </a:p>
                  <a:p>
                    <a:pPr algn="ctr" fontAlgn="ctr">
                      <a:defRPr/>
                    </a:pPr>
                    <a:r>
                      <a:rPr lang="en-US" sz="800" dirty="0">
                        <a:solidFill>
                          <a:srgbClr val="000000"/>
                        </a:solidFill>
                        <a:cs typeface="Arial" pitchFamily="34" charset="0"/>
                      </a:rPr>
                      <a:t>Products that have completed discontinuation activities,  and stock removed from inventories  </a:t>
                    </a:r>
                  </a:p>
                </p:txBody>
              </p:sp>
              <p:cxnSp>
                <p:nvCxnSpPr>
                  <p:cNvPr id="59432" name="Straight Connector 32"/>
                  <p:cNvCxnSpPr>
                    <a:cxnSpLocks noChangeShapeType="1"/>
                  </p:cNvCxnSpPr>
                  <p:nvPr/>
                </p:nvCxnSpPr>
                <p:spPr bwMode="auto">
                  <a:xfrm flipV="1">
                    <a:off x="6209619" y="2637376"/>
                    <a:ext cx="0" cy="671676"/>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3" name="Straight Connector 33"/>
                  <p:cNvCxnSpPr>
                    <a:cxnSpLocks noChangeShapeType="1"/>
                  </p:cNvCxnSpPr>
                  <p:nvPr/>
                </p:nvCxnSpPr>
                <p:spPr bwMode="auto">
                  <a:xfrm flipV="1">
                    <a:off x="3921021" y="2636910"/>
                    <a:ext cx="0" cy="671675"/>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6" name="Straight Connector 36"/>
                  <p:cNvCxnSpPr>
                    <a:cxnSpLocks noChangeShapeType="1"/>
                  </p:cNvCxnSpPr>
                  <p:nvPr/>
                </p:nvCxnSpPr>
                <p:spPr bwMode="auto">
                  <a:xfrm flipH="1" flipV="1">
                    <a:off x="464258" y="2671806"/>
                    <a:ext cx="1" cy="671676"/>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7" name="Straight Connector 37"/>
                  <p:cNvCxnSpPr>
                    <a:cxnSpLocks noChangeShapeType="1"/>
                  </p:cNvCxnSpPr>
                  <p:nvPr/>
                </p:nvCxnSpPr>
                <p:spPr bwMode="auto">
                  <a:xfrm flipH="1" flipV="1">
                    <a:off x="8496700" y="2626995"/>
                    <a:ext cx="1" cy="681590"/>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grpSp>
          </p:grpSp>
          <p:sp>
            <p:nvSpPr>
              <p:cNvPr id="81" name="TextBox 80"/>
              <p:cNvSpPr txBox="1">
                <a:spLocks noChangeArrowheads="1"/>
              </p:cNvSpPr>
              <p:nvPr/>
            </p:nvSpPr>
            <p:spPr bwMode="auto">
              <a:xfrm>
                <a:off x="-37954" y="3877658"/>
                <a:ext cx="1219676" cy="413154"/>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wrap="square">
                <a:spAutoFit/>
              </a:bodyPr>
              <a:lstStyle/>
              <a:p>
                <a:pPr algn="ctr">
                  <a:defRPr/>
                </a:pPr>
                <a:r>
                  <a:rPr lang="en-US" sz="1100" kern="0" dirty="0">
                    <a:solidFill>
                      <a:sysClr val="windowText" lastClr="000000"/>
                    </a:solidFill>
                    <a:latin typeface="Arial" pitchFamily="34" charset="0"/>
                    <a:cs typeface="Arial" pitchFamily="34" charset="0"/>
                  </a:rPr>
                  <a:t>Product concept</a:t>
                </a:r>
              </a:p>
              <a:p>
                <a:pPr algn="ctr">
                  <a:defRPr/>
                </a:pPr>
                <a:endParaRPr lang="en-US" sz="1100" kern="0" dirty="0">
                  <a:solidFill>
                    <a:sysClr val="windowText" lastClr="000000"/>
                  </a:solidFill>
                  <a:latin typeface="Arial" pitchFamily="34" charset="0"/>
                  <a:cs typeface="Arial" pitchFamily="34" charset="0"/>
                </a:endParaRPr>
              </a:p>
            </p:txBody>
          </p:sp>
        </p:grpSp>
      </p:grpSp>
      <p:grpSp>
        <p:nvGrpSpPr>
          <p:cNvPr id="59397" name="Group 94"/>
          <p:cNvGrpSpPr>
            <a:grpSpLocks/>
          </p:cNvGrpSpPr>
          <p:nvPr/>
        </p:nvGrpSpPr>
        <p:grpSpPr bwMode="auto">
          <a:xfrm>
            <a:off x="53975" y="5821363"/>
            <a:ext cx="3830638" cy="836612"/>
            <a:chOff x="2534496" y="5517232"/>
            <a:chExt cx="3621679" cy="576064"/>
          </a:xfrm>
        </p:grpSpPr>
        <p:sp>
          <p:nvSpPr>
            <p:cNvPr id="96" name="TextBox 95"/>
            <p:cNvSpPr txBox="1"/>
            <p:nvPr/>
          </p:nvSpPr>
          <p:spPr>
            <a:xfrm>
              <a:off x="2534496" y="5517232"/>
              <a:ext cx="3621679" cy="576064"/>
            </a:xfrm>
            <a:prstGeom prst="rect">
              <a:avLst/>
            </a:prstGeom>
            <a:solidFill>
              <a:schemeClr val="bg1"/>
            </a:solidFill>
            <a:ln>
              <a:noFill/>
            </a:ln>
          </p:spPr>
          <p:txBody>
            <a:bodyPr>
              <a:normAutofit/>
            </a:bodyPr>
            <a:lstStyle/>
            <a:p>
              <a:pPr>
                <a:spcAft>
                  <a:spcPts val="600"/>
                </a:spcAft>
                <a:defRPr/>
              </a:pPr>
              <a:endParaRPr lang="en-US" sz="1050" dirty="0">
                <a:solidFill>
                  <a:srgbClr val="626469"/>
                </a:solidFill>
                <a:latin typeface="Arial" pitchFamily="34" charset="0"/>
                <a:cs typeface="Arial" pitchFamily="34" charset="0"/>
              </a:endParaRPr>
            </a:p>
            <a:p>
              <a:pPr>
                <a:spcAft>
                  <a:spcPts val="600"/>
                </a:spcAft>
                <a:defRPr/>
              </a:pPr>
              <a:r>
                <a:rPr lang="en-US" sz="1200" dirty="0">
                  <a:solidFill>
                    <a:prstClr val="black"/>
                  </a:solidFill>
                  <a:latin typeface="Arial" pitchFamily="34" charset="0"/>
                  <a:cs typeface="Arial" pitchFamily="34" charset="0"/>
                </a:rPr>
                <a:t>Key</a:t>
              </a:r>
              <a:r>
                <a:rPr lang="en-US" sz="1050" dirty="0">
                  <a:solidFill>
                    <a:srgbClr val="626469"/>
                  </a:solidFill>
                  <a:latin typeface="Arial" pitchFamily="34" charset="0"/>
                  <a:cs typeface="Arial" pitchFamily="34" charset="0"/>
                </a:rPr>
                <a:t>   </a:t>
              </a:r>
            </a:p>
            <a:p>
              <a:pPr>
                <a:spcAft>
                  <a:spcPts val="600"/>
                </a:spcAft>
                <a:defRPr/>
              </a:pPr>
              <a:endParaRPr lang="en-US" sz="1050" dirty="0">
                <a:solidFill>
                  <a:srgbClr val="626469"/>
                </a:solidFill>
                <a:latin typeface="Arial" pitchFamily="34" charset="0"/>
                <a:cs typeface="Arial" pitchFamily="34" charset="0"/>
              </a:endParaRPr>
            </a:p>
          </p:txBody>
        </p:sp>
        <p:sp>
          <p:nvSpPr>
            <p:cNvPr id="97" name="Rounded Rectangle 96"/>
            <p:cNvSpPr/>
            <p:nvPr/>
          </p:nvSpPr>
          <p:spPr bwMode="auto">
            <a:xfrm>
              <a:off x="4419630" y="5711804"/>
              <a:ext cx="615370" cy="252506"/>
            </a:xfrm>
            <a:prstGeom prst="roundRect">
              <a:avLst/>
            </a:prstGeom>
            <a:solidFill>
              <a:schemeClr val="bg1">
                <a:lumMod val="95000"/>
              </a:schemeClr>
            </a:solidFill>
            <a:ln w="6350" cap="flat" cmpd="sng" algn="ctr">
              <a:noFill/>
              <a:prstDash val="solid"/>
              <a:round/>
              <a:headEnd type="none" w="sm" len="sm"/>
              <a:tailEnd type="none" w="sm" len="sm"/>
            </a:ln>
            <a:effectLst/>
          </p:spPr>
          <p:txBody>
            <a:bodyPr lIns="0" tIns="0" rIns="0" bIns="0"/>
            <a:lstStyle/>
            <a:p>
              <a:pPr algn="ctr" fontAlgn="ctr">
                <a:defRPr/>
              </a:pPr>
              <a:r>
                <a:rPr lang="en-US" sz="900" b="1" dirty="0">
                  <a:solidFill>
                    <a:srgbClr val="000000"/>
                  </a:solidFill>
                  <a:cs typeface="Arial" pitchFamily="34" charset="0"/>
                </a:rPr>
                <a:t>Stage Gate </a:t>
              </a:r>
              <a:r>
                <a:rPr lang="en-US" sz="800" dirty="0">
                  <a:solidFill>
                    <a:srgbClr val="000000"/>
                  </a:solidFill>
                  <a:cs typeface="Arial" pitchFamily="34" charset="0"/>
                </a:rPr>
                <a:t>decision point </a:t>
              </a:r>
            </a:p>
          </p:txBody>
        </p:sp>
        <p:grpSp>
          <p:nvGrpSpPr>
            <p:cNvPr id="59402" name="Group 97"/>
            <p:cNvGrpSpPr>
              <a:grpSpLocks/>
            </p:cNvGrpSpPr>
            <p:nvPr/>
          </p:nvGrpSpPr>
          <p:grpSpPr bwMode="auto">
            <a:xfrm>
              <a:off x="2987824" y="5691740"/>
              <a:ext cx="736695" cy="227048"/>
              <a:chOff x="0" y="32944"/>
              <a:chExt cx="1264372" cy="505748"/>
            </a:xfrm>
          </p:grpSpPr>
          <p:sp>
            <p:nvSpPr>
              <p:cNvPr id="101" name="Chevron 100"/>
              <p:cNvSpPr/>
              <p:nvPr/>
            </p:nvSpPr>
            <p:spPr>
              <a:xfrm>
                <a:off x="-96" y="33809"/>
                <a:ext cx="1264799" cy="504018"/>
              </a:xfrm>
              <a:prstGeom prst="chevron">
                <a:avLst/>
              </a:prstGeom>
              <a:solidFill>
                <a:srgbClr val="9BBB59">
                  <a:lumMod val="75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02" name="Chevron 4"/>
              <p:cNvSpPr/>
              <p:nvPr/>
            </p:nvSpPr>
            <p:spPr>
              <a:xfrm>
                <a:off x="252349" y="33809"/>
                <a:ext cx="759910" cy="504018"/>
              </a:xfrm>
              <a:prstGeom prst="rect">
                <a:avLst/>
              </a:prstGeom>
              <a:ln>
                <a:noFill/>
              </a:ln>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900" b="1" dirty="0">
                    <a:solidFill>
                      <a:sysClr val="window" lastClr="FFFFFF"/>
                    </a:solidFill>
                  </a:rPr>
                  <a:t>Stage</a:t>
                </a:r>
              </a:p>
            </p:txBody>
          </p:sp>
        </p:grpSp>
        <p:sp>
          <p:nvSpPr>
            <p:cNvPr id="99" name="Line Callout 1 (Border and Accent Bar) 98"/>
            <p:cNvSpPr/>
            <p:nvPr/>
          </p:nvSpPr>
          <p:spPr bwMode="auto">
            <a:xfrm rot="5400000">
              <a:off x="5415293" y="5346018"/>
              <a:ext cx="273418" cy="879777"/>
            </a:xfrm>
            <a:prstGeom prst="accentBorderCallout1">
              <a:avLst>
                <a:gd name="adj1" fmla="val 50560"/>
                <a:gd name="adj2" fmla="val -8333"/>
                <a:gd name="adj3" fmla="val 50634"/>
                <a:gd name="adj4" fmla="val -28961"/>
              </a:avLst>
            </a:prstGeom>
            <a:solidFill>
              <a:schemeClr val="accent6"/>
            </a:solidFill>
            <a:ln>
              <a:no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nchor="ctr" anchorCtr="0"/>
            <a:lstStyle/>
            <a:p>
              <a:pPr algn="ctr" fontAlgn="t">
                <a:defRPr/>
              </a:pPr>
              <a:r>
                <a:rPr lang="en-US" sz="900" b="1" dirty="0">
                  <a:solidFill>
                    <a:srgbClr val="FFFFFF"/>
                  </a:solidFill>
                </a:rPr>
                <a:t>Stage activities</a:t>
              </a:r>
            </a:p>
          </p:txBody>
        </p:sp>
        <p:sp>
          <p:nvSpPr>
            <p:cNvPr id="100" name="TextBox 99"/>
            <p:cNvSpPr txBox="1">
              <a:spLocks noChangeArrowheads="1"/>
            </p:cNvSpPr>
            <p:nvPr/>
          </p:nvSpPr>
          <p:spPr bwMode="auto">
            <a:xfrm>
              <a:off x="3787750" y="5645494"/>
              <a:ext cx="558336" cy="272673"/>
            </a:xfrm>
            <a:prstGeom prst="rect">
              <a:avLst/>
            </a:prstGeom>
            <a:gradFill rotWithShape="1">
              <a:gsLst>
                <a:gs pos="0">
                  <a:srgbClr val="BCBCBC"/>
                </a:gs>
                <a:gs pos="35001">
                  <a:srgbClr val="D0D0D0"/>
                </a:gs>
                <a:gs pos="100000">
                  <a:srgbClr val="EDEDED"/>
                </a:gs>
              </a:gsLst>
              <a:lin ang="1620000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900">
                  <a:solidFill>
                    <a:srgbClr val="000000"/>
                  </a:solidFill>
                </a:rPr>
                <a:t>Phase</a:t>
              </a:r>
            </a:p>
          </p:txBody>
        </p:sp>
      </p:grpSp>
      <p:sp>
        <p:nvSpPr>
          <p:cNvPr id="59398" name="TextBox 103"/>
          <p:cNvSpPr txBox="1">
            <a:spLocks noChangeArrowheads="1"/>
          </p:cNvSpPr>
          <p:nvPr/>
        </p:nvSpPr>
        <p:spPr bwMode="auto">
          <a:xfrm>
            <a:off x="6001832" y="5989640"/>
            <a:ext cx="30387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a:solidFill>
                  <a:prstClr val="black"/>
                </a:solidFill>
                <a:latin typeface="Calibri" charset="0"/>
                <a:ea typeface="Calibri" charset="0"/>
                <a:cs typeface="Calibri" charset="0"/>
              </a:rPr>
              <a:t>Modified version of</a:t>
            </a:r>
            <a:br>
              <a:rPr lang="en-US" altLang="en-US" sz="2000" dirty="0">
                <a:solidFill>
                  <a:prstClr val="black"/>
                </a:solidFill>
                <a:latin typeface="Calibri" charset="0"/>
                <a:ea typeface="Calibri" charset="0"/>
                <a:cs typeface="Calibri" charset="0"/>
              </a:rPr>
            </a:br>
            <a:r>
              <a:rPr lang="en-US" altLang="en-US" sz="2000" dirty="0">
                <a:solidFill>
                  <a:prstClr val="black"/>
                </a:solidFill>
                <a:latin typeface="Calibri" charset="0"/>
                <a:ea typeface="Calibri" charset="0"/>
                <a:cs typeface="Calibri" charset="0"/>
              </a:rPr>
              <a:t>Syngenta Seeds stage plan  </a:t>
            </a:r>
          </a:p>
        </p:txBody>
      </p:sp>
      <p:sp>
        <p:nvSpPr>
          <p:cNvPr id="59399" name="TextBox 3"/>
          <p:cNvSpPr txBox="1">
            <a:spLocks noChangeArrowheads="1"/>
          </p:cNvSpPr>
          <p:nvPr/>
        </p:nvSpPr>
        <p:spPr bwMode="auto">
          <a:xfrm>
            <a:off x="303213" y="863602"/>
            <a:ext cx="418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b="1">
                <a:solidFill>
                  <a:prstClr val="black"/>
                </a:solidFill>
              </a:rPr>
              <a:t>Line progression decisions</a:t>
            </a:r>
          </a:p>
        </p:txBody>
      </p:sp>
      <p:sp>
        <p:nvSpPr>
          <p:cNvPr id="3" name="TextBox 2"/>
          <p:cNvSpPr txBox="1"/>
          <p:nvPr/>
        </p:nvSpPr>
        <p:spPr>
          <a:xfrm>
            <a:off x="10588752" y="51206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940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1"/>
            <a:ext cx="8229600" cy="449705"/>
          </a:xfrm>
        </p:spPr>
        <p:txBody>
          <a:bodyPr>
            <a:normAutofit fontScale="90000"/>
          </a:bodyPr>
          <a:lstStyle/>
          <a:p>
            <a:r>
              <a:rPr lang="en-US" b="1" dirty="0"/>
              <a:t>Variety Branding</a:t>
            </a:r>
          </a:p>
        </p:txBody>
      </p:sp>
      <p:sp>
        <p:nvSpPr>
          <p:cNvPr id="3" name="Content Placeholder 2"/>
          <p:cNvSpPr>
            <a:spLocks noGrp="1"/>
          </p:cNvSpPr>
          <p:nvPr>
            <p:ph sz="half" idx="1"/>
          </p:nvPr>
        </p:nvSpPr>
        <p:spPr>
          <a:xfrm>
            <a:off x="0" y="689548"/>
            <a:ext cx="5111646" cy="6168451"/>
          </a:xfrm>
        </p:spPr>
        <p:txBody>
          <a:bodyPr>
            <a:normAutofit/>
          </a:bodyPr>
          <a:lstStyle/>
          <a:p>
            <a:r>
              <a:rPr lang="en-US" dirty="0"/>
              <a:t>Variety brand: name, term, design, symbol or other feature that distinguishes one variety from those of others </a:t>
            </a:r>
          </a:p>
          <a:p>
            <a:r>
              <a:rPr lang="en-US" dirty="0">
                <a:ea typeface="Calibri"/>
              </a:rPr>
              <a:t>Appears on seed packages or printed as flyers/ posters used for marketing</a:t>
            </a:r>
          </a:p>
          <a:p>
            <a:r>
              <a:rPr lang="en-US" dirty="0"/>
              <a:t>Ensures returns on investments for breeders</a:t>
            </a:r>
          </a:p>
          <a:p>
            <a:r>
              <a:rPr lang="en-US" dirty="0"/>
              <a:t>Enables breeders to be recognized for their skills and makes breeding a valued profession</a:t>
            </a:r>
          </a:p>
          <a:p>
            <a:endParaRPr lang="en-US" dirty="0"/>
          </a:p>
        </p:txBody>
      </p:sp>
      <p:pic>
        <p:nvPicPr>
          <p:cNvPr id="2063" name="Picture 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3087" y="1417639"/>
            <a:ext cx="4020912" cy="38289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59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4. </a:t>
            </a:r>
            <a:r>
              <a:rPr lang="en-US" sz="4000" b="1" dirty="0"/>
              <a:t>MONITORING, EVALUATION AND LEARNING FOR DEMAND-LED BREEDING </a:t>
            </a:r>
            <a:br>
              <a:rPr lang="en-US" dirty="0"/>
            </a:b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83195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4. Monitoring, Evaluation (M&amp;E) and Learning  for Demand-led Breeding </a:t>
            </a:r>
          </a:p>
        </p:txBody>
      </p:sp>
      <p:sp>
        <p:nvSpPr>
          <p:cNvPr id="3" name="Content Placeholder 2"/>
          <p:cNvSpPr>
            <a:spLocks noGrp="1"/>
          </p:cNvSpPr>
          <p:nvPr>
            <p:ph idx="1"/>
          </p:nvPr>
        </p:nvSpPr>
        <p:spPr/>
        <p:txBody>
          <a:bodyPr>
            <a:noAutofit/>
          </a:bodyPr>
          <a:lstStyle/>
          <a:p>
            <a:pPr>
              <a:lnSpc>
                <a:spcPct val="90000"/>
              </a:lnSpc>
              <a:spcBef>
                <a:spcPts val="0"/>
              </a:spcBef>
              <a:spcAft>
                <a:spcPts val="1800"/>
              </a:spcAft>
            </a:pPr>
            <a:r>
              <a:rPr lang="en-US" sz="2800" dirty="0">
                <a:effectLst/>
              </a:rPr>
              <a:t>What are the differences between </a:t>
            </a:r>
            <a:r>
              <a:rPr lang="en-US" sz="2800" dirty="0"/>
              <a:t>monitoring, evaluation and learning in current breeding </a:t>
            </a:r>
            <a:r>
              <a:rPr lang="en-US" sz="2800" dirty="0" err="1"/>
              <a:t>programmes</a:t>
            </a:r>
            <a:r>
              <a:rPr lang="en-US" sz="2800" dirty="0"/>
              <a:t> vs </a:t>
            </a:r>
            <a:r>
              <a:rPr lang="en-US" sz="2800" dirty="0">
                <a:effectLst/>
              </a:rPr>
              <a:t>demand-led breeding projects and </a:t>
            </a:r>
            <a:r>
              <a:rPr lang="en-US" sz="2800" dirty="0" err="1">
                <a:effectLst/>
              </a:rPr>
              <a:t>programmes</a:t>
            </a:r>
            <a:r>
              <a:rPr lang="en-US" sz="2800" dirty="0">
                <a:effectLst/>
              </a:rPr>
              <a:t>?</a:t>
            </a:r>
          </a:p>
          <a:p>
            <a:pPr>
              <a:lnSpc>
                <a:spcPct val="90000"/>
              </a:lnSpc>
              <a:spcBef>
                <a:spcPts val="0"/>
              </a:spcBef>
              <a:spcAft>
                <a:spcPts val="1800"/>
              </a:spcAft>
            </a:pPr>
            <a:r>
              <a:rPr lang="en-US" sz="2800" dirty="0">
                <a:effectLst/>
              </a:rPr>
              <a:t>What do these differences mean for your demand led-breeding </a:t>
            </a:r>
            <a:r>
              <a:rPr lang="en-US" sz="2800" dirty="0" err="1">
                <a:effectLst/>
              </a:rPr>
              <a:t>programm</a:t>
            </a:r>
            <a:r>
              <a:rPr lang="en-US" sz="2800" dirty="0"/>
              <a:t>, for M&amp;E and learning systems and the possible implementation challenges?</a:t>
            </a:r>
          </a:p>
          <a:p>
            <a:pPr>
              <a:lnSpc>
                <a:spcPct val="90000"/>
              </a:lnSpc>
              <a:spcBef>
                <a:spcPts val="0"/>
              </a:spcBef>
              <a:spcAft>
                <a:spcPts val="1800"/>
              </a:spcAft>
            </a:pPr>
            <a:r>
              <a:rPr lang="en-US" sz="2800" dirty="0">
                <a:effectLst/>
              </a:rPr>
              <a:t>What does this mean for your role as a breeder? </a:t>
            </a:r>
          </a:p>
          <a:p>
            <a:pPr>
              <a:lnSpc>
                <a:spcPct val="90000"/>
              </a:lnSpc>
              <a:spcBef>
                <a:spcPts val="0"/>
              </a:spcBef>
              <a:spcAft>
                <a:spcPts val="1800"/>
              </a:spcAft>
            </a:pPr>
            <a:endParaRPr lang="en-US" sz="2800" dirty="0">
              <a:effectLst/>
            </a:endParaRPr>
          </a:p>
        </p:txBody>
      </p:sp>
    </p:spTree>
    <p:extLst>
      <p:ext uri="{BB962C8B-B14F-4D97-AF65-F5344CB8AC3E}">
        <p14:creationId xmlns:p14="http://schemas.microsoft.com/office/powerpoint/2010/main" val="131343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4824"/>
            <a:ext cx="7772400" cy="2285627"/>
          </a:xfrm>
        </p:spPr>
        <p:txBody>
          <a:bodyPr>
            <a:normAutofit fontScale="90000"/>
          </a:bodyPr>
          <a:lstStyle/>
          <a:p>
            <a:pPr marL="17463" indent="-17463">
              <a:spcAft>
                <a:spcPts val="1200"/>
              </a:spcAft>
            </a:pPr>
            <a:r>
              <a:rPr lang="en-US" b="1" dirty="0"/>
              <a:t>Chapter 6</a:t>
            </a:r>
            <a:br>
              <a:rPr lang="en-US" b="1" dirty="0"/>
            </a:br>
            <a:br>
              <a:rPr lang="en-US" b="1" dirty="0"/>
            </a:br>
            <a:r>
              <a:rPr lang="en-US" b="1" dirty="0"/>
              <a:t>Monitoring, Evaluation and Learning </a:t>
            </a:r>
          </a:p>
        </p:txBody>
      </p:sp>
      <p:sp>
        <p:nvSpPr>
          <p:cNvPr id="3" name="Subtitle 2"/>
          <p:cNvSpPr>
            <a:spLocks noGrp="1"/>
          </p:cNvSpPr>
          <p:nvPr>
            <p:ph type="subTitle" idx="1"/>
          </p:nvPr>
        </p:nvSpPr>
        <p:spPr>
          <a:xfrm>
            <a:off x="654050" y="3886199"/>
            <a:ext cx="7835900" cy="2478025"/>
          </a:xfrm>
        </p:spPr>
        <p:txBody>
          <a:bodyPr>
            <a:normAutofit/>
          </a:bodyPr>
          <a:lstStyle/>
          <a:p>
            <a:pPr defTabSz="690563"/>
            <a:endParaRPr lang="en-GB" sz="1800" dirty="0">
              <a:solidFill>
                <a:schemeClr val="bg1">
                  <a:lumMod val="50000"/>
                </a:schemeClr>
              </a:solidFill>
              <a:latin typeface="Berlin Sans FB" pitchFamily="34" charset="0"/>
            </a:endParaRPr>
          </a:p>
          <a:p>
            <a:pPr defTabSz="690563"/>
            <a:r>
              <a:rPr lang="en-GB" sz="2400" dirty="0">
                <a:solidFill>
                  <a:schemeClr val="tx1"/>
                </a:solidFill>
                <a:latin typeface="Calibri" panose="020F0502020204030204" pitchFamily="34" charset="0"/>
              </a:rPr>
              <a:t>Jean Claude Rubyogo</a:t>
            </a:r>
          </a:p>
          <a:p>
            <a:pPr defTabSz="690563"/>
            <a:r>
              <a:rPr lang="en-GB" sz="2000" i="1" dirty="0">
                <a:solidFill>
                  <a:schemeClr val="tx1"/>
                </a:solidFill>
                <a:latin typeface="Calibri" panose="020F0502020204030204" pitchFamily="34" charset="0"/>
              </a:rPr>
              <a:t>Seed Systems and Agricultural Technology Transfer, CIAT-Tanzania </a:t>
            </a:r>
          </a:p>
          <a:p>
            <a:pPr defTabSz="690563"/>
            <a:r>
              <a:rPr lang="en-GB" sz="2000" dirty="0">
                <a:solidFill>
                  <a:schemeClr val="tx1"/>
                </a:solidFill>
                <a:latin typeface="Calibri" panose="020F0502020204030204" pitchFamily="34" charset="0"/>
              </a:rPr>
              <a:t>and</a:t>
            </a:r>
            <a:r>
              <a:rPr lang="en-GB" sz="2400" dirty="0">
                <a:solidFill>
                  <a:schemeClr val="tx1"/>
                </a:solidFill>
                <a:latin typeface="Calibri" panose="020F0502020204030204" pitchFamily="34" charset="0"/>
              </a:rPr>
              <a:t> </a:t>
            </a:r>
          </a:p>
          <a:p>
            <a:pPr defTabSz="690563"/>
            <a:r>
              <a:rPr lang="en-GB" sz="2400" dirty="0">
                <a:solidFill>
                  <a:schemeClr val="tx1"/>
                </a:solidFill>
                <a:latin typeface="Calibri" panose="020F0502020204030204" pitchFamily="34" charset="0"/>
              </a:rPr>
              <a:t>Ivan  Rwomushana </a:t>
            </a:r>
          </a:p>
          <a:p>
            <a:pPr defTabSz="690563"/>
            <a:r>
              <a:rPr lang="en-GB" sz="2000" i="1" dirty="0">
                <a:solidFill>
                  <a:schemeClr val="tx1"/>
                </a:solidFill>
                <a:latin typeface="Calibri" panose="020F0502020204030204" pitchFamily="34" charset="0"/>
              </a:rPr>
              <a:t>ICIPE, Nairobi, Kenya </a:t>
            </a:r>
          </a:p>
          <a:p>
            <a:pPr algn="l" defTabSz="690563"/>
            <a:endParaRPr lang="en-GB" sz="2400" dirty="0">
              <a:solidFill>
                <a:schemeClr val="bg1">
                  <a:lumMod val="50000"/>
                </a:schemeClr>
              </a:solidFill>
              <a:latin typeface="Berlin Sans FB" pitchFamily="34" charset="0"/>
            </a:endParaRPr>
          </a:p>
          <a:p>
            <a:pPr algn="l" defTabSz="690563"/>
            <a:endParaRPr lang="en-GB" sz="2400" dirty="0">
              <a:solidFill>
                <a:schemeClr val="bg1">
                  <a:lumMod val="50000"/>
                </a:schemeClr>
              </a:solidFill>
              <a:latin typeface="Berlin Sans FB" pitchFamily="34" charset="0"/>
            </a:endParaRPr>
          </a:p>
        </p:txBody>
      </p:sp>
    </p:spTree>
    <p:extLst>
      <p:ext uri="{BB962C8B-B14F-4D97-AF65-F5344CB8AC3E}">
        <p14:creationId xmlns:p14="http://schemas.microsoft.com/office/powerpoint/2010/main" val="46272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274638"/>
            <a:ext cx="9089136" cy="1143000"/>
          </a:xfrm>
        </p:spPr>
        <p:txBody>
          <a:bodyPr>
            <a:normAutofit fontScale="90000"/>
          </a:bodyPr>
          <a:lstStyle/>
          <a:p>
            <a:r>
              <a:rPr lang="en-US" sz="4000" b="1" dirty="0"/>
              <a:t>Monitoring, Evaluation (M&amp;E) and Learning </a:t>
            </a:r>
          </a:p>
        </p:txBody>
      </p:sp>
      <p:sp>
        <p:nvSpPr>
          <p:cNvPr id="3" name="Content Placeholder 2"/>
          <p:cNvSpPr>
            <a:spLocks noGrp="1"/>
          </p:cNvSpPr>
          <p:nvPr>
            <p:ph idx="1"/>
          </p:nvPr>
        </p:nvSpPr>
        <p:spPr>
          <a:xfrm>
            <a:off x="109728" y="1307592"/>
            <a:ext cx="8979408" cy="5513832"/>
          </a:xfrm>
        </p:spPr>
        <p:txBody>
          <a:bodyPr>
            <a:noAutofit/>
          </a:bodyPr>
          <a:lstStyle/>
          <a:p>
            <a:pPr>
              <a:lnSpc>
                <a:spcPct val="90000"/>
              </a:lnSpc>
              <a:spcBef>
                <a:spcPts val="0"/>
              </a:spcBef>
              <a:spcAft>
                <a:spcPts val="1200"/>
              </a:spcAft>
              <a:buFont typeface="Arial" panose="020B0604020202020204" pitchFamily="34" charset="0"/>
              <a:buChar char="•"/>
            </a:pPr>
            <a:r>
              <a:rPr lang="en-GB" sz="2800" dirty="0"/>
              <a:t>Monitoring, evaluation and learning is a process to improve project performance in achieving results, and is applicable to any breeding programme. </a:t>
            </a:r>
          </a:p>
          <a:p>
            <a:pPr>
              <a:lnSpc>
                <a:spcPct val="90000"/>
              </a:lnSpc>
              <a:spcBef>
                <a:spcPts val="0"/>
              </a:spcBef>
              <a:spcAft>
                <a:spcPts val="1200"/>
              </a:spcAft>
              <a:buFont typeface="Arial" panose="020B0604020202020204" pitchFamily="34" charset="0"/>
              <a:buChar char="•"/>
            </a:pPr>
            <a:r>
              <a:rPr lang="en-GB" sz="2800" dirty="0"/>
              <a:t>Four reasons for using M&amp;E and learning in demand-led breeding projects/programmes are: </a:t>
            </a:r>
            <a:endParaRPr lang="en-US" sz="2800" dirty="0"/>
          </a:p>
          <a:p>
            <a:pPr marL="0" lvl="0" indent="0">
              <a:lnSpc>
                <a:spcPct val="90000"/>
              </a:lnSpc>
              <a:spcBef>
                <a:spcPts val="0"/>
              </a:spcBef>
              <a:buNone/>
            </a:pPr>
            <a:r>
              <a:rPr lang="en-GB" sz="2400" b="1" dirty="0"/>
              <a:t>	1. Delivery</a:t>
            </a:r>
            <a:endParaRPr lang="en-US" sz="2400" b="1" dirty="0"/>
          </a:p>
          <a:p>
            <a:pPr lvl="1">
              <a:lnSpc>
                <a:spcPct val="90000"/>
              </a:lnSpc>
              <a:spcBef>
                <a:spcPts val="0"/>
              </a:spcBef>
              <a:spcAft>
                <a:spcPts val="1200"/>
              </a:spcAft>
            </a:pPr>
            <a:r>
              <a:rPr lang="en-GB" sz="2400" dirty="0"/>
              <a:t>To support development and delivery of new varieties to meet clients’ needs, to their design specification, on time and budget</a:t>
            </a:r>
            <a:endParaRPr lang="en-US" sz="2400" dirty="0"/>
          </a:p>
          <a:p>
            <a:pPr marL="0" lvl="0" indent="0">
              <a:lnSpc>
                <a:spcPct val="90000"/>
              </a:lnSpc>
              <a:spcBef>
                <a:spcPts val="0"/>
              </a:spcBef>
              <a:buNone/>
            </a:pPr>
            <a:r>
              <a:rPr lang="en-GB" sz="2400" b="1" dirty="0"/>
              <a:t>	2. Quality</a:t>
            </a:r>
            <a:r>
              <a:rPr lang="en-GB" sz="2400" dirty="0"/>
              <a:t> </a:t>
            </a:r>
            <a:endParaRPr lang="en-US" sz="2400" dirty="0"/>
          </a:p>
          <a:p>
            <a:pPr lvl="1">
              <a:lnSpc>
                <a:spcPct val="90000"/>
              </a:lnSpc>
              <a:spcBef>
                <a:spcPts val="0"/>
              </a:spcBef>
            </a:pPr>
            <a:r>
              <a:rPr lang="en-GB" sz="2400" dirty="0"/>
              <a:t>To provide data on project progress and effectiveness</a:t>
            </a:r>
            <a:endParaRPr lang="en-US" sz="2400" dirty="0"/>
          </a:p>
          <a:p>
            <a:pPr lvl="1">
              <a:lnSpc>
                <a:spcPct val="90000"/>
              </a:lnSpc>
              <a:spcBef>
                <a:spcPts val="0"/>
              </a:spcBef>
            </a:pPr>
            <a:r>
              <a:rPr lang="en-GB" sz="2400" dirty="0"/>
              <a:t>To improve project management and decision making</a:t>
            </a:r>
            <a:endParaRPr lang="en-US" sz="2400" dirty="0"/>
          </a:p>
          <a:p>
            <a:pPr lvl="1">
              <a:lnSpc>
                <a:spcPct val="90000"/>
              </a:lnSpc>
              <a:spcBef>
                <a:spcPts val="0"/>
              </a:spcBef>
            </a:pPr>
            <a:r>
              <a:rPr lang="en-GB" sz="2400" dirty="0"/>
              <a:t>To provide data to plan future resource needs</a:t>
            </a:r>
            <a:endParaRPr lang="en-US" sz="2400" dirty="0"/>
          </a:p>
          <a:p>
            <a:pPr lvl="1">
              <a:lnSpc>
                <a:spcPct val="90000"/>
              </a:lnSpc>
              <a:spcBef>
                <a:spcPts val="0"/>
              </a:spcBef>
              <a:spcAft>
                <a:spcPts val="1200"/>
              </a:spcAft>
            </a:pPr>
            <a:r>
              <a:rPr lang="en-GB" sz="2400" dirty="0"/>
              <a:t>To provide data useful for policy making and advocacy</a:t>
            </a:r>
            <a:endParaRPr lang="en-US" sz="2400" dirty="0"/>
          </a:p>
        </p:txBody>
      </p:sp>
    </p:spTree>
    <p:extLst>
      <p:ext uri="{BB962C8B-B14F-4D97-AF65-F5344CB8AC3E}">
        <p14:creationId xmlns:p14="http://schemas.microsoft.com/office/powerpoint/2010/main" val="111958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600" b="1" dirty="0"/>
              <a:t>Monitoring, Evaluation (M&amp;E) and Learning </a:t>
            </a:r>
          </a:p>
        </p:txBody>
      </p:sp>
      <p:sp>
        <p:nvSpPr>
          <p:cNvPr id="3" name="Content Placeholder 2"/>
          <p:cNvSpPr>
            <a:spLocks noGrp="1"/>
          </p:cNvSpPr>
          <p:nvPr>
            <p:ph idx="1"/>
          </p:nvPr>
        </p:nvSpPr>
        <p:spPr/>
        <p:txBody>
          <a:bodyPr>
            <a:noAutofit/>
          </a:bodyPr>
          <a:lstStyle/>
          <a:p>
            <a:pPr marL="0" lvl="0" indent="0">
              <a:lnSpc>
                <a:spcPct val="90000"/>
              </a:lnSpc>
              <a:spcBef>
                <a:spcPts val="0"/>
              </a:spcBef>
              <a:spcAft>
                <a:spcPts val="1200"/>
              </a:spcAft>
              <a:buNone/>
            </a:pPr>
            <a:r>
              <a:rPr lang="en-GB" sz="2800" b="1" dirty="0"/>
              <a:t>3. Accountability</a:t>
            </a:r>
            <a:endParaRPr lang="en-US" sz="2800" b="1" dirty="0"/>
          </a:p>
          <a:p>
            <a:pPr lvl="1">
              <a:lnSpc>
                <a:spcPct val="90000"/>
              </a:lnSpc>
              <a:spcBef>
                <a:spcPts val="0"/>
              </a:spcBef>
              <a:spcAft>
                <a:spcPts val="1200"/>
              </a:spcAft>
            </a:pPr>
            <a:r>
              <a:rPr lang="en-GB" dirty="0"/>
              <a:t>To ensure accountability to clients, investors, partners, value chain actors, other stakeholders </a:t>
            </a:r>
            <a:endParaRPr lang="en-US" dirty="0"/>
          </a:p>
          <a:p>
            <a:pPr marL="0" lvl="0" indent="0">
              <a:lnSpc>
                <a:spcPct val="90000"/>
              </a:lnSpc>
              <a:spcBef>
                <a:spcPts val="0"/>
              </a:spcBef>
              <a:spcAft>
                <a:spcPts val="1200"/>
              </a:spcAft>
              <a:buNone/>
            </a:pPr>
            <a:r>
              <a:rPr lang="en-GB" sz="2800" b="1" dirty="0"/>
              <a:t>4. Learning</a:t>
            </a:r>
            <a:endParaRPr lang="en-US" sz="2800" b="1" dirty="0"/>
          </a:p>
          <a:p>
            <a:pPr lvl="1">
              <a:lnSpc>
                <a:spcPct val="90000"/>
              </a:lnSpc>
              <a:spcBef>
                <a:spcPts val="0"/>
              </a:spcBef>
              <a:spcAft>
                <a:spcPts val="1200"/>
              </a:spcAft>
            </a:pPr>
            <a:r>
              <a:rPr lang="en-GB" dirty="0"/>
              <a:t>To provide opportunities to learn from experience of current breeding projects/programme</a:t>
            </a:r>
            <a:endParaRPr lang="en-US" dirty="0"/>
          </a:p>
          <a:p>
            <a:pPr lvl="1">
              <a:lnSpc>
                <a:spcPct val="90000"/>
              </a:lnSpc>
              <a:spcBef>
                <a:spcPts val="0"/>
              </a:spcBef>
              <a:spcAft>
                <a:spcPts val="1200"/>
              </a:spcAft>
            </a:pPr>
            <a:r>
              <a:rPr lang="en-GB" dirty="0"/>
              <a:t>To provide evidence about what works and what does not, to inform future projects and scaling up</a:t>
            </a:r>
            <a:endParaRPr lang="en-US" dirty="0"/>
          </a:p>
        </p:txBody>
      </p:sp>
    </p:spTree>
    <p:extLst>
      <p:ext uri="{BB962C8B-B14F-4D97-AF65-F5344CB8AC3E}">
        <p14:creationId xmlns:p14="http://schemas.microsoft.com/office/powerpoint/2010/main" val="205024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a:t>
            </a:r>
            <a:r>
              <a:rPr lang="en-US" dirty="0"/>
              <a:t> </a:t>
            </a:r>
            <a:endParaRPr lang="en-AU" dirty="0"/>
          </a:p>
        </p:txBody>
      </p:sp>
      <p:sp>
        <p:nvSpPr>
          <p:cNvPr id="3" name="Content Placeholder 2"/>
          <p:cNvSpPr>
            <a:spLocks noGrp="1"/>
          </p:cNvSpPr>
          <p:nvPr>
            <p:ph idx="1"/>
          </p:nvPr>
        </p:nvSpPr>
        <p:spPr/>
        <p:txBody>
          <a:bodyPr>
            <a:normAutofit fontScale="77500" lnSpcReduction="20000"/>
          </a:bodyPr>
          <a:lstStyle/>
          <a:p>
            <a:r>
              <a:rPr lang="en-GB" dirty="0"/>
              <a:t>Monitoring is a continuous observation and checking procedure on the progress of on-going breeding activities </a:t>
            </a:r>
          </a:p>
          <a:p>
            <a:r>
              <a:rPr lang="en-GB" dirty="0"/>
              <a:t>Compares progress of activities against milestones and timelines for decisions in the stage plan </a:t>
            </a:r>
          </a:p>
          <a:p>
            <a:r>
              <a:rPr lang="en-GB" dirty="0"/>
              <a:t>Compares estimated and actual costs of the project against its approved budget </a:t>
            </a:r>
            <a:endParaRPr lang="en-AU" dirty="0"/>
          </a:p>
          <a:p>
            <a:r>
              <a:rPr lang="en-GB" dirty="0"/>
              <a:t>The purposes of monitoring are: </a:t>
            </a:r>
          </a:p>
          <a:p>
            <a:pPr lvl="1"/>
            <a:r>
              <a:rPr lang="en-GB" dirty="0"/>
              <a:t>To support reaching the milestones and targets set for the project in a timely manner; </a:t>
            </a:r>
          </a:p>
          <a:p>
            <a:pPr lvl="1"/>
            <a:r>
              <a:rPr lang="en-GB" dirty="0"/>
              <a:t>To determine if corrective action is required to solve emerging problems or any delays; </a:t>
            </a:r>
          </a:p>
          <a:p>
            <a:pPr lvl="1"/>
            <a:r>
              <a:rPr lang="en-GB" dirty="0"/>
              <a:t>To identify improvements that need to be made to the stage plan. </a:t>
            </a:r>
            <a:endParaRPr lang="en-AU" dirty="0"/>
          </a:p>
          <a:p>
            <a:endParaRPr lang="en-AU" dirty="0"/>
          </a:p>
        </p:txBody>
      </p:sp>
    </p:spTree>
    <p:extLst>
      <p:ext uri="{BB962C8B-B14F-4D97-AF65-F5344CB8AC3E}">
        <p14:creationId xmlns:p14="http://schemas.microsoft.com/office/powerpoint/2010/main" val="359855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a:t>
            </a:r>
            <a:r>
              <a:rPr lang="en-US" dirty="0"/>
              <a:t> </a:t>
            </a:r>
            <a:endParaRPr lang="en-AU" dirty="0"/>
          </a:p>
        </p:txBody>
      </p:sp>
      <p:sp>
        <p:nvSpPr>
          <p:cNvPr id="3" name="Content Placeholder 2"/>
          <p:cNvSpPr>
            <a:spLocks noGrp="1"/>
          </p:cNvSpPr>
          <p:nvPr>
            <p:ph idx="1"/>
          </p:nvPr>
        </p:nvSpPr>
        <p:spPr/>
        <p:txBody>
          <a:bodyPr>
            <a:normAutofit fontScale="92500"/>
          </a:bodyPr>
          <a:lstStyle/>
          <a:p>
            <a:pPr algn="just"/>
            <a:r>
              <a:rPr lang="en-GB" dirty="0"/>
              <a:t>Evaluation is a systematic, objective examination of the performance of a breeding project and delivery of its goals, objectives and targets</a:t>
            </a:r>
          </a:p>
          <a:p>
            <a:pPr marL="0" indent="0" algn="just">
              <a:buNone/>
            </a:pPr>
            <a:endParaRPr lang="en-GB" dirty="0"/>
          </a:p>
          <a:p>
            <a:pPr algn="just"/>
            <a:r>
              <a:rPr lang="en-GB" dirty="0"/>
              <a:t>The best evaluations look at project performance in terms of relevance, effectiveness and efficiency and if expected outputs, outcomes and impact have been or will be achieved on time and on budget </a:t>
            </a:r>
            <a:endParaRPr lang="en-AU" dirty="0"/>
          </a:p>
          <a:p>
            <a:endParaRPr lang="en-AU" dirty="0"/>
          </a:p>
          <a:p>
            <a:endParaRPr lang="en-AU" dirty="0"/>
          </a:p>
        </p:txBody>
      </p:sp>
    </p:spTree>
    <p:extLst>
      <p:ext uri="{BB962C8B-B14F-4D97-AF65-F5344CB8AC3E}">
        <p14:creationId xmlns:p14="http://schemas.microsoft.com/office/powerpoint/2010/main" val="40242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a:t>
            </a:r>
            <a:r>
              <a:rPr lang="en-US" dirty="0"/>
              <a:t> </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Four key decision points in the stage plan when critical evaluation needs to be undertaken to support investment and progression decisions, are: </a:t>
            </a:r>
            <a:endParaRPr lang="en-AU" dirty="0"/>
          </a:p>
          <a:p>
            <a:pPr lvl="0"/>
            <a:r>
              <a:rPr lang="en-GB" b="1" dirty="0"/>
              <a:t>Investment decision</a:t>
            </a:r>
            <a:r>
              <a:rPr lang="en-GB" dirty="0"/>
              <a:t>: Decision to start a breeding project and invest in creating a new variety, based on a demand-driven product profile </a:t>
            </a:r>
            <a:endParaRPr lang="en-AU" dirty="0"/>
          </a:p>
          <a:p>
            <a:pPr lvl="0"/>
            <a:r>
              <a:rPr lang="en-GB" b="1" dirty="0"/>
              <a:t>Commercial candidates</a:t>
            </a:r>
            <a:r>
              <a:rPr lang="en-GB" dirty="0"/>
              <a:t>: Deciding on lead lines to be developed and scaled up</a:t>
            </a:r>
            <a:endParaRPr lang="en-AU" dirty="0"/>
          </a:p>
          <a:p>
            <a:pPr lvl="0"/>
            <a:r>
              <a:rPr lang="en-GB" b="1" dirty="0"/>
              <a:t>New variety release</a:t>
            </a:r>
            <a:r>
              <a:rPr lang="en-GB" dirty="0"/>
              <a:t> </a:t>
            </a:r>
            <a:endParaRPr lang="en-AU" dirty="0"/>
          </a:p>
          <a:p>
            <a:pPr lvl="0"/>
            <a:r>
              <a:rPr lang="en-GB" b="1" dirty="0"/>
              <a:t>Post-launch adoption</a:t>
            </a:r>
            <a:r>
              <a:rPr lang="en-GB" dirty="0"/>
              <a:t> </a:t>
            </a:r>
            <a:r>
              <a:rPr lang="en-GB" b="1" dirty="0"/>
              <a:t>and impact assessment </a:t>
            </a:r>
            <a:endParaRPr lang="en-AU" b="1" dirty="0"/>
          </a:p>
          <a:p>
            <a:endParaRPr lang="en-AU" b="1" dirty="0"/>
          </a:p>
        </p:txBody>
      </p:sp>
    </p:spTree>
    <p:extLst>
      <p:ext uri="{BB962C8B-B14F-4D97-AF65-F5344CB8AC3E}">
        <p14:creationId xmlns:p14="http://schemas.microsoft.com/office/powerpoint/2010/main" val="378543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evaluation questions </a:t>
            </a:r>
            <a:endParaRPr lang="en-AU" b="1" dirty="0"/>
          </a:p>
        </p:txBody>
      </p:sp>
      <p:sp>
        <p:nvSpPr>
          <p:cNvPr id="3" name="Content Placeholder 2"/>
          <p:cNvSpPr>
            <a:spLocks noGrp="1"/>
          </p:cNvSpPr>
          <p:nvPr>
            <p:ph idx="1"/>
          </p:nvPr>
        </p:nvSpPr>
        <p:spPr/>
        <p:txBody>
          <a:bodyPr>
            <a:normAutofit fontScale="92500"/>
          </a:bodyPr>
          <a:lstStyle/>
          <a:p>
            <a:pPr lvl="0"/>
            <a:r>
              <a:rPr lang="en-GB" b="1" dirty="0"/>
              <a:t>Meeting trait performance targets</a:t>
            </a:r>
            <a:r>
              <a:rPr lang="en-GB" dirty="0"/>
              <a:t>: How close is the performance of the new variety to the new variety design targets set in the product profile?  Specifically, are the genetic gains required for each of the priority traits being delivered? </a:t>
            </a:r>
            <a:endParaRPr lang="en-AU" dirty="0"/>
          </a:p>
          <a:p>
            <a:pPr lvl="0"/>
            <a:r>
              <a:rPr lang="en-GB" b="1" dirty="0"/>
              <a:t>Satisfying clients’ needs: </a:t>
            </a:r>
            <a:r>
              <a:rPr lang="en-GB" dirty="0"/>
              <a:t>Does the variety satisfy client’s needs and demand? Is it preferred to older varieties? Has it been adopted by the target numbers of farmers it was designed for? </a:t>
            </a:r>
            <a:endParaRPr lang="en-AU" dirty="0"/>
          </a:p>
          <a:p>
            <a:endParaRPr lang="en-AU" dirty="0"/>
          </a:p>
        </p:txBody>
      </p:sp>
    </p:spTree>
    <p:extLst>
      <p:ext uri="{BB962C8B-B14F-4D97-AF65-F5344CB8AC3E}">
        <p14:creationId xmlns:p14="http://schemas.microsoft.com/office/powerpoint/2010/main" val="10044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evaluation questions </a:t>
            </a:r>
            <a:endParaRPr lang="en-AU" b="1" dirty="0"/>
          </a:p>
        </p:txBody>
      </p:sp>
      <p:sp>
        <p:nvSpPr>
          <p:cNvPr id="3" name="Content Placeholder 2"/>
          <p:cNvSpPr>
            <a:spLocks noGrp="1"/>
          </p:cNvSpPr>
          <p:nvPr>
            <p:ph idx="1"/>
          </p:nvPr>
        </p:nvSpPr>
        <p:spPr/>
        <p:txBody>
          <a:bodyPr/>
          <a:lstStyle/>
          <a:p>
            <a:pPr lvl="0"/>
            <a:r>
              <a:rPr lang="en-GB" b="1" dirty="0"/>
              <a:t>Impact:</a:t>
            </a:r>
            <a:r>
              <a:rPr lang="en-GB" dirty="0"/>
              <a:t> Does the variety create the economic, social and environmental impact at the individual, household and community level?  (as defined in the benefits case used to justify the investment in the breeding project)  </a:t>
            </a:r>
          </a:p>
          <a:p>
            <a:pPr lvl="0"/>
            <a:r>
              <a:rPr lang="en-GB" dirty="0"/>
              <a:t>Impact may be assessed by </a:t>
            </a:r>
            <a:r>
              <a:rPr lang="en-GB" i="1" dirty="0"/>
              <a:t>ex post </a:t>
            </a:r>
            <a:r>
              <a:rPr lang="en-GB" dirty="0"/>
              <a:t>evaluation only several years after varietal release </a:t>
            </a:r>
            <a:endParaRPr lang="en-AU" dirty="0"/>
          </a:p>
          <a:p>
            <a:pPr marL="0" indent="0">
              <a:buNone/>
            </a:pPr>
            <a:endParaRPr lang="en-AU" dirty="0"/>
          </a:p>
        </p:txBody>
      </p:sp>
    </p:spTree>
    <p:extLst>
      <p:ext uri="{BB962C8B-B14F-4D97-AF65-F5344CB8AC3E}">
        <p14:creationId xmlns:p14="http://schemas.microsoft.com/office/powerpoint/2010/main" val="189272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274638"/>
            <a:ext cx="8631936" cy="1143000"/>
          </a:xfrm>
        </p:spPr>
        <p:txBody>
          <a:bodyPr>
            <a:normAutofit fontScale="90000"/>
          </a:bodyPr>
          <a:lstStyle/>
          <a:p>
            <a:r>
              <a:rPr lang="en-US" sz="4000" b="1" dirty="0"/>
              <a:t>How is M&amp;E integrated into Demand- led Breeding Projects/</a:t>
            </a:r>
            <a:r>
              <a:rPr lang="en-US" sz="4000" b="1" dirty="0" err="1"/>
              <a:t>Programme</a:t>
            </a:r>
            <a:r>
              <a:rPr lang="en-US" sz="4000" b="1" dirty="0"/>
              <a:t>?</a:t>
            </a:r>
          </a:p>
        </p:txBody>
      </p:sp>
      <p:sp>
        <p:nvSpPr>
          <p:cNvPr id="3" name="Content Placeholder 2"/>
          <p:cNvSpPr>
            <a:spLocks noGrp="1"/>
          </p:cNvSpPr>
          <p:nvPr>
            <p:ph idx="1"/>
          </p:nvPr>
        </p:nvSpPr>
        <p:spPr>
          <a:xfrm>
            <a:off x="54864" y="1600200"/>
            <a:ext cx="9015984" cy="4525963"/>
          </a:xfrm>
        </p:spPr>
        <p:txBody>
          <a:bodyPr>
            <a:noAutofit/>
          </a:bodyPr>
          <a:lstStyle/>
          <a:p>
            <a:pPr lvl="0">
              <a:lnSpc>
                <a:spcPct val="90000"/>
              </a:lnSpc>
              <a:spcBef>
                <a:spcPts val="0"/>
              </a:spcBef>
              <a:spcAft>
                <a:spcPts val="1200"/>
              </a:spcAft>
            </a:pPr>
            <a:r>
              <a:rPr lang="en-US" sz="2600" dirty="0"/>
              <a:t>M&amp;E is an important component for success and continuous improvement in demand-led breeding </a:t>
            </a:r>
          </a:p>
          <a:p>
            <a:pPr lvl="0">
              <a:lnSpc>
                <a:spcPct val="90000"/>
              </a:lnSpc>
              <a:spcBef>
                <a:spcPts val="0"/>
              </a:spcBef>
              <a:spcAft>
                <a:spcPts val="1200"/>
              </a:spcAft>
            </a:pPr>
            <a:r>
              <a:rPr lang="en-US" sz="2600" dirty="0"/>
              <a:t>M&amp;E for demand-led breeding is designed to be primarily </a:t>
            </a:r>
            <a:r>
              <a:rPr lang="en-US" sz="2600" b="1" dirty="0"/>
              <a:t>target driven</a:t>
            </a:r>
            <a:r>
              <a:rPr lang="en-US" sz="2600" dirty="0"/>
              <a:t> (and not breeding activity driven). </a:t>
            </a:r>
          </a:p>
          <a:p>
            <a:pPr lvl="0">
              <a:lnSpc>
                <a:spcPct val="90000"/>
              </a:lnSpc>
              <a:spcBef>
                <a:spcPts val="0"/>
              </a:spcBef>
              <a:spcAft>
                <a:spcPts val="1200"/>
              </a:spcAft>
            </a:pPr>
            <a:r>
              <a:rPr lang="en-US" sz="2600" b="1" dirty="0"/>
              <a:t>Key performance indicators </a:t>
            </a:r>
            <a:r>
              <a:rPr lang="en-US" sz="2600" dirty="0"/>
              <a:t>of success include </a:t>
            </a:r>
            <a:r>
              <a:rPr lang="en-US" sz="2600" b="1" dirty="0"/>
              <a:t>metrics </a:t>
            </a:r>
            <a:r>
              <a:rPr lang="en-US" sz="2600" dirty="0"/>
              <a:t>on:</a:t>
            </a:r>
          </a:p>
          <a:p>
            <a:pPr lvl="1">
              <a:lnSpc>
                <a:spcPct val="90000"/>
              </a:lnSpc>
              <a:spcBef>
                <a:spcPts val="0"/>
              </a:spcBef>
              <a:spcAft>
                <a:spcPts val="1200"/>
              </a:spcAft>
            </a:pPr>
            <a:r>
              <a:rPr lang="en-US" dirty="0"/>
              <a:t>Performance of new varieties, meeting trait specifications </a:t>
            </a:r>
          </a:p>
          <a:p>
            <a:pPr lvl="1">
              <a:lnSpc>
                <a:spcPct val="90000"/>
              </a:lnSpc>
              <a:spcBef>
                <a:spcPts val="0"/>
              </a:spcBef>
              <a:spcAft>
                <a:spcPts val="1200"/>
              </a:spcAft>
            </a:pPr>
            <a:r>
              <a:rPr lang="en-US" dirty="0"/>
              <a:t>Client satisfaction</a:t>
            </a:r>
          </a:p>
          <a:p>
            <a:pPr lvl="1">
              <a:lnSpc>
                <a:spcPct val="90000"/>
              </a:lnSpc>
              <a:spcBef>
                <a:spcPts val="0"/>
              </a:spcBef>
              <a:spcAft>
                <a:spcPts val="1200"/>
              </a:spcAft>
            </a:pPr>
            <a:r>
              <a:rPr lang="en-US" dirty="0"/>
              <a:t>Use of new varieties by farmers and their value chains  </a:t>
            </a:r>
          </a:p>
        </p:txBody>
      </p:sp>
    </p:spTree>
    <p:extLst>
      <p:ext uri="{BB962C8B-B14F-4D97-AF65-F5344CB8AC3E}">
        <p14:creationId xmlns:p14="http://schemas.microsoft.com/office/powerpoint/2010/main" val="222776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50"/>
            <a:ext cx="8229600" cy="1143000"/>
          </a:xfrm>
        </p:spPr>
        <p:txBody>
          <a:bodyPr>
            <a:normAutofit/>
          </a:bodyPr>
          <a:lstStyle/>
          <a:p>
            <a:r>
              <a:rPr lang="en-US" sz="4000" b="1" dirty="0"/>
              <a:t>M&amp;E Implications for the Breeder  </a:t>
            </a:r>
          </a:p>
        </p:txBody>
      </p:sp>
      <p:sp>
        <p:nvSpPr>
          <p:cNvPr id="3" name="Content Placeholder 2"/>
          <p:cNvSpPr>
            <a:spLocks noGrp="1"/>
          </p:cNvSpPr>
          <p:nvPr>
            <p:ph idx="1"/>
          </p:nvPr>
        </p:nvSpPr>
        <p:spPr>
          <a:xfrm>
            <a:off x="103239" y="1192550"/>
            <a:ext cx="8908026" cy="5444224"/>
          </a:xfrm>
        </p:spPr>
        <p:txBody>
          <a:bodyPr>
            <a:noAutofit/>
          </a:bodyPr>
          <a:lstStyle/>
          <a:p>
            <a:pPr lvl="0">
              <a:lnSpc>
                <a:spcPct val="90000"/>
              </a:lnSpc>
              <a:spcBef>
                <a:spcPts val="0"/>
              </a:spcBef>
              <a:spcAft>
                <a:spcPts val="1200"/>
              </a:spcAft>
            </a:pPr>
            <a:r>
              <a:rPr lang="en-GB" sz="2800" b="1" dirty="0"/>
              <a:t>Metrics</a:t>
            </a:r>
            <a:r>
              <a:rPr lang="en-GB" sz="2800" dirty="0"/>
              <a:t>: Breeders should support performance measurements that go beyond number of varieties registered and include metrics on product use and performance after release </a:t>
            </a:r>
          </a:p>
          <a:p>
            <a:pPr lvl="0">
              <a:lnSpc>
                <a:spcPct val="90000"/>
              </a:lnSpc>
              <a:spcBef>
                <a:spcPts val="0"/>
              </a:spcBef>
              <a:spcAft>
                <a:spcPts val="1200"/>
              </a:spcAft>
            </a:pPr>
            <a:r>
              <a:rPr lang="en-GB" sz="2800" b="1" dirty="0"/>
              <a:t>Variety identification</a:t>
            </a:r>
            <a:r>
              <a:rPr lang="en-GB" sz="2800" dirty="0"/>
              <a:t>: Breeders should build identity recognition systems into their varieties to allow a simple, cost effective, and ideally </a:t>
            </a:r>
            <a:r>
              <a:rPr lang="en-GB" sz="2800" i="1" dirty="0"/>
              <a:t>in-situ</a:t>
            </a:r>
            <a:r>
              <a:rPr lang="en-GB" sz="2800" dirty="0"/>
              <a:t> identification to enable monitoring of variety adoption monitoring </a:t>
            </a:r>
          </a:p>
          <a:p>
            <a:pPr lvl="0">
              <a:lnSpc>
                <a:spcPct val="90000"/>
              </a:lnSpc>
              <a:spcBef>
                <a:spcPts val="0"/>
              </a:spcBef>
              <a:spcAft>
                <a:spcPts val="1200"/>
              </a:spcAft>
            </a:pPr>
            <a:r>
              <a:rPr lang="en-GB" sz="2800" b="1" dirty="0"/>
              <a:t>Clients:</a:t>
            </a:r>
            <a:r>
              <a:rPr lang="en-GB" sz="2800" dirty="0"/>
              <a:t> Greater engagement of breeders with clients and value chains at the key decision points in the variety stage plan helps to ensure demand and uptake on release </a:t>
            </a:r>
            <a:endParaRPr lang="en-US" sz="2800" dirty="0"/>
          </a:p>
        </p:txBody>
      </p:sp>
    </p:spTree>
    <p:extLst>
      <p:ext uri="{BB962C8B-B14F-4D97-AF65-F5344CB8AC3E}">
        <p14:creationId xmlns:p14="http://schemas.microsoft.com/office/powerpoint/2010/main" val="384305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Key performance indicators for </a:t>
            </a:r>
            <a:br>
              <a:rPr lang="en-US" sz="4000" b="1" dirty="0"/>
            </a:br>
            <a:r>
              <a:rPr lang="en-US" sz="4000" b="1" dirty="0"/>
              <a:t>SMART breeding objectives </a:t>
            </a:r>
          </a:p>
        </p:txBody>
      </p:sp>
      <p:sp>
        <p:nvSpPr>
          <p:cNvPr id="3" name="Content Placeholder 2"/>
          <p:cNvSpPr>
            <a:spLocks noGrp="1"/>
          </p:cNvSpPr>
          <p:nvPr>
            <p:ph idx="1"/>
          </p:nvPr>
        </p:nvSpPr>
        <p:spPr>
          <a:xfrm>
            <a:off x="103239" y="1417638"/>
            <a:ext cx="8908026" cy="5219136"/>
          </a:xfrm>
        </p:spPr>
        <p:txBody>
          <a:bodyPr>
            <a:noAutofit/>
          </a:bodyPr>
          <a:lstStyle/>
          <a:p>
            <a:pPr marL="0" indent="0">
              <a:lnSpc>
                <a:spcPct val="90000"/>
              </a:lnSpc>
              <a:spcBef>
                <a:spcPts val="0"/>
              </a:spcBef>
              <a:spcAft>
                <a:spcPts val="1200"/>
              </a:spcAft>
              <a:buNone/>
            </a:pPr>
            <a:r>
              <a:rPr lang="en-GB" sz="2800" dirty="0"/>
              <a:t>The quality and effectiveness of breeding objectives can be improved by ensuring they have </a:t>
            </a:r>
            <a:r>
              <a:rPr lang="en-GB" sz="2800" b="1" dirty="0"/>
              <a:t>S.M.A.R.T</a:t>
            </a:r>
            <a:r>
              <a:rPr lang="en-GB" sz="2800" dirty="0"/>
              <a:t> characteristics:</a:t>
            </a:r>
            <a:endParaRPr lang="en-US" sz="2800" dirty="0"/>
          </a:p>
          <a:p>
            <a:pPr marL="430213" lvl="1" indent="-342900">
              <a:lnSpc>
                <a:spcPct val="90000"/>
              </a:lnSpc>
              <a:spcBef>
                <a:spcPts val="0"/>
              </a:spcBef>
              <a:spcAft>
                <a:spcPts val="1200"/>
              </a:spcAft>
              <a:buFont typeface="Arial" panose="020B0604020202020204" pitchFamily="34" charset="0"/>
              <a:buChar char="•"/>
            </a:pPr>
            <a:r>
              <a:rPr lang="en-GB" sz="2400" b="1" dirty="0"/>
              <a:t>Specific</a:t>
            </a:r>
            <a:r>
              <a:rPr lang="en-GB" sz="2400" dirty="0"/>
              <a:t> – target specific aspects or combination of traits required by clients or the value chain for improvement </a:t>
            </a:r>
            <a:endParaRPr lang="en-US" sz="2400" dirty="0"/>
          </a:p>
          <a:p>
            <a:pPr marL="430213" lvl="1" indent="-342900">
              <a:lnSpc>
                <a:spcPct val="90000"/>
              </a:lnSpc>
              <a:spcBef>
                <a:spcPts val="0"/>
              </a:spcBef>
              <a:spcAft>
                <a:spcPts val="1200"/>
              </a:spcAft>
              <a:buFont typeface="Arial" panose="020B0604020202020204" pitchFamily="34" charset="0"/>
              <a:buChar char="•"/>
            </a:pPr>
            <a:r>
              <a:rPr lang="en-GB" sz="2400" b="1" dirty="0"/>
              <a:t>Measurable </a:t>
            </a:r>
            <a:r>
              <a:rPr lang="en-GB" sz="2400" dirty="0"/>
              <a:t>– can be quantified or have at least an indicator of performance</a:t>
            </a:r>
            <a:endParaRPr lang="en-US" sz="2400" dirty="0"/>
          </a:p>
          <a:p>
            <a:pPr marL="430213" lvl="1" indent="-342900">
              <a:lnSpc>
                <a:spcPct val="90000"/>
              </a:lnSpc>
              <a:spcBef>
                <a:spcPts val="0"/>
              </a:spcBef>
              <a:spcAft>
                <a:spcPts val="1200"/>
              </a:spcAft>
              <a:buFont typeface="Arial" panose="020B0604020202020204" pitchFamily="34" charset="0"/>
              <a:buChar char="•"/>
            </a:pPr>
            <a:r>
              <a:rPr lang="en-GB" sz="2400" b="1" dirty="0"/>
              <a:t>Achievable </a:t>
            </a:r>
            <a:r>
              <a:rPr lang="en-GB" sz="2400" dirty="0"/>
              <a:t>– can be delivered within the given knowledge, resources and enabling environment</a:t>
            </a:r>
            <a:endParaRPr lang="en-US" sz="2400" dirty="0"/>
          </a:p>
          <a:p>
            <a:pPr marL="430213" lvl="1" indent="-342900">
              <a:lnSpc>
                <a:spcPct val="90000"/>
              </a:lnSpc>
              <a:spcBef>
                <a:spcPts val="0"/>
              </a:spcBef>
              <a:spcAft>
                <a:spcPts val="1200"/>
              </a:spcAft>
              <a:buFont typeface="Arial" panose="020B0604020202020204" pitchFamily="34" charset="0"/>
              <a:buChar char="•"/>
            </a:pPr>
            <a:r>
              <a:rPr lang="en-GB" sz="2400" b="1" dirty="0"/>
              <a:t>Relevant </a:t>
            </a:r>
            <a:r>
              <a:rPr lang="en-GB" sz="2400" dirty="0"/>
              <a:t>– must relate closely and support the overall goal of the project</a:t>
            </a:r>
            <a:endParaRPr lang="en-US" sz="2400" dirty="0"/>
          </a:p>
          <a:p>
            <a:pPr marL="430213" lvl="1" indent="-342900">
              <a:lnSpc>
                <a:spcPct val="90000"/>
              </a:lnSpc>
              <a:spcBef>
                <a:spcPts val="0"/>
              </a:spcBef>
              <a:spcAft>
                <a:spcPts val="1200"/>
              </a:spcAft>
              <a:buFont typeface="Arial" panose="020B0604020202020204" pitchFamily="34" charset="0"/>
              <a:buChar char="•"/>
            </a:pPr>
            <a:r>
              <a:rPr lang="en-GB" sz="2400" b="1" dirty="0"/>
              <a:t>Time-related</a:t>
            </a:r>
            <a:r>
              <a:rPr lang="en-GB" sz="2400" dirty="0"/>
              <a:t> – are appropriate for the timescales possible and it can be specified when results will be available</a:t>
            </a:r>
            <a:endParaRPr lang="en-US" sz="2400" dirty="0"/>
          </a:p>
        </p:txBody>
      </p:sp>
    </p:spTree>
    <p:extLst>
      <p:ext uri="{BB962C8B-B14F-4D97-AF65-F5344CB8AC3E}">
        <p14:creationId xmlns:p14="http://schemas.microsoft.com/office/powerpoint/2010/main" val="78408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Objectives</a:t>
            </a:r>
          </a:p>
        </p:txBody>
      </p:sp>
      <p:sp>
        <p:nvSpPr>
          <p:cNvPr id="3" name="Content Placeholder 2"/>
          <p:cNvSpPr>
            <a:spLocks noGrp="1"/>
          </p:cNvSpPr>
          <p:nvPr>
            <p:ph idx="1"/>
          </p:nvPr>
        </p:nvSpPr>
        <p:spPr>
          <a:xfrm>
            <a:off x="109728" y="1600200"/>
            <a:ext cx="8979408" cy="4525963"/>
          </a:xfrm>
        </p:spPr>
        <p:txBody>
          <a:bodyPr>
            <a:noAutofit/>
          </a:bodyPr>
          <a:lstStyle/>
          <a:p>
            <a:pPr marL="514350" indent="-514350">
              <a:lnSpc>
                <a:spcPct val="90000"/>
              </a:lnSpc>
              <a:buAutoNum type="arabicPeriod"/>
            </a:pPr>
            <a:r>
              <a:rPr lang="en-US" sz="2800" b="1" dirty="0"/>
              <a:t>Performance benchmarking: </a:t>
            </a:r>
            <a:r>
              <a:rPr lang="en-US" sz="2800" dirty="0"/>
              <a:t>To enable breeders to devise a realistic performance assessment plan for their demand-led breeding </a:t>
            </a:r>
            <a:r>
              <a:rPr lang="en-US" sz="2800" dirty="0" err="1"/>
              <a:t>programme</a:t>
            </a:r>
            <a:r>
              <a:rPr lang="en-US" sz="2800" dirty="0"/>
              <a:t> that: </a:t>
            </a:r>
          </a:p>
          <a:p>
            <a:pPr marL="0" indent="0">
              <a:lnSpc>
                <a:spcPct val="90000"/>
              </a:lnSpc>
              <a:buNone/>
            </a:pPr>
            <a:endParaRPr lang="en-US" sz="2800" dirty="0"/>
          </a:p>
          <a:p>
            <a:pPr marL="0" indent="0">
              <a:lnSpc>
                <a:spcPct val="90000"/>
              </a:lnSpc>
              <a:spcBef>
                <a:spcPts val="0"/>
              </a:spcBef>
              <a:spcAft>
                <a:spcPts val="1200"/>
              </a:spcAft>
              <a:buNone/>
            </a:pPr>
            <a:r>
              <a:rPr lang="en-US" sz="2800" dirty="0"/>
              <a:t>(</a:t>
            </a:r>
            <a:r>
              <a:rPr lang="en-US" sz="2800" dirty="0" err="1"/>
              <a:t>i</a:t>
            </a:r>
            <a:r>
              <a:rPr lang="en-US" sz="2800" dirty="0"/>
              <a:t>) Is incorporated into strategies and stage plans for new variety design and engages with clients and stakeholders in the value chain; and </a:t>
            </a:r>
          </a:p>
          <a:p>
            <a:pPr marL="0" indent="0">
              <a:lnSpc>
                <a:spcPct val="90000"/>
              </a:lnSpc>
              <a:spcBef>
                <a:spcPts val="0"/>
              </a:spcBef>
              <a:spcAft>
                <a:spcPts val="1200"/>
              </a:spcAft>
              <a:buNone/>
            </a:pPr>
            <a:r>
              <a:rPr lang="en-US" sz="2800" dirty="0"/>
              <a:t>(ii) Develops key performance indicators tailored for new variety development and delivery of a demand-led breeding </a:t>
            </a:r>
            <a:r>
              <a:rPr lang="en-US" sz="2800" dirty="0" err="1"/>
              <a:t>programme’s</a:t>
            </a:r>
            <a:r>
              <a:rPr lang="en-US" sz="2800" dirty="0"/>
              <a:t> goals and objectives.  </a:t>
            </a:r>
            <a:endParaRPr lang="en-US" sz="2800" dirty="0">
              <a:effectLst/>
            </a:endParaRPr>
          </a:p>
        </p:txBody>
      </p:sp>
    </p:spTree>
    <p:extLst>
      <p:ext uri="{BB962C8B-B14F-4D97-AF65-F5344CB8AC3E}">
        <p14:creationId xmlns:p14="http://schemas.microsoft.com/office/powerpoint/2010/main" val="120590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Ugandan dry bean seed value chain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54342" y="1249960"/>
            <a:ext cx="7035316" cy="5287474"/>
          </a:xfrm>
          <a:prstGeom prst="rect">
            <a:avLst/>
          </a:prstGeom>
          <a:noFill/>
          <a:ln>
            <a:noFill/>
          </a:ln>
        </p:spPr>
      </p:pic>
    </p:spTree>
    <p:extLst>
      <p:ext uri="{BB962C8B-B14F-4D97-AF65-F5344CB8AC3E}">
        <p14:creationId xmlns:p14="http://schemas.microsoft.com/office/powerpoint/2010/main" val="156925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 Group Exercise – Formulation of KPIs</a:t>
            </a:r>
          </a:p>
        </p:txBody>
      </p:sp>
      <p:sp>
        <p:nvSpPr>
          <p:cNvPr id="3" name="Content Placeholder 2"/>
          <p:cNvSpPr>
            <a:spLocks noGrp="1"/>
          </p:cNvSpPr>
          <p:nvPr>
            <p:ph idx="1"/>
          </p:nvPr>
        </p:nvSpPr>
        <p:spPr>
          <a:xfrm>
            <a:off x="146304" y="1600200"/>
            <a:ext cx="8686800" cy="4525963"/>
          </a:xfrm>
        </p:spPr>
        <p:txBody>
          <a:bodyPr/>
          <a:lstStyle/>
          <a:p>
            <a:pPr>
              <a:lnSpc>
                <a:spcPct val="90000"/>
              </a:lnSpc>
              <a:spcBef>
                <a:spcPts val="0"/>
              </a:spcBef>
              <a:spcAft>
                <a:spcPts val="1200"/>
              </a:spcAft>
            </a:pPr>
            <a:r>
              <a:rPr lang="en-US" dirty="0"/>
              <a:t>Using the Ugandan dry bean seed value chain:</a:t>
            </a:r>
          </a:p>
          <a:p>
            <a:pPr lvl="1">
              <a:lnSpc>
                <a:spcPct val="90000"/>
              </a:lnSpc>
              <a:spcBef>
                <a:spcPts val="0"/>
              </a:spcBef>
              <a:spcAft>
                <a:spcPts val="1800"/>
              </a:spcAft>
            </a:pPr>
            <a:r>
              <a:rPr lang="en-US" dirty="0"/>
              <a:t>What information would you want from each value chain actor to measure the success of your variety?</a:t>
            </a:r>
          </a:p>
          <a:p>
            <a:pPr lvl="1">
              <a:lnSpc>
                <a:spcPct val="90000"/>
              </a:lnSpc>
              <a:spcBef>
                <a:spcPts val="0"/>
              </a:spcBef>
              <a:spcAft>
                <a:spcPts val="1800"/>
              </a:spcAft>
            </a:pPr>
            <a:r>
              <a:rPr lang="en-US" dirty="0"/>
              <a:t>List the KPIs (quantitative and qualitative indicators) along this seed value chain</a:t>
            </a:r>
          </a:p>
          <a:p>
            <a:pPr>
              <a:lnSpc>
                <a:spcPct val="90000"/>
              </a:lnSpc>
              <a:spcBef>
                <a:spcPts val="0"/>
              </a:spcBef>
              <a:spcAft>
                <a:spcPts val="1200"/>
              </a:spcAft>
            </a:pPr>
            <a:endParaRPr lang="en-US" dirty="0"/>
          </a:p>
        </p:txBody>
      </p:sp>
    </p:spTree>
    <p:extLst>
      <p:ext uri="{BB962C8B-B14F-4D97-AF65-F5344CB8AC3E}">
        <p14:creationId xmlns:p14="http://schemas.microsoft.com/office/powerpoint/2010/main" val="1645938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r>
              <a:rPr lang="en-US" sz="4000" b="1" dirty="0"/>
              <a:t>5. VARIETY ADOPTION AND PERFORMANCE TRACKING </a:t>
            </a:r>
            <a:br>
              <a:rPr lang="en-US" dirty="0"/>
            </a:b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0606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Variety Adoption and Performance Tracking </a:t>
            </a:r>
          </a:p>
        </p:txBody>
      </p:sp>
      <p:sp>
        <p:nvSpPr>
          <p:cNvPr id="3" name="Content Placeholder 2"/>
          <p:cNvSpPr>
            <a:spLocks noGrp="1"/>
          </p:cNvSpPr>
          <p:nvPr>
            <p:ph idx="1"/>
          </p:nvPr>
        </p:nvSpPr>
        <p:spPr>
          <a:xfrm>
            <a:off x="457200" y="2176272"/>
            <a:ext cx="8467344" cy="3949891"/>
          </a:xfrm>
        </p:spPr>
        <p:txBody>
          <a:bodyPr>
            <a:noAutofit/>
          </a:bodyPr>
          <a:lstStyle/>
          <a:p>
            <a:pPr>
              <a:lnSpc>
                <a:spcPct val="90000"/>
              </a:lnSpc>
              <a:spcBef>
                <a:spcPts val="0"/>
              </a:spcBef>
              <a:spcAft>
                <a:spcPts val="1200"/>
              </a:spcAft>
              <a:buFont typeface="Arial" panose="020B0604020202020204" pitchFamily="34" charset="0"/>
              <a:buChar char="•"/>
            </a:pPr>
            <a:r>
              <a:rPr lang="en-US" sz="2800" dirty="0"/>
              <a:t>How do you know which is your seed/variety in the field?</a:t>
            </a:r>
          </a:p>
          <a:p>
            <a:pPr>
              <a:lnSpc>
                <a:spcPct val="90000"/>
              </a:lnSpc>
              <a:spcBef>
                <a:spcPts val="0"/>
              </a:spcBef>
              <a:spcAft>
                <a:spcPts val="1200"/>
              </a:spcAft>
              <a:buFont typeface="Arial" panose="020B0604020202020204" pitchFamily="34" charset="0"/>
              <a:buChar char="•"/>
            </a:pPr>
            <a:r>
              <a:rPr lang="en-US" sz="2800" dirty="0"/>
              <a:t>Do you have a cost-effective method to track your new variety after release? </a:t>
            </a:r>
          </a:p>
        </p:txBody>
      </p:sp>
    </p:spTree>
    <p:extLst>
      <p:ext uri="{BB962C8B-B14F-4D97-AF65-F5344CB8AC3E}">
        <p14:creationId xmlns:p14="http://schemas.microsoft.com/office/powerpoint/2010/main" val="1010495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Variety Adoption and Performance Tracking</a:t>
            </a:r>
            <a:r>
              <a:rPr lang="en-US" sz="4000" dirty="0"/>
              <a:t> </a:t>
            </a:r>
          </a:p>
        </p:txBody>
      </p:sp>
      <p:sp>
        <p:nvSpPr>
          <p:cNvPr id="3" name="Content Placeholder 2"/>
          <p:cNvSpPr>
            <a:spLocks noGrp="1"/>
          </p:cNvSpPr>
          <p:nvPr>
            <p:ph idx="1"/>
          </p:nvPr>
        </p:nvSpPr>
        <p:spPr>
          <a:xfrm>
            <a:off x="0" y="1600200"/>
            <a:ext cx="9144000" cy="4525963"/>
          </a:xfrm>
        </p:spPr>
        <p:txBody>
          <a:bodyPr>
            <a:noAutofit/>
          </a:bodyPr>
          <a:lstStyle/>
          <a:p>
            <a:pPr>
              <a:lnSpc>
                <a:spcPct val="90000"/>
              </a:lnSpc>
              <a:spcBef>
                <a:spcPts val="0"/>
              </a:spcBef>
              <a:spcAft>
                <a:spcPts val="1800"/>
              </a:spcAft>
            </a:pPr>
            <a:r>
              <a:rPr lang="en-US" sz="2800" dirty="0"/>
              <a:t>Success of a breeding </a:t>
            </a:r>
            <a:r>
              <a:rPr lang="en-US" sz="2800" dirty="0" err="1"/>
              <a:t>programme</a:t>
            </a:r>
            <a:r>
              <a:rPr lang="en-US" sz="2800" dirty="0"/>
              <a:t> can only be verified if the adoption pathways and performances of the products are tracked and documented </a:t>
            </a:r>
          </a:p>
          <a:p>
            <a:pPr>
              <a:lnSpc>
                <a:spcPct val="90000"/>
              </a:lnSpc>
              <a:spcBef>
                <a:spcPts val="0"/>
              </a:spcBef>
              <a:spcAft>
                <a:spcPts val="1800"/>
              </a:spcAft>
            </a:pPr>
            <a:r>
              <a:rPr lang="en-US" sz="2800" dirty="0"/>
              <a:t>Breeders need to be aware of all variety identity and tracking technologies available e.g. phenotypic and low- cost molecular approaches</a:t>
            </a:r>
          </a:p>
          <a:p>
            <a:pPr>
              <a:lnSpc>
                <a:spcPct val="90000"/>
              </a:lnSpc>
              <a:spcBef>
                <a:spcPts val="0"/>
              </a:spcBef>
              <a:spcAft>
                <a:spcPts val="1800"/>
              </a:spcAft>
            </a:pPr>
            <a:r>
              <a:rPr lang="en-US" sz="2800" dirty="0"/>
              <a:t>Evaluate each tracking option in terms of accuracy, technical feasibility and cost</a:t>
            </a:r>
          </a:p>
          <a:p>
            <a:pPr>
              <a:lnSpc>
                <a:spcPct val="90000"/>
              </a:lnSpc>
              <a:spcBef>
                <a:spcPts val="0"/>
              </a:spcBef>
              <a:spcAft>
                <a:spcPts val="1800"/>
              </a:spcAft>
            </a:pPr>
            <a:r>
              <a:rPr lang="en-US" sz="2800" dirty="0"/>
              <a:t>Select and incorporate the most appropriate tracking methods into the development strategy and stage plan</a:t>
            </a:r>
          </a:p>
        </p:txBody>
      </p:sp>
    </p:spTree>
    <p:extLst>
      <p:ext uri="{BB962C8B-B14F-4D97-AF65-F5344CB8AC3E}">
        <p14:creationId xmlns:p14="http://schemas.microsoft.com/office/powerpoint/2010/main" val="1463652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31"/>
            <a:ext cx="8229600" cy="584617"/>
          </a:xfrm>
        </p:spPr>
        <p:txBody>
          <a:bodyPr>
            <a:noAutofit/>
          </a:bodyPr>
          <a:lstStyle/>
          <a:p>
            <a:r>
              <a:rPr lang="en-US" sz="3600" b="1" dirty="0">
                <a:solidFill>
                  <a:prstClr val="black"/>
                </a:solidFill>
              </a:rPr>
              <a:t>Variety Tracking using GPS Coordinates</a:t>
            </a:r>
            <a:endParaRPr lang="en-US" sz="3600" b="1" dirty="0"/>
          </a:p>
        </p:txBody>
      </p:sp>
      <p:sp>
        <p:nvSpPr>
          <p:cNvPr id="3" name="Content Placeholder 2"/>
          <p:cNvSpPr>
            <a:spLocks noGrp="1"/>
          </p:cNvSpPr>
          <p:nvPr>
            <p:ph sz="half" idx="1"/>
          </p:nvPr>
        </p:nvSpPr>
        <p:spPr>
          <a:xfrm>
            <a:off x="0" y="794479"/>
            <a:ext cx="3657600" cy="5741231"/>
          </a:xfrm>
        </p:spPr>
        <p:txBody>
          <a:bodyPr>
            <a:normAutofit/>
          </a:bodyPr>
          <a:lstStyle/>
          <a:p>
            <a:pPr marL="165100" indent="-165100"/>
            <a:r>
              <a:rPr lang="en-US" sz="2400" dirty="0"/>
              <a:t>Important for breeders to: </a:t>
            </a:r>
          </a:p>
          <a:p>
            <a:pPr marL="465138" lvl="1" indent="-300038"/>
            <a:r>
              <a:rPr lang="en-US" dirty="0"/>
              <a:t>Monitor the movement of their varieties </a:t>
            </a:r>
          </a:p>
          <a:p>
            <a:pPr marL="465138" lvl="1" indent="-300038"/>
            <a:r>
              <a:rPr lang="en-US" dirty="0"/>
              <a:t>Determine if varieties are adopted and being used by the farmers. </a:t>
            </a:r>
          </a:p>
          <a:p>
            <a:pPr marL="465138" lvl="1" indent="-300038"/>
            <a:r>
              <a:rPr lang="en-US" dirty="0"/>
              <a:t>Also include locations    of seed sales agencies and their geographical distribution </a:t>
            </a:r>
          </a:p>
          <a:p>
            <a:pPr marL="465138" lvl="1" indent="-300038"/>
            <a:r>
              <a:rPr lang="en-US" dirty="0"/>
              <a:t>New IT can help track seed sales of new varieties (e.g. GPS, mobile phones).   </a:t>
            </a:r>
          </a:p>
          <a:p>
            <a:pPr lvl="1"/>
            <a:endParaRPr lang="en-US" dirty="0"/>
          </a:p>
        </p:txBody>
      </p:sp>
      <p:pic>
        <p:nvPicPr>
          <p:cNvPr id="8" name="Content Placeholder 7" descr="C:\Users\Wilfred\Desktop\CHAPTER 6 DEMAND LED BREEDING\MAP_Agro_added.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507698" y="689548"/>
            <a:ext cx="5636302" cy="5621311"/>
          </a:xfrm>
          <a:prstGeom prst="rect">
            <a:avLst/>
          </a:prstGeom>
          <a:noFill/>
          <a:ln>
            <a:noFill/>
          </a:ln>
        </p:spPr>
      </p:pic>
      <p:sp>
        <p:nvSpPr>
          <p:cNvPr id="6" name="TextBox 5"/>
          <p:cNvSpPr txBox="1"/>
          <p:nvPr/>
        </p:nvSpPr>
        <p:spPr>
          <a:xfrm>
            <a:off x="3957403" y="6086006"/>
            <a:ext cx="4976735" cy="707886"/>
          </a:xfrm>
          <a:prstGeom prst="rect">
            <a:avLst/>
          </a:prstGeom>
          <a:noFill/>
        </p:spPr>
        <p:txBody>
          <a:bodyPr wrap="square" rtlCol="0">
            <a:spAutoFit/>
          </a:bodyPr>
          <a:lstStyle/>
          <a:p>
            <a:r>
              <a:rPr lang="en-US" sz="2000" b="1" dirty="0"/>
              <a:t>An example of variety tracking using GPS coordinates in six districts of Tanzania</a:t>
            </a:r>
          </a:p>
        </p:txBody>
      </p:sp>
    </p:spTree>
    <p:extLst>
      <p:ext uri="{BB962C8B-B14F-4D97-AF65-F5344CB8AC3E}">
        <p14:creationId xmlns:p14="http://schemas.microsoft.com/office/powerpoint/2010/main" val="208258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LEARNING AND COMMUNICATION </a:t>
            </a:r>
            <a:endParaRPr lang="en-AU" b="1"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590309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sz="4000" b="1" dirty="0"/>
              <a:t>Learning and Communication</a:t>
            </a:r>
          </a:p>
        </p:txBody>
      </p:sp>
      <p:sp>
        <p:nvSpPr>
          <p:cNvPr id="3" name="Content Placeholder 2"/>
          <p:cNvSpPr>
            <a:spLocks noGrp="1"/>
          </p:cNvSpPr>
          <p:nvPr>
            <p:ph idx="1"/>
          </p:nvPr>
        </p:nvSpPr>
        <p:spPr>
          <a:xfrm>
            <a:off x="53787" y="1497974"/>
            <a:ext cx="8982635" cy="5324168"/>
          </a:xfrm>
        </p:spPr>
        <p:txBody>
          <a:bodyPr>
            <a:noAutofit/>
          </a:bodyPr>
          <a:lstStyle/>
          <a:p>
            <a:pPr lvl="0"/>
            <a:r>
              <a:rPr lang="en-US" sz="2800" dirty="0"/>
              <a:t>Learning is an important aspect of a breeding project that is often overlooked</a:t>
            </a:r>
            <a:endParaRPr lang="en-AU" sz="2800" dirty="0"/>
          </a:p>
          <a:p>
            <a:pPr lvl="0"/>
            <a:r>
              <a:rPr lang="en-US" sz="2800" dirty="0"/>
              <a:t>Success stories/case studies are important communication tools to share learning and impacts amongst breeders, clients, investors and value chain actors</a:t>
            </a:r>
            <a:endParaRPr lang="en-AU" sz="2800" dirty="0"/>
          </a:p>
          <a:p>
            <a:r>
              <a:rPr lang="en-GB" sz="2800" dirty="0"/>
              <a:t>Case studies provide a medium for understanding and acting on knowledge gained and lessons learned</a:t>
            </a:r>
          </a:p>
          <a:p>
            <a:r>
              <a:rPr lang="en-GB" sz="2800" dirty="0"/>
              <a:t>Case studies provide a lasting record of the breeding team’s accomplishments and impact well beyond the completion of a specific breeding project  (e.g. Norman Borlaug (wheat) and </a:t>
            </a:r>
            <a:r>
              <a:rPr lang="en-GB" sz="2800" dirty="0" err="1"/>
              <a:t>Gibesa</a:t>
            </a:r>
            <a:r>
              <a:rPr lang="en-GB" sz="2800" dirty="0"/>
              <a:t> </a:t>
            </a:r>
            <a:r>
              <a:rPr lang="en-AU" sz="2800" dirty="0" err="1"/>
              <a:t>Ejeta</a:t>
            </a:r>
            <a:r>
              <a:rPr lang="en-AU" sz="2800" dirty="0"/>
              <a:t> (</a:t>
            </a:r>
            <a:r>
              <a:rPr lang="en-GB" sz="2800" dirty="0"/>
              <a:t>sorghum) effect)</a:t>
            </a:r>
            <a:endParaRPr lang="en-AU" sz="2800" dirty="0"/>
          </a:p>
          <a:p>
            <a:pPr marL="0" indent="0">
              <a:buNone/>
            </a:pPr>
            <a:endParaRPr lang="en-AU" sz="2800" dirty="0"/>
          </a:p>
          <a:p>
            <a:pPr marL="0" indent="0">
              <a:lnSpc>
                <a:spcPct val="90000"/>
              </a:lnSpc>
              <a:spcBef>
                <a:spcPts val="0"/>
              </a:spcBef>
              <a:spcAft>
                <a:spcPts val="1200"/>
              </a:spcAft>
              <a:buNone/>
            </a:pPr>
            <a:endParaRPr lang="en-US" sz="2800" dirty="0"/>
          </a:p>
        </p:txBody>
      </p:sp>
    </p:spTree>
    <p:extLst>
      <p:ext uri="{BB962C8B-B14F-4D97-AF65-F5344CB8AC3E}">
        <p14:creationId xmlns:p14="http://schemas.microsoft.com/office/powerpoint/2010/main" val="1743517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and Communication </a:t>
            </a:r>
            <a:endParaRPr lang="en-AU" b="1" dirty="0"/>
          </a:p>
        </p:txBody>
      </p:sp>
      <p:sp>
        <p:nvSpPr>
          <p:cNvPr id="3" name="Content Placeholder 2"/>
          <p:cNvSpPr>
            <a:spLocks noGrp="1"/>
          </p:cNvSpPr>
          <p:nvPr>
            <p:ph idx="1"/>
          </p:nvPr>
        </p:nvSpPr>
        <p:spPr/>
        <p:txBody>
          <a:bodyPr>
            <a:normAutofit/>
          </a:bodyPr>
          <a:lstStyle/>
          <a:p>
            <a:r>
              <a:rPr lang="en-GB" dirty="0"/>
              <a:t>Lessons can also be learned from less successful breeding projects</a:t>
            </a:r>
          </a:p>
          <a:p>
            <a:pPr marL="0" indent="0">
              <a:buNone/>
            </a:pPr>
            <a:endParaRPr lang="en-GB" dirty="0"/>
          </a:p>
          <a:p>
            <a:r>
              <a:rPr lang="en-US" dirty="0"/>
              <a:t>Requires </a:t>
            </a:r>
            <a:r>
              <a:rPr lang="en-GB" dirty="0"/>
              <a:t>visionary R&amp;D leadership to ensure negative evaluations lead to positive outcomes, by contributing to professional development of breeders and improving new variety designs for future breeding projects  </a:t>
            </a:r>
            <a:endParaRPr lang="en-AU" dirty="0"/>
          </a:p>
          <a:p>
            <a:endParaRPr lang="en-AU" dirty="0"/>
          </a:p>
        </p:txBody>
      </p:sp>
    </p:spTree>
    <p:extLst>
      <p:ext uri="{BB962C8B-B14F-4D97-AF65-F5344CB8AC3E}">
        <p14:creationId xmlns:p14="http://schemas.microsoft.com/office/powerpoint/2010/main" val="3085364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Case study </a:t>
            </a:r>
            <a:br>
              <a:rPr lang="en-US" b="1" dirty="0"/>
            </a:br>
            <a:r>
              <a:rPr lang="en-US" b="1" dirty="0"/>
              <a:t>Beans in Ethiopia 2004-2014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1690" y="1417638"/>
            <a:ext cx="5961793" cy="468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8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Objectives  </a:t>
            </a:r>
          </a:p>
        </p:txBody>
      </p:sp>
      <p:sp>
        <p:nvSpPr>
          <p:cNvPr id="3" name="Content Placeholder 2"/>
          <p:cNvSpPr>
            <a:spLocks noGrp="1"/>
          </p:cNvSpPr>
          <p:nvPr>
            <p:ph idx="1"/>
          </p:nvPr>
        </p:nvSpPr>
        <p:spPr>
          <a:xfrm>
            <a:off x="329184" y="1600200"/>
            <a:ext cx="8503920" cy="4525963"/>
          </a:xfrm>
        </p:spPr>
        <p:txBody>
          <a:bodyPr>
            <a:noAutofit/>
          </a:bodyPr>
          <a:lstStyle/>
          <a:p>
            <a:pPr marL="0" indent="0">
              <a:lnSpc>
                <a:spcPct val="90000"/>
              </a:lnSpc>
              <a:buNone/>
            </a:pPr>
            <a:r>
              <a:rPr lang="en-US" sz="2800" b="1" dirty="0"/>
              <a:t>2. Variety adoption and performance tracking </a:t>
            </a:r>
          </a:p>
          <a:p>
            <a:pPr marL="0" indent="0">
              <a:lnSpc>
                <a:spcPct val="90000"/>
              </a:lnSpc>
              <a:buNone/>
            </a:pPr>
            <a:endParaRPr lang="en-US" sz="2800" dirty="0"/>
          </a:p>
          <a:p>
            <a:pPr marL="571500" indent="-571500">
              <a:lnSpc>
                <a:spcPct val="90000"/>
              </a:lnSpc>
              <a:spcBef>
                <a:spcPts val="0"/>
              </a:spcBef>
              <a:spcAft>
                <a:spcPts val="1200"/>
              </a:spcAft>
              <a:buAutoNum type="romanLcParenBoth"/>
            </a:pPr>
            <a:r>
              <a:rPr lang="en-US" sz="2800" dirty="0">
                <a:effectLst/>
              </a:rPr>
              <a:t>To enable breeders to appreciate the importance of variety adoption assessment in demand-led breeding </a:t>
            </a:r>
          </a:p>
          <a:p>
            <a:pPr marL="571500" indent="-571500">
              <a:lnSpc>
                <a:spcPct val="90000"/>
              </a:lnSpc>
              <a:spcBef>
                <a:spcPts val="0"/>
              </a:spcBef>
              <a:spcAft>
                <a:spcPts val="1200"/>
              </a:spcAft>
              <a:buAutoNum type="romanLcParenBoth"/>
            </a:pPr>
            <a:r>
              <a:rPr lang="en-US" sz="2800" dirty="0"/>
              <a:t>To design pathways for monitoring progress in demand-led breeding with value chain clients, with defined responsibilities for the various actors</a:t>
            </a:r>
          </a:p>
          <a:p>
            <a:pPr marL="571500" indent="-571500">
              <a:lnSpc>
                <a:spcPct val="90000"/>
              </a:lnSpc>
              <a:spcBef>
                <a:spcPts val="0"/>
              </a:spcBef>
              <a:spcAft>
                <a:spcPts val="1200"/>
              </a:spcAft>
              <a:buAutoNum type="romanLcParenBoth"/>
            </a:pPr>
            <a:r>
              <a:rPr lang="en-US" sz="2800" dirty="0"/>
              <a:t>To ex</a:t>
            </a:r>
            <a:r>
              <a:rPr lang="en-US" sz="2800" dirty="0">
                <a:effectLst/>
              </a:rPr>
              <a:t>plore improved, low cost methods for variety tracking </a:t>
            </a:r>
            <a:r>
              <a:rPr lang="en-US" sz="2800" dirty="0"/>
              <a:t>to assess adoption of new varieties </a:t>
            </a:r>
            <a:endParaRPr lang="en-US" sz="2800" dirty="0">
              <a:effectLst/>
            </a:endParaRPr>
          </a:p>
        </p:txBody>
      </p:sp>
    </p:spTree>
    <p:extLst>
      <p:ext uri="{BB962C8B-B14F-4D97-AF65-F5344CB8AC3E}">
        <p14:creationId xmlns:p14="http://schemas.microsoft.com/office/powerpoint/2010/main" val="102500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Other Success Stories in Plant Breeding </a:t>
            </a:r>
          </a:p>
        </p:txBody>
      </p:sp>
      <p:sp>
        <p:nvSpPr>
          <p:cNvPr id="3" name="Content Placeholder 2"/>
          <p:cNvSpPr>
            <a:spLocks noGrp="1"/>
          </p:cNvSpPr>
          <p:nvPr>
            <p:ph idx="1"/>
          </p:nvPr>
        </p:nvSpPr>
        <p:spPr>
          <a:xfrm>
            <a:off x="219456" y="1600200"/>
            <a:ext cx="8723376" cy="5001768"/>
          </a:xfrm>
        </p:spPr>
        <p:txBody>
          <a:bodyPr>
            <a:noAutofit/>
          </a:bodyPr>
          <a:lstStyle/>
          <a:p>
            <a:pPr>
              <a:lnSpc>
                <a:spcPct val="90000"/>
              </a:lnSpc>
              <a:spcBef>
                <a:spcPts val="0"/>
              </a:spcBef>
              <a:spcAft>
                <a:spcPts val="1800"/>
              </a:spcAft>
            </a:pPr>
            <a:r>
              <a:rPr lang="en-US" sz="2800" dirty="0"/>
              <a:t>Name of breeder, research institute/organization</a:t>
            </a:r>
          </a:p>
          <a:p>
            <a:pPr>
              <a:lnSpc>
                <a:spcPct val="90000"/>
              </a:lnSpc>
              <a:spcBef>
                <a:spcPts val="0"/>
              </a:spcBef>
              <a:spcAft>
                <a:spcPts val="1800"/>
              </a:spcAft>
            </a:pPr>
            <a:r>
              <a:rPr lang="en-US" sz="2800" dirty="0"/>
              <a:t>Name a success story from a national/international breeding </a:t>
            </a:r>
            <a:r>
              <a:rPr lang="en-US" sz="2800" dirty="0" err="1"/>
              <a:t>programme</a:t>
            </a:r>
            <a:r>
              <a:rPr lang="en-US" sz="2800" dirty="0"/>
              <a:t>?  </a:t>
            </a:r>
          </a:p>
          <a:p>
            <a:pPr>
              <a:lnSpc>
                <a:spcPct val="90000"/>
              </a:lnSpc>
              <a:spcBef>
                <a:spcPts val="0"/>
              </a:spcBef>
              <a:spcAft>
                <a:spcPts val="1800"/>
              </a:spcAft>
            </a:pPr>
            <a:r>
              <a:rPr lang="en-US" sz="2800" dirty="0"/>
              <a:t>What is the name of the variety? When was it released?</a:t>
            </a:r>
          </a:p>
          <a:p>
            <a:pPr>
              <a:lnSpc>
                <a:spcPct val="90000"/>
              </a:lnSpc>
              <a:spcBef>
                <a:spcPts val="0"/>
              </a:spcBef>
              <a:spcAft>
                <a:spcPts val="1800"/>
              </a:spcAft>
            </a:pPr>
            <a:r>
              <a:rPr lang="en-US" sz="2800" dirty="0"/>
              <a:t>Where was it released ? Can it be tracked via GPS/other? </a:t>
            </a:r>
          </a:p>
          <a:p>
            <a:pPr>
              <a:lnSpc>
                <a:spcPct val="90000"/>
              </a:lnSpc>
              <a:spcBef>
                <a:spcPts val="0"/>
              </a:spcBef>
              <a:spcAft>
                <a:spcPts val="1800"/>
              </a:spcAft>
            </a:pPr>
            <a:r>
              <a:rPr lang="en-US" sz="2800" dirty="0"/>
              <a:t>What is the evidence of adoption by farmers? Data? </a:t>
            </a:r>
          </a:p>
          <a:p>
            <a:pPr>
              <a:lnSpc>
                <a:spcPct val="90000"/>
              </a:lnSpc>
              <a:spcBef>
                <a:spcPts val="0"/>
              </a:spcBef>
              <a:spcAft>
                <a:spcPts val="1800"/>
              </a:spcAft>
            </a:pPr>
            <a:r>
              <a:rPr lang="en-US" sz="2800" dirty="0"/>
              <a:t>Does new variety meet and/or expand market demand?  </a:t>
            </a:r>
          </a:p>
          <a:p>
            <a:pPr>
              <a:lnSpc>
                <a:spcPct val="90000"/>
              </a:lnSpc>
              <a:spcBef>
                <a:spcPts val="0"/>
              </a:spcBef>
              <a:spcAft>
                <a:spcPts val="1800"/>
              </a:spcAft>
            </a:pPr>
            <a:r>
              <a:rPr lang="en-US" sz="2800" dirty="0"/>
              <a:t> What are quantifiable benefits/impact of the new, (demand-led) variety? </a:t>
            </a:r>
          </a:p>
          <a:p>
            <a:pPr marL="0" indent="0">
              <a:lnSpc>
                <a:spcPct val="90000"/>
              </a:lnSpc>
              <a:spcBef>
                <a:spcPts val="0"/>
              </a:spcBef>
              <a:spcAft>
                <a:spcPts val="1800"/>
              </a:spcAft>
              <a:buNone/>
            </a:pPr>
            <a:endParaRPr lang="en-US" sz="2800" dirty="0"/>
          </a:p>
          <a:p>
            <a:pPr>
              <a:lnSpc>
                <a:spcPct val="90000"/>
              </a:lnSpc>
              <a:spcBef>
                <a:spcPts val="0"/>
              </a:spcBef>
              <a:spcAft>
                <a:spcPts val="1800"/>
              </a:spcAft>
            </a:pPr>
            <a:endParaRPr lang="en-US" dirty="0"/>
          </a:p>
        </p:txBody>
      </p:sp>
    </p:spTree>
    <p:extLst>
      <p:ext uri="{BB962C8B-B14F-4D97-AF65-F5344CB8AC3E}">
        <p14:creationId xmlns:p14="http://schemas.microsoft.com/office/powerpoint/2010/main" val="114408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7594" y="2746299"/>
            <a:ext cx="4928785" cy="1446550"/>
          </a:xfrm>
          <a:prstGeom prst="rect">
            <a:avLst/>
          </a:prstGeom>
          <a:noFill/>
        </p:spPr>
        <p:txBody>
          <a:bodyPr wrap="none" rtlCol="0">
            <a:spAutoFit/>
          </a:bodyPr>
          <a:lstStyle/>
          <a:p>
            <a:pPr algn="ctr"/>
            <a:r>
              <a:rPr lang="en-US" sz="2400" b="1" dirty="0">
                <a:solidFill>
                  <a:prstClr val="black"/>
                </a:solidFill>
              </a:rPr>
              <a:t>Chapter 6</a:t>
            </a:r>
          </a:p>
          <a:p>
            <a:pPr algn="ctr"/>
            <a:r>
              <a:rPr lang="en-US" sz="2400" b="1" i="1" dirty="0">
                <a:solidFill>
                  <a:prstClr val="black"/>
                </a:solidFill>
              </a:rPr>
              <a:t>Monitoring, Evaluation and Learning</a:t>
            </a:r>
          </a:p>
          <a:p>
            <a:pPr defTabSz="690563"/>
            <a:r>
              <a:rPr lang="en-GB" sz="2000" i="1" dirty="0">
                <a:solidFill>
                  <a:prstClr val="black"/>
                </a:solidFill>
              </a:rPr>
              <a:t>Jean Claude </a:t>
            </a:r>
            <a:r>
              <a:rPr lang="en-GB" sz="2000" i="1" dirty="0" err="1">
                <a:solidFill>
                  <a:prstClr val="black"/>
                </a:solidFill>
              </a:rPr>
              <a:t>Rubyogo</a:t>
            </a:r>
            <a:r>
              <a:rPr lang="en-GB" sz="2000" i="1" dirty="0">
                <a:solidFill>
                  <a:prstClr val="black"/>
                </a:solidFill>
              </a:rPr>
              <a:t> and Ivan  </a:t>
            </a:r>
            <a:r>
              <a:rPr lang="en-GB" sz="2000" i="1" dirty="0" err="1">
                <a:solidFill>
                  <a:prstClr val="black"/>
                </a:solidFill>
              </a:rPr>
              <a:t>Rwomushana</a:t>
            </a:r>
            <a:r>
              <a:rPr lang="en-GB" sz="2000" i="1" dirty="0">
                <a:solidFill>
                  <a:prstClr val="white">
                    <a:lumMod val="50000"/>
                  </a:prstClr>
                </a:solidFill>
              </a:rPr>
              <a:t> </a:t>
            </a:r>
          </a:p>
          <a:p>
            <a:pPr algn="ctr"/>
            <a:r>
              <a:rPr lang="en-US" sz="2000" i="1" dirty="0">
                <a:solidFill>
                  <a:prstClr val="black"/>
                </a:solidFill>
              </a:rPr>
              <a:t> </a:t>
            </a:r>
          </a:p>
        </p:txBody>
      </p:sp>
      <p:sp>
        <p:nvSpPr>
          <p:cNvPr id="3" name="TextBox 2"/>
          <p:cNvSpPr txBox="1"/>
          <p:nvPr/>
        </p:nvSpPr>
        <p:spPr>
          <a:xfrm>
            <a:off x="1960568" y="1260967"/>
            <a:ext cx="5117909" cy="830997"/>
          </a:xfrm>
          <a:prstGeom prst="rect">
            <a:avLst/>
          </a:prstGeom>
          <a:solidFill>
            <a:schemeClr val="tx1"/>
          </a:solidFill>
        </p:spPr>
        <p:txBody>
          <a:bodyPr wrap="square" rtlCol="0">
            <a:spAutoFit/>
          </a:bodyPr>
          <a:lstStyle/>
          <a:p>
            <a:pPr algn="ctr"/>
            <a:endParaRPr lang="de-CH" sz="4800" b="1"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230" y="4045940"/>
            <a:ext cx="1301027" cy="7607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45940"/>
            <a:ext cx="9144000" cy="2580973"/>
          </a:xfrm>
          <a:prstGeom prst="rect">
            <a:avLst/>
          </a:prstGeom>
        </p:spPr>
      </p:pic>
      <p:sp>
        <p:nvSpPr>
          <p:cNvPr id="6" name="TextBox 4"/>
          <p:cNvSpPr txBox="1"/>
          <p:nvPr/>
        </p:nvSpPr>
        <p:spPr>
          <a:xfrm>
            <a:off x="84069" y="431770"/>
            <a:ext cx="8975834" cy="954107"/>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38989678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Chapter 6 Outline</a:t>
            </a:r>
          </a:p>
        </p:txBody>
      </p:sp>
      <p:sp>
        <p:nvSpPr>
          <p:cNvPr id="3" name="Content Placeholder 2"/>
          <p:cNvSpPr>
            <a:spLocks noGrp="1"/>
          </p:cNvSpPr>
          <p:nvPr>
            <p:ph idx="1"/>
          </p:nvPr>
        </p:nvSpPr>
        <p:spPr>
          <a:xfrm>
            <a:off x="329184" y="1600200"/>
            <a:ext cx="8503920" cy="4928616"/>
          </a:xfrm>
        </p:spPr>
        <p:txBody>
          <a:bodyPr>
            <a:normAutofit/>
          </a:bodyPr>
          <a:lstStyle/>
          <a:p>
            <a:pPr marL="361950" indent="-361950">
              <a:lnSpc>
                <a:spcPct val="90000"/>
              </a:lnSpc>
              <a:spcBef>
                <a:spcPts val="0"/>
              </a:spcBef>
              <a:spcAft>
                <a:spcPts val="1200"/>
              </a:spcAft>
              <a:buFont typeface="+mj-lt"/>
              <a:buAutoNum type="arabicPeriod"/>
            </a:pPr>
            <a:r>
              <a:rPr lang="en-US" sz="2800" dirty="0"/>
              <a:t>Introduction </a:t>
            </a:r>
          </a:p>
          <a:p>
            <a:pPr marL="361950" indent="-361950">
              <a:lnSpc>
                <a:spcPct val="90000"/>
              </a:lnSpc>
              <a:spcBef>
                <a:spcPts val="0"/>
              </a:spcBef>
              <a:spcAft>
                <a:spcPts val="1200"/>
              </a:spcAft>
              <a:buFont typeface="+mj-lt"/>
              <a:buAutoNum type="arabicPeriod"/>
            </a:pPr>
            <a:r>
              <a:rPr lang="en-US" sz="2800" dirty="0"/>
              <a:t>Performance Benchmarking </a:t>
            </a:r>
          </a:p>
          <a:p>
            <a:pPr marL="361950" indent="-361950">
              <a:lnSpc>
                <a:spcPct val="90000"/>
              </a:lnSpc>
              <a:spcBef>
                <a:spcPts val="0"/>
              </a:spcBef>
              <a:spcAft>
                <a:spcPts val="1200"/>
              </a:spcAft>
              <a:buFont typeface="+mj-lt"/>
              <a:buAutoNum type="arabicPeriod"/>
            </a:pPr>
            <a:r>
              <a:rPr lang="en-US" sz="2800" dirty="0"/>
              <a:t>Principles and Best Practices in Demand-led Breeding</a:t>
            </a:r>
          </a:p>
          <a:p>
            <a:pPr marL="361950" indent="-361950">
              <a:lnSpc>
                <a:spcPct val="90000"/>
              </a:lnSpc>
              <a:spcBef>
                <a:spcPts val="0"/>
              </a:spcBef>
              <a:spcAft>
                <a:spcPts val="1200"/>
              </a:spcAft>
              <a:buFont typeface="+mj-lt"/>
              <a:buAutoNum type="arabicPeriod"/>
            </a:pPr>
            <a:r>
              <a:rPr lang="en-US" sz="2800" dirty="0"/>
              <a:t>Monitoring, Evaluation and Learning for Demand-led Breeding </a:t>
            </a:r>
          </a:p>
          <a:p>
            <a:pPr marL="361950" indent="-361950">
              <a:lnSpc>
                <a:spcPct val="90000"/>
              </a:lnSpc>
              <a:spcBef>
                <a:spcPts val="0"/>
              </a:spcBef>
              <a:spcAft>
                <a:spcPts val="1200"/>
              </a:spcAft>
              <a:buFont typeface="+mj-lt"/>
              <a:buAutoNum type="arabicPeriod"/>
            </a:pPr>
            <a:r>
              <a:rPr lang="en-US" sz="2800" dirty="0"/>
              <a:t>Variety Adoption and Performance Tracking</a:t>
            </a:r>
          </a:p>
          <a:p>
            <a:pPr marL="361950" indent="-361950">
              <a:lnSpc>
                <a:spcPct val="90000"/>
              </a:lnSpc>
              <a:spcBef>
                <a:spcPts val="0"/>
              </a:spcBef>
              <a:spcAft>
                <a:spcPts val="1200"/>
              </a:spcAft>
              <a:buFont typeface="+mj-lt"/>
              <a:buAutoNum type="arabicPeriod"/>
            </a:pPr>
            <a:r>
              <a:rPr lang="en-US" sz="2800" dirty="0"/>
              <a:t>Case Study on Bean Improvement in Ethiopia 2004-14  </a:t>
            </a:r>
          </a:p>
          <a:p>
            <a:pPr marL="361950" indent="-361950">
              <a:lnSpc>
                <a:spcPct val="90000"/>
              </a:lnSpc>
              <a:spcBef>
                <a:spcPts val="0"/>
              </a:spcBef>
              <a:spcAft>
                <a:spcPts val="1200"/>
              </a:spcAft>
              <a:buFont typeface="+mj-lt"/>
              <a:buAutoNum type="arabicPeriod"/>
            </a:pPr>
            <a:r>
              <a:rPr lang="en-US" sz="2800" dirty="0"/>
              <a:t>Learning and Communications </a:t>
            </a:r>
          </a:p>
          <a:p>
            <a:pPr marL="400050" lvl="1" indent="0">
              <a:lnSpc>
                <a:spcPct val="90000"/>
              </a:lnSpc>
              <a:spcBef>
                <a:spcPts val="0"/>
              </a:spcBef>
              <a:spcAft>
                <a:spcPts val="1200"/>
              </a:spcAft>
              <a:buNone/>
            </a:pPr>
            <a:r>
              <a:rPr lang="en-US" sz="2400" dirty="0"/>
              <a:t> </a:t>
            </a:r>
          </a:p>
          <a:p>
            <a:pPr>
              <a:lnSpc>
                <a:spcPct val="90000"/>
              </a:lnSpc>
              <a:spcBef>
                <a:spcPts val="0"/>
              </a:spcBef>
              <a:spcAft>
                <a:spcPts val="1200"/>
              </a:spcAft>
            </a:pPr>
            <a:endParaRPr lang="en-US" sz="2800" dirty="0"/>
          </a:p>
          <a:p>
            <a:pPr>
              <a:lnSpc>
                <a:spcPct val="90000"/>
              </a:lnSpc>
              <a:spcBef>
                <a:spcPts val="0"/>
              </a:spcBef>
              <a:spcAft>
                <a:spcPts val="1200"/>
              </a:spcAft>
            </a:pPr>
            <a:endParaRPr lang="en-US" sz="2800" dirty="0"/>
          </a:p>
          <a:p>
            <a:pPr>
              <a:lnSpc>
                <a:spcPct val="90000"/>
              </a:lnSpc>
              <a:spcBef>
                <a:spcPts val="0"/>
              </a:spcBef>
              <a:spcAft>
                <a:spcPts val="1200"/>
              </a:spcAft>
            </a:pPr>
            <a:endParaRPr lang="en-US" sz="2800" dirty="0"/>
          </a:p>
          <a:p>
            <a:pPr marL="0" indent="0">
              <a:lnSpc>
                <a:spcPct val="90000"/>
              </a:lnSpc>
              <a:spcBef>
                <a:spcPts val="0"/>
              </a:spcBef>
              <a:spcAft>
                <a:spcPts val="1200"/>
              </a:spcAft>
              <a:buNone/>
            </a:pPr>
            <a:endParaRPr lang="en-US" sz="2800" dirty="0"/>
          </a:p>
          <a:p>
            <a:pPr>
              <a:lnSpc>
                <a:spcPct val="90000"/>
              </a:lnSpc>
              <a:spcBef>
                <a:spcPts val="0"/>
              </a:spcBef>
              <a:spcAft>
                <a:spcPts val="1200"/>
              </a:spcAft>
            </a:pPr>
            <a:endParaRPr lang="en-US" sz="2800" dirty="0"/>
          </a:p>
        </p:txBody>
      </p:sp>
    </p:spTree>
    <p:extLst>
      <p:ext uri="{BB962C8B-B14F-4D97-AF65-F5344CB8AC3E}">
        <p14:creationId xmlns:p14="http://schemas.microsoft.com/office/powerpoint/2010/main" val="223026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INTRODUCTION </a:t>
            </a:r>
          </a:p>
        </p:txBody>
      </p:sp>
      <p:sp>
        <p:nvSpPr>
          <p:cNvPr id="3" name="Content Placeholder 2"/>
          <p:cNvSpPr>
            <a:spLocks noGrp="1"/>
          </p:cNvSpPr>
          <p:nvPr>
            <p:ph idx="1"/>
          </p:nvPr>
        </p:nvSpPr>
        <p:spPr/>
        <p:txBody>
          <a:bodyPr>
            <a:noAutofit/>
          </a:bodyPr>
          <a:lstStyle/>
          <a:p>
            <a:pPr marL="0" indent="0" algn="ctr">
              <a:lnSpc>
                <a:spcPct val="90000"/>
              </a:lnSpc>
              <a:spcBef>
                <a:spcPts val="0"/>
              </a:spcBef>
              <a:spcAft>
                <a:spcPts val="1800"/>
              </a:spcAft>
              <a:buNone/>
            </a:pPr>
            <a:r>
              <a:rPr lang="en-US" sz="2800" b="1" dirty="0"/>
              <a:t>Opening Discussion </a:t>
            </a:r>
            <a:br>
              <a:rPr lang="en-US" sz="3600" dirty="0"/>
            </a:br>
            <a:r>
              <a:rPr lang="en-US" sz="2800" dirty="0"/>
              <a:t>(individual exercise and plenary discussion ) </a:t>
            </a:r>
            <a:endParaRPr lang="en-US" sz="2800" dirty="0">
              <a:effectLst/>
            </a:endParaRPr>
          </a:p>
          <a:p>
            <a:pPr>
              <a:lnSpc>
                <a:spcPct val="90000"/>
              </a:lnSpc>
              <a:spcBef>
                <a:spcPts val="0"/>
              </a:spcBef>
              <a:spcAft>
                <a:spcPts val="1800"/>
              </a:spcAft>
            </a:pPr>
            <a:r>
              <a:rPr lang="en-US" sz="2800" dirty="0">
                <a:effectLst/>
              </a:rPr>
              <a:t>Do you have institutional M&amp;E systems </a:t>
            </a:r>
            <a:r>
              <a:rPr lang="en-US" sz="2800" dirty="0"/>
              <a:t>in your organization</a:t>
            </a:r>
            <a:r>
              <a:rPr lang="en-US" sz="2800" dirty="0">
                <a:effectLst/>
              </a:rPr>
              <a:t>?</a:t>
            </a:r>
            <a:endParaRPr lang="en-US" sz="2800" dirty="0"/>
          </a:p>
          <a:p>
            <a:pPr>
              <a:lnSpc>
                <a:spcPct val="90000"/>
              </a:lnSpc>
              <a:spcBef>
                <a:spcPts val="0"/>
              </a:spcBef>
              <a:spcAft>
                <a:spcPts val="1800"/>
              </a:spcAft>
            </a:pPr>
            <a:r>
              <a:rPr lang="en-US" sz="2800" dirty="0"/>
              <a:t>Are you using it in your breeding </a:t>
            </a:r>
            <a:r>
              <a:rPr lang="en-US" sz="2800" dirty="0" err="1"/>
              <a:t>programme</a:t>
            </a:r>
            <a:r>
              <a:rPr lang="en-US" sz="2800" dirty="0"/>
              <a:t>?</a:t>
            </a:r>
            <a:endParaRPr lang="en-US" sz="2800" dirty="0">
              <a:effectLst/>
            </a:endParaRPr>
          </a:p>
          <a:p>
            <a:pPr>
              <a:lnSpc>
                <a:spcPct val="90000"/>
              </a:lnSpc>
              <a:spcBef>
                <a:spcPts val="0"/>
              </a:spcBef>
              <a:spcAft>
                <a:spcPts val="1800"/>
              </a:spcAft>
            </a:pPr>
            <a:r>
              <a:rPr lang="en-US" sz="2800" dirty="0">
                <a:effectLst/>
              </a:rPr>
              <a:t>How do you measure success of your breeding programme?</a:t>
            </a:r>
            <a:endParaRPr lang="en-US" sz="2800" dirty="0"/>
          </a:p>
          <a:p>
            <a:pPr>
              <a:lnSpc>
                <a:spcPct val="90000"/>
              </a:lnSpc>
              <a:spcBef>
                <a:spcPts val="0"/>
              </a:spcBef>
              <a:spcAft>
                <a:spcPts val="1800"/>
              </a:spcAft>
            </a:pPr>
            <a:r>
              <a:rPr lang="en-US" sz="2800" dirty="0"/>
              <a:t>How do you get feedback from value chain clients and other stakeholders?</a:t>
            </a:r>
            <a:endParaRPr lang="en-US" sz="2800" dirty="0">
              <a:effectLst/>
            </a:endParaRPr>
          </a:p>
        </p:txBody>
      </p:sp>
    </p:spTree>
    <p:extLst>
      <p:ext uri="{BB962C8B-B14F-4D97-AF65-F5344CB8AC3E}">
        <p14:creationId xmlns:p14="http://schemas.microsoft.com/office/powerpoint/2010/main" val="6206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2. PERFORMANCE BENCHMARKING </a:t>
            </a:r>
            <a:br>
              <a:rPr lang="en-US" dirty="0"/>
            </a:br>
            <a:r>
              <a:rPr lang="en-US" dirty="0"/>
              <a:t> </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39370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lstStyle/>
          <a:p>
            <a:r>
              <a:rPr lang="en-US" b="1" i="1" dirty="0"/>
              <a:t>Breeding program</a:t>
            </a:r>
            <a:r>
              <a:rPr lang="en-US" b="1" dirty="0"/>
              <a:t>: </a:t>
            </a:r>
            <a:r>
              <a:rPr lang="en-US" dirty="0"/>
              <a:t>“</a:t>
            </a:r>
            <a:r>
              <a:rPr lang="en-US" i="1" dirty="0"/>
              <a:t>The combination of all the activities required to create a portfolio of new varieties that serve farmers in different market segments and their value chains</a:t>
            </a:r>
            <a:r>
              <a:rPr lang="en-US" dirty="0"/>
              <a:t>”</a:t>
            </a:r>
          </a:p>
          <a:p>
            <a:pPr marL="0" indent="0">
              <a:buNone/>
            </a:pPr>
            <a:endParaRPr lang="en-US" dirty="0"/>
          </a:p>
          <a:p>
            <a:r>
              <a:rPr lang="en-US" b="1" i="1" dirty="0"/>
              <a:t>Breeding project: </a:t>
            </a:r>
            <a:r>
              <a:rPr lang="en-US" i="1" dirty="0"/>
              <a:t>“The means for creating a new variety to serve the needs of farmers, their markets and value chains”</a:t>
            </a:r>
            <a:endParaRPr lang="en-AU" dirty="0"/>
          </a:p>
        </p:txBody>
      </p:sp>
    </p:spTree>
    <p:extLst>
      <p:ext uri="{BB962C8B-B14F-4D97-AF65-F5344CB8AC3E}">
        <p14:creationId xmlns:p14="http://schemas.microsoft.com/office/powerpoint/2010/main" val="15858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Terms </a:t>
            </a:r>
            <a:endParaRPr lang="en-AU" b="1" dirty="0"/>
          </a:p>
        </p:txBody>
      </p:sp>
      <p:sp>
        <p:nvSpPr>
          <p:cNvPr id="3" name="Content Placeholder 2"/>
          <p:cNvSpPr>
            <a:spLocks noGrp="1"/>
          </p:cNvSpPr>
          <p:nvPr>
            <p:ph idx="1"/>
          </p:nvPr>
        </p:nvSpPr>
        <p:spPr/>
        <p:txBody>
          <a:bodyPr/>
          <a:lstStyle/>
          <a:p>
            <a:r>
              <a:rPr lang="en-GB" b="1" i="1" dirty="0"/>
              <a:t>Breeding goal:</a:t>
            </a:r>
            <a:r>
              <a:rPr lang="en-GB" b="1" dirty="0"/>
              <a:t> </a:t>
            </a:r>
            <a:r>
              <a:rPr lang="en-GB" i="1" dirty="0"/>
              <a:t>“The overarching aim that guides decision making within the breeding project”</a:t>
            </a:r>
          </a:p>
          <a:p>
            <a:pPr marL="0" indent="0">
              <a:buNone/>
            </a:pPr>
            <a:endParaRPr lang="en-GB" dirty="0"/>
          </a:p>
          <a:p>
            <a:r>
              <a:rPr lang="en-US" b="1" i="1" dirty="0"/>
              <a:t>Breeding objectives</a:t>
            </a:r>
            <a:r>
              <a:rPr lang="en-US" dirty="0"/>
              <a:t>: </a:t>
            </a:r>
            <a:r>
              <a:rPr lang="en-US" i="1" dirty="0"/>
              <a:t>“the measurable steps that can be undertaken to deliver the goal”</a:t>
            </a:r>
          </a:p>
          <a:p>
            <a:pPr marL="0" indent="0">
              <a:buNone/>
            </a:pPr>
            <a:endParaRPr lang="en-AU" dirty="0"/>
          </a:p>
          <a:p>
            <a:endParaRPr lang="en-AU" dirty="0"/>
          </a:p>
        </p:txBody>
      </p:sp>
    </p:spTree>
    <p:extLst>
      <p:ext uri="{BB962C8B-B14F-4D97-AF65-F5344CB8AC3E}">
        <p14:creationId xmlns:p14="http://schemas.microsoft.com/office/powerpoint/2010/main" val="2223556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4049</TotalTime>
  <Words>2206</Words>
  <Application>Microsoft Office PowerPoint</Application>
  <PresentationFormat>On-screen Show (4:3)</PresentationFormat>
  <Paragraphs>259</Paragraphs>
  <Slides>41</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Berlin Sans FB</vt:lpstr>
      <vt:lpstr>Calibri</vt:lpstr>
      <vt:lpstr>Calibri Light</vt:lpstr>
      <vt:lpstr>Cambria</vt:lpstr>
      <vt:lpstr>Office Theme</vt:lpstr>
      <vt:lpstr>1_Office Theme</vt:lpstr>
      <vt:lpstr>3_Office Theme</vt:lpstr>
      <vt:lpstr>PowerPoint Presentation</vt:lpstr>
      <vt:lpstr>Chapter 6  Monitoring, Evaluation and Learning </vt:lpstr>
      <vt:lpstr>Objectives</vt:lpstr>
      <vt:lpstr>Objectives  </vt:lpstr>
      <vt:lpstr>Chapter 6 Outline</vt:lpstr>
      <vt:lpstr>1. INTRODUCTION </vt:lpstr>
      <vt:lpstr> 2. PERFORMANCE BENCHMARKING   </vt:lpstr>
      <vt:lpstr>Definition of Terms </vt:lpstr>
      <vt:lpstr>Definition of Terms </vt:lpstr>
      <vt:lpstr>Definition of terms </vt:lpstr>
      <vt:lpstr>Definition of Terms </vt:lpstr>
      <vt:lpstr>Definition of Terms </vt:lpstr>
      <vt:lpstr>Definition of Terms </vt:lpstr>
      <vt:lpstr> 3. PRINCIPLES AND BEST PRACTICES in DEMAND-LED BREEDING  </vt:lpstr>
      <vt:lpstr>Principles of Demand-led Breeding:</vt:lpstr>
      <vt:lpstr>Demand-led Breeding Stage Plan </vt:lpstr>
      <vt:lpstr>Variety Branding</vt:lpstr>
      <vt:lpstr> 4. MONITORING, EVALUATION AND LEARNING FOR DEMAND-LED BREEDING  </vt:lpstr>
      <vt:lpstr>4. Monitoring, Evaluation (M&amp;E) and Learning  for Demand-led Breeding </vt:lpstr>
      <vt:lpstr>Monitoring, Evaluation (M&amp;E) and Learning </vt:lpstr>
      <vt:lpstr>Monitoring, Evaluation (M&amp;E) and Learning </vt:lpstr>
      <vt:lpstr>Monitoring </vt:lpstr>
      <vt:lpstr>Evaluation </vt:lpstr>
      <vt:lpstr>Evaluation </vt:lpstr>
      <vt:lpstr>Key evaluation questions </vt:lpstr>
      <vt:lpstr>Key evaluation questions </vt:lpstr>
      <vt:lpstr>How is M&amp;E integrated into Demand- led Breeding Projects/Programme?</vt:lpstr>
      <vt:lpstr>M&amp;E Implications for the Breeder  </vt:lpstr>
      <vt:lpstr>Key performance indicators for  SMART breeding objectives </vt:lpstr>
      <vt:lpstr>Ugandan dry bean seed value chain</vt:lpstr>
      <vt:lpstr> Group Exercise – Formulation of KPIs</vt:lpstr>
      <vt:lpstr> 5. VARIETY ADOPTION AND PERFORMANCE TRACKING  </vt:lpstr>
      <vt:lpstr>Variety Adoption and Performance Tracking </vt:lpstr>
      <vt:lpstr>Variety Adoption and Performance Tracking </vt:lpstr>
      <vt:lpstr>Variety Tracking using GPS Coordinates</vt:lpstr>
      <vt:lpstr>6. LEARNING AND COMMUNICATION </vt:lpstr>
      <vt:lpstr>Learning and Communication</vt:lpstr>
      <vt:lpstr>Learning and Communication </vt:lpstr>
      <vt:lpstr>Case study  Beans in Ethiopia 2004-2014 </vt:lpstr>
      <vt:lpstr>Other Success Stories in Plant Breeding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Agyemang Danquah</dc:creator>
  <cp:lastModifiedBy>Leigh-Ann Bard</cp:lastModifiedBy>
  <cp:revision>135</cp:revision>
  <cp:lastPrinted>2016-05-06T08:37:15Z</cp:lastPrinted>
  <dcterms:created xsi:type="dcterms:W3CDTF">2015-10-18T18:21:40Z</dcterms:created>
  <dcterms:modified xsi:type="dcterms:W3CDTF">2019-07-29T09:44:40Z</dcterms:modified>
</cp:coreProperties>
</file>