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6" r:id="rId2"/>
    <p:sldMasterId id="2147483710" r:id="rId3"/>
    <p:sldMasterId id="2147483724" r:id="rId4"/>
  </p:sldMasterIdLst>
  <p:notesMasterIdLst>
    <p:notesMasterId r:id="rId39"/>
  </p:notesMasterIdLst>
  <p:sldIdLst>
    <p:sldId id="297" r:id="rId5"/>
    <p:sldId id="284" r:id="rId6"/>
    <p:sldId id="325" r:id="rId7"/>
    <p:sldId id="285" r:id="rId8"/>
    <p:sldId id="287" r:id="rId9"/>
    <p:sldId id="288" r:id="rId10"/>
    <p:sldId id="326" r:id="rId11"/>
    <p:sldId id="290" r:id="rId12"/>
    <p:sldId id="327" r:id="rId13"/>
    <p:sldId id="291" r:id="rId14"/>
    <p:sldId id="322" r:id="rId15"/>
    <p:sldId id="307" r:id="rId16"/>
    <p:sldId id="273" r:id="rId17"/>
    <p:sldId id="323" r:id="rId18"/>
    <p:sldId id="292" r:id="rId19"/>
    <p:sldId id="308" r:id="rId20"/>
    <p:sldId id="328" r:id="rId21"/>
    <p:sldId id="330" r:id="rId22"/>
    <p:sldId id="293" r:id="rId23"/>
    <p:sldId id="294" r:id="rId24"/>
    <p:sldId id="324" r:id="rId25"/>
    <p:sldId id="301" r:id="rId26"/>
    <p:sldId id="332" r:id="rId27"/>
    <p:sldId id="309" r:id="rId28"/>
    <p:sldId id="303" r:id="rId29"/>
    <p:sldId id="304" r:id="rId30"/>
    <p:sldId id="305" r:id="rId31"/>
    <p:sldId id="331" r:id="rId32"/>
    <p:sldId id="333" r:id="rId33"/>
    <p:sldId id="310" r:id="rId34"/>
    <p:sldId id="319" r:id="rId35"/>
    <p:sldId id="311" r:id="rId36"/>
    <p:sldId id="312" r:id="rId37"/>
    <p:sldId id="334"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15" autoAdjust="0"/>
    <p:restoredTop sz="94906" autoAdjust="0"/>
  </p:normalViewPr>
  <p:slideViewPr>
    <p:cSldViewPr snapToGrid="0">
      <p:cViewPr varScale="1">
        <p:scale>
          <a:sx n="109" d="100"/>
          <a:sy n="109" d="100"/>
        </p:scale>
        <p:origin x="154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BB6F12-7184-2940-9AA7-CBFE512CCA6D}" type="datetimeFigureOut">
              <a:rPr lang="en-US" smtClean="0"/>
              <a:t>7/29/2019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4B7C48-2F34-9A48-A26F-7A11B9458B99}" type="slidenum">
              <a:rPr lang="en-US" smtClean="0"/>
              <a:t>‹#›</a:t>
            </a:fld>
            <a:endParaRPr lang="en-US"/>
          </a:p>
        </p:txBody>
      </p:sp>
    </p:spTree>
    <p:extLst>
      <p:ext uri="{BB962C8B-B14F-4D97-AF65-F5344CB8AC3E}">
        <p14:creationId xmlns:p14="http://schemas.microsoft.com/office/powerpoint/2010/main" val="1954882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35E8169-30DD-4E3D-88FE-E91A6C840007}" type="slidenum">
              <a:rPr lang="en-US" smtClean="0"/>
              <a:pPr>
                <a:defRPr/>
              </a:pPr>
              <a:t>21</a:t>
            </a:fld>
            <a:endParaRPr lang="en-US" dirty="0"/>
          </a:p>
        </p:txBody>
      </p:sp>
    </p:spTree>
    <p:extLst>
      <p:ext uri="{BB962C8B-B14F-4D97-AF65-F5344CB8AC3E}">
        <p14:creationId xmlns:p14="http://schemas.microsoft.com/office/powerpoint/2010/main" val="2623480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4B7C48-2F34-9A48-A26F-7A11B9458B99}" type="slidenum">
              <a:rPr lang="en-US" smtClean="0"/>
              <a:t>26</a:t>
            </a:fld>
            <a:endParaRPr lang="en-US"/>
          </a:p>
        </p:txBody>
      </p:sp>
    </p:spTree>
    <p:extLst>
      <p:ext uri="{BB962C8B-B14F-4D97-AF65-F5344CB8AC3E}">
        <p14:creationId xmlns:p14="http://schemas.microsoft.com/office/powerpoint/2010/main" val="1351004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image" Target="../media/image1.png"/><Relationship Id="rId16" Type="http://schemas.openxmlformats.org/officeDocument/2006/relationships/image" Target="../media/image15.jpg"/><Relationship Id="rId1" Type="http://schemas.openxmlformats.org/officeDocument/2006/relationships/slideMaster" Target="../slideMasters/slideMaster1.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jpeg"/><Relationship Id="rId10" Type="http://schemas.openxmlformats.org/officeDocument/2006/relationships/image" Target="../media/image9.jpeg"/><Relationship Id="rId4" Type="http://schemas.openxmlformats.org/officeDocument/2006/relationships/image" Target="../media/image3.gif"/><Relationship Id="rId9" Type="http://schemas.openxmlformats.org/officeDocument/2006/relationships/image" Target="../media/image8.jpeg"/><Relationship Id="rId14" Type="http://schemas.openxmlformats.org/officeDocument/2006/relationships/image" Target="../media/image13.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image" Target="../media/image1.png"/><Relationship Id="rId16" Type="http://schemas.openxmlformats.org/officeDocument/2006/relationships/image" Target="../media/image15.jpg"/><Relationship Id="rId1" Type="http://schemas.openxmlformats.org/officeDocument/2006/relationships/slideMaster" Target="../slideMasters/slideMaster2.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jpeg"/><Relationship Id="rId10" Type="http://schemas.openxmlformats.org/officeDocument/2006/relationships/image" Target="../media/image9.jpeg"/><Relationship Id="rId4" Type="http://schemas.openxmlformats.org/officeDocument/2006/relationships/image" Target="../media/image3.gif"/><Relationship Id="rId9" Type="http://schemas.openxmlformats.org/officeDocument/2006/relationships/image" Target="../media/image8.jpeg"/><Relationship Id="rId14" Type="http://schemas.openxmlformats.org/officeDocument/2006/relationships/image" Target="../media/image13.jpe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image" Target="../media/image1.png"/><Relationship Id="rId16" Type="http://schemas.openxmlformats.org/officeDocument/2006/relationships/image" Target="../media/image15.jpg"/><Relationship Id="rId1" Type="http://schemas.openxmlformats.org/officeDocument/2006/relationships/slideMaster" Target="../slideMasters/slideMaster3.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jpeg"/><Relationship Id="rId10" Type="http://schemas.openxmlformats.org/officeDocument/2006/relationships/image" Target="../media/image9.jpeg"/><Relationship Id="rId4" Type="http://schemas.openxmlformats.org/officeDocument/2006/relationships/image" Target="../media/image3.gif"/><Relationship Id="rId9" Type="http://schemas.openxmlformats.org/officeDocument/2006/relationships/image" Target="../media/image8.jpeg"/><Relationship Id="rId14" Type="http://schemas.openxmlformats.org/officeDocument/2006/relationships/image" Target="../media/image13.jpeg"/></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4474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8412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9169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1_Section Header">
    <p:spTree>
      <p:nvGrpSpPr>
        <p:cNvPr id="1" name=""/>
        <p:cNvGrpSpPr/>
        <p:nvPr/>
      </p:nvGrpSpPr>
      <p:grpSpPr>
        <a:xfrm>
          <a:off x="0" y="0"/>
          <a:ext cx="0" cy="0"/>
          <a:chOff x="0" y="0"/>
          <a:chExt cx="0" cy="0"/>
        </a:xfrm>
      </p:grpSpPr>
      <p:sp>
        <p:nvSpPr>
          <p:cNvPr id="15" name="Shape 15"/>
          <p:cNvSpPr/>
          <p:nvPr/>
        </p:nvSpPr>
        <p:spPr>
          <a:xfrm>
            <a:off x="0" y="4493"/>
            <a:ext cx="9144000" cy="2305880"/>
          </a:xfrm>
          <a:prstGeom prst="rect">
            <a:avLst/>
          </a:prstGeom>
          <a:solidFill/>
          <a:ln w="12700">
            <a:solidFill/>
            <a:miter/>
          </a:ln>
        </p:spPr>
        <p:txBody>
          <a:bodyPr lIns="0" tIns="0" rIns="0" bIns="0" anchor="ctr"/>
          <a:lstStyle/>
          <a:p>
            <a:pPr algn="ctr" defTabSz="457200">
              <a:defRPr>
                <a:solidFill>
                  <a:srgbClr val="FFFFFF"/>
                </a:solidFill>
              </a:defRPr>
            </a:pPr>
            <a:endParaRPr sz="1800">
              <a:solidFill>
                <a:srgbClr val="FFFFFF"/>
              </a:solidFill>
            </a:endParaRPr>
          </a:p>
        </p:txBody>
      </p:sp>
      <p:sp>
        <p:nvSpPr>
          <p:cNvPr id="16" name="Shape 16"/>
          <p:cNvSpPr/>
          <p:nvPr/>
        </p:nvSpPr>
        <p:spPr>
          <a:xfrm>
            <a:off x="304800" y="450922"/>
            <a:ext cx="8534400" cy="1631216"/>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defTabSz="457200"/>
            <a:r>
              <a:rPr sz="5000" b="1" dirty="0">
                <a:solidFill>
                  <a:srgbClr val="FFFFFF"/>
                </a:solidFill>
                <a:effectLst>
                  <a:outerShdw blurRad="38100" dist="38100" dir="2700000" rotWithShape="0">
                    <a:srgbClr val="000000">
                      <a:alpha val="43137"/>
                    </a:srgbClr>
                  </a:outerShdw>
                </a:effectLst>
                <a:ea typeface="Cambria"/>
                <a:cs typeface="Cambria"/>
                <a:sym typeface="Cambria"/>
              </a:rPr>
              <a:t>Demand-Led Plant Breeding</a:t>
            </a:r>
            <a:br>
              <a:rPr sz="5000" b="1" dirty="0">
                <a:solidFill>
                  <a:srgbClr val="FFFFFF"/>
                </a:solidFill>
                <a:effectLst>
                  <a:outerShdw blurRad="38100" dist="38100" dir="2700000" rotWithShape="0">
                    <a:srgbClr val="000000">
                      <a:alpha val="43137"/>
                    </a:srgbClr>
                  </a:outerShdw>
                </a:effectLst>
                <a:ea typeface="Cambria"/>
                <a:cs typeface="Cambria"/>
                <a:sym typeface="Cambria"/>
              </a:rPr>
            </a:br>
            <a:r>
              <a:rPr sz="5000" b="1" dirty="0">
                <a:solidFill>
                  <a:srgbClr val="FFFFFF"/>
                </a:solidFill>
                <a:effectLst>
                  <a:outerShdw blurRad="38100" dist="38100" dir="2700000" rotWithShape="0">
                    <a:srgbClr val="000000">
                      <a:alpha val="43137"/>
                    </a:srgbClr>
                  </a:outerShdw>
                </a:effectLst>
                <a:ea typeface="Cambria"/>
                <a:cs typeface="Cambria"/>
                <a:sym typeface="Cambria"/>
              </a:rPr>
              <a:t>Training Manual</a:t>
            </a:r>
          </a:p>
        </p:txBody>
      </p:sp>
      <p:grpSp>
        <p:nvGrpSpPr>
          <p:cNvPr id="4" name="Group 3"/>
          <p:cNvGrpSpPr/>
          <p:nvPr userDrawn="1"/>
        </p:nvGrpSpPr>
        <p:grpSpPr>
          <a:xfrm>
            <a:off x="74585" y="4575698"/>
            <a:ext cx="8984055" cy="2193337"/>
            <a:chOff x="74585" y="4575696"/>
            <a:chExt cx="8984055" cy="2193337"/>
          </a:xfrm>
        </p:grpSpPr>
        <p:pic>
          <p:nvPicPr>
            <p:cNvPr id="17" name="image1.png"/>
            <p:cNvPicPr/>
            <p:nvPr/>
          </p:nvPicPr>
          <p:blipFill>
            <a:blip r:embed="rId2" cstate="print">
              <a:extLst>
                <a:ext uri="{28A0092B-C50C-407E-A947-70E740481C1C}">
                  <a14:useLocalDpi xmlns:a14="http://schemas.microsoft.com/office/drawing/2010/main"/>
                </a:ext>
              </a:extLst>
            </a:blip>
            <a:stretch>
              <a:fillRect/>
            </a:stretch>
          </p:blipFill>
          <p:spPr>
            <a:xfrm>
              <a:off x="74585" y="4713865"/>
              <a:ext cx="554265" cy="747537"/>
            </a:xfrm>
            <a:prstGeom prst="rect">
              <a:avLst/>
            </a:prstGeom>
            <a:ln w="12700" cap="flat">
              <a:noFill/>
              <a:miter lim="400000"/>
            </a:ln>
            <a:effectLst/>
          </p:spPr>
        </p:pic>
        <p:pic>
          <p:nvPicPr>
            <p:cNvPr id="18" name="image2.png"/>
            <p:cNvPicPr/>
            <p:nvPr/>
          </p:nvPicPr>
          <p:blipFill>
            <a:blip r:embed="rId3">
              <a:extLst/>
            </a:blip>
            <a:stretch>
              <a:fillRect/>
            </a:stretch>
          </p:blipFill>
          <p:spPr>
            <a:xfrm>
              <a:off x="5902728" y="4855785"/>
              <a:ext cx="1446182" cy="543136"/>
            </a:xfrm>
            <a:prstGeom prst="rect">
              <a:avLst/>
            </a:prstGeom>
            <a:ln w="12700" cap="flat">
              <a:noFill/>
              <a:miter lim="400000"/>
            </a:ln>
            <a:effectLst/>
          </p:spPr>
        </p:pic>
        <p:pic>
          <p:nvPicPr>
            <p:cNvPr id="19" name="image3.gif" descr="Syngenta Foundation for Sustainable Agriculture - Homepage"/>
            <p:cNvPicPr/>
            <p:nvPr/>
          </p:nvPicPr>
          <p:blipFill>
            <a:blip r:embed="rId4">
              <a:extLst/>
            </a:blip>
            <a:stretch>
              <a:fillRect/>
            </a:stretch>
          </p:blipFill>
          <p:spPr>
            <a:xfrm>
              <a:off x="74585" y="5930696"/>
              <a:ext cx="1542114" cy="475244"/>
            </a:xfrm>
            <a:prstGeom prst="rect">
              <a:avLst/>
            </a:prstGeom>
            <a:ln w="12700" cap="flat">
              <a:noFill/>
              <a:miter lim="400000"/>
            </a:ln>
            <a:effectLst/>
          </p:spPr>
        </p:pic>
        <p:pic>
          <p:nvPicPr>
            <p:cNvPr id="20" name="image4.png"/>
            <p:cNvPicPr/>
            <p:nvPr/>
          </p:nvPicPr>
          <p:blipFill>
            <a:blip r:embed="rId5" cstate="print">
              <a:extLst>
                <a:ext uri="{28A0092B-C50C-407E-A947-70E740481C1C}">
                  <a14:useLocalDpi xmlns:a14="http://schemas.microsoft.com/office/drawing/2010/main"/>
                </a:ext>
              </a:extLst>
            </a:blip>
            <a:srcRect/>
            <a:stretch>
              <a:fillRect/>
            </a:stretch>
          </p:blipFill>
          <p:spPr>
            <a:xfrm>
              <a:off x="788439" y="4775126"/>
              <a:ext cx="620019" cy="678920"/>
            </a:xfrm>
            <a:prstGeom prst="rect">
              <a:avLst/>
            </a:prstGeom>
            <a:ln w="12700" cap="flat">
              <a:noFill/>
              <a:miter lim="400000"/>
            </a:ln>
            <a:effectLst/>
          </p:spPr>
        </p:pic>
        <p:pic>
          <p:nvPicPr>
            <p:cNvPr id="21" name="image5.jpg"/>
            <p:cNvPicPr>
              <a:picLocks noChangeAspect="1"/>
            </p:cNvPicPr>
            <p:nvPr/>
          </p:nvPicPr>
          <p:blipFill>
            <a:blip r:embed="rId6">
              <a:extLst/>
            </a:blip>
            <a:stretch>
              <a:fillRect/>
            </a:stretch>
          </p:blipFill>
          <p:spPr>
            <a:xfrm>
              <a:off x="1510531" y="4575696"/>
              <a:ext cx="780126" cy="917795"/>
            </a:xfrm>
            <a:prstGeom prst="rect">
              <a:avLst/>
            </a:prstGeom>
            <a:ln w="12700" cap="flat">
              <a:noFill/>
              <a:miter lim="400000"/>
            </a:ln>
            <a:effectLst/>
          </p:spPr>
        </p:pic>
        <p:pic>
          <p:nvPicPr>
            <p:cNvPr id="22" name="image6.jpg"/>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6887870" y="5636659"/>
              <a:ext cx="816466" cy="967763"/>
            </a:xfrm>
            <a:prstGeom prst="rect">
              <a:avLst/>
            </a:prstGeom>
            <a:ln w="12700" cap="flat">
              <a:noFill/>
              <a:miter lim="400000"/>
            </a:ln>
            <a:effectLst/>
          </p:spPr>
        </p:pic>
        <p:pic>
          <p:nvPicPr>
            <p:cNvPr id="23" name="image7.jpg"/>
            <p:cNvPicPr/>
            <p:nvPr/>
          </p:nvPicPr>
          <p:blipFill>
            <a:blip r:embed="rId8">
              <a:extLst/>
            </a:blip>
            <a:stretch>
              <a:fillRect/>
            </a:stretch>
          </p:blipFill>
          <p:spPr>
            <a:xfrm>
              <a:off x="2372045" y="4713865"/>
              <a:ext cx="680126" cy="740248"/>
            </a:xfrm>
            <a:prstGeom prst="rect">
              <a:avLst/>
            </a:prstGeom>
            <a:ln w="12700" cap="flat">
              <a:noFill/>
              <a:miter lim="400000"/>
            </a:ln>
            <a:effectLst/>
          </p:spPr>
        </p:pic>
        <p:pic>
          <p:nvPicPr>
            <p:cNvPr id="24" name="image8.jpg"/>
            <p:cNvPicPr/>
            <p:nvPr/>
          </p:nvPicPr>
          <p:blipFill>
            <a:blip r:embed="rId9" cstate="print">
              <a:extLst>
                <a:ext uri="{28A0092B-C50C-407E-A947-70E740481C1C}">
                  <a14:useLocalDpi xmlns:a14="http://schemas.microsoft.com/office/drawing/2010/main"/>
                </a:ext>
              </a:extLst>
            </a:blip>
            <a:srcRect/>
            <a:stretch>
              <a:fillRect/>
            </a:stretch>
          </p:blipFill>
          <p:spPr>
            <a:xfrm>
              <a:off x="3052171" y="4741193"/>
              <a:ext cx="1720322" cy="746812"/>
            </a:xfrm>
            <a:prstGeom prst="rect">
              <a:avLst/>
            </a:prstGeom>
            <a:ln w="12700" cap="flat">
              <a:noFill/>
              <a:miter lim="400000"/>
            </a:ln>
            <a:effectLst/>
          </p:spPr>
        </p:pic>
        <p:pic>
          <p:nvPicPr>
            <p:cNvPr id="25" name="image9.jpg"/>
            <p:cNvPicPr/>
            <p:nvPr/>
          </p:nvPicPr>
          <p:blipFill>
            <a:blip r:embed="rId10" cstate="print">
              <a:extLst>
                <a:ext uri="{28A0092B-C50C-407E-A947-70E740481C1C}">
                  <a14:useLocalDpi xmlns:a14="http://schemas.microsoft.com/office/drawing/2010/main"/>
                </a:ext>
              </a:extLst>
            </a:blip>
            <a:stretch>
              <a:fillRect/>
            </a:stretch>
          </p:blipFill>
          <p:spPr>
            <a:xfrm>
              <a:off x="7362462" y="4775126"/>
              <a:ext cx="1696178" cy="652264"/>
            </a:xfrm>
            <a:prstGeom prst="rect">
              <a:avLst/>
            </a:prstGeom>
            <a:ln w="12700" cap="flat">
              <a:noFill/>
              <a:miter lim="400000"/>
            </a:ln>
            <a:effectLst/>
          </p:spPr>
        </p:pic>
        <p:pic>
          <p:nvPicPr>
            <p:cNvPr id="26" name="image10.png"/>
            <p:cNvPicPr/>
            <p:nvPr/>
          </p:nvPicPr>
          <p:blipFill>
            <a:blip r:embed="rId11" cstate="print">
              <a:extLst>
                <a:ext uri="{28A0092B-C50C-407E-A947-70E740481C1C}">
                  <a14:useLocalDpi xmlns:a14="http://schemas.microsoft.com/office/drawing/2010/main"/>
                </a:ext>
              </a:extLst>
            </a:blip>
            <a:stretch>
              <a:fillRect/>
            </a:stretch>
          </p:blipFill>
          <p:spPr>
            <a:xfrm>
              <a:off x="7771896" y="5930414"/>
              <a:ext cx="1235636" cy="592925"/>
            </a:xfrm>
            <a:prstGeom prst="rect">
              <a:avLst/>
            </a:prstGeom>
            <a:ln w="12700" cap="flat">
              <a:noFill/>
              <a:miter lim="400000"/>
            </a:ln>
            <a:effectLst/>
          </p:spPr>
        </p:pic>
        <p:pic>
          <p:nvPicPr>
            <p:cNvPr id="27" name="image11.jpg"/>
            <p:cNvPicPr>
              <a:picLocks noChangeAspect="1"/>
            </p:cNvPicPr>
            <p:nvPr/>
          </p:nvPicPr>
          <p:blipFill>
            <a:blip r:embed="rId12" cstate="print">
              <a:extLst>
                <a:ext uri="{28A0092B-C50C-407E-A947-70E740481C1C}">
                  <a14:useLocalDpi xmlns:a14="http://schemas.microsoft.com/office/drawing/2010/main"/>
                </a:ext>
              </a:extLst>
            </a:blip>
            <a:stretch>
              <a:fillRect/>
            </a:stretch>
          </p:blipFill>
          <p:spPr>
            <a:xfrm>
              <a:off x="4458329" y="5749530"/>
              <a:ext cx="902886" cy="865265"/>
            </a:xfrm>
            <a:prstGeom prst="rect">
              <a:avLst/>
            </a:prstGeom>
            <a:ln w="12700" cap="flat">
              <a:noFill/>
              <a:miter lim="400000"/>
            </a:ln>
            <a:effectLst/>
          </p:spPr>
        </p:pic>
        <p:pic>
          <p:nvPicPr>
            <p:cNvPr id="28" name="image12.jpg"/>
            <p:cNvPicPr/>
            <p:nvPr/>
          </p:nvPicPr>
          <p:blipFill>
            <a:blip r:embed="rId13" cstate="print">
              <a:extLst>
                <a:ext uri="{28A0092B-C50C-407E-A947-70E740481C1C}">
                  <a14:useLocalDpi xmlns:a14="http://schemas.microsoft.com/office/drawing/2010/main"/>
                </a:ext>
              </a:extLst>
            </a:blip>
            <a:stretch>
              <a:fillRect/>
            </a:stretch>
          </p:blipFill>
          <p:spPr>
            <a:xfrm>
              <a:off x="2721061" y="5713115"/>
              <a:ext cx="1579867" cy="901680"/>
            </a:xfrm>
            <a:prstGeom prst="rect">
              <a:avLst/>
            </a:prstGeom>
            <a:ln w="12700" cap="flat">
              <a:noFill/>
              <a:miter lim="400000"/>
            </a:ln>
            <a:effectLst/>
          </p:spPr>
        </p:pic>
        <p:pic>
          <p:nvPicPr>
            <p:cNvPr id="29" name="image13.jpg"/>
            <p:cNvPicPr/>
            <p:nvPr/>
          </p:nvPicPr>
          <p:blipFill>
            <a:blip r:embed="rId14" cstate="print">
              <a:extLst>
                <a:ext uri="{28A0092B-C50C-407E-A947-70E740481C1C}">
                  <a14:useLocalDpi xmlns:a14="http://schemas.microsoft.com/office/drawing/2010/main"/>
                </a:ext>
              </a:extLst>
            </a:blip>
            <a:stretch>
              <a:fillRect/>
            </a:stretch>
          </p:blipFill>
          <p:spPr>
            <a:xfrm>
              <a:off x="1628885" y="5722510"/>
              <a:ext cx="1046521" cy="1046523"/>
            </a:xfrm>
            <a:prstGeom prst="rect">
              <a:avLst/>
            </a:prstGeom>
            <a:ln w="12700" cap="flat">
              <a:noFill/>
              <a:miter lim="400000"/>
            </a:ln>
            <a:effectLst/>
          </p:spPr>
        </p:pic>
        <p:pic>
          <p:nvPicPr>
            <p:cNvPr id="30" name="ruforum.jpg"/>
            <p:cNvPicPr/>
            <p:nvPr/>
          </p:nvPicPr>
          <p:blipFill>
            <a:blip r:embed="rId15" cstate="print">
              <a:extLst>
                <a:ext uri="{28A0092B-C50C-407E-A947-70E740481C1C}">
                  <a14:useLocalDpi xmlns:a14="http://schemas.microsoft.com/office/drawing/2010/main"/>
                </a:ext>
              </a:extLst>
            </a:blip>
            <a:srcRect/>
            <a:stretch>
              <a:fillRect/>
            </a:stretch>
          </p:blipFill>
          <p:spPr>
            <a:xfrm>
              <a:off x="5374727" y="5874221"/>
              <a:ext cx="1540167" cy="612756"/>
            </a:xfrm>
            <a:prstGeom prst="rect">
              <a:avLst/>
            </a:prstGeom>
            <a:ln w="12700" cap="flat">
              <a:noFill/>
              <a:miter lim="400000"/>
            </a:ln>
            <a:effectLst/>
          </p:spPr>
        </p:pic>
      </p:grpSp>
      <p:pic>
        <p:nvPicPr>
          <p:cNvPr id="3" name="Picture 2" descr="506b05695aebfmakerere-university.jpg"/>
          <p:cNvPicPr>
            <a:picLocks noChangeAspect="1"/>
          </p:cNvPicPr>
          <p:nvPr userDrawn="1"/>
        </p:nvPicPr>
        <p:blipFill>
          <a:blip r:embed="rId16">
            <a:extLst>
              <a:ext uri="{28A0092B-C50C-407E-A947-70E740481C1C}">
                <a14:useLocalDpi xmlns:a14="http://schemas.microsoft.com/office/drawing/2010/main"/>
              </a:ext>
            </a:extLst>
          </a:blip>
          <a:stretch>
            <a:fillRect/>
          </a:stretch>
        </p:blipFill>
        <p:spPr>
          <a:xfrm>
            <a:off x="4789302" y="4534777"/>
            <a:ext cx="1093097" cy="953282"/>
          </a:xfrm>
          <a:prstGeom prst="rect">
            <a:avLst/>
          </a:prstGeom>
        </p:spPr>
      </p:pic>
    </p:spTree>
    <p:extLst>
      <p:ext uri="{BB962C8B-B14F-4D97-AF65-F5344CB8AC3E}">
        <p14:creationId xmlns:p14="http://schemas.microsoft.com/office/powerpoint/2010/main" val="1530479821"/>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71476" y="88900"/>
            <a:ext cx="8455025" cy="812800"/>
          </a:xfrm>
        </p:spPr>
        <p:txBody>
          <a:bodyPr/>
          <a:lstStyle/>
          <a:p>
            <a:r>
              <a:rPr lang="en-US"/>
              <a:t>Click to edit Master title style</a:t>
            </a:r>
            <a:endParaRPr lang="en-GB"/>
          </a:p>
        </p:txBody>
      </p:sp>
      <p:sp>
        <p:nvSpPr>
          <p:cNvPr id="3" name="Table Placeholder 2"/>
          <p:cNvSpPr>
            <a:spLocks noGrp="1"/>
          </p:cNvSpPr>
          <p:nvPr>
            <p:ph type="tbl" idx="1"/>
          </p:nvPr>
        </p:nvSpPr>
        <p:spPr>
          <a:xfrm>
            <a:off x="371476" y="1211263"/>
            <a:ext cx="8480425" cy="4779962"/>
          </a:xfrm>
        </p:spPr>
        <p:txBody>
          <a:bodyPr/>
          <a:lstStyle/>
          <a:p>
            <a:endParaRPr lang="en-GB"/>
          </a:p>
        </p:txBody>
      </p:sp>
      <p:sp>
        <p:nvSpPr>
          <p:cNvPr id="4" name="Footer Placeholder 3"/>
          <p:cNvSpPr>
            <a:spLocks noGrp="1"/>
          </p:cNvSpPr>
          <p:nvPr>
            <p:ph type="ftr" sz="quarter" idx="10"/>
          </p:nvPr>
        </p:nvSpPr>
        <p:spPr>
          <a:xfrm>
            <a:off x="817563" y="6481765"/>
            <a:ext cx="5753100" cy="376237"/>
          </a:xfrm>
        </p:spPr>
        <p:txBody>
          <a:bodyPr/>
          <a:lstStyle>
            <a:lvl1pPr>
              <a:defRPr/>
            </a:lvl1pPr>
          </a:lstStyle>
          <a:p>
            <a:endParaRPr lang="en-GB">
              <a:solidFill>
                <a:prstClr val="black">
                  <a:tint val="75000"/>
                </a:prstClr>
              </a:solidFill>
            </a:endParaRPr>
          </a:p>
        </p:txBody>
      </p:sp>
    </p:spTree>
    <p:extLst>
      <p:ext uri="{BB962C8B-B14F-4D97-AF65-F5344CB8AC3E}">
        <p14:creationId xmlns:p14="http://schemas.microsoft.com/office/powerpoint/2010/main" val="970853719"/>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1752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58115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1419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857878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612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2254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0233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19366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37684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931860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41017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36101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1_Section Header">
    <p:spTree>
      <p:nvGrpSpPr>
        <p:cNvPr id="1" name=""/>
        <p:cNvGrpSpPr/>
        <p:nvPr/>
      </p:nvGrpSpPr>
      <p:grpSpPr>
        <a:xfrm>
          <a:off x="0" y="0"/>
          <a:ext cx="0" cy="0"/>
          <a:chOff x="0" y="0"/>
          <a:chExt cx="0" cy="0"/>
        </a:xfrm>
      </p:grpSpPr>
      <p:sp>
        <p:nvSpPr>
          <p:cNvPr id="15" name="Shape 15"/>
          <p:cNvSpPr/>
          <p:nvPr/>
        </p:nvSpPr>
        <p:spPr>
          <a:xfrm>
            <a:off x="0" y="4493"/>
            <a:ext cx="9144000" cy="2305880"/>
          </a:xfrm>
          <a:prstGeom prst="rect">
            <a:avLst/>
          </a:prstGeom>
          <a:solidFill/>
          <a:ln w="12700">
            <a:solidFill/>
            <a:miter/>
          </a:ln>
        </p:spPr>
        <p:txBody>
          <a:bodyPr lIns="0" tIns="0" rIns="0" bIns="0" anchor="ctr"/>
          <a:lstStyle/>
          <a:p>
            <a:pPr algn="ctr" defTabSz="457200">
              <a:defRPr>
                <a:solidFill>
                  <a:srgbClr val="FFFFFF"/>
                </a:solidFill>
              </a:defRPr>
            </a:pPr>
            <a:endParaRPr>
              <a:solidFill>
                <a:srgbClr val="FFFFFF"/>
              </a:solidFill>
            </a:endParaRPr>
          </a:p>
        </p:txBody>
      </p:sp>
      <p:sp>
        <p:nvSpPr>
          <p:cNvPr id="16" name="Shape 16"/>
          <p:cNvSpPr/>
          <p:nvPr/>
        </p:nvSpPr>
        <p:spPr>
          <a:xfrm>
            <a:off x="304800" y="450922"/>
            <a:ext cx="8534400" cy="1631216"/>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defTabSz="457200"/>
            <a:r>
              <a:rPr sz="5000" b="1" dirty="0">
                <a:solidFill>
                  <a:srgbClr val="FFFFFF"/>
                </a:solidFill>
                <a:effectLst>
                  <a:outerShdw blurRad="38100" dist="38100" dir="2700000" rotWithShape="0">
                    <a:srgbClr val="000000">
                      <a:alpha val="43137"/>
                    </a:srgbClr>
                  </a:outerShdw>
                </a:effectLst>
                <a:ea typeface="Cambria"/>
                <a:cs typeface="Cambria"/>
                <a:sym typeface="Cambria"/>
              </a:rPr>
              <a:t>Demand-Led Plant Breeding</a:t>
            </a:r>
            <a:br>
              <a:rPr sz="5000" b="1" dirty="0">
                <a:solidFill>
                  <a:srgbClr val="FFFFFF"/>
                </a:solidFill>
                <a:effectLst>
                  <a:outerShdw blurRad="38100" dist="38100" dir="2700000" rotWithShape="0">
                    <a:srgbClr val="000000">
                      <a:alpha val="43137"/>
                    </a:srgbClr>
                  </a:outerShdw>
                </a:effectLst>
                <a:ea typeface="Cambria"/>
                <a:cs typeface="Cambria"/>
                <a:sym typeface="Cambria"/>
              </a:rPr>
            </a:br>
            <a:r>
              <a:rPr sz="5000" b="1" dirty="0">
                <a:solidFill>
                  <a:srgbClr val="FFFFFF"/>
                </a:solidFill>
                <a:effectLst>
                  <a:outerShdw blurRad="38100" dist="38100" dir="2700000" rotWithShape="0">
                    <a:srgbClr val="000000">
                      <a:alpha val="43137"/>
                    </a:srgbClr>
                  </a:outerShdw>
                </a:effectLst>
                <a:ea typeface="Cambria"/>
                <a:cs typeface="Cambria"/>
                <a:sym typeface="Cambria"/>
              </a:rPr>
              <a:t>Training Manual</a:t>
            </a:r>
          </a:p>
        </p:txBody>
      </p:sp>
      <p:grpSp>
        <p:nvGrpSpPr>
          <p:cNvPr id="4" name="Group 3"/>
          <p:cNvGrpSpPr/>
          <p:nvPr userDrawn="1"/>
        </p:nvGrpSpPr>
        <p:grpSpPr>
          <a:xfrm>
            <a:off x="74585" y="4575696"/>
            <a:ext cx="8984055" cy="2193337"/>
            <a:chOff x="74585" y="4575696"/>
            <a:chExt cx="8984055" cy="2193337"/>
          </a:xfrm>
        </p:grpSpPr>
        <p:pic>
          <p:nvPicPr>
            <p:cNvPr id="17" name="image1.png"/>
            <p:cNvPicPr/>
            <p:nvPr/>
          </p:nvPicPr>
          <p:blipFill>
            <a:blip r:embed="rId2" cstate="print">
              <a:extLst>
                <a:ext uri="{28A0092B-C50C-407E-A947-70E740481C1C}">
                  <a14:useLocalDpi xmlns:a14="http://schemas.microsoft.com/office/drawing/2010/main"/>
                </a:ext>
              </a:extLst>
            </a:blip>
            <a:stretch>
              <a:fillRect/>
            </a:stretch>
          </p:blipFill>
          <p:spPr>
            <a:xfrm>
              <a:off x="74585" y="4713865"/>
              <a:ext cx="554265" cy="747537"/>
            </a:xfrm>
            <a:prstGeom prst="rect">
              <a:avLst/>
            </a:prstGeom>
            <a:ln w="12700" cap="flat">
              <a:noFill/>
              <a:miter lim="400000"/>
            </a:ln>
            <a:effectLst/>
          </p:spPr>
        </p:pic>
        <p:pic>
          <p:nvPicPr>
            <p:cNvPr id="18" name="image2.png"/>
            <p:cNvPicPr/>
            <p:nvPr/>
          </p:nvPicPr>
          <p:blipFill>
            <a:blip r:embed="rId3">
              <a:extLst/>
            </a:blip>
            <a:stretch>
              <a:fillRect/>
            </a:stretch>
          </p:blipFill>
          <p:spPr>
            <a:xfrm>
              <a:off x="5902728" y="4855785"/>
              <a:ext cx="1446182" cy="543136"/>
            </a:xfrm>
            <a:prstGeom prst="rect">
              <a:avLst/>
            </a:prstGeom>
            <a:ln w="12700" cap="flat">
              <a:noFill/>
              <a:miter lim="400000"/>
            </a:ln>
            <a:effectLst/>
          </p:spPr>
        </p:pic>
        <p:pic>
          <p:nvPicPr>
            <p:cNvPr id="19" name="image3.gif" descr="Syngenta Foundation for Sustainable Agriculture - Homepage"/>
            <p:cNvPicPr/>
            <p:nvPr/>
          </p:nvPicPr>
          <p:blipFill>
            <a:blip r:embed="rId4">
              <a:extLst/>
            </a:blip>
            <a:stretch>
              <a:fillRect/>
            </a:stretch>
          </p:blipFill>
          <p:spPr>
            <a:xfrm>
              <a:off x="74585" y="5930696"/>
              <a:ext cx="1542114" cy="475244"/>
            </a:xfrm>
            <a:prstGeom prst="rect">
              <a:avLst/>
            </a:prstGeom>
            <a:ln w="12700" cap="flat">
              <a:noFill/>
              <a:miter lim="400000"/>
            </a:ln>
            <a:effectLst/>
          </p:spPr>
        </p:pic>
        <p:pic>
          <p:nvPicPr>
            <p:cNvPr id="20" name="image4.png"/>
            <p:cNvPicPr/>
            <p:nvPr/>
          </p:nvPicPr>
          <p:blipFill>
            <a:blip r:embed="rId5" cstate="print">
              <a:extLst>
                <a:ext uri="{28A0092B-C50C-407E-A947-70E740481C1C}">
                  <a14:useLocalDpi xmlns:a14="http://schemas.microsoft.com/office/drawing/2010/main"/>
                </a:ext>
              </a:extLst>
            </a:blip>
            <a:srcRect/>
            <a:stretch>
              <a:fillRect/>
            </a:stretch>
          </p:blipFill>
          <p:spPr>
            <a:xfrm>
              <a:off x="788439" y="4775126"/>
              <a:ext cx="620019" cy="678920"/>
            </a:xfrm>
            <a:prstGeom prst="rect">
              <a:avLst/>
            </a:prstGeom>
            <a:ln w="12700" cap="flat">
              <a:noFill/>
              <a:miter lim="400000"/>
            </a:ln>
            <a:effectLst/>
          </p:spPr>
        </p:pic>
        <p:pic>
          <p:nvPicPr>
            <p:cNvPr id="21" name="image5.jpg"/>
            <p:cNvPicPr>
              <a:picLocks noChangeAspect="1"/>
            </p:cNvPicPr>
            <p:nvPr/>
          </p:nvPicPr>
          <p:blipFill>
            <a:blip r:embed="rId6">
              <a:extLst/>
            </a:blip>
            <a:stretch>
              <a:fillRect/>
            </a:stretch>
          </p:blipFill>
          <p:spPr>
            <a:xfrm>
              <a:off x="1510531" y="4575696"/>
              <a:ext cx="780126" cy="917795"/>
            </a:xfrm>
            <a:prstGeom prst="rect">
              <a:avLst/>
            </a:prstGeom>
            <a:ln w="12700" cap="flat">
              <a:noFill/>
              <a:miter lim="400000"/>
            </a:ln>
            <a:effectLst/>
          </p:spPr>
        </p:pic>
        <p:pic>
          <p:nvPicPr>
            <p:cNvPr id="22" name="image6.jpg"/>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6887870" y="5636659"/>
              <a:ext cx="816466" cy="967763"/>
            </a:xfrm>
            <a:prstGeom prst="rect">
              <a:avLst/>
            </a:prstGeom>
            <a:ln w="12700" cap="flat">
              <a:noFill/>
              <a:miter lim="400000"/>
            </a:ln>
            <a:effectLst/>
          </p:spPr>
        </p:pic>
        <p:pic>
          <p:nvPicPr>
            <p:cNvPr id="23" name="image7.jpg"/>
            <p:cNvPicPr/>
            <p:nvPr/>
          </p:nvPicPr>
          <p:blipFill>
            <a:blip r:embed="rId8">
              <a:extLst/>
            </a:blip>
            <a:stretch>
              <a:fillRect/>
            </a:stretch>
          </p:blipFill>
          <p:spPr>
            <a:xfrm>
              <a:off x="2372045" y="4713865"/>
              <a:ext cx="680126" cy="740248"/>
            </a:xfrm>
            <a:prstGeom prst="rect">
              <a:avLst/>
            </a:prstGeom>
            <a:ln w="12700" cap="flat">
              <a:noFill/>
              <a:miter lim="400000"/>
            </a:ln>
            <a:effectLst/>
          </p:spPr>
        </p:pic>
        <p:pic>
          <p:nvPicPr>
            <p:cNvPr id="24" name="image8.jpg"/>
            <p:cNvPicPr/>
            <p:nvPr/>
          </p:nvPicPr>
          <p:blipFill>
            <a:blip r:embed="rId9" cstate="print">
              <a:extLst>
                <a:ext uri="{28A0092B-C50C-407E-A947-70E740481C1C}">
                  <a14:useLocalDpi xmlns:a14="http://schemas.microsoft.com/office/drawing/2010/main"/>
                </a:ext>
              </a:extLst>
            </a:blip>
            <a:srcRect/>
            <a:stretch>
              <a:fillRect/>
            </a:stretch>
          </p:blipFill>
          <p:spPr>
            <a:xfrm>
              <a:off x="3052171" y="4741193"/>
              <a:ext cx="1720322" cy="746812"/>
            </a:xfrm>
            <a:prstGeom prst="rect">
              <a:avLst/>
            </a:prstGeom>
            <a:ln w="12700" cap="flat">
              <a:noFill/>
              <a:miter lim="400000"/>
            </a:ln>
            <a:effectLst/>
          </p:spPr>
        </p:pic>
        <p:pic>
          <p:nvPicPr>
            <p:cNvPr id="25" name="image9.jpg"/>
            <p:cNvPicPr/>
            <p:nvPr/>
          </p:nvPicPr>
          <p:blipFill>
            <a:blip r:embed="rId10" cstate="print">
              <a:extLst>
                <a:ext uri="{28A0092B-C50C-407E-A947-70E740481C1C}">
                  <a14:useLocalDpi xmlns:a14="http://schemas.microsoft.com/office/drawing/2010/main"/>
                </a:ext>
              </a:extLst>
            </a:blip>
            <a:stretch>
              <a:fillRect/>
            </a:stretch>
          </p:blipFill>
          <p:spPr>
            <a:xfrm>
              <a:off x="7362462" y="4775126"/>
              <a:ext cx="1696178" cy="652264"/>
            </a:xfrm>
            <a:prstGeom prst="rect">
              <a:avLst/>
            </a:prstGeom>
            <a:ln w="12700" cap="flat">
              <a:noFill/>
              <a:miter lim="400000"/>
            </a:ln>
            <a:effectLst/>
          </p:spPr>
        </p:pic>
        <p:pic>
          <p:nvPicPr>
            <p:cNvPr id="26" name="image10.png"/>
            <p:cNvPicPr/>
            <p:nvPr/>
          </p:nvPicPr>
          <p:blipFill>
            <a:blip r:embed="rId11" cstate="print">
              <a:extLst>
                <a:ext uri="{28A0092B-C50C-407E-A947-70E740481C1C}">
                  <a14:useLocalDpi xmlns:a14="http://schemas.microsoft.com/office/drawing/2010/main"/>
                </a:ext>
              </a:extLst>
            </a:blip>
            <a:stretch>
              <a:fillRect/>
            </a:stretch>
          </p:blipFill>
          <p:spPr>
            <a:xfrm>
              <a:off x="7771896" y="5930414"/>
              <a:ext cx="1235636" cy="592925"/>
            </a:xfrm>
            <a:prstGeom prst="rect">
              <a:avLst/>
            </a:prstGeom>
            <a:ln w="12700" cap="flat">
              <a:noFill/>
              <a:miter lim="400000"/>
            </a:ln>
            <a:effectLst/>
          </p:spPr>
        </p:pic>
        <p:pic>
          <p:nvPicPr>
            <p:cNvPr id="27" name="image11.jpg"/>
            <p:cNvPicPr>
              <a:picLocks noChangeAspect="1"/>
            </p:cNvPicPr>
            <p:nvPr/>
          </p:nvPicPr>
          <p:blipFill>
            <a:blip r:embed="rId12" cstate="print">
              <a:extLst>
                <a:ext uri="{28A0092B-C50C-407E-A947-70E740481C1C}">
                  <a14:useLocalDpi xmlns:a14="http://schemas.microsoft.com/office/drawing/2010/main"/>
                </a:ext>
              </a:extLst>
            </a:blip>
            <a:stretch>
              <a:fillRect/>
            </a:stretch>
          </p:blipFill>
          <p:spPr>
            <a:xfrm>
              <a:off x="4458329" y="5749530"/>
              <a:ext cx="902886" cy="865265"/>
            </a:xfrm>
            <a:prstGeom prst="rect">
              <a:avLst/>
            </a:prstGeom>
            <a:ln w="12700" cap="flat">
              <a:noFill/>
              <a:miter lim="400000"/>
            </a:ln>
            <a:effectLst/>
          </p:spPr>
        </p:pic>
        <p:pic>
          <p:nvPicPr>
            <p:cNvPr id="28" name="image12.jpg"/>
            <p:cNvPicPr/>
            <p:nvPr/>
          </p:nvPicPr>
          <p:blipFill>
            <a:blip r:embed="rId13" cstate="print">
              <a:extLst>
                <a:ext uri="{28A0092B-C50C-407E-A947-70E740481C1C}">
                  <a14:useLocalDpi xmlns:a14="http://schemas.microsoft.com/office/drawing/2010/main"/>
                </a:ext>
              </a:extLst>
            </a:blip>
            <a:stretch>
              <a:fillRect/>
            </a:stretch>
          </p:blipFill>
          <p:spPr>
            <a:xfrm>
              <a:off x="2721061" y="5713115"/>
              <a:ext cx="1579867" cy="901680"/>
            </a:xfrm>
            <a:prstGeom prst="rect">
              <a:avLst/>
            </a:prstGeom>
            <a:ln w="12700" cap="flat">
              <a:noFill/>
              <a:miter lim="400000"/>
            </a:ln>
            <a:effectLst/>
          </p:spPr>
        </p:pic>
        <p:pic>
          <p:nvPicPr>
            <p:cNvPr id="29" name="image13.jpg"/>
            <p:cNvPicPr/>
            <p:nvPr/>
          </p:nvPicPr>
          <p:blipFill>
            <a:blip r:embed="rId14" cstate="print">
              <a:extLst>
                <a:ext uri="{28A0092B-C50C-407E-A947-70E740481C1C}">
                  <a14:useLocalDpi xmlns:a14="http://schemas.microsoft.com/office/drawing/2010/main"/>
                </a:ext>
              </a:extLst>
            </a:blip>
            <a:stretch>
              <a:fillRect/>
            </a:stretch>
          </p:blipFill>
          <p:spPr>
            <a:xfrm>
              <a:off x="1628885" y="5722510"/>
              <a:ext cx="1046521" cy="1046523"/>
            </a:xfrm>
            <a:prstGeom prst="rect">
              <a:avLst/>
            </a:prstGeom>
            <a:ln w="12700" cap="flat">
              <a:noFill/>
              <a:miter lim="400000"/>
            </a:ln>
            <a:effectLst/>
          </p:spPr>
        </p:pic>
        <p:pic>
          <p:nvPicPr>
            <p:cNvPr id="30" name="ruforum.jpg"/>
            <p:cNvPicPr/>
            <p:nvPr/>
          </p:nvPicPr>
          <p:blipFill>
            <a:blip r:embed="rId15" cstate="print">
              <a:extLst>
                <a:ext uri="{28A0092B-C50C-407E-A947-70E740481C1C}">
                  <a14:useLocalDpi xmlns:a14="http://schemas.microsoft.com/office/drawing/2010/main"/>
                </a:ext>
              </a:extLst>
            </a:blip>
            <a:srcRect/>
            <a:stretch>
              <a:fillRect/>
            </a:stretch>
          </p:blipFill>
          <p:spPr>
            <a:xfrm>
              <a:off x="5374727" y="5874221"/>
              <a:ext cx="1540167" cy="612756"/>
            </a:xfrm>
            <a:prstGeom prst="rect">
              <a:avLst/>
            </a:prstGeom>
            <a:ln w="12700" cap="flat">
              <a:noFill/>
              <a:miter lim="400000"/>
            </a:ln>
            <a:effectLst/>
          </p:spPr>
        </p:pic>
      </p:grpSp>
      <p:pic>
        <p:nvPicPr>
          <p:cNvPr id="3" name="Picture 2" descr="506b05695aebfmakerere-university.jpg"/>
          <p:cNvPicPr>
            <a:picLocks noChangeAspect="1"/>
          </p:cNvPicPr>
          <p:nvPr userDrawn="1"/>
        </p:nvPicPr>
        <p:blipFill>
          <a:blip r:embed="rId16">
            <a:extLst>
              <a:ext uri="{28A0092B-C50C-407E-A947-70E740481C1C}">
                <a14:useLocalDpi xmlns:a14="http://schemas.microsoft.com/office/drawing/2010/main"/>
              </a:ext>
            </a:extLst>
          </a:blip>
          <a:stretch>
            <a:fillRect/>
          </a:stretch>
        </p:blipFill>
        <p:spPr>
          <a:xfrm>
            <a:off x="4789301" y="4534777"/>
            <a:ext cx="1093097" cy="953282"/>
          </a:xfrm>
          <a:prstGeom prst="rect">
            <a:avLst/>
          </a:prstGeom>
        </p:spPr>
      </p:pic>
    </p:spTree>
    <p:extLst>
      <p:ext uri="{BB962C8B-B14F-4D97-AF65-F5344CB8AC3E}">
        <p14:creationId xmlns:p14="http://schemas.microsoft.com/office/powerpoint/2010/main" val="1505083537"/>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71475" y="88900"/>
            <a:ext cx="8455025" cy="812800"/>
          </a:xfrm>
        </p:spPr>
        <p:txBody>
          <a:bodyPr/>
          <a:lstStyle/>
          <a:p>
            <a:r>
              <a:rPr lang="en-US"/>
              <a:t>Click to edit Master title style</a:t>
            </a:r>
            <a:endParaRPr lang="en-GB"/>
          </a:p>
        </p:txBody>
      </p:sp>
      <p:sp>
        <p:nvSpPr>
          <p:cNvPr id="3" name="Table Placeholder 2"/>
          <p:cNvSpPr>
            <a:spLocks noGrp="1"/>
          </p:cNvSpPr>
          <p:nvPr>
            <p:ph type="tbl" idx="1"/>
          </p:nvPr>
        </p:nvSpPr>
        <p:spPr>
          <a:xfrm>
            <a:off x="371475" y="1211263"/>
            <a:ext cx="8480425" cy="4779962"/>
          </a:xfrm>
        </p:spPr>
        <p:txBody>
          <a:bodyPr/>
          <a:lstStyle/>
          <a:p>
            <a:endParaRPr lang="en-GB"/>
          </a:p>
        </p:txBody>
      </p:sp>
      <p:sp>
        <p:nvSpPr>
          <p:cNvPr id="4" name="Footer Placeholder 3"/>
          <p:cNvSpPr>
            <a:spLocks noGrp="1"/>
          </p:cNvSpPr>
          <p:nvPr>
            <p:ph type="ftr" sz="quarter" idx="10"/>
          </p:nvPr>
        </p:nvSpPr>
        <p:spPr>
          <a:xfrm>
            <a:off x="817563" y="6481763"/>
            <a:ext cx="5753100" cy="376237"/>
          </a:xfrm>
        </p:spPr>
        <p:txBody>
          <a:bodyPr/>
          <a:lstStyle>
            <a:lvl1pPr>
              <a:defRPr/>
            </a:lvl1pPr>
          </a:lstStyle>
          <a:p>
            <a:endParaRPr lang="en-GB">
              <a:solidFill>
                <a:prstClr val="black">
                  <a:tint val="75000"/>
                </a:prstClr>
              </a:solidFill>
            </a:endParaRPr>
          </a:p>
        </p:txBody>
      </p:sp>
    </p:spTree>
    <p:extLst>
      <p:ext uri="{BB962C8B-B14F-4D97-AF65-F5344CB8AC3E}">
        <p14:creationId xmlns:p14="http://schemas.microsoft.com/office/powerpoint/2010/main" val="918421440"/>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736790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17228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30963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60854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93649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63165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130161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699909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3819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380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01747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176968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cSld name="1_Section Header">
    <p:spTree>
      <p:nvGrpSpPr>
        <p:cNvPr id="1" name=""/>
        <p:cNvGrpSpPr/>
        <p:nvPr/>
      </p:nvGrpSpPr>
      <p:grpSpPr>
        <a:xfrm>
          <a:off x="0" y="0"/>
          <a:ext cx="0" cy="0"/>
          <a:chOff x="0" y="0"/>
          <a:chExt cx="0" cy="0"/>
        </a:xfrm>
      </p:grpSpPr>
      <p:sp>
        <p:nvSpPr>
          <p:cNvPr id="15" name="Shape 15"/>
          <p:cNvSpPr/>
          <p:nvPr/>
        </p:nvSpPr>
        <p:spPr>
          <a:xfrm>
            <a:off x="0" y="4493"/>
            <a:ext cx="9144000" cy="2305880"/>
          </a:xfrm>
          <a:prstGeom prst="rect">
            <a:avLst/>
          </a:prstGeom>
          <a:solidFill/>
          <a:ln w="12700">
            <a:solidFill/>
            <a:miter/>
          </a:ln>
        </p:spPr>
        <p:txBody>
          <a:bodyPr lIns="0" tIns="0" rIns="0" bIns="0" anchor="ctr"/>
          <a:lstStyle/>
          <a:p>
            <a:pPr algn="ctr" defTabSz="457200">
              <a:defRPr>
                <a:solidFill>
                  <a:srgbClr val="FFFFFF"/>
                </a:solidFill>
              </a:defRPr>
            </a:pPr>
            <a:endParaRPr>
              <a:solidFill>
                <a:srgbClr val="FFFFFF"/>
              </a:solidFill>
            </a:endParaRPr>
          </a:p>
        </p:txBody>
      </p:sp>
      <p:sp>
        <p:nvSpPr>
          <p:cNvPr id="16" name="Shape 16"/>
          <p:cNvSpPr/>
          <p:nvPr/>
        </p:nvSpPr>
        <p:spPr>
          <a:xfrm>
            <a:off x="304800" y="450922"/>
            <a:ext cx="8534400" cy="1631216"/>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defTabSz="457200"/>
            <a:r>
              <a:rPr sz="5000" b="1" dirty="0">
                <a:solidFill>
                  <a:srgbClr val="FFFFFF"/>
                </a:solidFill>
                <a:effectLst>
                  <a:outerShdw blurRad="38100" dist="38100" dir="2700000" rotWithShape="0">
                    <a:srgbClr val="000000">
                      <a:alpha val="43137"/>
                    </a:srgbClr>
                  </a:outerShdw>
                </a:effectLst>
                <a:ea typeface="Cambria"/>
                <a:cs typeface="Cambria"/>
                <a:sym typeface="Cambria"/>
              </a:rPr>
              <a:t>Demand-Led Plant Breeding</a:t>
            </a:r>
            <a:br>
              <a:rPr sz="5000" b="1" dirty="0">
                <a:solidFill>
                  <a:srgbClr val="FFFFFF"/>
                </a:solidFill>
                <a:effectLst>
                  <a:outerShdw blurRad="38100" dist="38100" dir="2700000" rotWithShape="0">
                    <a:srgbClr val="000000">
                      <a:alpha val="43137"/>
                    </a:srgbClr>
                  </a:outerShdw>
                </a:effectLst>
                <a:ea typeface="Cambria"/>
                <a:cs typeface="Cambria"/>
                <a:sym typeface="Cambria"/>
              </a:rPr>
            </a:br>
            <a:r>
              <a:rPr sz="5000" b="1" dirty="0">
                <a:solidFill>
                  <a:srgbClr val="FFFFFF"/>
                </a:solidFill>
                <a:effectLst>
                  <a:outerShdw blurRad="38100" dist="38100" dir="2700000" rotWithShape="0">
                    <a:srgbClr val="000000">
                      <a:alpha val="43137"/>
                    </a:srgbClr>
                  </a:outerShdw>
                </a:effectLst>
                <a:ea typeface="Cambria"/>
                <a:cs typeface="Cambria"/>
                <a:sym typeface="Cambria"/>
              </a:rPr>
              <a:t>Training Manual</a:t>
            </a:r>
          </a:p>
        </p:txBody>
      </p:sp>
      <p:grpSp>
        <p:nvGrpSpPr>
          <p:cNvPr id="4" name="Group 3"/>
          <p:cNvGrpSpPr/>
          <p:nvPr userDrawn="1"/>
        </p:nvGrpSpPr>
        <p:grpSpPr>
          <a:xfrm>
            <a:off x="74585" y="4575696"/>
            <a:ext cx="8984055" cy="2193337"/>
            <a:chOff x="74585" y="4575696"/>
            <a:chExt cx="8984055" cy="2193337"/>
          </a:xfrm>
        </p:grpSpPr>
        <p:pic>
          <p:nvPicPr>
            <p:cNvPr id="17" name="image1.png"/>
            <p:cNvPicPr/>
            <p:nvPr/>
          </p:nvPicPr>
          <p:blipFill>
            <a:blip r:embed="rId2" cstate="print">
              <a:extLst>
                <a:ext uri="{28A0092B-C50C-407E-A947-70E740481C1C}">
                  <a14:useLocalDpi xmlns:a14="http://schemas.microsoft.com/office/drawing/2010/main"/>
                </a:ext>
              </a:extLst>
            </a:blip>
            <a:stretch>
              <a:fillRect/>
            </a:stretch>
          </p:blipFill>
          <p:spPr>
            <a:xfrm>
              <a:off x="74585" y="4713865"/>
              <a:ext cx="554265" cy="747537"/>
            </a:xfrm>
            <a:prstGeom prst="rect">
              <a:avLst/>
            </a:prstGeom>
            <a:ln w="12700" cap="flat">
              <a:noFill/>
              <a:miter lim="400000"/>
            </a:ln>
            <a:effectLst/>
          </p:spPr>
        </p:pic>
        <p:pic>
          <p:nvPicPr>
            <p:cNvPr id="18" name="image2.png"/>
            <p:cNvPicPr/>
            <p:nvPr/>
          </p:nvPicPr>
          <p:blipFill>
            <a:blip r:embed="rId3">
              <a:extLst/>
            </a:blip>
            <a:stretch>
              <a:fillRect/>
            </a:stretch>
          </p:blipFill>
          <p:spPr>
            <a:xfrm>
              <a:off x="5902728" y="4855785"/>
              <a:ext cx="1446182" cy="543136"/>
            </a:xfrm>
            <a:prstGeom prst="rect">
              <a:avLst/>
            </a:prstGeom>
            <a:ln w="12700" cap="flat">
              <a:noFill/>
              <a:miter lim="400000"/>
            </a:ln>
            <a:effectLst/>
          </p:spPr>
        </p:pic>
        <p:pic>
          <p:nvPicPr>
            <p:cNvPr id="19" name="image3.gif" descr="Syngenta Foundation for Sustainable Agriculture - Homepage"/>
            <p:cNvPicPr/>
            <p:nvPr/>
          </p:nvPicPr>
          <p:blipFill>
            <a:blip r:embed="rId4">
              <a:extLst/>
            </a:blip>
            <a:stretch>
              <a:fillRect/>
            </a:stretch>
          </p:blipFill>
          <p:spPr>
            <a:xfrm>
              <a:off x="74585" y="5930696"/>
              <a:ext cx="1542114" cy="475244"/>
            </a:xfrm>
            <a:prstGeom prst="rect">
              <a:avLst/>
            </a:prstGeom>
            <a:ln w="12700" cap="flat">
              <a:noFill/>
              <a:miter lim="400000"/>
            </a:ln>
            <a:effectLst/>
          </p:spPr>
        </p:pic>
        <p:pic>
          <p:nvPicPr>
            <p:cNvPr id="20" name="image4.png"/>
            <p:cNvPicPr/>
            <p:nvPr/>
          </p:nvPicPr>
          <p:blipFill>
            <a:blip r:embed="rId5" cstate="print">
              <a:extLst>
                <a:ext uri="{28A0092B-C50C-407E-A947-70E740481C1C}">
                  <a14:useLocalDpi xmlns:a14="http://schemas.microsoft.com/office/drawing/2010/main"/>
                </a:ext>
              </a:extLst>
            </a:blip>
            <a:srcRect/>
            <a:stretch>
              <a:fillRect/>
            </a:stretch>
          </p:blipFill>
          <p:spPr>
            <a:xfrm>
              <a:off x="788439" y="4775126"/>
              <a:ext cx="620019" cy="678920"/>
            </a:xfrm>
            <a:prstGeom prst="rect">
              <a:avLst/>
            </a:prstGeom>
            <a:ln w="12700" cap="flat">
              <a:noFill/>
              <a:miter lim="400000"/>
            </a:ln>
            <a:effectLst/>
          </p:spPr>
        </p:pic>
        <p:pic>
          <p:nvPicPr>
            <p:cNvPr id="21" name="image5.jpg"/>
            <p:cNvPicPr>
              <a:picLocks noChangeAspect="1"/>
            </p:cNvPicPr>
            <p:nvPr/>
          </p:nvPicPr>
          <p:blipFill>
            <a:blip r:embed="rId6">
              <a:extLst/>
            </a:blip>
            <a:stretch>
              <a:fillRect/>
            </a:stretch>
          </p:blipFill>
          <p:spPr>
            <a:xfrm>
              <a:off x="1510531" y="4575696"/>
              <a:ext cx="780126" cy="917795"/>
            </a:xfrm>
            <a:prstGeom prst="rect">
              <a:avLst/>
            </a:prstGeom>
            <a:ln w="12700" cap="flat">
              <a:noFill/>
              <a:miter lim="400000"/>
            </a:ln>
            <a:effectLst/>
          </p:spPr>
        </p:pic>
        <p:pic>
          <p:nvPicPr>
            <p:cNvPr id="22" name="image6.jpg"/>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6887870" y="5636659"/>
              <a:ext cx="816466" cy="967763"/>
            </a:xfrm>
            <a:prstGeom prst="rect">
              <a:avLst/>
            </a:prstGeom>
            <a:ln w="12700" cap="flat">
              <a:noFill/>
              <a:miter lim="400000"/>
            </a:ln>
            <a:effectLst/>
          </p:spPr>
        </p:pic>
        <p:pic>
          <p:nvPicPr>
            <p:cNvPr id="23" name="image7.jpg"/>
            <p:cNvPicPr/>
            <p:nvPr/>
          </p:nvPicPr>
          <p:blipFill>
            <a:blip r:embed="rId8">
              <a:extLst/>
            </a:blip>
            <a:stretch>
              <a:fillRect/>
            </a:stretch>
          </p:blipFill>
          <p:spPr>
            <a:xfrm>
              <a:off x="2372045" y="4713865"/>
              <a:ext cx="680126" cy="740248"/>
            </a:xfrm>
            <a:prstGeom prst="rect">
              <a:avLst/>
            </a:prstGeom>
            <a:ln w="12700" cap="flat">
              <a:noFill/>
              <a:miter lim="400000"/>
            </a:ln>
            <a:effectLst/>
          </p:spPr>
        </p:pic>
        <p:pic>
          <p:nvPicPr>
            <p:cNvPr id="24" name="image8.jpg"/>
            <p:cNvPicPr/>
            <p:nvPr/>
          </p:nvPicPr>
          <p:blipFill>
            <a:blip r:embed="rId9" cstate="print">
              <a:extLst>
                <a:ext uri="{28A0092B-C50C-407E-A947-70E740481C1C}">
                  <a14:useLocalDpi xmlns:a14="http://schemas.microsoft.com/office/drawing/2010/main"/>
                </a:ext>
              </a:extLst>
            </a:blip>
            <a:srcRect/>
            <a:stretch>
              <a:fillRect/>
            </a:stretch>
          </p:blipFill>
          <p:spPr>
            <a:xfrm>
              <a:off x="3052171" y="4741193"/>
              <a:ext cx="1720322" cy="746812"/>
            </a:xfrm>
            <a:prstGeom prst="rect">
              <a:avLst/>
            </a:prstGeom>
            <a:ln w="12700" cap="flat">
              <a:noFill/>
              <a:miter lim="400000"/>
            </a:ln>
            <a:effectLst/>
          </p:spPr>
        </p:pic>
        <p:pic>
          <p:nvPicPr>
            <p:cNvPr id="25" name="image9.jpg"/>
            <p:cNvPicPr/>
            <p:nvPr/>
          </p:nvPicPr>
          <p:blipFill>
            <a:blip r:embed="rId10" cstate="print">
              <a:extLst>
                <a:ext uri="{28A0092B-C50C-407E-A947-70E740481C1C}">
                  <a14:useLocalDpi xmlns:a14="http://schemas.microsoft.com/office/drawing/2010/main"/>
                </a:ext>
              </a:extLst>
            </a:blip>
            <a:stretch>
              <a:fillRect/>
            </a:stretch>
          </p:blipFill>
          <p:spPr>
            <a:xfrm>
              <a:off x="7362462" y="4775126"/>
              <a:ext cx="1696178" cy="652264"/>
            </a:xfrm>
            <a:prstGeom prst="rect">
              <a:avLst/>
            </a:prstGeom>
            <a:ln w="12700" cap="flat">
              <a:noFill/>
              <a:miter lim="400000"/>
            </a:ln>
            <a:effectLst/>
          </p:spPr>
        </p:pic>
        <p:pic>
          <p:nvPicPr>
            <p:cNvPr id="26" name="image10.png"/>
            <p:cNvPicPr/>
            <p:nvPr/>
          </p:nvPicPr>
          <p:blipFill>
            <a:blip r:embed="rId11" cstate="print">
              <a:extLst>
                <a:ext uri="{28A0092B-C50C-407E-A947-70E740481C1C}">
                  <a14:useLocalDpi xmlns:a14="http://schemas.microsoft.com/office/drawing/2010/main"/>
                </a:ext>
              </a:extLst>
            </a:blip>
            <a:stretch>
              <a:fillRect/>
            </a:stretch>
          </p:blipFill>
          <p:spPr>
            <a:xfrm>
              <a:off x="7771896" y="5930414"/>
              <a:ext cx="1235636" cy="592925"/>
            </a:xfrm>
            <a:prstGeom prst="rect">
              <a:avLst/>
            </a:prstGeom>
            <a:ln w="12700" cap="flat">
              <a:noFill/>
              <a:miter lim="400000"/>
            </a:ln>
            <a:effectLst/>
          </p:spPr>
        </p:pic>
        <p:pic>
          <p:nvPicPr>
            <p:cNvPr id="27" name="image11.jpg"/>
            <p:cNvPicPr>
              <a:picLocks noChangeAspect="1"/>
            </p:cNvPicPr>
            <p:nvPr/>
          </p:nvPicPr>
          <p:blipFill>
            <a:blip r:embed="rId12" cstate="print">
              <a:extLst>
                <a:ext uri="{28A0092B-C50C-407E-A947-70E740481C1C}">
                  <a14:useLocalDpi xmlns:a14="http://schemas.microsoft.com/office/drawing/2010/main"/>
                </a:ext>
              </a:extLst>
            </a:blip>
            <a:stretch>
              <a:fillRect/>
            </a:stretch>
          </p:blipFill>
          <p:spPr>
            <a:xfrm>
              <a:off x="4458329" y="5749530"/>
              <a:ext cx="902886" cy="865265"/>
            </a:xfrm>
            <a:prstGeom prst="rect">
              <a:avLst/>
            </a:prstGeom>
            <a:ln w="12700" cap="flat">
              <a:noFill/>
              <a:miter lim="400000"/>
            </a:ln>
            <a:effectLst/>
          </p:spPr>
        </p:pic>
        <p:pic>
          <p:nvPicPr>
            <p:cNvPr id="28" name="image12.jpg"/>
            <p:cNvPicPr/>
            <p:nvPr/>
          </p:nvPicPr>
          <p:blipFill>
            <a:blip r:embed="rId13" cstate="print">
              <a:extLst>
                <a:ext uri="{28A0092B-C50C-407E-A947-70E740481C1C}">
                  <a14:useLocalDpi xmlns:a14="http://schemas.microsoft.com/office/drawing/2010/main"/>
                </a:ext>
              </a:extLst>
            </a:blip>
            <a:stretch>
              <a:fillRect/>
            </a:stretch>
          </p:blipFill>
          <p:spPr>
            <a:xfrm>
              <a:off x="2721061" y="5713115"/>
              <a:ext cx="1579867" cy="901680"/>
            </a:xfrm>
            <a:prstGeom prst="rect">
              <a:avLst/>
            </a:prstGeom>
            <a:ln w="12700" cap="flat">
              <a:noFill/>
              <a:miter lim="400000"/>
            </a:ln>
            <a:effectLst/>
          </p:spPr>
        </p:pic>
        <p:pic>
          <p:nvPicPr>
            <p:cNvPr id="29" name="image13.jpg"/>
            <p:cNvPicPr/>
            <p:nvPr/>
          </p:nvPicPr>
          <p:blipFill>
            <a:blip r:embed="rId14" cstate="print">
              <a:extLst>
                <a:ext uri="{28A0092B-C50C-407E-A947-70E740481C1C}">
                  <a14:useLocalDpi xmlns:a14="http://schemas.microsoft.com/office/drawing/2010/main"/>
                </a:ext>
              </a:extLst>
            </a:blip>
            <a:stretch>
              <a:fillRect/>
            </a:stretch>
          </p:blipFill>
          <p:spPr>
            <a:xfrm>
              <a:off x="1628885" y="5722510"/>
              <a:ext cx="1046521" cy="1046523"/>
            </a:xfrm>
            <a:prstGeom prst="rect">
              <a:avLst/>
            </a:prstGeom>
            <a:ln w="12700" cap="flat">
              <a:noFill/>
              <a:miter lim="400000"/>
            </a:ln>
            <a:effectLst/>
          </p:spPr>
        </p:pic>
        <p:pic>
          <p:nvPicPr>
            <p:cNvPr id="30" name="ruforum.jpg"/>
            <p:cNvPicPr/>
            <p:nvPr/>
          </p:nvPicPr>
          <p:blipFill>
            <a:blip r:embed="rId15" cstate="print">
              <a:extLst>
                <a:ext uri="{28A0092B-C50C-407E-A947-70E740481C1C}">
                  <a14:useLocalDpi xmlns:a14="http://schemas.microsoft.com/office/drawing/2010/main"/>
                </a:ext>
              </a:extLst>
            </a:blip>
            <a:srcRect/>
            <a:stretch>
              <a:fillRect/>
            </a:stretch>
          </p:blipFill>
          <p:spPr>
            <a:xfrm>
              <a:off x="5374727" y="5874221"/>
              <a:ext cx="1540167" cy="612756"/>
            </a:xfrm>
            <a:prstGeom prst="rect">
              <a:avLst/>
            </a:prstGeom>
            <a:ln w="12700" cap="flat">
              <a:noFill/>
              <a:miter lim="400000"/>
            </a:ln>
            <a:effectLst/>
          </p:spPr>
        </p:pic>
      </p:grpSp>
      <p:pic>
        <p:nvPicPr>
          <p:cNvPr id="3" name="Picture 2" descr="506b05695aebfmakerere-university.jpg"/>
          <p:cNvPicPr>
            <a:picLocks noChangeAspect="1"/>
          </p:cNvPicPr>
          <p:nvPr userDrawn="1"/>
        </p:nvPicPr>
        <p:blipFill>
          <a:blip r:embed="rId16">
            <a:extLst>
              <a:ext uri="{28A0092B-C50C-407E-A947-70E740481C1C}">
                <a14:useLocalDpi xmlns:a14="http://schemas.microsoft.com/office/drawing/2010/main"/>
              </a:ext>
            </a:extLst>
          </a:blip>
          <a:stretch>
            <a:fillRect/>
          </a:stretch>
        </p:blipFill>
        <p:spPr>
          <a:xfrm>
            <a:off x="4789301" y="4534777"/>
            <a:ext cx="1093097" cy="953282"/>
          </a:xfrm>
          <a:prstGeom prst="rect">
            <a:avLst/>
          </a:prstGeom>
        </p:spPr>
      </p:pic>
    </p:spTree>
    <p:extLst>
      <p:ext uri="{BB962C8B-B14F-4D97-AF65-F5344CB8AC3E}">
        <p14:creationId xmlns:p14="http://schemas.microsoft.com/office/powerpoint/2010/main" val="2022707374"/>
      </p:ext>
    </p:extLst>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71475" y="88900"/>
            <a:ext cx="8455025" cy="812800"/>
          </a:xfrm>
        </p:spPr>
        <p:txBody>
          <a:bodyPr/>
          <a:lstStyle/>
          <a:p>
            <a:r>
              <a:rPr lang="en-US"/>
              <a:t>Click to edit Master title style</a:t>
            </a:r>
            <a:endParaRPr lang="en-GB"/>
          </a:p>
        </p:txBody>
      </p:sp>
      <p:sp>
        <p:nvSpPr>
          <p:cNvPr id="3" name="Table Placeholder 2"/>
          <p:cNvSpPr>
            <a:spLocks noGrp="1"/>
          </p:cNvSpPr>
          <p:nvPr>
            <p:ph type="tbl" idx="1"/>
          </p:nvPr>
        </p:nvSpPr>
        <p:spPr>
          <a:xfrm>
            <a:off x="371475" y="1211263"/>
            <a:ext cx="8480425" cy="4779962"/>
          </a:xfrm>
        </p:spPr>
        <p:txBody>
          <a:bodyPr/>
          <a:lstStyle/>
          <a:p>
            <a:endParaRPr lang="en-GB"/>
          </a:p>
        </p:txBody>
      </p:sp>
      <p:sp>
        <p:nvSpPr>
          <p:cNvPr id="4" name="Footer Placeholder 3"/>
          <p:cNvSpPr>
            <a:spLocks noGrp="1"/>
          </p:cNvSpPr>
          <p:nvPr>
            <p:ph type="ftr" sz="quarter" idx="10"/>
          </p:nvPr>
        </p:nvSpPr>
        <p:spPr>
          <a:xfrm>
            <a:off x="817563" y="6481763"/>
            <a:ext cx="5753100" cy="376237"/>
          </a:xfrm>
        </p:spPr>
        <p:txBody>
          <a:bodyPr/>
          <a:lstStyle>
            <a:lvl1pPr>
              <a:defRPr/>
            </a:lvl1pPr>
          </a:lstStyle>
          <a:p>
            <a:endParaRPr lang="en-GB">
              <a:solidFill>
                <a:prstClr val="black">
                  <a:tint val="75000"/>
                </a:prstClr>
              </a:solidFill>
            </a:endParaRPr>
          </a:p>
        </p:txBody>
      </p:sp>
    </p:spTree>
    <p:extLst>
      <p:ext uri="{BB962C8B-B14F-4D97-AF65-F5344CB8AC3E}">
        <p14:creationId xmlns:p14="http://schemas.microsoft.com/office/powerpoint/2010/main" val="79096388"/>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6259891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F26816-4B7F-4917-BDBE-EF4D5F2ECB7D}"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C8D99D-BD2F-4272-A2D3-9E604C142B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6106844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F26816-4B7F-4917-BDBE-EF4D5F2ECB7D}"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C8D99D-BD2F-4272-A2D3-9E604C142B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48939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F26816-4B7F-4917-BDBE-EF4D5F2ECB7D}"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C8D99D-BD2F-4272-A2D3-9E604C142B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87998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F26816-4B7F-4917-BDBE-EF4D5F2ECB7D}" type="datetimeFigureOut">
              <a:rPr lang="en-US" smtClean="0">
                <a:solidFill>
                  <a:prstClr val="black">
                    <a:tint val="75000"/>
                  </a:prstClr>
                </a:solidFill>
              </a:rPr>
              <a:pPr/>
              <a:t>7/29/2019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C8D99D-BD2F-4272-A2D3-9E604C142B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492240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F26816-4B7F-4917-BDBE-EF4D5F2ECB7D}" type="datetimeFigureOut">
              <a:rPr lang="en-US" smtClean="0">
                <a:solidFill>
                  <a:prstClr val="black">
                    <a:tint val="75000"/>
                  </a:prstClr>
                </a:solidFill>
              </a:rPr>
              <a:pPr/>
              <a:t>7/29/2019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FC8D99D-BD2F-4272-A2D3-9E604C142B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411886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F26816-4B7F-4917-BDBE-EF4D5F2ECB7D}" type="datetimeFigureOut">
              <a:rPr lang="en-US" smtClean="0">
                <a:solidFill>
                  <a:prstClr val="black">
                    <a:tint val="75000"/>
                  </a:prstClr>
                </a:solidFill>
              </a:rPr>
              <a:pPr/>
              <a:t>7/29/2019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FC8D99D-BD2F-4272-A2D3-9E604C142B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52612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F26816-4B7F-4917-BDBE-EF4D5F2ECB7D}" type="datetimeFigureOut">
              <a:rPr lang="en-US" smtClean="0">
                <a:solidFill>
                  <a:prstClr val="black">
                    <a:tint val="75000"/>
                  </a:prstClr>
                </a:solidFill>
              </a:rPr>
              <a:pPr/>
              <a:t>7/29/2019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FC8D99D-BD2F-4272-A2D3-9E604C142B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240035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F26816-4B7F-4917-BDBE-EF4D5F2ECB7D}" type="datetimeFigureOut">
              <a:rPr lang="en-US" smtClean="0">
                <a:solidFill>
                  <a:prstClr val="black">
                    <a:tint val="75000"/>
                  </a:prstClr>
                </a:solidFill>
              </a:rPr>
              <a:pPr/>
              <a:t>7/29/2019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C8D99D-BD2F-4272-A2D3-9E604C142B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0110067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F26816-4B7F-4917-BDBE-EF4D5F2ECB7D}" type="datetimeFigureOut">
              <a:rPr lang="en-US" smtClean="0">
                <a:solidFill>
                  <a:prstClr val="black">
                    <a:tint val="75000"/>
                  </a:prstClr>
                </a:solidFill>
              </a:rPr>
              <a:pPr/>
              <a:t>7/29/2019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FC8D99D-BD2F-4272-A2D3-9E604C142B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415945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F26816-4B7F-4917-BDBE-EF4D5F2ECB7D}"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C8D99D-BD2F-4272-A2D3-9E604C142B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74510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57145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F26816-4B7F-4917-BDBE-EF4D5F2ECB7D}"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FC8D99D-BD2F-4272-A2D3-9E604C142B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8416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1833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2308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07161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AD9FB5-18F8-EC4E-A7DC-214665BA2EE2}" type="datetimeFigureOut">
              <a:rPr lang="en-US" smtClean="0">
                <a:solidFill>
                  <a:prstClr val="black">
                    <a:tint val="75000"/>
                  </a:prstClr>
                </a:solidFill>
              </a:rPr>
              <a:pPr/>
              <a:t>7/29/2019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4F3EDCE-8713-5549-AD14-6F85A1AFCD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50006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4.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30AD9FB5-18F8-EC4E-A7DC-214665BA2EE2}" type="datetimeFigureOut">
              <a:rPr lang="en-US" smtClean="0">
                <a:solidFill>
                  <a:prstClr val="black">
                    <a:tint val="75000"/>
                  </a:prstClr>
                </a:solidFill>
              </a:rPr>
              <a:pPr defTabSz="457200"/>
              <a:t>7/29/2019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F4F3EDCE-8713-5549-AD14-6F85A1AFCD62}"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11251805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30AD9FB5-18F8-EC4E-A7DC-214665BA2EE2}" type="datetimeFigureOut">
              <a:rPr lang="en-US" smtClean="0">
                <a:solidFill>
                  <a:prstClr val="black">
                    <a:tint val="75000"/>
                  </a:prstClr>
                </a:solidFill>
              </a:rPr>
              <a:pPr defTabSz="457200"/>
              <a:t>7/29/2019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F4F3EDCE-8713-5549-AD14-6F85A1AFCD62}"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41139761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30AD9FB5-18F8-EC4E-A7DC-214665BA2EE2}" type="datetimeFigureOut">
              <a:rPr lang="en-US" smtClean="0">
                <a:solidFill>
                  <a:prstClr val="black">
                    <a:tint val="75000"/>
                  </a:prstClr>
                </a:solidFill>
              </a:rPr>
              <a:pPr defTabSz="457200"/>
              <a:t>7/29/2019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F4F3EDCE-8713-5549-AD14-6F85A1AFCD62}"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75474389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F26816-4B7F-4917-BDBE-EF4D5F2ECB7D}" type="datetimeFigureOut">
              <a:rPr lang="en-US" smtClean="0">
                <a:solidFill>
                  <a:prstClr val="black">
                    <a:tint val="75000"/>
                  </a:prstClr>
                </a:solidFill>
              </a:rPr>
              <a:pPr/>
              <a:t>7/29/2019</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C8D99D-BD2F-4272-A2D3-9E604C142B2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0338772"/>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4.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54845"/>
            <a:ext cx="9144000" cy="3231654"/>
          </a:xfrm>
          <a:prstGeom prst="rect">
            <a:avLst/>
          </a:prstGeom>
          <a:noFill/>
        </p:spPr>
        <p:txBody>
          <a:bodyPr wrap="square" rtlCol="0">
            <a:spAutoFit/>
          </a:bodyPr>
          <a:lstStyle/>
          <a:p>
            <a:pPr algn="ctr"/>
            <a:r>
              <a:rPr lang="de-CH" sz="2400" b="1" dirty="0"/>
              <a:t>Chapter 5</a:t>
            </a:r>
          </a:p>
          <a:p>
            <a:pPr algn="ctr"/>
            <a:r>
              <a:rPr lang="en-US" sz="2400" b="1" i="1" dirty="0"/>
              <a:t>Variety Development Strategy and Stage Plan </a:t>
            </a:r>
            <a:endParaRPr lang="en-GB" sz="2400" i="1" dirty="0">
              <a:solidFill>
                <a:schemeClr val="bg1">
                  <a:lumMod val="50000"/>
                </a:schemeClr>
              </a:solidFill>
            </a:endParaRPr>
          </a:p>
          <a:p>
            <a:pPr algn="ctr"/>
            <a:r>
              <a:rPr lang="en-GB" sz="2000" i="1" dirty="0"/>
              <a:t>Rowland Chirwa</a:t>
            </a:r>
          </a:p>
          <a:p>
            <a:pPr algn="ctr"/>
            <a:endParaRPr lang="de-CH" sz="2000" i="1" dirty="0"/>
          </a:p>
          <a:p>
            <a:pPr algn="ctr"/>
            <a:endParaRPr lang="de-CH" sz="2000" i="1" dirty="0"/>
          </a:p>
          <a:p>
            <a:pPr algn="ctr"/>
            <a:endParaRPr lang="de-CH" sz="2400" i="1" dirty="0"/>
          </a:p>
          <a:p>
            <a:pPr algn="ctr"/>
            <a:r>
              <a:rPr lang="de-CH" sz="2400" i="1" dirty="0"/>
              <a:t> </a:t>
            </a:r>
          </a:p>
          <a:p>
            <a:pPr algn="ctr"/>
            <a:endParaRPr lang="de-CH" sz="2400" i="1" dirty="0"/>
          </a:p>
          <a:p>
            <a:pPr algn="ctr"/>
            <a:endParaRPr lang="de-CH" sz="2400" i="1" dirty="0"/>
          </a:p>
        </p:txBody>
      </p:sp>
      <p:sp>
        <p:nvSpPr>
          <p:cNvPr id="3" name="TextBox 2"/>
          <p:cNvSpPr txBox="1"/>
          <p:nvPr/>
        </p:nvSpPr>
        <p:spPr>
          <a:xfrm>
            <a:off x="1960568" y="1260967"/>
            <a:ext cx="5117909" cy="830997"/>
          </a:xfrm>
          <a:prstGeom prst="rect">
            <a:avLst/>
          </a:prstGeom>
          <a:solidFill>
            <a:schemeClr val="tx1"/>
          </a:solidFill>
        </p:spPr>
        <p:txBody>
          <a:bodyPr wrap="square" rtlCol="0">
            <a:spAutoFit/>
          </a:bodyPr>
          <a:lstStyle/>
          <a:p>
            <a:pPr algn="ctr"/>
            <a:endParaRPr lang="de-CH" sz="4800" b="1" dirty="0">
              <a:solidFill>
                <a:schemeClr val="bg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14236"/>
            <a:ext cx="9144000" cy="2314560"/>
          </a:xfrm>
          <a:prstGeom prst="rect">
            <a:avLst/>
          </a:prstGeom>
        </p:spPr>
      </p:pic>
      <p:sp>
        <p:nvSpPr>
          <p:cNvPr id="5" name="TextBox 4"/>
          <p:cNvSpPr txBox="1"/>
          <p:nvPr/>
        </p:nvSpPr>
        <p:spPr>
          <a:xfrm>
            <a:off x="84083" y="480888"/>
            <a:ext cx="8975834" cy="954107"/>
          </a:xfrm>
          <a:prstGeom prst="rect">
            <a:avLst/>
          </a:prstGeom>
          <a:solidFill>
            <a:schemeClr val="tx1"/>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800" b="1" dirty="0">
                <a:solidFill>
                  <a:schemeClr val="bg1"/>
                </a:solidFill>
              </a:rPr>
              <a:t>The Business of Plant Breeding:  </a:t>
            </a:r>
          </a:p>
          <a:p>
            <a:pPr algn="ctr"/>
            <a:r>
              <a:rPr lang="en-GB" sz="2800" i="1" dirty="0">
                <a:solidFill>
                  <a:schemeClr val="bg1"/>
                </a:solidFill>
              </a:rPr>
              <a:t>Market-led approaches to new variety design in Africa </a:t>
            </a:r>
            <a:endParaRPr lang="en-US" sz="2800" i="1" dirty="0">
              <a:solidFill>
                <a:schemeClr val="bg1"/>
              </a:solidFill>
            </a:endParaRPr>
          </a:p>
        </p:txBody>
      </p:sp>
    </p:spTree>
    <p:extLst>
      <p:ext uri="{BB962C8B-B14F-4D97-AF65-F5344CB8AC3E}">
        <p14:creationId xmlns:p14="http://schemas.microsoft.com/office/powerpoint/2010/main" val="3310553352"/>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Development Stage Plan</a:t>
            </a:r>
          </a:p>
        </p:txBody>
      </p:sp>
      <p:sp>
        <p:nvSpPr>
          <p:cNvPr id="3" name="Content Placeholder 2"/>
          <p:cNvSpPr>
            <a:spLocks noGrp="1"/>
          </p:cNvSpPr>
          <p:nvPr>
            <p:ph idx="1"/>
          </p:nvPr>
        </p:nvSpPr>
        <p:spPr>
          <a:xfrm>
            <a:off x="204952" y="1608083"/>
            <a:ext cx="8778477" cy="4831564"/>
          </a:xfrm>
        </p:spPr>
        <p:txBody>
          <a:bodyPr>
            <a:noAutofit/>
          </a:bodyPr>
          <a:lstStyle/>
          <a:p>
            <a:pPr lvl="0">
              <a:spcBef>
                <a:spcPts val="0"/>
              </a:spcBef>
              <a:spcAft>
                <a:spcPts val="1800"/>
              </a:spcAft>
            </a:pPr>
            <a:r>
              <a:rPr lang="en-GB" sz="2800" dirty="0"/>
              <a:t>A stage plan is the key tool for supporting timely decision-making and if a new genotype/line is ready for progression to the next stage and further investment.</a:t>
            </a:r>
            <a:endParaRPr lang="en-US" sz="2800" dirty="0"/>
          </a:p>
          <a:p>
            <a:pPr>
              <a:spcBef>
                <a:spcPts val="0"/>
              </a:spcBef>
              <a:spcAft>
                <a:spcPts val="1800"/>
              </a:spcAft>
            </a:pPr>
            <a:r>
              <a:rPr lang="en-US" sz="2800" dirty="0"/>
              <a:t>It contains all activities needed to deliver a new variety from initial design to use by farmers.</a:t>
            </a:r>
          </a:p>
          <a:p>
            <a:pPr>
              <a:spcBef>
                <a:spcPts val="0"/>
              </a:spcBef>
              <a:spcAft>
                <a:spcPts val="1800"/>
              </a:spcAft>
            </a:pPr>
            <a:r>
              <a:rPr lang="en-US" sz="2800" dirty="0"/>
              <a:t>Activities are mapped onto different stages of progression along the timeline.</a:t>
            </a:r>
          </a:p>
          <a:p>
            <a:pPr>
              <a:spcBef>
                <a:spcPts val="0"/>
              </a:spcBef>
              <a:spcAft>
                <a:spcPts val="1800"/>
              </a:spcAft>
            </a:pPr>
            <a:r>
              <a:rPr lang="en-US" sz="2800" dirty="0"/>
              <a:t>Stages are directly linked and so must communicate with each other.</a:t>
            </a:r>
          </a:p>
        </p:txBody>
      </p:sp>
    </p:spTree>
    <p:extLst>
      <p:ext uri="{BB962C8B-B14F-4D97-AF65-F5344CB8AC3E}">
        <p14:creationId xmlns:p14="http://schemas.microsoft.com/office/powerpoint/2010/main" val="221898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Development Stage Plan</a:t>
            </a:r>
          </a:p>
        </p:txBody>
      </p:sp>
      <p:sp>
        <p:nvSpPr>
          <p:cNvPr id="3" name="Content Placeholder 2"/>
          <p:cNvSpPr>
            <a:spLocks noGrp="1"/>
          </p:cNvSpPr>
          <p:nvPr>
            <p:ph idx="1"/>
          </p:nvPr>
        </p:nvSpPr>
        <p:spPr>
          <a:xfrm>
            <a:off x="204952" y="1608083"/>
            <a:ext cx="8778477" cy="4831564"/>
          </a:xfrm>
        </p:spPr>
        <p:txBody>
          <a:bodyPr>
            <a:noAutofit/>
          </a:bodyPr>
          <a:lstStyle/>
          <a:p>
            <a:pPr marL="0" indent="0">
              <a:lnSpc>
                <a:spcPct val="90000"/>
              </a:lnSpc>
              <a:spcBef>
                <a:spcPts val="0"/>
              </a:spcBef>
              <a:spcAft>
                <a:spcPts val="1800"/>
              </a:spcAft>
              <a:buNone/>
            </a:pPr>
            <a:r>
              <a:rPr lang="en-US" sz="2800" b="1" dirty="0"/>
              <a:t>	</a:t>
            </a:r>
            <a:r>
              <a:rPr lang="en-US" sz="2800" dirty="0"/>
              <a:t>A Stage Plan includes the following key activities: </a:t>
            </a:r>
          </a:p>
          <a:p>
            <a:pPr marL="1162050" lvl="1" indent="-457200">
              <a:lnSpc>
                <a:spcPct val="90000"/>
              </a:lnSpc>
              <a:spcBef>
                <a:spcPts val="0"/>
              </a:spcBef>
              <a:spcAft>
                <a:spcPts val="1800"/>
              </a:spcAft>
              <a:buFont typeface="Arial" panose="020B0604020202020204" pitchFamily="34" charset="0"/>
              <a:buChar char="•"/>
            </a:pPr>
            <a:r>
              <a:rPr lang="en-US" sz="2600" dirty="0"/>
              <a:t>Development planning </a:t>
            </a:r>
          </a:p>
          <a:p>
            <a:pPr marL="1162050" lvl="1" indent="-457200">
              <a:lnSpc>
                <a:spcPct val="90000"/>
              </a:lnSpc>
              <a:spcBef>
                <a:spcPts val="0"/>
              </a:spcBef>
              <a:spcAft>
                <a:spcPts val="1800"/>
              </a:spcAft>
              <a:buFont typeface="Arial" panose="020B0604020202020204" pitchFamily="34" charset="0"/>
              <a:buChar char="•"/>
            </a:pPr>
            <a:r>
              <a:rPr lang="de-CH" sz="2600" dirty="0"/>
              <a:t>Variety design</a:t>
            </a:r>
            <a:endParaRPr lang="en-US" sz="2600" dirty="0"/>
          </a:p>
          <a:p>
            <a:pPr marL="1162050" lvl="1" indent="-457200">
              <a:lnSpc>
                <a:spcPct val="90000"/>
              </a:lnSpc>
              <a:spcBef>
                <a:spcPts val="0"/>
              </a:spcBef>
              <a:spcAft>
                <a:spcPts val="1800"/>
              </a:spcAft>
              <a:buFont typeface="Arial" panose="020B0604020202020204" pitchFamily="34" charset="0"/>
              <a:buChar char="•"/>
            </a:pPr>
            <a:r>
              <a:rPr lang="en-US" sz="2600" dirty="0"/>
              <a:t>Breeding, testing and evaluation</a:t>
            </a:r>
          </a:p>
          <a:p>
            <a:pPr marL="1162050" lvl="1" indent="-457200">
              <a:lnSpc>
                <a:spcPct val="90000"/>
              </a:lnSpc>
              <a:spcBef>
                <a:spcPts val="0"/>
              </a:spcBef>
              <a:spcAft>
                <a:spcPts val="1800"/>
              </a:spcAft>
              <a:buFont typeface="Arial" panose="020B0604020202020204" pitchFamily="34" charset="0"/>
              <a:buChar char="•"/>
            </a:pPr>
            <a:r>
              <a:rPr lang="en-US" sz="2600" dirty="0"/>
              <a:t>Variety registration and scale up </a:t>
            </a:r>
          </a:p>
          <a:p>
            <a:pPr marL="1162050" lvl="1" indent="-457200">
              <a:lnSpc>
                <a:spcPct val="90000"/>
              </a:lnSpc>
              <a:spcBef>
                <a:spcPts val="0"/>
              </a:spcBef>
              <a:spcAft>
                <a:spcPts val="1800"/>
              </a:spcAft>
              <a:buFont typeface="Arial" panose="020B0604020202020204" pitchFamily="34" charset="0"/>
              <a:buChar char="•"/>
            </a:pPr>
            <a:r>
              <a:rPr lang="en-US" sz="2600" dirty="0"/>
              <a:t>Seed production</a:t>
            </a:r>
          </a:p>
          <a:p>
            <a:pPr marL="1162050" lvl="1" indent="-457200">
              <a:lnSpc>
                <a:spcPct val="90000"/>
              </a:lnSpc>
              <a:spcBef>
                <a:spcPts val="0"/>
              </a:spcBef>
              <a:spcAft>
                <a:spcPts val="1800"/>
              </a:spcAft>
              <a:buFont typeface="Arial" panose="020B0604020202020204" pitchFamily="34" charset="0"/>
              <a:buChar char="•"/>
            </a:pPr>
            <a:r>
              <a:rPr lang="en-US" sz="2600" dirty="0"/>
              <a:t>Monitoring and evaluation – at all stages of the variety development process</a:t>
            </a:r>
          </a:p>
        </p:txBody>
      </p:sp>
    </p:spTree>
    <p:extLst>
      <p:ext uri="{BB962C8B-B14F-4D97-AF65-F5344CB8AC3E}">
        <p14:creationId xmlns:p14="http://schemas.microsoft.com/office/powerpoint/2010/main" val="2696253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a:latin typeface="+mn-lt"/>
              </a:rPr>
              <a:t>Five key elements of the Stage Plan</a:t>
            </a:r>
          </a:p>
        </p:txBody>
      </p:sp>
      <p:sp>
        <p:nvSpPr>
          <p:cNvPr id="3" name="TextBox 2"/>
          <p:cNvSpPr txBox="1"/>
          <p:nvPr/>
        </p:nvSpPr>
        <p:spPr>
          <a:xfrm>
            <a:off x="170913" y="1354819"/>
            <a:ext cx="8802174" cy="4862870"/>
          </a:xfrm>
          <a:prstGeom prst="rect">
            <a:avLst/>
          </a:prstGeom>
          <a:noFill/>
        </p:spPr>
        <p:txBody>
          <a:bodyPr wrap="square" rtlCol="0">
            <a:spAutoFit/>
          </a:bodyPr>
          <a:lstStyle/>
          <a:p>
            <a:pPr marL="266700" indent="-266700">
              <a:lnSpc>
                <a:spcPct val="90000"/>
              </a:lnSpc>
              <a:spcAft>
                <a:spcPts val="1200"/>
              </a:spcAft>
              <a:buFont typeface="+mj-lt"/>
              <a:buAutoNum type="arabicPeriod"/>
            </a:pPr>
            <a:r>
              <a:rPr lang="en-US" sz="2500" b="1" dirty="0"/>
              <a:t>Development planning: </a:t>
            </a:r>
            <a:r>
              <a:rPr lang="en-GB" sz="2500" dirty="0"/>
              <a:t>Brings in constructive ideas from all key stakeholders. </a:t>
            </a:r>
            <a:endParaRPr lang="en-US" sz="2500" dirty="0"/>
          </a:p>
          <a:p>
            <a:pPr marL="266700" indent="-266700">
              <a:lnSpc>
                <a:spcPct val="90000"/>
              </a:lnSpc>
              <a:spcAft>
                <a:spcPts val="1200"/>
              </a:spcAft>
              <a:buFont typeface="+mj-lt"/>
              <a:buAutoNum type="arabicPeriod"/>
            </a:pPr>
            <a:r>
              <a:rPr lang="en-US" sz="2500" b="1" dirty="0"/>
              <a:t>Variety design: </a:t>
            </a:r>
            <a:r>
              <a:rPr lang="en-GB" sz="2500" dirty="0"/>
              <a:t>Makes decisions on the type of a variety to be developed according to the criteria set by clients.</a:t>
            </a:r>
            <a:endParaRPr lang="en-US" sz="2500" dirty="0"/>
          </a:p>
          <a:p>
            <a:pPr marL="266700" indent="-266700">
              <a:lnSpc>
                <a:spcPct val="90000"/>
              </a:lnSpc>
              <a:spcAft>
                <a:spcPts val="1200"/>
              </a:spcAft>
              <a:buFont typeface="+mj-lt"/>
              <a:buAutoNum type="arabicPeriod"/>
            </a:pPr>
            <a:r>
              <a:rPr lang="en-US" sz="2500" b="1" dirty="0"/>
              <a:t>Breeding and evaluation: </a:t>
            </a:r>
            <a:r>
              <a:rPr lang="en-GB" sz="2500" dirty="0"/>
              <a:t>Identifying key resources (funds, personnel, facilities and institutions) required to determine a critical path and shortest route to delivery of the variety.</a:t>
            </a:r>
            <a:endParaRPr lang="en-US" sz="2500" dirty="0"/>
          </a:p>
          <a:p>
            <a:pPr marL="266700" indent="-266700">
              <a:lnSpc>
                <a:spcPct val="90000"/>
              </a:lnSpc>
              <a:spcAft>
                <a:spcPts val="1200"/>
              </a:spcAft>
              <a:buFont typeface="+mj-lt"/>
              <a:buAutoNum type="arabicPeriod"/>
            </a:pPr>
            <a:r>
              <a:rPr lang="en-US" sz="2500" b="1" dirty="0"/>
              <a:t>Variety registration and scale-up: </a:t>
            </a:r>
            <a:r>
              <a:rPr lang="en-GB" sz="2500" dirty="0"/>
              <a:t>Essential for plant breeders to understand the registration requirements, costs and timelines; and engage with regulatory officials from an early stage.</a:t>
            </a:r>
          </a:p>
          <a:p>
            <a:pPr marL="266700" indent="-266700">
              <a:lnSpc>
                <a:spcPct val="90000"/>
              </a:lnSpc>
              <a:spcAft>
                <a:spcPts val="1200"/>
              </a:spcAft>
              <a:buFont typeface="+mj-lt"/>
              <a:buAutoNum type="arabicPeriod"/>
            </a:pPr>
            <a:r>
              <a:rPr lang="en-US" sz="2500" b="1" dirty="0"/>
              <a:t>Seed distribution and farmer access to seed: </a:t>
            </a:r>
            <a:r>
              <a:rPr lang="en-US" sz="2500" dirty="0"/>
              <a:t>Access to high quality, affordable seed to drive adoption and success of variety. </a:t>
            </a:r>
          </a:p>
        </p:txBody>
      </p:sp>
    </p:spTree>
    <p:extLst>
      <p:ext uri="{BB962C8B-B14F-4D97-AF65-F5344CB8AC3E}">
        <p14:creationId xmlns:p14="http://schemas.microsoft.com/office/powerpoint/2010/main" val="1002407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 y="71438"/>
            <a:ext cx="9143999" cy="665162"/>
          </a:xfrm>
        </p:spPr>
        <p:txBody>
          <a:bodyPr>
            <a:noAutofit/>
          </a:bodyPr>
          <a:lstStyle/>
          <a:p>
            <a:pPr>
              <a:defRPr/>
            </a:pPr>
            <a:r>
              <a:rPr lang="en-US" sz="4000" b="1" dirty="0"/>
              <a:t>Demand-led Breeding Stage Plan </a:t>
            </a:r>
            <a:endParaRPr lang="en-US" sz="3600" b="1" dirty="0"/>
          </a:p>
        </p:txBody>
      </p:sp>
      <p:sp>
        <p:nvSpPr>
          <p:cNvPr id="62" name="Chevron 4"/>
          <p:cNvSpPr/>
          <p:nvPr/>
        </p:nvSpPr>
        <p:spPr>
          <a:xfrm>
            <a:off x="288927" y="4068763"/>
            <a:ext cx="758825" cy="506412"/>
          </a:xfrm>
          <a:prstGeom prst="rect">
            <a:avLst/>
          </a:prstGeom>
        </p:spPr>
        <p:style>
          <a:lnRef idx="0">
            <a:scrgbClr r="0" g="0" b="0"/>
          </a:lnRef>
          <a:fillRef idx="0">
            <a:scrgbClr r="0" g="0" b="0"/>
          </a:fillRef>
          <a:effectRef idx="0">
            <a:scrgbClr r="0" g="0" b="0"/>
          </a:effectRef>
          <a:fontRef idx="minor">
            <a:schemeClr val="lt1"/>
          </a:fontRef>
        </p:style>
        <p:txBody>
          <a:bodyPr lIns="36005" tIns="12002" rIns="12002" bIns="12002" spcCol="1270" anchor="ctr"/>
          <a:lstStyle/>
          <a:p>
            <a:pPr algn="ctr" defTabSz="400050">
              <a:lnSpc>
                <a:spcPct val="90000"/>
              </a:lnSpc>
              <a:spcAft>
                <a:spcPct val="35000"/>
              </a:spcAft>
              <a:defRPr/>
            </a:pPr>
            <a:r>
              <a:rPr lang="en-US" sz="1000" b="1" dirty="0">
                <a:solidFill>
                  <a:sysClr val="window" lastClr="FFFFFF"/>
                </a:solidFill>
              </a:rPr>
              <a:t>Discovery</a:t>
            </a:r>
          </a:p>
        </p:txBody>
      </p:sp>
      <p:grpSp>
        <p:nvGrpSpPr>
          <p:cNvPr id="59396" name="Group 93"/>
          <p:cNvGrpSpPr>
            <a:grpSpLocks/>
          </p:cNvGrpSpPr>
          <p:nvPr/>
        </p:nvGrpSpPr>
        <p:grpSpPr bwMode="auto">
          <a:xfrm>
            <a:off x="73133" y="1554165"/>
            <a:ext cx="9010651" cy="4235451"/>
            <a:chOff x="50117" y="2296501"/>
            <a:chExt cx="8998188" cy="4061140"/>
          </a:xfrm>
        </p:grpSpPr>
        <p:grpSp>
          <p:nvGrpSpPr>
            <p:cNvPr id="59407" name="Group 87"/>
            <p:cNvGrpSpPr>
              <a:grpSpLocks/>
            </p:cNvGrpSpPr>
            <p:nvPr/>
          </p:nvGrpSpPr>
          <p:grpSpPr bwMode="auto">
            <a:xfrm>
              <a:off x="158570" y="4161487"/>
              <a:ext cx="8663085" cy="538045"/>
              <a:chOff x="63424" y="3636304"/>
              <a:chExt cx="8663085" cy="538045"/>
            </a:xfrm>
          </p:grpSpPr>
          <p:grpSp>
            <p:nvGrpSpPr>
              <p:cNvPr id="59439" name="Group 40"/>
              <p:cNvGrpSpPr>
                <a:grpSpLocks/>
              </p:cNvGrpSpPr>
              <p:nvPr/>
            </p:nvGrpSpPr>
            <p:grpSpPr bwMode="auto">
              <a:xfrm>
                <a:off x="3200458" y="3653593"/>
                <a:ext cx="1387174" cy="516323"/>
                <a:chOff x="0" y="125421"/>
                <a:chExt cx="1264372" cy="516323"/>
              </a:xfrm>
            </p:grpSpPr>
            <p:sp>
              <p:nvSpPr>
                <p:cNvPr id="42" name="Chevron 41"/>
                <p:cNvSpPr/>
                <p:nvPr/>
              </p:nvSpPr>
              <p:spPr>
                <a:xfrm>
                  <a:off x="-335" y="110844"/>
                  <a:ext cx="1264342" cy="520580"/>
                </a:xfrm>
                <a:prstGeom prst="chevron">
                  <a:avLst/>
                </a:prstGeom>
                <a:solidFill>
                  <a:srgbClr val="9BBB59">
                    <a:lumMod val="7500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43" name="Chevron 4"/>
                <p:cNvSpPr/>
                <p:nvPr/>
              </p:nvSpPr>
              <p:spPr>
                <a:xfrm>
                  <a:off x="256868" y="121499"/>
                  <a:ext cx="758605" cy="520580"/>
                </a:xfrm>
                <a:prstGeom prst="rect">
                  <a:avLst/>
                </a:prstGeom>
              </p:spPr>
              <p:style>
                <a:lnRef idx="0">
                  <a:scrgbClr r="0" g="0" b="0"/>
                </a:lnRef>
                <a:fillRef idx="0">
                  <a:scrgbClr r="0" g="0" b="0"/>
                </a:fillRef>
                <a:effectRef idx="0">
                  <a:scrgbClr r="0" g="0" b="0"/>
                </a:effectRef>
                <a:fontRef idx="minor">
                  <a:schemeClr val="lt1"/>
                </a:fontRef>
              </p:style>
              <p:txBody>
                <a:bodyPr lIns="36005" tIns="12002" rIns="12002" bIns="12002" spcCol="1270" anchor="ctr"/>
                <a:lstStyle/>
                <a:p>
                  <a:pPr algn="ctr" defTabSz="400050">
                    <a:lnSpc>
                      <a:spcPct val="90000"/>
                    </a:lnSpc>
                    <a:spcAft>
                      <a:spcPct val="35000"/>
                    </a:spcAft>
                    <a:defRPr/>
                  </a:pPr>
                  <a:r>
                    <a:rPr lang="en-US" sz="1000" b="1" dirty="0">
                      <a:solidFill>
                        <a:sysClr val="window" lastClr="FFFFFF"/>
                      </a:solidFill>
                    </a:rPr>
                    <a:t> </a:t>
                  </a:r>
                </a:p>
                <a:p>
                  <a:pPr algn="ctr" defTabSz="400050">
                    <a:lnSpc>
                      <a:spcPct val="90000"/>
                    </a:lnSpc>
                    <a:spcAft>
                      <a:spcPct val="35000"/>
                    </a:spcAft>
                    <a:defRPr/>
                  </a:pPr>
                  <a:r>
                    <a:rPr lang="en-US" sz="1000" b="1" dirty="0">
                      <a:solidFill>
                        <a:sysClr val="window" lastClr="FFFFFF"/>
                      </a:solidFill>
                    </a:rPr>
                    <a:t>Early Development</a:t>
                  </a:r>
                </a:p>
                <a:p>
                  <a:pPr algn="ctr" defTabSz="400050">
                    <a:lnSpc>
                      <a:spcPct val="90000"/>
                    </a:lnSpc>
                    <a:spcAft>
                      <a:spcPct val="35000"/>
                    </a:spcAft>
                    <a:defRPr/>
                  </a:pPr>
                  <a:endParaRPr lang="en-US" sz="1000" b="1" dirty="0">
                    <a:solidFill>
                      <a:sysClr val="window" lastClr="FFFFFF"/>
                    </a:solidFill>
                  </a:endParaRPr>
                </a:p>
              </p:txBody>
            </p:sp>
          </p:grpSp>
          <p:grpSp>
            <p:nvGrpSpPr>
              <p:cNvPr id="59440" name="Group 43"/>
              <p:cNvGrpSpPr>
                <a:grpSpLocks/>
              </p:cNvGrpSpPr>
              <p:nvPr/>
            </p:nvGrpSpPr>
            <p:grpSpPr bwMode="auto">
              <a:xfrm>
                <a:off x="1117224" y="3641140"/>
                <a:ext cx="1264372" cy="505748"/>
                <a:chOff x="0" y="125421"/>
                <a:chExt cx="1264372" cy="505748"/>
              </a:xfrm>
            </p:grpSpPr>
            <p:sp>
              <p:nvSpPr>
                <p:cNvPr id="45" name="Chevron 44"/>
                <p:cNvSpPr/>
                <p:nvPr/>
              </p:nvSpPr>
              <p:spPr>
                <a:xfrm>
                  <a:off x="-224" y="124819"/>
                  <a:ext cx="1249220" cy="506880"/>
                </a:xfrm>
                <a:prstGeom prst="chevron">
                  <a:avLst/>
                </a:prstGeom>
                <a:solidFill>
                  <a:srgbClr val="9BBB59">
                    <a:lumMod val="7500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46" name="Chevron 4"/>
                <p:cNvSpPr/>
                <p:nvPr/>
              </p:nvSpPr>
              <p:spPr>
                <a:xfrm>
                  <a:off x="251839" y="124819"/>
                  <a:ext cx="745093" cy="506880"/>
                </a:xfrm>
                <a:prstGeom prst="rect">
                  <a:avLst/>
                </a:prstGeom>
              </p:spPr>
              <p:style>
                <a:lnRef idx="0">
                  <a:scrgbClr r="0" g="0" b="0"/>
                </a:lnRef>
                <a:fillRef idx="0">
                  <a:scrgbClr r="0" g="0" b="0"/>
                </a:fillRef>
                <a:effectRef idx="0">
                  <a:scrgbClr r="0" g="0" b="0"/>
                </a:effectRef>
                <a:fontRef idx="minor">
                  <a:schemeClr val="lt1"/>
                </a:fontRef>
              </p:style>
              <p:txBody>
                <a:bodyPr lIns="36005" tIns="12002" rIns="12002" bIns="12002" spcCol="1270" anchor="ctr"/>
                <a:lstStyle/>
                <a:p>
                  <a:pPr algn="ctr" defTabSz="400050">
                    <a:lnSpc>
                      <a:spcPct val="90000"/>
                    </a:lnSpc>
                    <a:spcAft>
                      <a:spcPct val="35000"/>
                    </a:spcAft>
                    <a:defRPr/>
                  </a:pPr>
                  <a:r>
                    <a:rPr lang="en-US" sz="1000" b="1" dirty="0">
                      <a:solidFill>
                        <a:sysClr val="window" lastClr="FFFFFF"/>
                      </a:solidFill>
                    </a:rPr>
                    <a:t>Discovery</a:t>
                  </a:r>
                </a:p>
              </p:txBody>
            </p:sp>
          </p:grpSp>
          <p:grpSp>
            <p:nvGrpSpPr>
              <p:cNvPr id="59441" name="Group 46"/>
              <p:cNvGrpSpPr>
                <a:grpSpLocks/>
              </p:cNvGrpSpPr>
              <p:nvPr/>
            </p:nvGrpSpPr>
            <p:grpSpPr bwMode="auto">
              <a:xfrm>
                <a:off x="2147381" y="3640187"/>
                <a:ext cx="1336045" cy="505748"/>
                <a:chOff x="1137934" y="125421"/>
                <a:chExt cx="1264372" cy="505748"/>
              </a:xfrm>
            </p:grpSpPr>
            <p:sp>
              <p:nvSpPr>
                <p:cNvPr id="48" name="Chevron 47"/>
                <p:cNvSpPr/>
                <p:nvPr/>
              </p:nvSpPr>
              <p:spPr>
                <a:xfrm>
                  <a:off x="1137998" y="125772"/>
                  <a:ext cx="1249715" cy="505359"/>
                </a:xfrm>
                <a:prstGeom prst="chevron">
                  <a:avLst/>
                </a:prstGeom>
                <a:solidFill>
                  <a:srgbClr val="9BBB59">
                    <a:lumMod val="7500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49" name="Chevron 4"/>
                <p:cNvSpPr/>
                <p:nvPr/>
              </p:nvSpPr>
              <p:spPr>
                <a:xfrm>
                  <a:off x="1390042" y="125772"/>
                  <a:ext cx="745628" cy="505359"/>
                </a:xfrm>
                <a:prstGeom prst="rect">
                  <a:avLst/>
                </a:prstGeom>
              </p:spPr>
              <p:style>
                <a:lnRef idx="0">
                  <a:scrgbClr r="0" g="0" b="0"/>
                </a:lnRef>
                <a:fillRef idx="0">
                  <a:scrgbClr r="0" g="0" b="0"/>
                </a:fillRef>
                <a:effectRef idx="0">
                  <a:scrgbClr r="0" g="0" b="0"/>
                </a:effectRef>
                <a:fontRef idx="minor">
                  <a:schemeClr val="lt1"/>
                </a:fontRef>
              </p:style>
              <p:txBody>
                <a:bodyPr lIns="36005" tIns="12002" rIns="12002" bIns="12002" spcCol="1270" anchor="ctr"/>
                <a:lstStyle/>
                <a:p>
                  <a:pPr algn="ctr" defTabSz="400050">
                    <a:lnSpc>
                      <a:spcPct val="90000"/>
                    </a:lnSpc>
                    <a:spcAft>
                      <a:spcPct val="35000"/>
                    </a:spcAft>
                    <a:defRPr/>
                  </a:pPr>
                  <a:r>
                    <a:rPr lang="en-US" sz="1000" b="1" dirty="0">
                      <a:solidFill>
                        <a:sysClr val="window" lastClr="FFFFFF"/>
                      </a:solidFill>
                    </a:rPr>
                    <a:t>Proof of Concept</a:t>
                  </a:r>
                </a:p>
              </p:txBody>
            </p:sp>
          </p:grpSp>
          <p:grpSp>
            <p:nvGrpSpPr>
              <p:cNvPr id="59442" name="Group 49"/>
              <p:cNvGrpSpPr>
                <a:grpSpLocks/>
              </p:cNvGrpSpPr>
              <p:nvPr/>
            </p:nvGrpSpPr>
            <p:grpSpPr bwMode="auto">
              <a:xfrm>
                <a:off x="4328753" y="3658485"/>
                <a:ext cx="1294396" cy="505748"/>
                <a:chOff x="3413804" y="125421"/>
                <a:chExt cx="1264372" cy="505748"/>
              </a:xfrm>
            </p:grpSpPr>
            <p:sp>
              <p:nvSpPr>
                <p:cNvPr id="51" name="Chevron 50"/>
                <p:cNvSpPr/>
                <p:nvPr/>
              </p:nvSpPr>
              <p:spPr>
                <a:xfrm>
                  <a:off x="3413876" y="125740"/>
                  <a:ext cx="1263602" cy="505359"/>
                </a:xfrm>
                <a:prstGeom prst="chevron">
                  <a:avLst/>
                </a:prstGeom>
                <a:solidFill>
                  <a:srgbClr val="9BBB59">
                    <a:lumMod val="7500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52" name="Chevron 4"/>
                <p:cNvSpPr/>
                <p:nvPr/>
              </p:nvSpPr>
              <p:spPr>
                <a:xfrm>
                  <a:off x="3666286" y="125740"/>
                  <a:ext cx="758781" cy="505359"/>
                </a:xfrm>
                <a:prstGeom prst="rect">
                  <a:avLst/>
                </a:prstGeom>
              </p:spPr>
              <p:style>
                <a:lnRef idx="0">
                  <a:scrgbClr r="0" g="0" b="0"/>
                </a:lnRef>
                <a:fillRef idx="0">
                  <a:scrgbClr r="0" g="0" b="0"/>
                </a:fillRef>
                <a:effectRef idx="0">
                  <a:scrgbClr r="0" g="0" b="0"/>
                </a:effectRef>
                <a:fontRef idx="minor">
                  <a:schemeClr val="lt1"/>
                </a:fontRef>
              </p:style>
              <p:txBody>
                <a:bodyPr lIns="36005" tIns="12002" rIns="12002" bIns="12002" spcCol="1270" anchor="ctr"/>
                <a:lstStyle/>
                <a:p>
                  <a:pPr algn="ctr" defTabSz="400050">
                    <a:lnSpc>
                      <a:spcPct val="90000"/>
                    </a:lnSpc>
                    <a:spcAft>
                      <a:spcPct val="35000"/>
                    </a:spcAft>
                    <a:defRPr/>
                  </a:pPr>
                  <a:r>
                    <a:rPr lang="en-US" sz="1000" b="1" dirty="0">
                      <a:solidFill>
                        <a:sysClr val="window" lastClr="FFFFFF"/>
                      </a:solidFill>
                    </a:rPr>
                    <a:t>Late Development</a:t>
                  </a:r>
                </a:p>
              </p:txBody>
            </p:sp>
          </p:grpSp>
          <p:grpSp>
            <p:nvGrpSpPr>
              <p:cNvPr id="59443" name="Group 52"/>
              <p:cNvGrpSpPr>
                <a:grpSpLocks/>
              </p:cNvGrpSpPr>
              <p:nvPr/>
            </p:nvGrpSpPr>
            <p:grpSpPr bwMode="auto">
              <a:xfrm>
                <a:off x="5364270" y="3668601"/>
                <a:ext cx="1314264" cy="505748"/>
                <a:chOff x="4551739" y="125421"/>
                <a:chExt cx="1264372" cy="505748"/>
              </a:xfrm>
            </p:grpSpPr>
            <p:sp>
              <p:nvSpPr>
                <p:cNvPr id="54" name="Chevron 53"/>
                <p:cNvSpPr/>
                <p:nvPr/>
              </p:nvSpPr>
              <p:spPr>
                <a:xfrm>
                  <a:off x="4551508" y="124757"/>
                  <a:ext cx="1264328" cy="506880"/>
                </a:xfrm>
                <a:prstGeom prst="chevron">
                  <a:avLst/>
                </a:prstGeom>
                <a:solidFill>
                  <a:srgbClr val="9BBB59">
                    <a:lumMod val="7500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55" name="Chevron 4"/>
                <p:cNvSpPr/>
                <p:nvPr/>
              </p:nvSpPr>
              <p:spPr>
                <a:xfrm>
                  <a:off x="4804679" y="124757"/>
                  <a:ext cx="757987" cy="506880"/>
                </a:xfrm>
                <a:prstGeom prst="rect">
                  <a:avLst/>
                </a:prstGeom>
              </p:spPr>
              <p:style>
                <a:lnRef idx="0">
                  <a:scrgbClr r="0" g="0" b="0"/>
                </a:lnRef>
                <a:fillRef idx="0">
                  <a:scrgbClr r="0" g="0" b="0"/>
                </a:fillRef>
                <a:effectRef idx="0">
                  <a:scrgbClr r="0" g="0" b="0"/>
                </a:effectRef>
                <a:fontRef idx="minor">
                  <a:schemeClr val="lt1"/>
                </a:fontRef>
              </p:style>
              <p:txBody>
                <a:bodyPr lIns="36005" tIns="12002" rIns="12002" bIns="12002" spcCol="1270" anchor="ctr"/>
                <a:lstStyle/>
                <a:p>
                  <a:pPr algn="ctr" defTabSz="400050">
                    <a:lnSpc>
                      <a:spcPct val="90000"/>
                    </a:lnSpc>
                    <a:spcAft>
                      <a:spcPct val="35000"/>
                    </a:spcAft>
                    <a:defRPr/>
                  </a:pPr>
                  <a:r>
                    <a:rPr lang="en-US" sz="1000" b="1" dirty="0">
                      <a:solidFill>
                        <a:sysClr val="window" lastClr="FFFFFF"/>
                      </a:solidFill>
                    </a:rPr>
                    <a:t>Pre-Commercial</a:t>
                  </a:r>
                </a:p>
              </p:txBody>
            </p:sp>
          </p:grpSp>
          <p:grpSp>
            <p:nvGrpSpPr>
              <p:cNvPr id="59444" name="Group 55"/>
              <p:cNvGrpSpPr>
                <a:grpSpLocks/>
              </p:cNvGrpSpPr>
              <p:nvPr/>
            </p:nvGrpSpPr>
            <p:grpSpPr bwMode="auto">
              <a:xfrm>
                <a:off x="6411093" y="3665053"/>
                <a:ext cx="1320559" cy="505748"/>
                <a:chOff x="5814475" y="125421"/>
                <a:chExt cx="1139571" cy="505748"/>
              </a:xfrm>
            </p:grpSpPr>
            <p:sp>
              <p:nvSpPr>
                <p:cNvPr id="57" name="Chevron 56"/>
                <p:cNvSpPr/>
                <p:nvPr/>
              </p:nvSpPr>
              <p:spPr>
                <a:xfrm>
                  <a:off x="5813817" y="125261"/>
                  <a:ext cx="1139571" cy="520580"/>
                </a:xfrm>
                <a:prstGeom prst="chevron">
                  <a:avLst/>
                </a:prstGeom>
                <a:solidFill>
                  <a:srgbClr val="9BBB59">
                    <a:lumMod val="7500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58" name="Chevron 4"/>
                <p:cNvSpPr/>
                <p:nvPr/>
              </p:nvSpPr>
              <p:spPr>
                <a:xfrm>
                  <a:off x="5942412" y="125261"/>
                  <a:ext cx="757890" cy="520580"/>
                </a:xfrm>
                <a:prstGeom prst="rect">
                  <a:avLst/>
                </a:prstGeom>
              </p:spPr>
              <p:style>
                <a:lnRef idx="0">
                  <a:scrgbClr r="0" g="0" b="0"/>
                </a:lnRef>
                <a:fillRef idx="0">
                  <a:scrgbClr r="0" g="0" b="0"/>
                </a:fillRef>
                <a:effectRef idx="0">
                  <a:scrgbClr r="0" g="0" b="0"/>
                </a:effectRef>
                <a:fontRef idx="minor">
                  <a:schemeClr val="lt1"/>
                </a:fontRef>
              </p:style>
              <p:txBody>
                <a:bodyPr lIns="36005" tIns="12002" rIns="12002" bIns="12002" spcCol="1270" anchor="ctr"/>
                <a:lstStyle/>
                <a:p>
                  <a:pPr algn="ctr" defTabSz="400050">
                    <a:lnSpc>
                      <a:spcPct val="90000"/>
                    </a:lnSpc>
                    <a:spcAft>
                      <a:spcPct val="35000"/>
                    </a:spcAft>
                    <a:defRPr/>
                  </a:pPr>
                  <a:r>
                    <a:rPr lang="en-US" sz="1000" b="1" dirty="0">
                      <a:solidFill>
                        <a:sysClr val="window" lastClr="FFFFFF"/>
                      </a:solidFill>
                    </a:rPr>
                    <a:t>Commercial</a:t>
                  </a:r>
                </a:p>
              </p:txBody>
            </p:sp>
          </p:grpSp>
          <p:grpSp>
            <p:nvGrpSpPr>
              <p:cNvPr id="59445" name="Group 58"/>
              <p:cNvGrpSpPr>
                <a:grpSpLocks/>
              </p:cNvGrpSpPr>
              <p:nvPr/>
            </p:nvGrpSpPr>
            <p:grpSpPr bwMode="auto">
              <a:xfrm>
                <a:off x="7451515" y="3652394"/>
                <a:ext cx="1207254" cy="505748"/>
                <a:chOff x="6827608" y="125421"/>
                <a:chExt cx="1264372" cy="505748"/>
              </a:xfrm>
            </p:grpSpPr>
            <p:sp>
              <p:nvSpPr>
                <p:cNvPr id="60" name="Chevron 59"/>
                <p:cNvSpPr/>
                <p:nvPr/>
              </p:nvSpPr>
              <p:spPr>
                <a:xfrm>
                  <a:off x="6827987" y="125742"/>
                  <a:ext cx="1263495" cy="505359"/>
                </a:xfrm>
                <a:prstGeom prst="chevron">
                  <a:avLst/>
                </a:prstGeom>
                <a:solidFill>
                  <a:srgbClr val="9BBB59">
                    <a:lumMod val="7500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61" name="Chevron 4"/>
                <p:cNvSpPr/>
                <p:nvPr/>
              </p:nvSpPr>
              <p:spPr>
                <a:xfrm>
                  <a:off x="7080354" y="125742"/>
                  <a:ext cx="758761" cy="505359"/>
                </a:xfrm>
                <a:prstGeom prst="rect">
                  <a:avLst/>
                </a:prstGeom>
              </p:spPr>
              <p:style>
                <a:lnRef idx="0">
                  <a:scrgbClr r="0" g="0" b="0"/>
                </a:lnRef>
                <a:fillRef idx="0">
                  <a:scrgbClr r="0" g="0" b="0"/>
                </a:fillRef>
                <a:effectRef idx="0">
                  <a:scrgbClr r="0" g="0" b="0"/>
                </a:effectRef>
                <a:fontRef idx="minor">
                  <a:schemeClr val="lt1"/>
                </a:fontRef>
              </p:style>
              <p:txBody>
                <a:bodyPr lIns="36005" tIns="12002" rIns="12002" bIns="12002" spcCol="1270" anchor="ctr"/>
                <a:lstStyle/>
                <a:p>
                  <a:pPr algn="ctr" defTabSz="400050">
                    <a:lnSpc>
                      <a:spcPct val="90000"/>
                    </a:lnSpc>
                    <a:spcAft>
                      <a:spcPct val="35000"/>
                    </a:spcAft>
                    <a:defRPr/>
                  </a:pPr>
                  <a:r>
                    <a:rPr lang="en-US" sz="1000" b="1" dirty="0">
                      <a:solidFill>
                        <a:sysClr val="window" lastClr="FFFFFF"/>
                      </a:solidFill>
                    </a:rPr>
                    <a:t>Discontinue</a:t>
                  </a:r>
                </a:p>
              </p:txBody>
            </p:sp>
          </p:grpSp>
          <p:grpSp>
            <p:nvGrpSpPr>
              <p:cNvPr id="59446" name="Group 62"/>
              <p:cNvGrpSpPr>
                <a:grpSpLocks/>
              </p:cNvGrpSpPr>
              <p:nvPr/>
            </p:nvGrpSpPr>
            <p:grpSpPr bwMode="auto">
              <a:xfrm>
                <a:off x="63424" y="3636304"/>
                <a:ext cx="1264372" cy="505748"/>
                <a:chOff x="0" y="125421"/>
                <a:chExt cx="1264372" cy="505748"/>
              </a:xfrm>
            </p:grpSpPr>
            <p:sp>
              <p:nvSpPr>
                <p:cNvPr id="64" name="Chevron 63"/>
                <p:cNvSpPr/>
                <p:nvPr/>
              </p:nvSpPr>
              <p:spPr>
                <a:xfrm>
                  <a:off x="-651" y="125088"/>
                  <a:ext cx="1265073" cy="520580"/>
                </a:xfrm>
                <a:prstGeom prst="chevron">
                  <a:avLst/>
                </a:prstGeom>
                <a:solidFill>
                  <a:srgbClr val="9BBB59">
                    <a:lumMod val="7500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65" name="Chevron 4"/>
                <p:cNvSpPr/>
                <p:nvPr/>
              </p:nvSpPr>
              <p:spPr>
                <a:xfrm>
                  <a:off x="252998" y="125088"/>
                  <a:ext cx="757776" cy="520580"/>
                </a:xfrm>
                <a:prstGeom prst="rect">
                  <a:avLst/>
                </a:prstGeom>
              </p:spPr>
              <p:style>
                <a:lnRef idx="0">
                  <a:scrgbClr r="0" g="0" b="0"/>
                </a:lnRef>
                <a:fillRef idx="0">
                  <a:scrgbClr r="0" g="0" b="0"/>
                </a:fillRef>
                <a:effectRef idx="0">
                  <a:scrgbClr r="0" g="0" b="0"/>
                </a:effectRef>
                <a:fontRef idx="minor">
                  <a:schemeClr val="lt1"/>
                </a:fontRef>
              </p:style>
              <p:txBody>
                <a:bodyPr lIns="36005" tIns="12002" rIns="12002" bIns="12002" spcCol="1270" anchor="ctr"/>
                <a:lstStyle/>
                <a:p>
                  <a:pPr algn="ctr" defTabSz="400050">
                    <a:lnSpc>
                      <a:spcPct val="90000"/>
                    </a:lnSpc>
                    <a:spcAft>
                      <a:spcPct val="35000"/>
                    </a:spcAft>
                    <a:defRPr/>
                  </a:pPr>
                  <a:r>
                    <a:rPr lang="en-US" sz="1000" b="1" dirty="0">
                      <a:solidFill>
                        <a:sysClr val="window" lastClr="FFFFFF"/>
                      </a:solidFill>
                    </a:rPr>
                    <a:t>Variety Design</a:t>
                  </a:r>
                </a:p>
              </p:txBody>
            </p:sp>
          </p:grpSp>
          <p:sp>
            <p:nvSpPr>
              <p:cNvPr id="67" name="Oval 66"/>
              <p:cNvSpPr/>
              <p:nvPr/>
            </p:nvSpPr>
            <p:spPr>
              <a:xfrm>
                <a:off x="1044077" y="3722735"/>
                <a:ext cx="233039" cy="316610"/>
              </a:xfrm>
              <a:prstGeom prst="ellipse">
                <a:avLst/>
              </a:prstGeom>
              <a:solidFill>
                <a:sysClr val="window" lastClr="FFFFFF"/>
              </a:solidFill>
              <a:ln w="25400" cap="flat" cmpd="sng" algn="ctr">
                <a:solidFill>
                  <a:srgbClr val="C00000"/>
                </a:solidFill>
                <a:prstDash val="solid"/>
              </a:ln>
              <a:effectLst/>
            </p:spPr>
            <p:txBody>
              <a:bodyPr anchor="ctr"/>
              <a:lstStyle/>
              <a:p>
                <a:pPr algn="ctr">
                  <a:defRPr/>
                </a:pPr>
                <a:r>
                  <a:rPr lang="en-US" sz="1600" kern="0" dirty="0">
                    <a:solidFill>
                      <a:sysClr val="windowText" lastClr="000000"/>
                    </a:solidFill>
                    <a:cs typeface="Arial" pitchFamily="34" charset="0"/>
                  </a:rPr>
                  <a:t>A</a:t>
                </a:r>
              </a:p>
            </p:txBody>
          </p:sp>
          <p:sp>
            <p:nvSpPr>
              <p:cNvPr id="68" name="Oval 67"/>
              <p:cNvSpPr/>
              <p:nvPr/>
            </p:nvSpPr>
            <p:spPr>
              <a:xfrm>
                <a:off x="3244479" y="3734913"/>
                <a:ext cx="231454" cy="316610"/>
              </a:xfrm>
              <a:prstGeom prst="ellipse">
                <a:avLst/>
              </a:prstGeom>
              <a:solidFill>
                <a:sysClr val="window" lastClr="FFFFFF"/>
              </a:solidFill>
              <a:ln w="25400" cap="flat" cmpd="sng" algn="ctr">
                <a:solidFill>
                  <a:srgbClr val="C00000"/>
                </a:solidFill>
                <a:prstDash val="solid"/>
              </a:ln>
              <a:effectLst/>
            </p:spPr>
            <p:txBody>
              <a:bodyPr anchor="ctr"/>
              <a:lstStyle/>
              <a:p>
                <a:pPr algn="ctr">
                  <a:defRPr/>
                </a:pPr>
                <a:r>
                  <a:rPr lang="en-US" sz="1600" kern="0" dirty="0">
                    <a:solidFill>
                      <a:sysClr val="windowText" lastClr="000000"/>
                    </a:solidFill>
                    <a:cs typeface="Arial" pitchFamily="34" charset="0"/>
                  </a:rPr>
                  <a:t>C</a:t>
                </a:r>
              </a:p>
            </p:txBody>
          </p:sp>
          <p:sp>
            <p:nvSpPr>
              <p:cNvPr id="69" name="Oval 68"/>
              <p:cNvSpPr/>
              <p:nvPr/>
            </p:nvSpPr>
            <p:spPr>
              <a:xfrm>
                <a:off x="4346265" y="3734913"/>
                <a:ext cx="233040" cy="316610"/>
              </a:xfrm>
              <a:prstGeom prst="ellipse">
                <a:avLst/>
              </a:prstGeom>
              <a:solidFill>
                <a:sysClr val="window" lastClr="FFFFFF"/>
              </a:solidFill>
              <a:ln w="25400" cap="flat" cmpd="sng" algn="ctr">
                <a:solidFill>
                  <a:srgbClr val="C00000"/>
                </a:solidFill>
                <a:prstDash val="solid"/>
              </a:ln>
              <a:effectLst/>
            </p:spPr>
            <p:txBody>
              <a:bodyPr anchor="ctr"/>
              <a:lstStyle/>
              <a:p>
                <a:pPr algn="ctr">
                  <a:defRPr/>
                </a:pPr>
                <a:r>
                  <a:rPr lang="en-US" sz="1600" kern="0" dirty="0">
                    <a:solidFill>
                      <a:sysClr val="windowText" lastClr="000000"/>
                    </a:solidFill>
                    <a:cs typeface="Arial" pitchFamily="34" charset="0"/>
                  </a:rPr>
                  <a:t>D</a:t>
                </a:r>
              </a:p>
            </p:txBody>
          </p:sp>
          <p:sp>
            <p:nvSpPr>
              <p:cNvPr id="70" name="Oval 69"/>
              <p:cNvSpPr/>
              <p:nvPr/>
            </p:nvSpPr>
            <p:spPr>
              <a:xfrm>
                <a:off x="5406834" y="3722735"/>
                <a:ext cx="233039" cy="316610"/>
              </a:xfrm>
              <a:prstGeom prst="ellipse">
                <a:avLst/>
              </a:prstGeom>
              <a:solidFill>
                <a:sysClr val="window" lastClr="FFFFFF"/>
              </a:solidFill>
              <a:ln w="25400" cap="flat" cmpd="sng" algn="ctr">
                <a:solidFill>
                  <a:srgbClr val="C00000"/>
                </a:solidFill>
                <a:prstDash val="solid"/>
              </a:ln>
              <a:effectLst/>
            </p:spPr>
            <p:txBody>
              <a:bodyPr anchor="ctr"/>
              <a:lstStyle/>
              <a:p>
                <a:pPr algn="ctr">
                  <a:defRPr/>
                </a:pPr>
                <a:r>
                  <a:rPr lang="en-US" sz="1600" kern="0" dirty="0">
                    <a:solidFill>
                      <a:sysClr val="windowText" lastClr="000000"/>
                    </a:solidFill>
                    <a:cs typeface="Arial" pitchFamily="34" charset="0"/>
                  </a:rPr>
                  <a:t>E</a:t>
                </a:r>
              </a:p>
            </p:txBody>
          </p:sp>
          <p:sp>
            <p:nvSpPr>
              <p:cNvPr id="71" name="Oval 70"/>
              <p:cNvSpPr/>
              <p:nvPr/>
            </p:nvSpPr>
            <p:spPr>
              <a:xfrm>
                <a:off x="6427770" y="3716647"/>
                <a:ext cx="233039" cy="316610"/>
              </a:xfrm>
              <a:prstGeom prst="ellipse">
                <a:avLst/>
              </a:prstGeom>
              <a:solidFill>
                <a:sysClr val="window" lastClr="FFFFFF"/>
              </a:solidFill>
              <a:ln w="25400" cap="flat" cmpd="sng" algn="ctr">
                <a:solidFill>
                  <a:srgbClr val="C00000"/>
                </a:solidFill>
                <a:prstDash val="solid"/>
              </a:ln>
              <a:effectLst/>
            </p:spPr>
            <p:txBody>
              <a:bodyPr anchor="ctr"/>
              <a:lstStyle/>
              <a:p>
                <a:pPr algn="ctr">
                  <a:defRPr/>
                </a:pPr>
                <a:r>
                  <a:rPr lang="en-US" sz="1600" kern="0" dirty="0">
                    <a:solidFill>
                      <a:sysClr val="windowText" lastClr="000000"/>
                    </a:solidFill>
                    <a:cs typeface="Arial" pitchFamily="34" charset="0"/>
                  </a:rPr>
                  <a:t>F</a:t>
                </a:r>
              </a:p>
            </p:txBody>
          </p:sp>
          <p:sp>
            <p:nvSpPr>
              <p:cNvPr id="72" name="Oval 71"/>
              <p:cNvSpPr/>
              <p:nvPr/>
            </p:nvSpPr>
            <p:spPr>
              <a:xfrm>
                <a:off x="7440779" y="3747090"/>
                <a:ext cx="233040" cy="316610"/>
              </a:xfrm>
              <a:prstGeom prst="ellipse">
                <a:avLst/>
              </a:prstGeom>
              <a:solidFill>
                <a:sysClr val="window" lastClr="FFFFFF"/>
              </a:solidFill>
              <a:ln w="25400" cap="flat" cmpd="sng" algn="ctr">
                <a:solidFill>
                  <a:srgbClr val="C00000"/>
                </a:solidFill>
                <a:prstDash val="solid"/>
              </a:ln>
              <a:effectLst/>
            </p:spPr>
            <p:txBody>
              <a:bodyPr anchor="ctr"/>
              <a:lstStyle/>
              <a:p>
                <a:pPr algn="ctr">
                  <a:defRPr/>
                </a:pPr>
                <a:r>
                  <a:rPr lang="en-US" sz="1600" kern="0" dirty="0">
                    <a:solidFill>
                      <a:sysClr val="windowText" lastClr="000000"/>
                    </a:solidFill>
                    <a:cs typeface="Arial" pitchFamily="34" charset="0"/>
                  </a:rPr>
                  <a:t>G</a:t>
                </a:r>
              </a:p>
            </p:txBody>
          </p:sp>
          <p:sp>
            <p:nvSpPr>
              <p:cNvPr id="73" name="Oval 72"/>
              <p:cNvSpPr/>
              <p:nvPr/>
            </p:nvSpPr>
            <p:spPr>
              <a:xfrm>
                <a:off x="8493421" y="3736434"/>
                <a:ext cx="233040" cy="318133"/>
              </a:xfrm>
              <a:prstGeom prst="ellipse">
                <a:avLst/>
              </a:prstGeom>
              <a:solidFill>
                <a:sysClr val="window" lastClr="FFFFFF"/>
              </a:solidFill>
              <a:ln w="25400" cap="flat" cmpd="sng" algn="ctr">
                <a:solidFill>
                  <a:srgbClr val="C00000"/>
                </a:solidFill>
                <a:prstDash val="solid"/>
              </a:ln>
              <a:effectLst/>
            </p:spPr>
            <p:txBody>
              <a:bodyPr anchor="ctr"/>
              <a:lstStyle/>
              <a:p>
                <a:pPr algn="ctr">
                  <a:defRPr/>
                </a:pPr>
                <a:r>
                  <a:rPr lang="en-US" sz="1600" kern="0" dirty="0">
                    <a:solidFill>
                      <a:sysClr val="windowText" lastClr="000000"/>
                    </a:solidFill>
                    <a:cs typeface="Arial" pitchFamily="34" charset="0"/>
                  </a:rPr>
                  <a:t>H</a:t>
                </a:r>
              </a:p>
            </p:txBody>
          </p:sp>
          <p:sp>
            <p:nvSpPr>
              <p:cNvPr id="74" name="Oval 73"/>
              <p:cNvSpPr/>
              <p:nvPr/>
            </p:nvSpPr>
            <p:spPr>
              <a:xfrm>
                <a:off x="2128425" y="3747090"/>
                <a:ext cx="233039" cy="316610"/>
              </a:xfrm>
              <a:prstGeom prst="ellipse">
                <a:avLst/>
              </a:prstGeom>
              <a:solidFill>
                <a:sysClr val="window" lastClr="FFFFFF"/>
              </a:solidFill>
              <a:ln w="25400" cap="flat" cmpd="sng" algn="ctr">
                <a:solidFill>
                  <a:srgbClr val="C00000"/>
                </a:solidFill>
                <a:prstDash val="solid"/>
              </a:ln>
              <a:effectLst/>
            </p:spPr>
            <p:txBody>
              <a:bodyPr anchor="ctr"/>
              <a:lstStyle/>
              <a:p>
                <a:pPr algn="ctr">
                  <a:defRPr/>
                </a:pPr>
                <a:r>
                  <a:rPr lang="en-US" sz="1600" kern="0" dirty="0">
                    <a:solidFill>
                      <a:sysClr val="windowText" lastClr="000000"/>
                    </a:solidFill>
                    <a:cs typeface="Arial" pitchFamily="34" charset="0"/>
                  </a:rPr>
                  <a:t>B</a:t>
                </a:r>
              </a:p>
            </p:txBody>
          </p:sp>
        </p:grpSp>
        <p:grpSp>
          <p:nvGrpSpPr>
            <p:cNvPr id="59408" name="Group 89"/>
            <p:cNvGrpSpPr>
              <a:grpSpLocks/>
            </p:cNvGrpSpPr>
            <p:nvPr/>
          </p:nvGrpSpPr>
          <p:grpSpPr bwMode="auto">
            <a:xfrm>
              <a:off x="50117" y="2296501"/>
              <a:ext cx="8998188" cy="4061140"/>
              <a:chOff x="-37954" y="2399634"/>
              <a:chExt cx="8998188" cy="4061140"/>
            </a:xfrm>
          </p:grpSpPr>
          <p:grpSp>
            <p:nvGrpSpPr>
              <p:cNvPr id="59409" name="Group 88"/>
              <p:cNvGrpSpPr>
                <a:grpSpLocks/>
              </p:cNvGrpSpPr>
              <p:nvPr/>
            </p:nvGrpSpPr>
            <p:grpSpPr bwMode="auto">
              <a:xfrm>
                <a:off x="70499" y="2399634"/>
                <a:ext cx="8889735" cy="4061140"/>
                <a:chOff x="70499" y="2399634"/>
                <a:chExt cx="8889735" cy="4061140"/>
              </a:xfrm>
            </p:grpSpPr>
            <p:sp>
              <p:nvSpPr>
                <p:cNvPr id="82" name="Line Callout 1 (Border and Accent Bar) 81"/>
                <p:cNvSpPr/>
                <p:nvPr/>
              </p:nvSpPr>
              <p:spPr bwMode="auto">
                <a:xfrm rot="5400000">
                  <a:off x="-212260" y="5106010"/>
                  <a:ext cx="1630916" cy="1065398"/>
                </a:xfrm>
                <a:prstGeom prst="accentBorderCallout1">
                  <a:avLst>
                    <a:gd name="adj1" fmla="val 50560"/>
                    <a:gd name="adj2" fmla="val -2643"/>
                    <a:gd name="adj3" fmla="val 50414"/>
                    <a:gd name="adj4" fmla="val -12599"/>
                  </a:avLst>
                </a:prstGeom>
                <a:solidFill>
                  <a:schemeClr val="accent6"/>
                </a:solidFill>
                <a:ln>
                  <a:headEnd type="none" w="sm" len="sm"/>
                  <a:tailEnd type="none" w="sm" len="sm"/>
                </a:ln>
              </p:spPr>
              <p:style>
                <a:lnRef idx="3">
                  <a:schemeClr val="lt1"/>
                </a:lnRef>
                <a:fillRef idx="1">
                  <a:schemeClr val="accent2"/>
                </a:fillRef>
                <a:effectRef idx="1">
                  <a:schemeClr val="accent2"/>
                </a:effectRef>
                <a:fontRef idx="minor">
                  <a:schemeClr val="lt1"/>
                </a:fontRef>
              </p:style>
              <p:txBody>
                <a:bodyPr vert="vert270"/>
                <a:lstStyle/>
                <a:p>
                  <a:pPr algn="ctr" fontAlgn="t">
                    <a:defRPr/>
                  </a:pPr>
                  <a:r>
                    <a:rPr lang="en-US" sz="1000" b="1" dirty="0">
                      <a:solidFill>
                        <a:srgbClr val="FFFFFF"/>
                      </a:solidFill>
                    </a:rPr>
                    <a:t>Market research.</a:t>
                  </a:r>
                </a:p>
                <a:p>
                  <a:pPr algn="ctr" fontAlgn="t">
                    <a:defRPr/>
                  </a:pPr>
                  <a:r>
                    <a:rPr lang="en-US" sz="1000" b="1" dirty="0">
                      <a:solidFill>
                        <a:srgbClr val="FFFFFF"/>
                      </a:solidFill>
                    </a:rPr>
                    <a:t>Product profile creation.</a:t>
                  </a:r>
                </a:p>
                <a:p>
                  <a:pPr algn="ctr" fontAlgn="t">
                    <a:defRPr/>
                  </a:pPr>
                  <a:r>
                    <a:rPr lang="de-CH" sz="1000" b="1" dirty="0">
                      <a:solidFill>
                        <a:srgbClr val="FFFFFF"/>
                      </a:solidFill>
                    </a:rPr>
                    <a:t>Development Investment </a:t>
                  </a:r>
                </a:p>
                <a:p>
                  <a:pPr algn="ctr" fontAlgn="t">
                    <a:defRPr/>
                  </a:pPr>
                  <a:r>
                    <a:rPr lang="de-CH" sz="1000" b="1" dirty="0">
                      <a:solidFill>
                        <a:srgbClr val="FFFFFF"/>
                      </a:solidFill>
                    </a:rPr>
                    <a:t>case created.</a:t>
                  </a:r>
                  <a:endParaRPr lang="en-US" sz="1000" dirty="0">
                    <a:solidFill>
                      <a:srgbClr val="FFFFFF"/>
                    </a:solidFill>
                  </a:endParaRPr>
                </a:p>
              </p:txBody>
            </p:sp>
            <p:grpSp>
              <p:nvGrpSpPr>
                <p:cNvPr id="59412" name="Group 3"/>
                <p:cNvGrpSpPr>
                  <a:grpSpLocks/>
                </p:cNvGrpSpPr>
                <p:nvPr/>
              </p:nvGrpSpPr>
              <p:grpSpPr bwMode="auto">
                <a:xfrm>
                  <a:off x="707140" y="2399634"/>
                  <a:ext cx="8253094" cy="4061140"/>
                  <a:chOff x="-49205" y="1341227"/>
                  <a:chExt cx="8929264" cy="4308807"/>
                </a:xfrm>
              </p:grpSpPr>
              <p:sp>
                <p:nvSpPr>
                  <p:cNvPr id="5" name="Line Callout 1 (Border and Accent Bar) 4"/>
                  <p:cNvSpPr/>
                  <p:nvPr/>
                </p:nvSpPr>
                <p:spPr bwMode="auto">
                  <a:xfrm rot="5400000">
                    <a:off x="181025" y="4236436"/>
                    <a:ext cx="1744378" cy="1082799"/>
                  </a:xfrm>
                  <a:prstGeom prst="accentBorderCallout1">
                    <a:avLst>
                      <a:gd name="adj1" fmla="val 50560"/>
                      <a:gd name="adj2" fmla="val -2643"/>
                      <a:gd name="adj3" fmla="val 50414"/>
                      <a:gd name="adj4" fmla="val -12599"/>
                    </a:avLst>
                  </a:prstGeom>
                  <a:solidFill>
                    <a:schemeClr val="accent6"/>
                  </a:solidFill>
                  <a:ln>
                    <a:headEnd type="none" w="sm" len="sm"/>
                    <a:tailEnd type="none" w="sm" len="sm"/>
                  </a:ln>
                </p:spPr>
                <p:style>
                  <a:lnRef idx="3">
                    <a:schemeClr val="lt1"/>
                  </a:lnRef>
                  <a:fillRef idx="1">
                    <a:schemeClr val="accent2"/>
                  </a:fillRef>
                  <a:effectRef idx="1">
                    <a:schemeClr val="accent2"/>
                  </a:effectRef>
                  <a:fontRef idx="minor">
                    <a:schemeClr val="lt1"/>
                  </a:fontRef>
                </p:style>
                <p:txBody>
                  <a:bodyPr vert="vert270"/>
                  <a:lstStyle/>
                  <a:p>
                    <a:pPr algn="ctr" fontAlgn="t">
                      <a:defRPr/>
                    </a:pPr>
                    <a:r>
                      <a:rPr lang="en-US" sz="1000" b="1" dirty="0">
                        <a:solidFill>
                          <a:srgbClr val="FFFFFF"/>
                        </a:solidFill>
                      </a:rPr>
                      <a:t>Identification, characterization and selection of specific traits to be used </a:t>
                    </a:r>
                    <a:endParaRPr lang="en-US" sz="1000" dirty="0">
                      <a:solidFill>
                        <a:srgbClr val="FFFFFF"/>
                      </a:solidFill>
                    </a:endParaRPr>
                  </a:p>
                </p:txBody>
              </p:sp>
              <p:sp>
                <p:nvSpPr>
                  <p:cNvPr id="6" name="Line Callout 1 (Border and Accent Bar) 5"/>
                  <p:cNvSpPr/>
                  <p:nvPr/>
                </p:nvSpPr>
                <p:spPr bwMode="auto">
                  <a:xfrm rot="5400000">
                    <a:off x="1347856" y="4258959"/>
                    <a:ext cx="1702125" cy="1080000"/>
                  </a:xfrm>
                  <a:prstGeom prst="accentBorderCallout1">
                    <a:avLst>
                      <a:gd name="adj1" fmla="val 50560"/>
                      <a:gd name="adj2" fmla="val -2942"/>
                      <a:gd name="adj3" fmla="val 51257"/>
                      <a:gd name="adj4" fmla="val -12961"/>
                    </a:avLst>
                  </a:prstGeom>
                  <a:solidFill>
                    <a:schemeClr val="accent6"/>
                  </a:solidFill>
                  <a:ln>
                    <a:headEnd type="none" w="sm" len="sm"/>
                    <a:tailEnd type="none" w="sm" len="sm"/>
                  </a:ln>
                </p:spPr>
                <p:style>
                  <a:lnRef idx="3">
                    <a:schemeClr val="lt1"/>
                  </a:lnRef>
                  <a:fillRef idx="1">
                    <a:schemeClr val="accent2"/>
                  </a:fillRef>
                  <a:effectRef idx="1">
                    <a:schemeClr val="accent2"/>
                  </a:effectRef>
                  <a:fontRef idx="minor">
                    <a:schemeClr val="lt1"/>
                  </a:fontRef>
                </p:style>
                <p:txBody>
                  <a:bodyPr vert="vert270"/>
                  <a:lstStyle/>
                  <a:p>
                    <a:pPr algn="ctr" fontAlgn="t">
                      <a:defRPr/>
                    </a:pPr>
                    <a:r>
                      <a:rPr lang="en-US" sz="1000" b="1" dirty="0">
                        <a:solidFill>
                          <a:srgbClr val="FFFFFF"/>
                        </a:solidFill>
                      </a:rPr>
                      <a:t>Line Development.  </a:t>
                    </a:r>
                    <a:br>
                      <a:rPr lang="en-US" sz="1000" b="1" dirty="0">
                        <a:solidFill>
                          <a:srgbClr val="FFFFFF"/>
                        </a:solidFill>
                      </a:rPr>
                    </a:br>
                    <a:r>
                      <a:rPr lang="en-US" sz="1000" b="1" dirty="0">
                        <a:solidFill>
                          <a:srgbClr val="FFFFFF"/>
                        </a:solidFill>
                      </a:rPr>
                      <a:t>Development and screening of product components or pre-products rather than products </a:t>
                    </a:r>
                  </a:p>
                  <a:p>
                    <a:pPr algn="ctr" fontAlgn="t">
                      <a:defRPr/>
                    </a:pPr>
                    <a:endParaRPr lang="en-US" sz="1000" b="1" dirty="0">
                      <a:solidFill>
                        <a:srgbClr val="FFFFFF"/>
                      </a:solidFill>
                    </a:endParaRPr>
                  </a:p>
                </p:txBody>
              </p:sp>
              <p:sp>
                <p:nvSpPr>
                  <p:cNvPr id="7" name="Line Callout 1 (Border and Accent Bar) 6"/>
                  <p:cNvSpPr/>
                  <p:nvPr/>
                </p:nvSpPr>
                <p:spPr bwMode="auto">
                  <a:xfrm rot="5400000">
                    <a:off x="2492155" y="4258962"/>
                    <a:ext cx="1702126" cy="1080000"/>
                  </a:xfrm>
                  <a:prstGeom prst="accentBorderCallout1">
                    <a:avLst>
                      <a:gd name="adj1" fmla="val 53123"/>
                      <a:gd name="adj2" fmla="val -3179"/>
                      <a:gd name="adj3" fmla="val 53283"/>
                      <a:gd name="adj4" fmla="val -12849"/>
                    </a:avLst>
                  </a:prstGeom>
                  <a:solidFill>
                    <a:schemeClr val="accent6"/>
                  </a:solidFill>
                  <a:ln>
                    <a:headEnd type="none" w="sm" len="sm"/>
                    <a:tailEnd type="none" w="sm" len="sm"/>
                  </a:ln>
                </p:spPr>
                <p:style>
                  <a:lnRef idx="3">
                    <a:schemeClr val="lt1"/>
                  </a:lnRef>
                  <a:fillRef idx="1">
                    <a:schemeClr val="accent2"/>
                  </a:fillRef>
                  <a:effectRef idx="1">
                    <a:schemeClr val="accent2"/>
                  </a:effectRef>
                  <a:fontRef idx="minor">
                    <a:schemeClr val="lt1"/>
                  </a:fontRef>
                </p:style>
                <p:txBody>
                  <a:bodyPr vert="vert270"/>
                  <a:lstStyle/>
                  <a:p>
                    <a:pPr algn="ctr" fontAlgn="t">
                      <a:defRPr/>
                    </a:pPr>
                    <a:r>
                      <a:rPr lang="en-US" sz="1000" b="1" dirty="0">
                        <a:solidFill>
                          <a:srgbClr val="FFFFFF"/>
                        </a:solidFill>
                      </a:rPr>
                      <a:t>Small plot screening of products as commercial prototypes</a:t>
                    </a:r>
                  </a:p>
                  <a:p>
                    <a:pPr algn="ctr" fontAlgn="t">
                      <a:defRPr/>
                    </a:pPr>
                    <a:r>
                      <a:rPr lang="en-US" sz="900" dirty="0">
                        <a:solidFill>
                          <a:srgbClr val="FFFFFF"/>
                        </a:solidFill>
                      </a:rPr>
                      <a:t> </a:t>
                    </a:r>
                    <a:br>
                      <a:rPr lang="en-US" sz="900" dirty="0">
                        <a:solidFill>
                          <a:srgbClr val="FFFFFF"/>
                        </a:solidFill>
                      </a:rPr>
                    </a:br>
                    <a:endParaRPr lang="en-US" sz="900" dirty="0">
                      <a:solidFill>
                        <a:srgbClr val="FFFFFF"/>
                      </a:solidFill>
                    </a:endParaRPr>
                  </a:p>
                </p:txBody>
              </p:sp>
              <p:sp>
                <p:nvSpPr>
                  <p:cNvPr id="8" name="Line Callout 1 (Border and Accent Bar) 7"/>
                  <p:cNvSpPr/>
                  <p:nvPr/>
                </p:nvSpPr>
                <p:spPr bwMode="auto">
                  <a:xfrm rot="5400000">
                    <a:off x="3673225" y="4206229"/>
                    <a:ext cx="1718093" cy="1169502"/>
                  </a:xfrm>
                  <a:prstGeom prst="accentBorderCallout1">
                    <a:avLst>
                      <a:gd name="adj1" fmla="val 50560"/>
                      <a:gd name="adj2" fmla="val -2767"/>
                      <a:gd name="adj3" fmla="val 50658"/>
                      <a:gd name="adj4" fmla="val -12246"/>
                    </a:avLst>
                  </a:prstGeom>
                  <a:solidFill>
                    <a:schemeClr val="accent6"/>
                  </a:solidFill>
                  <a:ln>
                    <a:headEnd type="none" w="sm" len="sm"/>
                    <a:tailEnd type="none" w="sm" len="sm"/>
                  </a:ln>
                </p:spPr>
                <p:style>
                  <a:lnRef idx="3">
                    <a:schemeClr val="lt1"/>
                  </a:lnRef>
                  <a:fillRef idx="1">
                    <a:schemeClr val="accent2"/>
                  </a:fillRef>
                  <a:effectRef idx="1">
                    <a:schemeClr val="accent2"/>
                  </a:effectRef>
                  <a:fontRef idx="minor">
                    <a:schemeClr val="lt1"/>
                  </a:fontRef>
                </p:style>
                <p:txBody>
                  <a:bodyPr vert="vert270"/>
                  <a:lstStyle/>
                  <a:p>
                    <a:pPr algn="ctr" fontAlgn="t">
                      <a:defRPr/>
                    </a:pPr>
                    <a:r>
                      <a:rPr lang="en-US" sz="1000" b="1" dirty="0">
                        <a:solidFill>
                          <a:srgbClr val="FFFFFF"/>
                        </a:solidFill>
                      </a:rPr>
                      <a:t>Product prototype characterization and selection </a:t>
                    </a:r>
                    <a:br>
                      <a:rPr lang="en-US" sz="1000" b="1" dirty="0">
                        <a:solidFill>
                          <a:srgbClr val="FFFFFF"/>
                        </a:solidFill>
                      </a:rPr>
                    </a:br>
                    <a:r>
                      <a:rPr lang="en-US" sz="1000" b="1" dirty="0">
                        <a:solidFill>
                          <a:srgbClr val="FFFFFF"/>
                        </a:solidFill>
                      </a:rPr>
                      <a:t>based on performance in replicated trials and wider evaluation </a:t>
                    </a:r>
                  </a:p>
                  <a:p>
                    <a:pPr algn="ctr" fontAlgn="t">
                      <a:defRPr/>
                    </a:pPr>
                    <a:endParaRPr lang="en-US" sz="1000" b="1" dirty="0">
                      <a:solidFill>
                        <a:srgbClr val="FFFFFF"/>
                      </a:solidFill>
                    </a:endParaRPr>
                  </a:p>
                </p:txBody>
              </p:sp>
              <p:sp>
                <p:nvSpPr>
                  <p:cNvPr id="9" name="Line Callout 1 (Border and Accent Bar) 8"/>
                  <p:cNvSpPr/>
                  <p:nvPr/>
                </p:nvSpPr>
                <p:spPr bwMode="auto">
                  <a:xfrm rot="5400000">
                    <a:off x="4836847" y="4315053"/>
                    <a:ext cx="1716972" cy="952983"/>
                  </a:xfrm>
                  <a:prstGeom prst="accentBorderCallout1">
                    <a:avLst>
                      <a:gd name="adj1" fmla="val 51715"/>
                      <a:gd name="adj2" fmla="val -3180"/>
                      <a:gd name="adj3" fmla="val 52101"/>
                      <a:gd name="adj4" fmla="val -12267"/>
                    </a:avLst>
                  </a:prstGeom>
                  <a:solidFill>
                    <a:schemeClr val="accent6"/>
                  </a:solidFill>
                  <a:ln>
                    <a:headEnd type="none" w="sm" len="sm"/>
                    <a:tailEnd type="none" w="sm" len="sm"/>
                  </a:ln>
                </p:spPr>
                <p:style>
                  <a:lnRef idx="3">
                    <a:schemeClr val="lt1"/>
                  </a:lnRef>
                  <a:fillRef idx="1">
                    <a:schemeClr val="accent2"/>
                  </a:fillRef>
                  <a:effectRef idx="1">
                    <a:schemeClr val="accent2"/>
                  </a:effectRef>
                  <a:fontRef idx="minor">
                    <a:schemeClr val="lt1"/>
                  </a:fontRef>
                </p:style>
                <p:txBody>
                  <a:bodyPr vert="vert270"/>
                  <a:lstStyle/>
                  <a:p>
                    <a:pPr algn="ctr" fontAlgn="t">
                      <a:defRPr/>
                    </a:pPr>
                    <a:r>
                      <a:rPr lang="en-US" sz="1000" b="1" dirty="0">
                        <a:solidFill>
                          <a:srgbClr val="FFFFFF"/>
                        </a:solidFill>
                      </a:rPr>
                      <a:t>Preparing for launch </a:t>
                    </a:r>
                    <a:br>
                      <a:rPr lang="en-US" sz="1000" b="1" dirty="0">
                        <a:solidFill>
                          <a:srgbClr val="FFFFFF"/>
                        </a:solidFill>
                      </a:rPr>
                    </a:br>
                    <a:endParaRPr lang="en-US" sz="900" b="1" dirty="0">
                      <a:solidFill>
                        <a:srgbClr val="FFFFFF"/>
                      </a:solidFill>
                    </a:endParaRPr>
                  </a:p>
                </p:txBody>
              </p:sp>
              <p:sp>
                <p:nvSpPr>
                  <p:cNvPr id="10" name="Line Callout 1 (Border and Accent Bar) 9"/>
                  <p:cNvSpPr/>
                  <p:nvPr/>
                </p:nvSpPr>
                <p:spPr bwMode="auto">
                  <a:xfrm rot="5400000">
                    <a:off x="5925062" y="4258967"/>
                    <a:ext cx="1702129" cy="1080000"/>
                  </a:xfrm>
                  <a:prstGeom prst="accentBorderCallout1">
                    <a:avLst>
                      <a:gd name="adj1" fmla="val 51038"/>
                      <a:gd name="adj2" fmla="val -3591"/>
                      <a:gd name="adj3" fmla="val 51103"/>
                      <a:gd name="adj4" fmla="val -12940"/>
                    </a:avLst>
                  </a:prstGeom>
                  <a:solidFill>
                    <a:schemeClr val="accent6"/>
                  </a:solidFill>
                  <a:ln>
                    <a:headEnd type="none" w="sm" len="sm"/>
                    <a:tailEnd type="none" w="sm" len="sm"/>
                  </a:ln>
                </p:spPr>
                <p:style>
                  <a:lnRef idx="3">
                    <a:schemeClr val="lt1"/>
                  </a:lnRef>
                  <a:fillRef idx="1">
                    <a:schemeClr val="accent2"/>
                  </a:fillRef>
                  <a:effectRef idx="1">
                    <a:schemeClr val="accent2"/>
                  </a:effectRef>
                  <a:fontRef idx="minor">
                    <a:schemeClr val="lt1"/>
                  </a:fontRef>
                </p:style>
                <p:txBody>
                  <a:bodyPr vert="vert270"/>
                  <a:lstStyle/>
                  <a:p>
                    <a:pPr algn="ctr" fontAlgn="t">
                      <a:defRPr/>
                    </a:pPr>
                    <a:r>
                      <a:rPr lang="en-US" sz="1000" b="1" dirty="0">
                        <a:solidFill>
                          <a:srgbClr val="FFFFFF"/>
                        </a:solidFill>
                      </a:rPr>
                      <a:t>Product sales</a:t>
                    </a:r>
                  </a:p>
                  <a:p>
                    <a:pPr algn="ctr" fontAlgn="t">
                      <a:defRPr/>
                    </a:pPr>
                    <a:endParaRPr lang="en-US" sz="800" b="1" dirty="0">
                      <a:solidFill>
                        <a:srgbClr val="FFFFFF"/>
                      </a:solidFill>
                    </a:endParaRPr>
                  </a:p>
                  <a:p>
                    <a:pPr algn="ctr" fontAlgn="t">
                      <a:defRPr/>
                    </a:pPr>
                    <a:endParaRPr lang="en-US" sz="800" b="1" dirty="0">
                      <a:solidFill>
                        <a:srgbClr val="FFFFFF"/>
                      </a:solidFill>
                    </a:endParaRPr>
                  </a:p>
                  <a:p>
                    <a:pPr algn="ctr" fontAlgn="t">
                      <a:defRPr/>
                    </a:pPr>
                    <a:r>
                      <a:rPr lang="en-US" sz="1000" b="1" dirty="0">
                        <a:solidFill>
                          <a:srgbClr val="FFFFFF"/>
                        </a:solidFill>
                      </a:rPr>
                      <a:t>Launch </a:t>
                    </a:r>
                  </a:p>
                  <a:p>
                    <a:pPr algn="ctr" fontAlgn="t">
                      <a:defRPr/>
                    </a:pPr>
                    <a:r>
                      <a:rPr lang="en-US" sz="1000" b="1" dirty="0">
                        <a:solidFill>
                          <a:srgbClr val="FFFFFF"/>
                        </a:solidFill>
                      </a:rPr>
                      <a:t>Rapid Growth</a:t>
                    </a:r>
                    <a:br>
                      <a:rPr lang="en-US" sz="1000" dirty="0">
                        <a:solidFill>
                          <a:srgbClr val="FFFFFF"/>
                        </a:solidFill>
                      </a:rPr>
                    </a:br>
                    <a:r>
                      <a:rPr lang="en-US" sz="1000" b="1" dirty="0">
                        <a:solidFill>
                          <a:srgbClr val="FFFFFF"/>
                        </a:solidFill>
                      </a:rPr>
                      <a:t>Peak Sales</a:t>
                    </a:r>
                  </a:p>
                  <a:p>
                    <a:pPr algn="ctr" fontAlgn="t">
                      <a:defRPr/>
                    </a:pPr>
                    <a:r>
                      <a:rPr lang="en-US" sz="1000" dirty="0">
                        <a:solidFill>
                          <a:srgbClr val="FFFFFF"/>
                        </a:solidFill>
                      </a:rPr>
                      <a:t> </a:t>
                    </a:r>
                    <a:r>
                      <a:rPr lang="en-US" sz="1000" b="1" dirty="0">
                        <a:solidFill>
                          <a:srgbClr val="FFFFFF"/>
                        </a:solidFill>
                      </a:rPr>
                      <a:t>Sales Decline</a:t>
                    </a:r>
                    <a:br>
                      <a:rPr lang="en-US" sz="1000" dirty="0">
                        <a:solidFill>
                          <a:srgbClr val="FFFFFF"/>
                        </a:solidFill>
                      </a:rPr>
                    </a:br>
                    <a:endParaRPr lang="en-US" sz="1000" dirty="0">
                      <a:solidFill>
                        <a:srgbClr val="FFFFFF"/>
                      </a:solidFill>
                    </a:endParaRPr>
                  </a:p>
                </p:txBody>
              </p:sp>
              <p:sp>
                <p:nvSpPr>
                  <p:cNvPr id="11" name="Line Callout 1 (Border and Accent Bar) 10"/>
                  <p:cNvSpPr/>
                  <p:nvPr/>
                </p:nvSpPr>
                <p:spPr bwMode="auto">
                  <a:xfrm rot="5400000">
                    <a:off x="7061941" y="4251545"/>
                    <a:ext cx="1716979" cy="1080000"/>
                  </a:xfrm>
                  <a:prstGeom prst="accentBorderCallout1">
                    <a:avLst>
                      <a:gd name="adj1" fmla="val 50561"/>
                      <a:gd name="adj2" fmla="val -2561"/>
                      <a:gd name="adj3" fmla="val 51175"/>
                      <a:gd name="adj4" fmla="val -11854"/>
                    </a:avLst>
                  </a:prstGeom>
                  <a:solidFill>
                    <a:schemeClr val="accent6"/>
                  </a:solidFill>
                  <a:ln>
                    <a:headEnd type="none" w="sm" len="sm"/>
                    <a:tailEnd type="none" w="sm" len="sm"/>
                  </a:ln>
                </p:spPr>
                <p:style>
                  <a:lnRef idx="3">
                    <a:schemeClr val="lt1"/>
                  </a:lnRef>
                  <a:fillRef idx="1">
                    <a:schemeClr val="accent2"/>
                  </a:fillRef>
                  <a:effectRef idx="1">
                    <a:schemeClr val="accent2"/>
                  </a:effectRef>
                  <a:fontRef idx="minor">
                    <a:schemeClr val="lt1"/>
                  </a:fontRef>
                </p:style>
                <p:txBody>
                  <a:bodyPr vert="vert270"/>
                  <a:lstStyle/>
                  <a:p>
                    <a:pPr algn="ctr" fontAlgn="t">
                      <a:defRPr/>
                    </a:pPr>
                    <a:r>
                      <a:rPr lang="en-US" sz="1000" b="1" dirty="0">
                        <a:solidFill>
                          <a:srgbClr val="FFFFFF"/>
                        </a:solidFill>
                      </a:rPr>
                      <a:t>Stop sales</a:t>
                    </a:r>
                  </a:p>
                  <a:p>
                    <a:pPr algn="ctr" fontAlgn="t">
                      <a:defRPr/>
                    </a:pPr>
                    <a:r>
                      <a:rPr lang="en-US" sz="1000" b="1" dirty="0">
                        <a:solidFill>
                          <a:srgbClr val="FFFFFF"/>
                        </a:solidFill>
                      </a:rPr>
                      <a:t>Elimination of inventory </a:t>
                    </a:r>
                  </a:p>
                </p:txBody>
              </p:sp>
              <p:sp>
                <p:nvSpPr>
                  <p:cNvPr id="12" name="TextBox 11"/>
                  <p:cNvSpPr txBox="1">
                    <a:spLocks noChangeArrowheads="1"/>
                  </p:cNvSpPr>
                  <p:nvPr/>
                </p:nvSpPr>
                <p:spPr bwMode="auto">
                  <a:xfrm>
                    <a:off x="464260" y="2925537"/>
                    <a:ext cx="3443473" cy="438350"/>
                  </a:xfrm>
                  <a:prstGeom prst="rect">
                    <a:avLst/>
                  </a:prstGeom>
                  <a:gradFill rotWithShape="1">
                    <a:gsLst>
                      <a:gs pos="0">
                        <a:srgbClr val="BCBCBC"/>
                      </a:gs>
                      <a:gs pos="35001">
                        <a:srgbClr val="D0D0D0"/>
                      </a:gs>
                      <a:gs pos="100000">
                        <a:srgbClr val="EDEDED"/>
                      </a:gs>
                    </a:gsLst>
                    <a:lin ang="16200000" scaled="1"/>
                  </a:gradFill>
                  <a:ln w="9525">
                    <a:solidFill>
                      <a:srgbClr val="000000"/>
                    </a:solidFill>
                    <a:miter lim="800000"/>
                    <a:headEnd/>
                    <a:tailEnd/>
                  </a:ln>
                  <a:effectLst>
                    <a:outerShdw blurRad="40000" dist="20000" dir="5400000" rotWithShape="0">
                      <a:srgbClr val="000000">
                        <a:alpha val="37999"/>
                      </a:srgbClr>
                    </a:outerShdw>
                  </a:effectLst>
                </p:spPr>
                <p:txBody>
                  <a:bodyPr wrap="square">
                    <a:spAutoFit/>
                  </a:bodyPr>
                  <a:lstStyle/>
                  <a:p>
                    <a:pPr algn="ctr">
                      <a:defRPr/>
                    </a:pPr>
                    <a:r>
                      <a:rPr lang="en-US" sz="1100" kern="0" dirty="0">
                        <a:solidFill>
                          <a:sysClr val="windowText" lastClr="000000"/>
                        </a:solidFill>
                        <a:latin typeface="Arial" pitchFamily="34" charset="0"/>
                        <a:cs typeface="Arial" pitchFamily="34" charset="0"/>
                      </a:rPr>
                      <a:t>Breeding &amp; Selection</a:t>
                    </a:r>
                  </a:p>
                  <a:p>
                    <a:pPr algn="ctr">
                      <a:defRPr/>
                    </a:pPr>
                    <a:endParaRPr lang="en-US" sz="1100" kern="0" dirty="0">
                      <a:solidFill>
                        <a:sysClr val="windowText" lastClr="000000"/>
                      </a:solidFill>
                      <a:latin typeface="Arial" pitchFamily="34" charset="0"/>
                      <a:cs typeface="Arial" pitchFamily="34" charset="0"/>
                    </a:endParaRPr>
                  </a:p>
                </p:txBody>
              </p:sp>
              <p:sp>
                <p:nvSpPr>
                  <p:cNvPr id="13" name="TextBox 12"/>
                  <p:cNvSpPr txBox="1">
                    <a:spLocks noChangeArrowheads="1"/>
                  </p:cNvSpPr>
                  <p:nvPr/>
                </p:nvSpPr>
                <p:spPr bwMode="auto">
                  <a:xfrm>
                    <a:off x="3907732" y="2925537"/>
                    <a:ext cx="2294920" cy="438350"/>
                  </a:xfrm>
                  <a:prstGeom prst="rect">
                    <a:avLst/>
                  </a:prstGeom>
                  <a:gradFill rotWithShape="1">
                    <a:gsLst>
                      <a:gs pos="0">
                        <a:srgbClr val="BCBCBC"/>
                      </a:gs>
                      <a:gs pos="35001">
                        <a:srgbClr val="D0D0D0"/>
                      </a:gs>
                      <a:gs pos="100000">
                        <a:srgbClr val="EDEDED"/>
                      </a:gs>
                    </a:gsLst>
                    <a:lin ang="16200000" scaled="1"/>
                  </a:gradFill>
                  <a:ln w="9525">
                    <a:solidFill>
                      <a:srgbClr val="000000"/>
                    </a:solidFill>
                    <a:miter lim="800000"/>
                    <a:headEnd/>
                    <a:tailEnd/>
                  </a:ln>
                  <a:effectLst>
                    <a:outerShdw blurRad="40000" dist="20000" dir="5400000" rotWithShape="0">
                      <a:srgbClr val="000000">
                        <a:alpha val="37999"/>
                      </a:srgbClr>
                    </a:outerShdw>
                  </a:effectLst>
                </p:spPr>
                <p:txBody>
                  <a:bodyPr>
                    <a:spAutoFit/>
                  </a:bodyPr>
                  <a:lstStyle/>
                  <a:p>
                    <a:pPr algn="ctr">
                      <a:defRPr/>
                    </a:pPr>
                    <a:r>
                      <a:rPr lang="en-US" sz="1100" kern="0" dirty="0">
                        <a:solidFill>
                          <a:sysClr val="windowText" lastClr="000000"/>
                        </a:solidFill>
                        <a:latin typeface="Arial" pitchFamily="34" charset="0"/>
                        <a:cs typeface="Arial" pitchFamily="34" charset="0"/>
                      </a:rPr>
                      <a:t>Product Evaluation </a:t>
                    </a:r>
                    <a:br>
                      <a:rPr lang="en-US" sz="1100" kern="0" dirty="0">
                        <a:solidFill>
                          <a:sysClr val="windowText" lastClr="000000"/>
                        </a:solidFill>
                        <a:latin typeface="Arial" pitchFamily="34" charset="0"/>
                        <a:cs typeface="Arial" pitchFamily="34" charset="0"/>
                      </a:rPr>
                    </a:br>
                    <a:r>
                      <a:rPr lang="en-US" sz="1100" kern="0" dirty="0">
                        <a:solidFill>
                          <a:sysClr val="windowText" lastClr="000000"/>
                        </a:solidFill>
                        <a:latin typeface="Arial" pitchFamily="34" charset="0"/>
                        <a:cs typeface="Arial" pitchFamily="34" charset="0"/>
                      </a:rPr>
                      <a:t>and Scale-up</a:t>
                    </a:r>
                  </a:p>
                </p:txBody>
              </p:sp>
              <p:sp>
                <p:nvSpPr>
                  <p:cNvPr id="14" name="TextBox 13"/>
                  <p:cNvSpPr txBox="1">
                    <a:spLocks noChangeArrowheads="1"/>
                  </p:cNvSpPr>
                  <p:nvPr/>
                </p:nvSpPr>
                <p:spPr bwMode="auto">
                  <a:xfrm>
                    <a:off x="6202652" y="2925537"/>
                    <a:ext cx="2293205" cy="438350"/>
                  </a:xfrm>
                  <a:prstGeom prst="rect">
                    <a:avLst/>
                  </a:prstGeom>
                  <a:gradFill rotWithShape="1">
                    <a:gsLst>
                      <a:gs pos="0">
                        <a:srgbClr val="BCBCBC"/>
                      </a:gs>
                      <a:gs pos="35001">
                        <a:srgbClr val="D0D0D0"/>
                      </a:gs>
                      <a:gs pos="100000">
                        <a:srgbClr val="EDEDED"/>
                      </a:gs>
                    </a:gsLst>
                    <a:lin ang="16200000" scaled="1"/>
                  </a:gradFill>
                  <a:ln w="9525">
                    <a:solidFill>
                      <a:srgbClr val="000000"/>
                    </a:solidFill>
                    <a:miter lim="800000"/>
                    <a:headEnd/>
                    <a:tailEnd/>
                  </a:ln>
                  <a:effectLst>
                    <a:outerShdw blurRad="40000" dist="20000" dir="5400000" rotWithShape="0">
                      <a:srgbClr val="000000">
                        <a:alpha val="37999"/>
                      </a:srgbClr>
                    </a:outerShdw>
                  </a:effectLst>
                </p:spPr>
                <p:txBody>
                  <a:bodyPr>
                    <a:spAutoFit/>
                  </a:bodyPr>
                  <a:lstStyle/>
                  <a:p>
                    <a:pPr algn="ctr">
                      <a:defRPr/>
                    </a:pPr>
                    <a:r>
                      <a:rPr lang="en-US" sz="1100" kern="0" dirty="0">
                        <a:solidFill>
                          <a:sysClr val="windowText" lastClr="000000"/>
                        </a:solidFill>
                        <a:latin typeface="Arial" pitchFamily="34" charset="0"/>
                        <a:cs typeface="Arial" pitchFamily="34" charset="0"/>
                      </a:rPr>
                      <a:t>Life Cycle Management</a:t>
                    </a:r>
                  </a:p>
                  <a:p>
                    <a:pPr algn="ctr">
                      <a:defRPr/>
                    </a:pPr>
                    <a:endParaRPr lang="en-US" sz="1100" kern="0" dirty="0">
                      <a:solidFill>
                        <a:sysClr val="windowText" lastClr="000000"/>
                      </a:solidFill>
                      <a:latin typeface="Arial" pitchFamily="34" charset="0"/>
                      <a:cs typeface="Arial" pitchFamily="34" charset="0"/>
                    </a:endParaRPr>
                  </a:p>
                </p:txBody>
              </p:sp>
              <p:sp>
                <p:nvSpPr>
                  <p:cNvPr id="24" name="Rounded Rectangle 23"/>
                  <p:cNvSpPr/>
                  <p:nvPr/>
                </p:nvSpPr>
                <p:spPr bwMode="auto">
                  <a:xfrm>
                    <a:off x="-49205" y="1352532"/>
                    <a:ext cx="895328" cy="1295226"/>
                  </a:xfrm>
                  <a:prstGeom prst="roundRect">
                    <a:avLst/>
                  </a:prstGeom>
                  <a:solidFill>
                    <a:schemeClr val="bg1">
                      <a:lumMod val="95000"/>
                    </a:schemeClr>
                  </a:solidFill>
                  <a:ln w="6350" cap="flat" cmpd="sng" algn="ctr">
                    <a:solidFill>
                      <a:srgbClr val="FF0000"/>
                    </a:solidFill>
                    <a:prstDash val="solid"/>
                    <a:round/>
                    <a:headEnd type="none" w="sm" len="sm"/>
                    <a:tailEnd type="none" w="sm" len="sm"/>
                  </a:ln>
                  <a:effectLst/>
                </p:spPr>
                <p:txBody>
                  <a:bodyPr lIns="0" tIns="0" rIns="0" bIns="0"/>
                  <a:lstStyle/>
                  <a:p>
                    <a:pPr algn="ctr" fontAlgn="ctr">
                      <a:defRPr/>
                    </a:pPr>
                    <a:r>
                      <a:rPr lang="de-CH" sz="1000" b="1" dirty="0">
                        <a:solidFill>
                          <a:srgbClr val="000000"/>
                        </a:solidFill>
                        <a:cs typeface="Arial" pitchFamily="34" charset="0"/>
                      </a:rPr>
                      <a:t>Investment</a:t>
                    </a:r>
                    <a:br>
                      <a:rPr lang="de-CH" sz="1000" b="1" dirty="0">
                        <a:solidFill>
                          <a:srgbClr val="000000"/>
                        </a:solidFill>
                        <a:cs typeface="Arial" pitchFamily="34" charset="0"/>
                      </a:rPr>
                    </a:br>
                    <a:r>
                      <a:rPr lang="de-CH" sz="1000" b="1" dirty="0">
                        <a:solidFill>
                          <a:srgbClr val="000000"/>
                        </a:solidFill>
                        <a:cs typeface="Arial" pitchFamily="34" charset="0"/>
                      </a:rPr>
                      <a:t>Decision</a:t>
                    </a:r>
                    <a:br>
                      <a:rPr lang="de-CH" sz="1000" b="1" dirty="0">
                        <a:solidFill>
                          <a:srgbClr val="000000"/>
                        </a:solidFill>
                        <a:cs typeface="Arial" pitchFamily="34" charset="0"/>
                      </a:rPr>
                    </a:br>
                    <a:endParaRPr lang="en-US" sz="1000" b="1" dirty="0">
                      <a:solidFill>
                        <a:srgbClr val="000000"/>
                      </a:solidFill>
                      <a:cs typeface="Arial" pitchFamily="34" charset="0"/>
                    </a:endParaRPr>
                  </a:p>
                  <a:p>
                    <a:pPr algn="ctr" fontAlgn="ctr">
                      <a:defRPr/>
                    </a:pPr>
                    <a:r>
                      <a:rPr lang="en-US" sz="800" dirty="0">
                        <a:solidFill>
                          <a:srgbClr val="000000"/>
                        </a:solidFill>
                        <a:cs typeface="Arial" pitchFamily="34" charset="0"/>
                      </a:rPr>
                      <a:t>Initiation of research on germplasm aligned to the product concept</a:t>
                    </a:r>
                  </a:p>
                </p:txBody>
              </p:sp>
              <p:sp>
                <p:nvSpPr>
                  <p:cNvPr id="27" name="Rounded Rectangle 26"/>
                  <p:cNvSpPr/>
                  <p:nvPr/>
                </p:nvSpPr>
                <p:spPr bwMode="auto">
                  <a:xfrm>
                    <a:off x="3472075" y="1341227"/>
                    <a:ext cx="1214352" cy="1295226"/>
                  </a:xfrm>
                  <a:prstGeom prst="roundRect">
                    <a:avLst/>
                  </a:prstGeom>
                  <a:solidFill>
                    <a:schemeClr val="bg1">
                      <a:lumMod val="95000"/>
                    </a:schemeClr>
                  </a:solidFill>
                  <a:ln w="6350" cap="flat" cmpd="sng" algn="ctr">
                    <a:solidFill>
                      <a:srgbClr val="FF0000"/>
                    </a:solidFill>
                    <a:prstDash val="solid"/>
                    <a:round/>
                    <a:headEnd type="none" w="sm" len="sm"/>
                    <a:tailEnd type="none" w="sm" len="sm"/>
                  </a:ln>
                  <a:effectLst/>
                </p:spPr>
                <p:txBody>
                  <a:bodyPr lIns="0" tIns="0" rIns="0" bIns="0"/>
                  <a:lstStyle/>
                  <a:p>
                    <a:pPr algn="ctr" fontAlgn="t">
                      <a:defRPr/>
                    </a:pPr>
                    <a:r>
                      <a:rPr lang="en-US" sz="1000" b="1" dirty="0">
                        <a:solidFill>
                          <a:srgbClr val="000000"/>
                        </a:solidFill>
                        <a:cs typeface="Arial" pitchFamily="34" charset="0"/>
                      </a:rPr>
                      <a:t>Commercial</a:t>
                    </a:r>
                  </a:p>
                  <a:p>
                    <a:pPr algn="ctr" fontAlgn="t">
                      <a:defRPr/>
                    </a:pPr>
                    <a:r>
                      <a:rPr lang="en-US" sz="1000" b="1" dirty="0">
                        <a:solidFill>
                          <a:srgbClr val="000000"/>
                        </a:solidFill>
                        <a:cs typeface="Arial" pitchFamily="34" charset="0"/>
                      </a:rPr>
                      <a:t>Candidates </a:t>
                    </a:r>
                  </a:p>
                  <a:p>
                    <a:pPr algn="ctr" fontAlgn="t">
                      <a:defRPr/>
                    </a:pPr>
                    <a:br>
                      <a:rPr lang="en-US" sz="800" dirty="0">
                        <a:solidFill>
                          <a:srgbClr val="000000"/>
                        </a:solidFill>
                        <a:cs typeface="Arial" pitchFamily="34" charset="0"/>
                      </a:rPr>
                    </a:br>
                    <a:r>
                      <a:rPr lang="en-US" sz="800" dirty="0">
                        <a:solidFill>
                          <a:srgbClr val="000000"/>
                        </a:solidFill>
                        <a:cs typeface="Arial" pitchFamily="34" charset="0"/>
                      </a:rPr>
                      <a:t>selected </a:t>
                    </a:r>
                  </a:p>
                  <a:p>
                    <a:pPr algn="ctr" fontAlgn="t">
                      <a:defRPr/>
                    </a:pPr>
                    <a:r>
                      <a:rPr lang="en-US" sz="800" dirty="0">
                        <a:solidFill>
                          <a:srgbClr val="000000"/>
                        </a:solidFill>
                        <a:cs typeface="Arial" pitchFamily="34" charset="0"/>
                      </a:rPr>
                      <a:t>requiring characterization, scaling-up and  regulatory approval</a:t>
                    </a:r>
                  </a:p>
                </p:txBody>
              </p:sp>
              <p:sp>
                <p:nvSpPr>
                  <p:cNvPr id="29" name="Rounded Rectangle 28"/>
                  <p:cNvSpPr/>
                  <p:nvPr/>
                </p:nvSpPr>
                <p:spPr bwMode="auto">
                  <a:xfrm>
                    <a:off x="5789292" y="1352532"/>
                    <a:ext cx="893613" cy="1295226"/>
                  </a:xfrm>
                  <a:prstGeom prst="roundRect">
                    <a:avLst/>
                  </a:prstGeom>
                  <a:solidFill>
                    <a:schemeClr val="bg1">
                      <a:lumMod val="95000"/>
                    </a:schemeClr>
                  </a:solidFill>
                  <a:ln w="6350" cap="flat" cmpd="sng" algn="ctr">
                    <a:solidFill>
                      <a:srgbClr val="FF0000"/>
                    </a:solidFill>
                    <a:prstDash val="solid"/>
                    <a:round/>
                    <a:headEnd type="none" w="sm" len="sm"/>
                    <a:tailEnd type="none" w="sm" len="sm"/>
                  </a:ln>
                  <a:effectLst/>
                </p:spPr>
                <p:txBody>
                  <a:bodyPr lIns="0" tIns="0" rIns="0" bIns="0"/>
                  <a:lstStyle/>
                  <a:p>
                    <a:pPr algn="ctr" fontAlgn="t">
                      <a:defRPr/>
                    </a:pPr>
                    <a:r>
                      <a:rPr lang="en-US" sz="1000" b="1" dirty="0">
                        <a:solidFill>
                          <a:srgbClr val="000000"/>
                        </a:solidFill>
                        <a:cs typeface="Arial" pitchFamily="34" charset="0"/>
                      </a:rPr>
                      <a:t>Product</a:t>
                    </a:r>
                  </a:p>
                  <a:p>
                    <a:pPr algn="ctr" fontAlgn="t">
                      <a:defRPr/>
                    </a:pPr>
                    <a:r>
                      <a:rPr lang="en-US" sz="1000" b="1" dirty="0">
                        <a:solidFill>
                          <a:srgbClr val="000000"/>
                        </a:solidFill>
                        <a:cs typeface="Arial" pitchFamily="34" charset="0"/>
                      </a:rPr>
                      <a:t>Launch </a:t>
                    </a:r>
                  </a:p>
                  <a:p>
                    <a:pPr algn="ctr" fontAlgn="t">
                      <a:defRPr/>
                    </a:pPr>
                    <a:endParaRPr lang="en-US" sz="800" dirty="0">
                      <a:solidFill>
                        <a:srgbClr val="000000"/>
                      </a:solidFill>
                      <a:cs typeface="Arial" pitchFamily="34" charset="0"/>
                    </a:endParaRPr>
                  </a:p>
                  <a:p>
                    <a:pPr algn="ctr" fontAlgn="t">
                      <a:defRPr/>
                    </a:pPr>
                    <a:r>
                      <a:rPr lang="en-US" sz="800" dirty="0">
                        <a:solidFill>
                          <a:srgbClr val="000000"/>
                        </a:solidFill>
                        <a:cs typeface="Arial" pitchFamily="34" charset="0"/>
                      </a:rPr>
                      <a:t>of specific products in specific market segments</a:t>
                    </a:r>
                  </a:p>
                </p:txBody>
              </p:sp>
              <p:sp>
                <p:nvSpPr>
                  <p:cNvPr id="31" name="Rounded Rectangle 30"/>
                  <p:cNvSpPr/>
                  <p:nvPr/>
                </p:nvSpPr>
                <p:spPr bwMode="auto">
                  <a:xfrm>
                    <a:off x="7849232" y="1352532"/>
                    <a:ext cx="1030827" cy="1295226"/>
                  </a:xfrm>
                  <a:prstGeom prst="roundRect">
                    <a:avLst/>
                  </a:prstGeom>
                  <a:solidFill>
                    <a:schemeClr val="bg1">
                      <a:lumMod val="95000"/>
                    </a:schemeClr>
                  </a:solidFill>
                  <a:ln w="6350" cap="flat" cmpd="sng" algn="ctr">
                    <a:solidFill>
                      <a:srgbClr val="FF0000"/>
                    </a:solidFill>
                    <a:prstDash val="solid"/>
                    <a:round/>
                    <a:headEnd type="none" w="sm" len="sm"/>
                    <a:tailEnd type="none" w="sm" len="sm"/>
                  </a:ln>
                  <a:effectLst/>
                </p:spPr>
                <p:txBody>
                  <a:bodyPr lIns="0" tIns="0" rIns="0" bIns="0"/>
                  <a:lstStyle/>
                  <a:p>
                    <a:pPr algn="ctr" fontAlgn="ctr">
                      <a:defRPr/>
                    </a:pPr>
                    <a:r>
                      <a:rPr lang="de-CH" sz="1000" b="1" dirty="0">
                        <a:solidFill>
                          <a:srgbClr val="000000"/>
                        </a:solidFill>
                        <a:cs typeface="Arial" pitchFamily="34" charset="0"/>
                      </a:rPr>
                      <a:t>Product discontinuation</a:t>
                    </a:r>
                    <a:endParaRPr lang="en-US" sz="1000" b="1" dirty="0">
                      <a:solidFill>
                        <a:srgbClr val="000000"/>
                      </a:solidFill>
                      <a:cs typeface="Arial" pitchFamily="34" charset="0"/>
                    </a:endParaRPr>
                  </a:p>
                  <a:p>
                    <a:pPr algn="ctr" fontAlgn="ctr">
                      <a:defRPr/>
                    </a:pPr>
                    <a:endParaRPr lang="en-US" sz="800" dirty="0">
                      <a:solidFill>
                        <a:srgbClr val="000000"/>
                      </a:solidFill>
                      <a:cs typeface="Arial" pitchFamily="34" charset="0"/>
                    </a:endParaRPr>
                  </a:p>
                  <a:p>
                    <a:pPr algn="ctr" fontAlgn="ctr">
                      <a:defRPr/>
                    </a:pPr>
                    <a:r>
                      <a:rPr lang="en-US" sz="800" dirty="0">
                        <a:solidFill>
                          <a:srgbClr val="000000"/>
                        </a:solidFill>
                        <a:cs typeface="Arial" pitchFamily="34" charset="0"/>
                      </a:rPr>
                      <a:t>Products that have completed discontinuation activities,  and stock removed from inventories  </a:t>
                    </a:r>
                  </a:p>
                </p:txBody>
              </p:sp>
              <p:cxnSp>
                <p:nvCxnSpPr>
                  <p:cNvPr id="59432" name="Straight Connector 32"/>
                  <p:cNvCxnSpPr>
                    <a:cxnSpLocks noChangeShapeType="1"/>
                  </p:cNvCxnSpPr>
                  <p:nvPr/>
                </p:nvCxnSpPr>
                <p:spPr bwMode="auto">
                  <a:xfrm flipV="1">
                    <a:off x="6209619" y="2637376"/>
                    <a:ext cx="0" cy="671676"/>
                  </a:xfrm>
                  <a:prstGeom prst="line">
                    <a:avLst/>
                  </a:prstGeom>
                  <a:noFill/>
                  <a:ln w="6350">
                    <a:solidFill>
                      <a:srgbClr val="C00000"/>
                    </a:solidFill>
                    <a:round/>
                    <a:headEnd type="none" w="sm" len="sm"/>
                    <a:tailEnd type="none" w="sm" len="sm"/>
                  </a:ln>
                  <a:extLst>
                    <a:ext uri="{909E8E84-426E-40DD-AFC4-6F175D3DCCD1}">
                      <a14:hiddenFill xmlns:a14="http://schemas.microsoft.com/office/drawing/2010/main">
                        <a:noFill/>
                      </a14:hiddenFill>
                    </a:ext>
                  </a:extLst>
                </p:spPr>
              </p:cxnSp>
              <p:cxnSp>
                <p:nvCxnSpPr>
                  <p:cNvPr id="59433" name="Straight Connector 33"/>
                  <p:cNvCxnSpPr>
                    <a:cxnSpLocks noChangeShapeType="1"/>
                  </p:cNvCxnSpPr>
                  <p:nvPr/>
                </p:nvCxnSpPr>
                <p:spPr bwMode="auto">
                  <a:xfrm flipV="1">
                    <a:off x="3921021" y="2636910"/>
                    <a:ext cx="0" cy="671675"/>
                  </a:xfrm>
                  <a:prstGeom prst="line">
                    <a:avLst/>
                  </a:prstGeom>
                  <a:noFill/>
                  <a:ln w="6350">
                    <a:solidFill>
                      <a:srgbClr val="C00000"/>
                    </a:solidFill>
                    <a:round/>
                    <a:headEnd type="none" w="sm" len="sm"/>
                    <a:tailEnd type="none" w="sm" len="sm"/>
                  </a:ln>
                  <a:extLst>
                    <a:ext uri="{909E8E84-426E-40DD-AFC4-6F175D3DCCD1}">
                      <a14:hiddenFill xmlns:a14="http://schemas.microsoft.com/office/drawing/2010/main">
                        <a:noFill/>
                      </a14:hiddenFill>
                    </a:ext>
                  </a:extLst>
                </p:spPr>
              </p:cxnSp>
              <p:cxnSp>
                <p:nvCxnSpPr>
                  <p:cNvPr id="59436" name="Straight Connector 36"/>
                  <p:cNvCxnSpPr>
                    <a:cxnSpLocks noChangeShapeType="1"/>
                  </p:cNvCxnSpPr>
                  <p:nvPr/>
                </p:nvCxnSpPr>
                <p:spPr bwMode="auto">
                  <a:xfrm flipH="1" flipV="1">
                    <a:off x="464258" y="2671806"/>
                    <a:ext cx="1" cy="671676"/>
                  </a:xfrm>
                  <a:prstGeom prst="line">
                    <a:avLst/>
                  </a:prstGeom>
                  <a:noFill/>
                  <a:ln w="6350">
                    <a:solidFill>
                      <a:srgbClr val="C00000"/>
                    </a:solidFill>
                    <a:round/>
                    <a:headEnd type="none" w="sm" len="sm"/>
                    <a:tailEnd type="none" w="sm" len="sm"/>
                  </a:ln>
                  <a:extLst>
                    <a:ext uri="{909E8E84-426E-40DD-AFC4-6F175D3DCCD1}">
                      <a14:hiddenFill xmlns:a14="http://schemas.microsoft.com/office/drawing/2010/main">
                        <a:noFill/>
                      </a14:hiddenFill>
                    </a:ext>
                  </a:extLst>
                </p:spPr>
              </p:cxnSp>
              <p:cxnSp>
                <p:nvCxnSpPr>
                  <p:cNvPr id="59437" name="Straight Connector 37"/>
                  <p:cNvCxnSpPr>
                    <a:cxnSpLocks noChangeShapeType="1"/>
                  </p:cNvCxnSpPr>
                  <p:nvPr/>
                </p:nvCxnSpPr>
                <p:spPr bwMode="auto">
                  <a:xfrm flipH="1" flipV="1">
                    <a:off x="8496700" y="2626995"/>
                    <a:ext cx="1" cy="681590"/>
                  </a:xfrm>
                  <a:prstGeom prst="line">
                    <a:avLst/>
                  </a:prstGeom>
                  <a:noFill/>
                  <a:ln w="6350">
                    <a:solidFill>
                      <a:srgbClr val="C00000"/>
                    </a:solidFill>
                    <a:round/>
                    <a:headEnd type="none" w="sm" len="sm"/>
                    <a:tailEnd type="none" w="sm" len="sm"/>
                  </a:ln>
                  <a:extLst>
                    <a:ext uri="{909E8E84-426E-40DD-AFC4-6F175D3DCCD1}">
                      <a14:hiddenFill xmlns:a14="http://schemas.microsoft.com/office/drawing/2010/main">
                        <a:noFill/>
                      </a14:hiddenFill>
                    </a:ext>
                  </a:extLst>
                </p:spPr>
              </p:cxnSp>
            </p:grpSp>
          </p:grpSp>
          <p:sp>
            <p:nvSpPr>
              <p:cNvPr id="81" name="TextBox 80"/>
              <p:cNvSpPr txBox="1">
                <a:spLocks noChangeArrowheads="1"/>
              </p:cNvSpPr>
              <p:nvPr/>
            </p:nvSpPr>
            <p:spPr bwMode="auto">
              <a:xfrm>
                <a:off x="-37954" y="3877658"/>
                <a:ext cx="1219676" cy="413154"/>
              </a:xfrm>
              <a:prstGeom prst="rect">
                <a:avLst/>
              </a:prstGeom>
              <a:gradFill rotWithShape="1">
                <a:gsLst>
                  <a:gs pos="0">
                    <a:srgbClr val="BCBCBC"/>
                  </a:gs>
                  <a:gs pos="35001">
                    <a:srgbClr val="D0D0D0"/>
                  </a:gs>
                  <a:gs pos="100000">
                    <a:srgbClr val="EDEDED"/>
                  </a:gs>
                </a:gsLst>
                <a:lin ang="16200000" scaled="1"/>
              </a:gradFill>
              <a:ln w="9525">
                <a:solidFill>
                  <a:srgbClr val="000000"/>
                </a:solidFill>
                <a:miter lim="800000"/>
                <a:headEnd/>
                <a:tailEnd/>
              </a:ln>
              <a:effectLst>
                <a:outerShdw blurRad="40000" dist="20000" dir="5400000" rotWithShape="0">
                  <a:srgbClr val="000000">
                    <a:alpha val="37999"/>
                  </a:srgbClr>
                </a:outerShdw>
              </a:effectLst>
            </p:spPr>
            <p:txBody>
              <a:bodyPr wrap="square">
                <a:spAutoFit/>
              </a:bodyPr>
              <a:lstStyle/>
              <a:p>
                <a:pPr algn="ctr">
                  <a:defRPr/>
                </a:pPr>
                <a:r>
                  <a:rPr lang="en-US" sz="1100" kern="0" dirty="0">
                    <a:solidFill>
                      <a:sysClr val="windowText" lastClr="000000"/>
                    </a:solidFill>
                    <a:latin typeface="Arial" pitchFamily="34" charset="0"/>
                    <a:cs typeface="Arial" pitchFamily="34" charset="0"/>
                  </a:rPr>
                  <a:t>Product concept</a:t>
                </a:r>
              </a:p>
              <a:p>
                <a:pPr algn="ctr">
                  <a:defRPr/>
                </a:pPr>
                <a:endParaRPr lang="en-US" sz="1100" kern="0" dirty="0">
                  <a:solidFill>
                    <a:sysClr val="windowText" lastClr="000000"/>
                  </a:solidFill>
                  <a:latin typeface="Arial" pitchFamily="34" charset="0"/>
                  <a:cs typeface="Arial" pitchFamily="34" charset="0"/>
                </a:endParaRPr>
              </a:p>
            </p:txBody>
          </p:sp>
        </p:grpSp>
      </p:grpSp>
      <p:grpSp>
        <p:nvGrpSpPr>
          <p:cNvPr id="59397" name="Group 94"/>
          <p:cNvGrpSpPr>
            <a:grpSpLocks/>
          </p:cNvGrpSpPr>
          <p:nvPr/>
        </p:nvGrpSpPr>
        <p:grpSpPr bwMode="auto">
          <a:xfrm>
            <a:off x="53975" y="5821363"/>
            <a:ext cx="3830638" cy="836612"/>
            <a:chOff x="2534496" y="5517232"/>
            <a:chExt cx="3621679" cy="576064"/>
          </a:xfrm>
        </p:grpSpPr>
        <p:sp>
          <p:nvSpPr>
            <p:cNvPr id="96" name="TextBox 95"/>
            <p:cNvSpPr txBox="1"/>
            <p:nvPr/>
          </p:nvSpPr>
          <p:spPr>
            <a:xfrm>
              <a:off x="2534496" y="5517232"/>
              <a:ext cx="3621679" cy="576064"/>
            </a:xfrm>
            <a:prstGeom prst="rect">
              <a:avLst/>
            </a:prstGeom>
            <a:solidFill>
              <a:schemeClr val="bg1"/>
            </a:solidFill>
            <a:ln>
              <a:noFill/>
            </a:ln>
          </p:spPr>
          <p:txBody>
            <a:bodyPr>
              <a:normAutofit/>
            </a:bodyPr>
            <a:lstStyle/>
            <a:p>
              <a:pPr>
                <a:spcAft>
                  <a:spcPts val="600"/>
                </a:spcAft>
                <a:defRPr/>
              </a:pPr>
              <a:endParaRPr lang="en-US" sz="1050" dirty="0">
                <a:solidFill>
                  <a:srgbClr val="626469"/>
                </a:solidFill>
                <a:latin typeface="Arial" pitchFamily="34" charset="0"/>
                <a:cs typeface="Arial" pitchFamily="34" charset="0"/>
              </a:endParaRPr>
            </a:p>
            <a:p>
              <a:pPr>
                <a:spcAft>
                  <a:spcPts val="600"/>
                </a:spcAft>
                <a:defRPr/>
              </a:pPr>
              <a:r>
                <a:rPr lang="en-US" sz="1200" dirty="0">
                  <a:solidFill>
                    <a:prstClr val="black"/>
                  </a:solidFill>
                  <a:latin typeface="Arial" pitchFamily="34" charset="0"/>
                  <a:cs typeface="Arial" pitchFamily="34" charset="0"/>
                </a:rPr>
                <a:t>Key</a:t>
              </a:r>
              <a:r>
                <a:rPr lang="en-US" sz="1050" dirty="0">
                  <a:solidFill>
                    <a:srgbClr val="626469"/>
                  </a:solidFill>
                  <a:latin typeface="Arial" pitchFamily="34" charset="0"/>
                  <a:cs typeface="Arial" pitchFamily="34" charset="0"/>
                </a:rPr>
                <a:t>   </a:t>
              </a:r>
            </a:p>
            <a:p>
              <a:pPr>
                <a:spcAft>
                  <a:spcPts val="600"/>
                </a:spcAft>
                <a:defRPr/>
              </a:pPr>
              <a:endParaRPr lang="en-US" sz="1050" dirty="0">
                <a:solidFill>
                  <a:srgbClr val="626469"/>
                </a:solidFill>
                <a:latin typeface="Arial" pitchFamily="34" charset="0"/>
                <a:cs typeface="Arial" pitchFamily="34" charset="0"/>
              </a:endParaRPr>
            </a:p>
          </p:txBody>
        </p:sp>
        <p:sp>
          <p:nvSpPr>
            <p:cNvPr id="97" name="Rounded Rectangle 96"/>
            <p:cNvSpPr/>
            <p:nvPr/>
          </p:nvSpPr>
          <p:spPr bwMode="auto">
            <a:xfrm>
              <a:off x="4419630" y="5711804"/>
              <a:ext cx="615370" cy="252506"/>
            </a:xfrm>
            <a:prstGeom prst="roundRect">
              <a:avLst/>
            </a:prstGeom>
            <a:solidFill>
              <a:schemeClr val="bg1">
                <a:lumMod val="95000"/>
              </a:schemeClr>
            </a:solidFill>
            <a:ln w="6350" cap="flat" cmpd="sng" algn="ctr">
              <a:noFill/>
              <a:prstDash val="solid"/>
              <a:round/>
              <a:headEnd type="none" w="sm" len="sm"/>
              <a:tailEnd type="none" w="sm" len="sm"/>
            </a:ln>
            <a:effectLst/>
          </p:spPr>
          <p:txBody>
            <a:bodyPr lIns="0" tIns="0" rIns="0" bIns="0"/>
            <a:lstStyle/>
            <a:p>
              <a:pPr algn="ctr" fontAlgn="ctr">
                <a:defRPr/>
              </a:pPr>
              <a:r>
                <a:rPr lang="en-US" sz="900" b="1" dirty="0">
                  <a:solidFill>
                    <a:srgbClr val="000000"/>
                  </a:solidFill>
                  <a:cs typeface="Arial" pitchFamily="34" charset="0"/>
                </a:rPr>
                <a:t>Stage Gate </a:t>
              </a:r>
              <a:r>
                <a:rPr lang="en-US" sz="800" dirty="0">
                  <a:solidFill>
                    <a:srgbClr val="000000"/>
                  </a:solidFill>
                  <a:cs typeface="Arial" pitchFamily="34" charset="0"/>
                </a:rPr>
                <a:t>decision point </a:t>
              </a:r>
            </a:p>
          </p:txBody>
        </p:sp>
        <p:grpSp>
          <p:nvGrpSpPr>
            <p:cNvPr id="59402" name="Group 97"/>
            <p:cNvGrpSpPr>
              <a:grpSpLocks/>
            </p:cNvGrpSpPr>
            <p:nvPr/>
          </p:nvGrpSpPr>
          <p:grpSpPr bwMode="auto">
            <a:xfrm>
              <a:off x="2987824" y="5691740"/>
              <a:ext cx="736695" cy="227048"/>
              <a:chOff x="0" y="32944"/>
              <a:chExt cx="1264372" cy="505748"/>
            </a:xfrm>
          </p:grpSpPr>
          <p:sp>
            <p:nvSpPr>
              <p:cNvPr id="101" name="Chevron 100"/>
              <p:cNvSpPr/>
              <p:nvPr/>
            </p:nvSpPr>
            <p:spPr>
              <a:xfrm>
                <a:off x="-96" y="33809"/>
                <a:ext cx="1264799" cy="504018"/>
              </a:xfrm>
              <a:prstGeom prst="chevron">
                <a:avLst/>
              </a:prstGeom>
              <a:solidFill>
                <a:srgbClr val="9BBB59">
                  <a:lumMod val="75000"/>
                </a:srgbClr>
              </a:solidFill>
              <a:ln w="25400" cap="flat" cmpd="sng" algn="ctr">
                <a:noFill/>
                <a:prstDash val="solid"/>
              </a:ln>
              <a:effectLst/>
            </p:spPr>
            <p:style>
              <a:lnRef idx="2">
                <a:scrgbClr r="0" g="0" b="0"/>
              </a:lnRef>
              <a:fillRef idx="1">
                <a:scrgbClr r="0" g="0" b="0"/>
              </a:fillRef>
              <a:effectRef idx="0">
                <a:scrgbClr r="0" g="0" b="0"/>
              </a:effectRef>
              <a:fontRef idx="minor">
                <a:schemeClr val="lt1"/>
              </a:fontRef>
            </p:style>
          </p:sp>
          <p:sp>
            <p:nvSpPr>
              <p:cNvPr id="102" name="Chevron 4"/>
              <p:cNvSpPr/>
              <p:nvPr/>
            </p:nvSpPr>
            <p:spPr>
              <a:xfrm>
                <a:off x="252349" y="33809"/>
                <a:ext cx="759910" cy="504018"/>
              </a:xfrm>
              <a:prstGeom prst="rect">
                <a:avLst/>
              </a:prstGeom>
              <a:ln>
                <a:noFill/>
              </a:ln>
            </p:spPr>
            <p:style>
              <a:lnRef idx="0">
                <a:scrgbClr r="0" g="0" b="0"/>
              </a:lnRef>
              <a:fillRef idx="0">
                <a:scrgbClr r="0" g="0" b="0"/>
              </a:fillRef>
              <a:effectRef idx="0">
                <a:scrgbClr r="0" g="0" b="0"/>
              </a:effectRef>
              <a:fontRef idx="minor">
                <a:schemeClr val="lt1"/>
              </a:fontRef>
            </p:style>
            <p:txBody>
              <a:bodyPr lIns="36005" tIns="12002" rIns="12002" bIns="12002" spcCol="1270" anchor="ctr"/>
              <a:lstStyle/>
              <a:p>
                <a:pPr algn="ctr" defTabSz="400050">
                  <a:lnSpc>
                    <a:spcPct val="90000"/>
                  </a:lnSpc>
                  <a:spcAft>
                    <a:spcPct val="35000"/>
                  </a:spcAft>
                  <a:defRPr/>
                </a:pPr>
                <a:r>
                  <a:rPr lang="en-US" sz="900" b="1" dirty="0">
                    <a:solidFill>
                      <a:sysClr val="window" lastClr="FFFFFF"/>
                    </a:solidFill>
                  </a:rPr>
                  <a:t>Stage</a:t>
                </a:r>
              </a:p>
            </p:txBody>
          </p:sp>
        </p:grpSp>
        <p:sp>
          <p:nvSpPr>
            <p:cNvPr id="99" name="Line Callout 1 (Border and Accent Bar) 98"/>
            <p:cNvSpPr/>
            <p:nvPr/>
          </p:nvSpPr>
          <p:spPr bwMode="auto">
            <a:xfrm rot="5400000">
              <a:off x="5415293" y="5408981"/>
              <a:ext cx="273418" cy="879777"/>
            </a:xfrm>
            <a:prstGeom prst="accentBorderCallout1">
              <a:avLst>
                <a:gd name="adj1" fmla="val 50560"/>
                <a:gd name="adj2" fmla="val -8333"/>
                <a:gd name="adj3" fmla="val 50634"/>
                <a:gd name="adj4" fmla="val -28961"/>
              </a:avLst>
            </a:prstGeom>
            <a:solidFill>
              <a:schemeClr val="accent6"/>
            </a:solidFill>
            <a:ln>
              <a:noFill/>
              <a:headEnd type="none" w="sm" len="sm"/>
              <a:tailEnd type="none" w="sm" len="sm"/>
            </a:ln>
          </p:spPr>
          <p:style>
            <a:lnRef idx="3">
              <a:schemeClr val="lt1"/>
            </a:lnRef>
            <a:fillRef idx="1">
              <a:schemeClr val="accent2"/>
            </a:fillRef>
            <a:effectRef idx="1">
              <a:schemeClr val="accent2"/>
            </a:effectRef>
            <a:fontRef idx="minor">
              <a:schemeClr val="lt1"/>
            </a:fontRef>
          </p:style>
          <p:txBody>
            <a:bodyPr vert="vert270"/>
            <a:lstStyle/>
            <a:p>
              <a:pPr algn="ctr" fontAlgn="t">
                <a:defRPr/>
              </a:pPr>
              <a:r>
                <a:rPr lang="en-US" sz="900" b="1" dirty="0">
                  <a:solidFill>
                    <a:srgbClr val="FFFFFF"/>
                  </a:solidFill>
                </a:rPr>
                <a:t>Stage activities</a:t>
              </a:r>
            </a:p>
          </p:txBody>
        </p:sp>
        <p:sp>
          <p:nvSpPr>
            <p:cNvPr id="100" name="TextBox 99"/>
            <p:cNvSpPr txBox="1">
              <a:spLocks noChangeArrowheads="1"/>
            </p:cNvSpPr>
            <p:nvPr/>
          </p:nvSpPr>
          <p:spPr bwMode="auto">
            <a:xfrm>
              <a:off x="3787750" y="5701966"/>
              <a:ext cx="558336" cy="254693"/>
            </a:xfrm>
            <a:prstGeom prst="rect">
              <a:avLst/>
            </a:prstGeom>
            <a:gradFill rotWithShape="1">
              <a:gsLst>
                <a:gs pos="0">
                  <a:srgbClr val="BCBCBC"/>
                </a:gs>
                <a:gs pos="35001">
                  <a:srgbClr val="D0D0D0"/>
                </a:gs>
                <a:gs pos="100000">
                  <a:srgbClr val="EDEDED"/>
                </a:gs>
              </a:gsLst>
              <a:lin ang="16200000" scaled="1"/>
            </a:gradFill>
            <a:ln>
              <a:noFill/>
            </a:ln>
            <a:effectLst>
              <a:outerShdw blurRad="40000" dist="20000" dir="5400000" rotWithShape="0">
                <a:srgbClr val="000000">
                  <a:alpha val="3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US" altLang="en-US" sz="900">
                  <a:solidFill>
                    <a:srgbClr val="000000"/>
                  </a:solidFill>
                </a:rPr>
                <a:t>Phase</a:t>
              </a:r>
            </a:p>
            <a:p>
              <a:pPr algn="ctr" eaLnBrk="1" hangingPunct="1"/>
              <a:endParaRPr lang="en-US" altLang="en-US" sz="900">
                <a:solidFill>
                  <a:srgbClr val="000000"/>
                </a:solidFill>
              </a:endParaRPr>
            </a:p>
          </p:txBody>
        </p:sp>
      </p:grpSp>
      <p:sp>
        <p:nvSpPr>
          <p:cNvPr id="59398" name="TextBox 103"/>
          <p:cNvSpPr txBox="1">
            <a:spLocks noChangeArrowheads="1"/>
          </p:cNvSpPr>
          <p:nvPr/>
        </p:nvSpPr>
        <p:spPr bwMode="auto">
          <a:xfrm>
            <a:off x="6294440" y="5989640"/>
            <a:ext cx="24622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tLang="en-US" sz="1600" dirty="0">
                <a:solidFill>
                  <a:prstClr val="black"/>
                </a:solidFill>
                <a:latin typeface="Calibri" charset="0"/>
                <a:ea typeface="Calibri" charset="0"/>
                <a:cs typeface="Calibri" charset="0"/>
              </a:rPr>
              <a:t>Modified version of</a:t>
            </a:r>
            <a:br>
              <a:rPr lang="en-US" altLang="en-US" sz="1600" dirty="0">
                <a:solidFill>
                  <a:prstClr val="black"/>
                </a:solidFill>
                <a:latin typeface="Calibri" charset="0"/>
                <a:ea typeface="Calibri" charset="0"/>
                <a:cs typeface="Calibri" charset="0"/>
              </a:rPr>
            </a:br>
            <a:r>
              <a:rPr lang="en-US" altLang="en-US" sz="1600" dirty="0">
                <a:solidFill>
                  <a:prstClr val="black"/>
                </a:solidFill>
                <a:latin typeface="Calibri" charset="0"/>
                <a:ea typeface="Calibri" charset="0"/>
                <a:cs typeface="Calibri" charset="0"/>
              </a:rPr>
              <a:t>Syngenta Seeds stage plan  </a:t>
            </a:r>
            <a:br>
              <a:rPr lang="en-US" altLang="en-US" sz="1600" dirty="0">
                <a:solidFill>
                  <a:prstClr val="black"/>
                </a:solidFill>
                <a:latin typeface="Calibri" charset="0"/>
                <a:ea typeface="Calibri" charset="0"/>
                <a:cs typeface="Calibri" charset="0"/>
              </a:rPr>
            </a:br>
            <a:endParaRPr lang="en-US" altLang="en-US" sz="1600" dirty="0">
              <a:solidFill>
                <a:prstClr val="black"/>
              </a:solidFill>
              <a:latin typeface="Calibri" charset="0"/>
              <a:ea typeface="Calibri" charset="0"/>
              <a:cs typeface="Calibri" charset="0"/>
            </a:endParaRPr>
          </a:p>
        </p:txBody>
      </p:sp>
      <p:sp>
        <p:nvSpPr>
          <p:cNvPr id="59399" name="TextBox 3"/>
          <p:cNvSpPr txBox="1">
            <a:spLocks noChangeArrowheads="1"/>
          </p:cNvSpPr>
          <p:nvPr/>
        </p:nvSpPr>
        <p:spPr bwMode="auto">
          <a:xfrm>
            <a:off x="303213" y="863602"/>
            <a:ext cx="41830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tLang="en-US" sz="2400" b="1">
                <a:solidFill>
                  <a:prstClr val="black"/>
                </a:solidFill>
              </a:rPr>
              <a:t>Line progression decisions</a:t>
            </a:r>
          </a:p>
        </p:txBody>
      </p:sp>
    </p:spTree>
    <p:extLst>
      <p:ext uri="{BB962C8B-B14F-4D97-AF65-F5344CB8AC3E}">
        <p14:creationId xmlns:p14="http://schemas.microsoft.com/office/powerpoint/2010/main" val="557705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 y="71437"/>
            <a:ext cx="9143999" cy="864525"/>
          </a:xfrm>
        </p:spPr>
        <p:txBody>
          <a:bodyPr>
            <a:noAutofit/>
          </a:bodyPr>
          <a:lstStyle/>
          <a:p>
            <a:pPr>
              <a:defRPr/>
            </a:pPr>
            <a:r>
              <a:rPr lang="en-US" sz="3600" b="1" dirty="0"/>
              <a:t>Example: Developing a Small White Pea Bean Variety in Zimbabwe</a:t>
            </a:r>
          </a:p>
        </p:txBody>
      </p:sp>
      <p:sp>
        <p:nvSpPr>
          <p:cNvPr id="62" name="Chevron 4"/>
          <p:cNvSpPr/>
          <p:nvPr/>
        </p:nvSpPr>
        <p:spPr>
          <a:xfrm>
            <a:off x="288927" y="4068763"/>
            <a:ext cx="758825" cy="506412"/>
          </a:xfrm>
          <a:prstGeom prst="rect">
            <a:avLst/>
          </a:prstGeom>
        </p:spPr>
        <p:style>
          <a:lnRef idx="0">
            <a:scrgbClr r="0" g="0" b="0"/>
          </a:lnRef>
          <a:fillRef idx="0">
            <a:scrgbClr r="0" g="0" b="0"/>
          </a:fillRef>
          <a:effectRef idx="0">
            <a:scrgbClr r="0" g="0" b="0"/>
          </a:effectRef>
          <a:fontRef idx="minor">
            <a:schemeClr val="lt1"/>
          </a:fontRef>
        </p:style>
        <p:txBody>
          <a:bodyPr lIns="36005" tIns="12002" rIns="12002" bIns="12002" spcCol="1270" anchor="ctr"/>
          <a:lstStyle/>
          <a:p>
            <a:pPr algn="ctr" defTabSz="400050">
              <a:lnSpc>
                <a:spcPct val="90000"/>
              </a:lnSpc>
              <a:spcAft>
                <a:spcPct val="35000"/>
              </a:spcAft>
              <a:defRPr/>
            </a:pPr>
            <a:r>
              <a:rPr lang="en-US" sz="1000" b="1" dirty="0">
                <a:solidFill>
                  <a:sysClr val="window" lastClr="FFFFFF"/>
                </a:solidFill>
              </a:rPr>
              <a:t>Discovery</a:t>
            </a:r>
          </a:p>
        </p:txBody>
      </p:sp>
      <p:grpSp>
        <p:nvGrpSpPr>
          <p:cNvPr id="59396" name="Group 93"/>
          <p:cNvGrpSpPr>
            <a:grpSpLocks/>
          </p:cNvGrpSpPr>
          <p:nvPr/>
        </p:nvGrpSpPr>
        <p:grpSpPr bwMode="auto">
          <a:xfrm>
            <a:off x="-106698" y="1554166"/>
            <a:ext cx="9010651" cy="4435474"/>
            <a:chOff x="83640" y="2296502"/>
            <a:chExt cx="8998188" cy="4061140"/>
          </a:xfrm>
        </p:grpSpPr>
        <p:grpSp>
          <p:nvGrpSpPr>
            <p:cNvPr id="59407" name="Group 87"/>
            <p:cNvGrpSpPr>
              <a:grpSpLocks/>
            </p:cNvGrpSpPr>
            <p:nvPr/>
          </p:nvGrpSpPr>
          <p:grpSpPr bwMode="auto">
            <a:xfrm>
              <a:off x="157919" y="4161154"/>
              <a:ext cx="8663688" cy="549503"/>
              <a:chOff x="62773" y="3635971"/>
              <a:chExt cx="8663688" cy="549503"/>
            </a:xfrm>
          </p:grpSpPr>
          <p:grpSp>
            <p:nvGrpSpPr>
              <p:cNvPr id="59439" name="Group 40"/>
              <p:cNvGrpSpPr>
                <a:grpSpLocks/>
              </p:cNvGrpSpPr>
              <p:nvPr/>
            </p:nvGrpSpPr>
            <p:grpSpPr bwMode="auto">
              <a:xfrm>
                <a:off x="3200090" y="3639016"/>
                <a:ext cx="1387141" cy="531236"/>
                <a:chOff x="-335" y="110844"/>
                <a:chExt cx="1264342" cy="531236"/>
              </a:xfrm>
            </p:grpSpPr>
            <p:sp>
              <p:nvSpPr>
                <p:cNvPr id="42" name="Chevron 41"/>
                <p:cNvSpPr/>
                <p:nvPr/>
              </p:nvSpPr>
              <p:spPr>
                <a:xfrm>
                  <a:off x="-335" y="110844"/>
                  <a:ext cx="1264342" cy="520580"/>
                </a:xfrm>
                <a:prstGeom prst="chevron">
                  <a:avLst/>
                </a:prstGeom>
                <a:solidFill>
                  <a:srgbClr val="9BBB59">
                    <a:lumMod val="7500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43" name="Chevron 4"/>
                <p:cNvSpPr/>
                <p:nvPr/>
              </p:nvSpPr>
              <p:spPr>
                <a:xfrm>
                  <a:off x="287423" y="121500"/>
                  <a:ext cx="758605" cy="520580"/>
                </a:xfrm>
                <a:prstGeom prst="rect">
                  <a:avLst/>
                </a:prstGeom>
              </p:spPr>
              <p:style>
                <a:lnRef idx="0">
                  <a:scrgbClr r="0" g="0" b="0"/>
                </a:lnRef>
                <a:fillRef idx="0">
                  <a:scrgbClr r="0" g="0" b="0"/>
                </a:fillRef>
                <a:effectRef idx="0">
                  <a:scrgbClr r="0" g="0" b="0"/>
                </a:effectRef>
                <a:fontRef idx="minor">
                  <a:schemeClr val="lt1"/>
                </a:fontRef>
              </p:style>
              <p:txBody>
                <a:bodyPr lIns="36005" tIns="12002" rIns="12002" bIns="12002" spcCol="1270" anchor="ctr"/>
                <a:lstStyle/>
                <a:p>
                  <a:pPr algn="ctr" defTabSz="400050">
                    <a:lnSpc>
                      <a:spcPct val="90000"/>
                    </a:lnSpc>
                    <a:spcAft>
                      <a:spcPct val="35000"/>
                    </a:spcAft>
                    <a:defRPr/>
                  </a:pPr>
                  <a:r>
                    <a:rPr lang="en-US" sz="1000" b="1" dirty="0">
                      <a:solidFill>
                        <a:sysClr val="window" lastClr="FFFFFF"/>
                      </a:solidFill>
                    </a:rPr>
                    <a:t> </a:t>
                  </a:r>
                </a:p>
                <a:p>
                  <a:pPr algn="ctr" defTabSz="400050">
                    <a:lnSpc>
                      <a:spcPct val="90000"/>
                    </a:lnSpc>
                    <a:spcAft>
                      <a:spcPct val="35000"/>
                    </a:spcAft>
                    <a:defRPr/>
                  </a:pPr>
                  <a:r>
                    <a:rPr lang="en-US" sz="1000" b="1" dirty="0">
                      <a:solidFill>
                        <a:sysClr val="window" lastClr="FFFFFF"/>
                      </a:solidFill>
                    </a:rPr>
                    <a:t>Early Development</a:t>
                  </a:r>
                </a:p>
                <a:p>
                  <a:pPr algn="ctr" defTabSz="400050">
                    <a:lnSpc>
                      <a:spcPct val="90000"/>
                    </a:lnSpc>
                    <a:spcAft>
                      <a:spcPct val="35000"/>
                    </a:spcAft>
                    <a:defRPr/>
                  </a:pPr>
                  <a:endParaRPr lang="en-US" sz="1000" b="1" dirty="0">
                    <a:solidFill>
                      <a:sysClr val="window" lastClr="FFFFFF"/>
                    </a:solidFill>
                  </a:endParaRPr>
                </a:p>
              </p:txBody>
            </p:sp>
          </p:grpSp>
          <p:grpSp>
            <p:nvGrpSpPr>
              <p:cNvPr id="59440" name="Group 43"/>
              <p:cNvGrpSpPr>
                <a:grpSpLocks/>
              </p:cNvGrpSpPr>
              <p:nvPr/>
            </p:nvGrpSpPr>
            <p:grpSpPr bwMode="auto">
              <a:xfrm>
                <a:off x="1117000" y="3640538"/>
                <a:ext cx="1249220" cy="506881"/>
                <a:chOff x="-224" y="124819"/>
                <a:chExt cx="1249220" cy="506881"/>
              </a:xfrm>
            </p:grpSpPr>
            <p:sp>
              <p:nvSpPr>
                <p:cNvPr id="45" name="Chevron 44"/>
                <p:cNvSpPr/>
                <p:nvPr/>
              </p:nvSpPr>
              <p:spPr>
                <a:xfrm>
                  <a:off x="-224" y="124819"/>
                  <a:ext cx="1249220" cy="506880"/>
                </a:xfrm>
                <a:prstGeom prst="chevron">
                  <a:avLst/>
                </a:prstGeom>
                <a:solidFill>
                  <a:srgbClr val="9BBB59">
                    <a:lumMod val="7500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46" name="Chevron 4"/>
                <p:cNvSpPr/>
                <p:nvPr/>
              </p:nvSpPr>
              <p:spPr>
                <a:xfrm>
                  <a:off x="285362" y="124820"/>
                  <a:ext cx="745093" cy="506880"/>
                </a:xfrm>
                <a:prstGeom prst="rect">
                  <a:avLst/>
                </a:prstGeom>
              </p:spPr>
              <p:style>
                <a:lnRef idx="0">
                  <a:scrgbClr r="0" g="0" b="0"/>
                </a:lnRef>
                <a:fillRef idx="0">
                  <a:scrgbClr r="0" g="0" b="0"/>
                </a:fillRef>
                <a:effectRef idx="0">
                  <a:scrgbClr r="0" g="0" b="0"/>
                </a:effectRef>
                <a:fontRef idx="minor">
                  <a:schemeClr val="lt1"/>
                </a:fontRef>
              </p:style>
              <p:txBody>
                <a:bodyPr lIns="36005" tIns="12002" rIns="12002" bIns="12002" spcCol="1270" anchor="ctr"/>
                <a:lstStyle/>
                <a:p>
                  <a:pPr algn="ctr" defTabSz="400050">
                    <a:lnSpc>
                      <a:spcPct val="90000"/>
                    </a:lnSpc>
                    <a:spcAft>
                      <a:spcPct val="35000"/>
                    </a:spcAft>
                    <a:defRPr/>
                  </a:pPr>
                  <a:r>
                    <a:rPr lang="en-US" sz="1000" b="1" dirty="0">
                      <a:solidFill>
                        <a:sysClr val="window" lastClr="FFFFFF"/>
                      </a:solidFill>
                    </a:rPr>
                    <a:t>Discovery</a:t>
                  </a:r>
                </a:p>
              </p:txBody>
            </p:sp>
          </p:grpSp>
          <p:grpSp>
            <p:nvGrpSpPr>
              <p:cNvPr id="59441" name="Group 46"/>
              <p:cNvGrpSpPr>
                <a:grpSpLocks/>
              </p:cNvGrpSpPr>
              <p:nvPr/>
            </p:nvGrpSpPr>
            <p:grpSpPr bwMode="auto">
              <a:xfrm>
                <a:off x="2147448" y="3640538"/>
                <a:ext cx="1320557" cy="505360"/>
                <a:chOff x="1137998" y="125772"/>
                <a:chExt cx="1249715" cy="505360"/>
              </a:xfrm>
            </p:grpSpPr>
            <p:sp>
              <p:nvSpPr>
                <p:cNvPr id="48" name="Chevron 47"/>
                <p:cNvSpPr/>
                <p:nvPr/>
              </p:nvSpPr>
              <p:spPr>
                <a:xfrm>
                  <a:off x="1137998" y="125772"/>
                  <a:ext cx="1249715" cy="505359"/>
                </a:xfrm>
                <a:prstGeom prst="chevron">
                  <a:avLst/>
                </a:prstGeom>
                <a:solidFill>
                  <a:srgbClr val="9BBB59">
                    <a:lumMod val="7500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49" name="Chevron 4"/>
                <p:cNvSpPr/>
                <p:nvPr/>
              </p:nvSpPr>
              <p:spPr>
                <a:xfrm>
                  <a:off x="1421766" y="125773"/>
                  <a:ext cx="745628" cy="505359"/>
                </a:xfrm>
                <a:prstGeom prst="rect">
                  <a:avLst/>
                </a:prstGeom>
              </p:spPr>
              <p:style>
                <a:lnRef idx="0">
                  <a:scrgbClr r="0" g="0" b="0"/>
                </a:lnRef>
                <a:fillRef idx="0">
                  <a:scrgbClr r="0" g="0" b="0"/>
                </a:fillRef>
                <a:effectRef idx="0">
                  <a:scrgbClr r="0" g="0" b="0"/>
                </a:effectRef>
                <a:fontRef idx="minor">
                  <a:schemeClr val="lt1"/>
                </a:fontRef>
              </p:style>
              <p:txBody>
                <a:bodyPr lIns="36005" tIns="12002" rIns="12002" bIns="12002" spcCol="1270" anchor="ctr"/>
                <a:lstStyle/>
                <a:p>
                  <a:pPr algn="ctr" defTabSz="400050">
                    <a:lnSpc>
                      <a:spcPct val="90000"/>
                    </a:lnSpc>
                    <a:spcAft>
                      <a:spcPct val="35000"/>
                    </a:spcAft>
                    <a:defRPr/>
                  </a:pPr>
                  <a:r>
                    <a:rPr lang="en-US" sz="1000" b="1" dirty="0">
                      <a:solidFill>
                        <a:sysClr val="window" lastClr="FFFFFF"/>
                      </a:solidFill>
                    </a:rPr>
                    <a:t>Proof of Concept</a:t>
                  </a:r>
                </a:p>
              </p:txBody>
            </p:sp>
          </p:grpSp>
          <p:grpSp>
            <p:nvGrpSpPr>
              <p:cNvPr id="59442" name="Group 49"/>
              <p:cNvGrpSpPr>
                <a:grpSpLocks/>
              </p:cNvGrpSpPr>
              <p:nvPr/>
            </p:nvGrpSpPr>
            <p:grpSpPr bwMode="auto">
              <a:xfrm>
                <a:off x="4328827" y="3658804"/>
                <a:ext cx="1293608" cy="505360"/>
                <a:chOff x="3413876" y="125740"/>
                <a:chExt cx="1263602" cy="505360"/>
              </a:xfrm>
            </p:grpSpPr>
            <p:sp>
              <p:nvSpPr>
                <p:cNvPr id="51" name="Chevron 50"/>
                <p:cNvSpPr/>
                <p:nvPr/>
              </p:nvSpPr>
              <p:spPr>
                <a:xfrm>
                  <a:off x="3413876" y="125740"/>
                  <a:ext cx="1263602" cy="505359"/>
                </a:xfrm>
                <a:prstGeom prst="chevron">
                  <a:avLst/>
                </a:prstGeom>
                <a:solidFill>
                  <a:srgbClr val="9BBB59">
                    <a:lumMod val="7500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52" name="Chevron 4"/>
                <p:cNvSpPr/>
                <p:nvPr/>
              </p:nvSpPr>
              <p:spPr>
                <a:xfrm>
                  <a:off x="3699031" y="125741"/>
                  <a:ext cx="758781" cy="505359"/>
                </a:xfrm>
                <a:prstGeom prst="rect">
                  <a:avLst/>
                </a:prstGeom>
              </p:spPr>
              <p:style>
                <a:lnRef idx="0">
                  <a:scrgbClr r="0" g="0" b="0"/>
                </a:lnRef>
                <a:fillRef idx="0">
                  <a:scrgbClr r="0" g="0" b="0"/>
                </a:fillRef>
                <a:effectRef idx="0">
                  <a:scrgbClr r="0" g="0" b="0"/>
                </a:effectRef>
                <a:fontRef idx="minor">
                  <a:schemeClr val="lt1"/>
                </a:fontRef>
              </p:style>
              <p:txBody>
                <a:bodyPr lIns="36005" tIns="12002" rIns="12002" bIns="12002" spcCol="1270" anchor="ctr"/>
                <a:lstStyle/>
                <a:p>
                  <a:pPr algn="ctr" defTabSz="400050">
                    <a:lnSpc>
                      <a:spcPct val="90000"/>
                    </a:lnSpc>
                    <a:spcAft>
                      <a:spcPct val="35000"/>
                    </a:spcAft>
                    <a:defRPr/>
                  </a:pPr>
                  <a:r>
                    <a:rPr lang="en-US" sz="1000" b="1" dirty="0">
                      <a:solidFill>
                        <a:sysClr val="window" lastClr="FFFFFF"/>
                      </a:solidFill>
                    </a:rPr>
                    <a:t>Late Development</a:t>
                  </a:r>
                </a:p>
              </p:txBody>
            </p:sp>
          </p:grpSp>
          <p:grpSp>
            <p:nvGrpSpPr>
              <p:cNvPr id="59443" name="Group 52"/>
              <p:cNvGrpSpPr>
                <a:grpSpLocks/>
              </p:cNvGrpSpPr>
              <p:nvPr/>
            </p:nvGrpSpPr>
            <p:grpSpPr bwMode="auto">
              <a:xfrm>
                <a:off x="5364029" y="3667937"/>
                <a:ext cx="1314218" cy="506881"/>
                <a:chOff x="4551508" y="124757"/>
                <a:chExt cx="1264328" cy="506881"/>
              </a:xfrm>
            </p:grpSpPr>
            <p:sp>
              <p:nvSpPr>
                <p:cNvPr id="54" name="Chevron 53"/>
                <p:cNvSpPr/>
                <p:nvPr/>
              </p:nvSpPr>
              <p:spPr>
                <a:xfrm>
                  <a:off x="4551508" y="124757"/>
                  <a:ext cx="1264328" cy="506880"/>
                </a:xfrm>
                <a:prstGeom prst="chevron">
                  <a:avLst/>
                </a:prstGeom>
                <a:solidFill>
                  <a:srgbClr val="9BBB59">
                    <a:lumMod val="7500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55" name="Chevron 4"/>
                <p:cNvSpPr/>
                <p:nvPr/>
              </p:nvSpPr>
              <p:spPr>
                <a:xfrm>
                  <a:off x="4836929" y="124758"/>
                  <a:ext cx="757987" cy="506880"/>
                </a:xfrm>
                <a:prstGeom prst="rect">
                  <a:avLst/>
                </a:prstGeom>
              </p:spPr>
              <p:style>
                <a:lnRef idx="0">
                  <a:scrgbClr r="0" g="0" b="0"/>
                </a:lnRef>
                <a:fillRef idx="0">
                  <a:scrgbClr r="0" g="0" b="0"/>
                </a:fillRef>
                <a:effectRef idx="0">
                  <a:scrgbClr r="0" g="0" b="0"/>
                </a:effectRef>
                <a:fontRef idx="minor">
                  <a:schemeClr val="lt1"/>
                </a:fontRef>
              </p:style>
              <p:txBody>
                <a:bodyPr lIns="36005" tIns="12002" rIns="12002" bIns="12002" spcCol="1270" anchor="ctr"/>
                <a:lstStyle/>
                <a:p>
                  <a:pPr algn="ctr" defTabSz="400050">
                    <a:lnSpc>
                      <a:spcPct val="90000"/>
                    </a:lnSpc>
                    <a:spcAft>
                      <a:spcPct val="35000"/>
                    </a:spcAft>
                    <a:defRPr/>
                  </a:pPr>
                  <a:r>
                    <a:rPr lang="en-US" sz="1000" b="1" dirty="0">
                      <a:solidFill>
                        <a:sysClr val="window" lastClr="FFFFFF"/>
                      </a:solidFill>
                    </a:rPr>
                    <a:t>Pre-Commercial</a:t>
                  </a:r>
                </a:p>
              </p:txBody>
            </p:sp>
          </p:grpSp>
          <p:grpSp>
            <p:nvGrpSpPr>
              <p:cNvPr id="59444" name="Group 55"/>
              <p:cNvGrpSpPr>
                <a:grpSpLocks/>
              </p:cNvGrpSpPr>
              <p:nvPr/>
            </p:nvGrpSpPr>
            <p:grpSpPr bwMode="auto">
              <a:xfrm>
                <a:off x="6410330" y="3664893"/>
                <a:ext cx="1320559" cy="520581"/>
                <a:chOff x="5813817" y="125261"/>
                <a:chExt cx="1139571" cy="520581"/>
              </a:xfrm>
            </p:grpSpPr>
            <p:sp>
              <p:nvSpPr>
                <p:cNvPr id="57" name="Chevron 56"/>
                <p:cNvSpPr/>
                <p:nvPr/>
              </p:nvSpPr>
              <p:spPr>
                <a:xfrm>
                  <a:off x="5813817" y="125261"/>
                  <a:ext cx="1139571" cy="520580"/>
                </a:xfrm>
                <a:prstGeom prst="chevron">
                  <a:avLst/>
                </a:prstGeom>
                <a:solidFill>
                  <a:srgbClr val="9BBB59">
                    <a:lumMod val="7500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58" name="Chevron 4"/>
                <p:cNvSpPr/>
                <p:nvPr/>
              </p:nvSpPr>
              <p:spPr>
                <a:xfrm>
                  <a:off x="5971340" y="125262"/>
                  <a:ext cx="757890" cy="520580"/>
                </a:xfrm>
                <a:prstGeom prst="rect">
                  <a:avLst/>
                </a:prstGeom>
              </p:spPr>
              <p:style>
                <a:lnRef idx="0">
                  <a:scrgbClr r="0" g="0" b="0"/>
                </a:lnRef>
                <a:fillRef idx="0">
                  <a:scrgbClr r="0" g="0" b="0"/>
                </a:fillRef>
                <a:effectRef idx="0">
                  <a:scrgbClr r="0" g="0" b="0"/>
                </a:effectRef>
                <a:fontRef idx="minor">
                  <a:schemeClr val="lt1"/>
                </a:fontRef>
              </p:style>
              <p:txBody>
                <a:bodyPr lIns="36005" tIns="12002" rIns="12002" bIns="12002" spcCol="1270" anchor="ctr"/>
                <a:lstStyle/>
                <a:p>
                  <a:pPr algn="ctr" defTabSz="400050">
                    <a:lnSpc>
                      <a:spcPct val="90000"/>
                    </a:lnSpc>
                    <a:spcAft>
                      <a:spcPct val="35000"/>
                    </a:spcAft>
                    <a:defRPr/>
                  </a:pPr>
                  <a:r>
                    <a:rPr lang="en-US" sz="1000" b="1" dirty="0">
                      <a:solidFill>
                        <a:sysClr val="window" lastClr="FFFFFF"/>
                      </a:solidFill>
                    </a:rPr>
                    <a:t>Commercial</a:t>
                  </a:r>
                </a:p>
              </p:txBody>
            </p:sp>
          </p:grpSp>
          <p:grpSp>
            <p:nvGrpSpPr>
              <p:cNvPr id="59445" name="Group 58"/>
              <p:cNvGrpSpPr>
                <a:grpSpLocks/>
              </p:cNvGrpSpPr>
              <p:nvPr/>
            </p:nvGrpSpPr>
            <p:grpSpPr bwMode="auto">
              <a:xfrm>
                <a:off x="7485401" y="3652715"/>
                <a:ext cx="1206417" cy="505360"/>
                <a:chOff x="6863095" y="125742"/>
                <a:chExt cx="1263495" cy="505360"/>
              </a:xfrm>
            </p:grpSpPr>
            <p:sp>
              <p:nvSpPr>
                <p:cNvPr id="60" name="Chevron 59"/>
                <p:cNvSpPr/>
                <p:nvPr/>
              </p:nvSpPr>
              <p:spPr>
                <a:xfrm>
                  <a:off x="6863095" y="125743"/>
                  <a:ext cx="1263495" cy="505359"/>
                </a:xfrm>
                <a:prstGeom prst="chevron">
                  <a:avLst/>
                </a:prstGeom>
                <a:solidFill>
                  <a:srgbClr val="9BBB59">
                    <a:lumMod val="7500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61" name="Chevron 4"/>
                <p:cNvSpPr/>
                <p:nvPr/>
              </p:nvSpPr>
              <p:spPr>
                <a:xfrm>
                  <a:off x="7080354" y="125742"/>
                  <a:ext cx="758761" cy="505359"/>
                </a:xfrm>
                <a:prstGeom prst="rect">
                  <a:avLst/>
                </a:prstGeom>
              </p:spPr>
              <p:style>
                <a:lnRef idx="0">
                  <a:scrgbClr r="0" g="0" b="0"/>
                </a:lnRef>
                <a:fillRef idx="0">
                  <a:scrgbClr r="0" g="0" b="0"/>
                </a:fillRef>
                <a:effectRef idx="0">
                  <a:scrgbClr r="0" g="0" b="0"/>
                </a:effectRef>
                <a:fontRef idx="minor">
                  <a:schemeClr val="lt1"/>
                </a:fontRef>
              </p:style>
              <p:txBody>
                <a:bodyPr lIns="36005" tIns="12002" rIns="12002" bIns="12002" spcCol="1270" anchor="ctr"/>
                <a:lstStyle/>
                <a:p>
                  <a:pPr algn="ctr" defTabSz="400050">
                    <a:lnSpc>
                      <a:spcPct val="90000"/>
                    </a:lnSpc>
                    <a:spcAft>
                      <a:spcPct val="35000"/>
                    </a:spcAft>
                    <a:defRPr/>
                  </a:pPr>
                  <a:r>
                    <a:rPr lang="en-US" sz="1000" b="1" dirty="0">
                      <a:solidFill>
                        <a:sysClr val="window" lastClr="FFFFFF"/>
                      </a:solidFill>
                    </a:rPr>
                    <a:t>Discontinue</a:t>
                  </a:r>
                </a:p>
              </p:txBody>
            </p:sp>
          </p:grpSp>
          <p:grpSp>
            <p:nvGrpSpPr>
              <p:cNvPr id="59446" name="Group 62"/>
              <p:cNvGrpSpPr>
                <a:grpSpLocks/>
              </p:cNvGrpSpPr>
              <p:nvPr/>
            </p:nvGrpSpPr>
            <p:grpSpPr bwMode="auto">
              <a:xfrm>
                <a:off x="62773" y="3635971"/>
                <a:ext cx="1265073" cy="520581"/>
                <a:chOff x="-651" y="125088"/>
                <a:chExt cx="1265073" cy="520581"/>
              </a:xfrm>
            </p:grpSpPr>
            <p:sp>
              <p:nvSpPr>
                <p:cNvPr id="64" name="Chevron 63"/>
                <p:cNvSpPr/>
                <p:nvPr/>
              </p:nvSpPr>
              <p:spPr>
                <a:xfrm>
                  <a:off x="-651" y="125088"/>
                  <a:ext cx="1265073" cy="520580"/>
                </a:xfrm>
                <a:prstGeom prst="chevron">
                  <a:avLst/>
                </a:prstGeom>
                <a:solidFill>
                  <a:srgbClr val="9BBB59">
                    <a:lumMod val="7500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sp>
            <p:sp>
              <p:nvSpPr>
                <p:cNvPr id="65" name="Chevron 4"/>
                <p:cNvSpPr/>
                <p:nvPr/>
              </p:nvSpPr>
              <p:spPr>
                <a:xfrm>
                  <a:off x="286520" y="125089"/>
                  <a:ext cx="757776" cy="520580"/>
                </a:xfrm>
                <a:prstGeom prst="rect">
                  <a:avLst/>
                </a:prstGeom>
              </p:spPr>
              <p:style>
                <a:lnRef idx="0">
                  <a:scrgbClr r="0" g="0" b="0"/>
                </a:lnRef>
                <a:fillRef idx="0">
                  <a:scrgbClr r="0" g="0" b="0"/>
                </a:fillRef>
                <a:effectRef idx="0">
                  <a:scrgbClr r="0" g="0" b="0"/>
                </a:effectRef>
                <a:fontRef idx="minor">
                  <a:schemeClr val="lt1"/>
                </a:fontRef>
              </p:style>
              <p:txBody>
                <a:bodyPr lIns="36005" tIns="12002" rIns="12002" bIns="12002" spcCol="1270" anchor="ctr"/>
                <a:lstStyle/>
                <a:p>
                  <a:pPr algn="ctr" defTabSz="400050">
                    <a:lnSpc>
                      <a:spcPct val="90000"/>
                    </a:lnSpc>
                    <a:spcAft>
                      <a:spcPct val="35000"/>
                    </a:spcAft>
                    <a:defRPr/>
                  </a:pPr>
                  <a:r>
                    <a:rPr lang="en-US" sz="1000" b="1" dirty="0">
                      <a:solidFill>
                        <a:sysClr val="window" lastClr="FFFFFF"/>
                      </a:solidFill>
                    </a:rPr>
                    <a:t>Variety Design</a:t>
                  </a:r>
                </a:p>
              </p:txBody>
            </p:sp>
          </p:grpSp>
          <p:sp>
            <p:nvSpPr>
              <p:cNvPr id="67" name="Oval 66"/>
              <p:cNvSpPr/>
              <p:nvPr/>
            </p:nvSpPr>
            <p:spPr>
              <a:xfrm>
                <a:off x="1044077" y="3722735"/>
                <a:ext cx="233039" cy="316610"/>
              </a:xfrm>
              <a:prstGeom prst="ellipse">
                <a:avLst/>
              </a:prstGeom>
              <a:solidFill>
                <a:sysClr val="window" lastClr="FFFFFF"/>
              </a:solidFill>
              <a:ln w="25400" cap="flat" cmpd="sng" algn="ctr">
                <a:solidFill>
                  <a:srgbClr val="C00000"/>
                </a:solidFill>
                <a:prstDash val="solid"/>
              </a:ln>
              <a:effectLst/>
            </p:spPr>
            <p:txBody>
              <a:bodyPr anchor="ctr"/>
              <a:lstStyle/>
              <a:p>
                <a:pPr algn="ctr">
                  <a:defRPr/>
                </a:pPr>
                <a:r>
                  <a:rPr lang="en-US" sz="1600" kern="0" dirty="0">
                    <a:solidFill>
                      <a:sysClr val="windowText" lastClr="000000"/>
                    </a:solidFill>
                    <a:cs typeface="Arial" pitchFamily="34" charset="0"/>
                  </a:rPr>
                  <a:t>A</a:t>
                </a:r>
              </a:p>
            </p:txBody>
          </p:sp>
          <p:sp>
            <p:nvSpPr>
              <p:cNvPr id="68" name="Oval 67"/>
              <p:cNvSpPr/>
              <p:nvPr/>
            </p:nvSpPr>
            <p:spPr>
              <a:xfrm>
                <a:off x="3244479" y="3734913"/>
                <a:ext cx="231454" cy="316610"/>
              </a:xfrm>
              <a:prstGeom prst="ellipse">
                <a:avLst/>
              </a:prstGeom>
              <a:solidFill>
                <a:sysClr val="window" lastClr="FFFFFF"/>
              </a:solidFill>
              <a:ln w="25400" cap="flat" cmpd="sng" algn="ctr">
                <a:solidFill>
                  <a:srgbClr val="C00000"/>
                </a:solidFill>
                <a:prstDash val="solid"/>
              </a:ln>
              <a:effectLst/>
            </p:spPr>
            <p:txBody>
              <a:bodyPr anchor="ctr"/>
              <a:lstStyle/>
              <a:p>
                <a:pPr algn="ctr">
                  <a:defRPr/>
                </a:pPr>
                <a:r>
                  <a:rPr lang="en-US" sz="1600" kern="0" dirty="0">
                    <a:solidFill>
                      <a:sysClr val="windowText" lastClr="000000"/>
                    </a:solidFill>
                    <a:cs typeface="Arial" pitchFamily="34" charset="0"/>
                  </a:rPr>
                  <a:t>C</a:t>
                </a:r>
              </a:p>
            </p:txBody>
          </p:sp>
          <p:sp>
            <p:nvSpPr>
              <p:cNvPr id="69" name="Oval 68"/>
              <p:cNvSpPr/>
              <p:nvPr/>
            </p:nvSpPr>
            <p:spPr>
              <a:xfrm>
                <a:off x="4346265" y="3734913"/>
                <a:ext cx="233040" cy="316610"/>
              </a:xfrm>
              <a:prstGeom prst="ellipse">
                <a:avLst/>
              </a:prstGeom>
              <a:solidFill>
                <a:sysClr val="window" lastClr="FFFFFF"/>
              </a:solidFill>
              <a:ln w="25400" cap="flat" cmpd="sng" algn="ctr">
                <a:solidFill>
                  <a:srgbClr val="C00000"/>
                </a:solidFill>
                <a:prstDash val="solid"/>
              </a:ln>
              <a:effectLst/>
            </p:spPr>
            <p:txBody>
              <a:bodyPr anchor="ctr"/>
              <a:lstStyle/>
              <a:p>
                <a:pPr algn="ctr">
                  <a:defRPr/>
                </a:pPr>
                <a:r>
                  <a:rPr lang="en-US" sz="1600" kern="0" dirty="0">
                    <a:solidFill>
                      <a:sysClr val="windowText" lastClr="000000"/>
                    </a:solidFill>
                    <a:cs typeface="Arial" pitchFamily="34" charset="0"/>
                  </a:rPr>
                  <a:t>D</a:t>
                </a:r>
              </a:p>
            </p:txBody>
          </p:sp>
          <p:sp>
            <p:nvSpPr>
              <p:cNvPr id="70" name="Oval 69"/>
              <p:cNvSpPr/>
              <p:nvPr/>
            </p:nvSpPr>
            <p:spPr>
              <a:xfrm>
                <a:off x="5406834" y="3722735"/>
                <a:ext cx="233039" cy="316610"/>
              </a:xfrm>
              <a:prstGeom prst="ellipse">
                <a:avLst/>
              </a:prstGeom>
              <a:solidFill>
                <a:sysClr val="window" lastClr="FFFFFF"/>
              </a:solidFill>
              <a:ln w="25400" cap="flat" cmpd="sng" algn="ctr">
                <a:solidFill>
                  <a:srgbClr val="C00000"/>
                </a:solidFill>
                <a:prstDash val="solid"/>
              </a:ln>
              <a:effectLst/>
            </p:spPr>
            <p:txBody>
              <a:bodyPr anchor="ctr"/>
              <a:lstStyle/>
              <a:p>
                <a:pPr algn="ctr">
                  <a:defRPr/>
                </a:pPr>
                <a:r>
                  <a:rPr lang="en-US" sz="1600" kern="0" dirty="0">
                    <a:solidFill>
                      <a:sysClr val="windowText" lastClr="000000"/>
                    </a:solidFill>
                    <a:cs typeface="Arial" pitchFamily="34" charset="0"/>
                  </a:rPr>
                  <a:t>E</a:t>
                </a:r>
              </a:p>
            </p:txBody>
          </p:sp>
          <p:sp>
            <p:nvSpPr>
              <p:cNvPr id="71" name="Oval 70"/>
              <p:cNvSpPr/>
              <p:nvPr/>
            </p:nvSpPr>
            <p:spPr>
              <a:xfrm>
                <a:off x="6427770" y="3716647"/>
                <a:ext cx="233039" cy="316610"/>
              </a:xfrm>
              <a:prstGeom prst="ellipse">
                <a:avLst/>
              </a:prstGeom>
              <a:solidFill>
                <a:sysClr val="window" lastClr="FFFFFF"/>
              </a:solidFill>
              <a:ln w="25400" cap="flat" cmpd="sng" algn="ctr">
                <a:solidFill>
                  <a:srgbClr val="C00000"/>
                </a:solidFill>
                <a:prstDash val="solid"/>
              </a:ln>
              <a:effectLst/>
            </p:spPr>
            <p:txBody>
              <a:bodyPr anchor="ctr"/>
              <a:lstStyle/>
              <a:p>
                <a:pPr algn="ctr">
                  <a:defRPr/>
                </a:pPr>
                <a:r>
                  <a:rPr lang="en-US" sz="1600" kern="0" dirty="0">
                    <a:solidFill>
                      <a:sysClr val="windowText" lastClr="000000"/>
                    </a:solidFill>
                    <a:cs typeface="Arial" pitchFamily="34" charset="0"/>
                  </a:rPr>
                  <a:t>F</a:t>
                </a:r>
              </a:p>
            </p:txBody>
          </p:sp>
          <p:sp>
            <p:nvSpPr>
              <p:cNvPr id="72" name="Oval 71"/>
              <p:cNvSpPr/>
              <p:nvPr/>
            </p:nvSpPr>
            <p:spPr>
              <a:xfrm>
                <a:off x="7440779" y="3747090"/>
                <a:ext cx="233040" cy="316610"/>
              </a:xfrm>
              <a:prstGeom prst="ellipse">
                <a:avLst/>
              </a:prstGeom>
              <a:solidFill>
                <a:sysClr val="window" lastClr="FFFFFF"/>
              </a:solidFill>
              <a:ln w="25400" cap="flat" cmpd="sng" algn="ctr">
                <a:solidFill>
                  <a:srgbClr val="C00000"/>
                </a:solidFill>
                <a:prstDash val="solid"/>
              </a:ln>
              <a:effectLst/>
            </p:spPr>
            <p:txBody>
              <a:bodyPr anchor="ctr"/>
              <a:lstStyle/>
              <a:p>
                <a:pPr algn="ctr">
                  <a:defRPr/>
                </a:pPr>
                <a:r>
                  <a:rPr lang="en-US" sz="1600" kern="0" dirty="0">
                    <a:solidFill>
                      <a:sysClr val="windowText" lastClr="000000"/>
                    </a:solidFill>
                    <a:cs typeface="Arial" pitchFamily="34" charset="0"/>
                  </a:rPr>
                  <a:t>G</a:t>
                </a:r>
              </a:p>
            </p:txBody>
          </p:sp>
          <p:sp>
            <p:nvSpPr>
              <p:cNvPr id="73" name="Oval 72"/>
              <p:cNvSpPr/>
              <p:nvPr/>
            </p:nvSpPr>
            <p:spPr>
              <a:xfrm>
                <a:off x="8493421" y="3736434"/>
                <a:ext cx="233040" cy="318133"/>
              </a:xfrm>
              <a:prstGeom prst="ellipse">
                <a:avLst/>
              </a:prstGeom>
              <a:solidFill>
                <a:sysClr val="window" lastClr="FFFFFF"/>
              </a:solidFill>
              <a:ln w="25400" cap="flat" cmpd="sng" algn="ctr">
                <a:solidFill>
                  <a:srgbClr val="C00000"/>
                </a:solidFill>
                <a:prstDash val="solid"/>
              </a:ln>
              <a:effectLst/>
            </p:spPr>
            <p:txBody>
              <a:bodyPr anchor="ctr"/>
              <a:lstStyle/>
              <a:p>
                <a:pPr algn="ctr">
                  <a:defRPr/>
                </a:pPr>
                <a:r>
                  <a:rPr lang="en-US" sz="1600" kern="0" dirty="0">
                    <a:solidFill>
                      <a:sysClr val="windowText" lastClr="000000"/>
                    </a:solidFill>
                    <a:cs typeface="Arial" pitchFamily="34" charset="0"/>
                  </a:rPr>
                  <a:t>H</a:t>
                </a:r>
              </a:p>
            </p:txBody>
          </p:sp>
          <p:sp>
            <p:nvSpPr>
              <p:cNvPr id="74" name="Oval 73"/>
              <p:cNvSpPr/>
              <p:nvPr/>
            </p:nvSpPr>
            <p:spPr>
              <a:xfrm>
                <a:off x="2128425" y="3747090"/>
                <a:ext cx="233039" cy="316610"/>
              </a:xfrm>
              <a:prstGeom prst="ellipse">
                <a:avLst/>
              </a:prstGeom>
              <a:solidFill>
                <a:sysClr val="window" lastClr="FFFFFF"/>
              </a:solidFill>
              <a:ln w="25400" cap="flat" cmpd="sng" algn="ctr">
                <a:solidFill>
                  <a:srgbClr val="C00000"/>
                </a:solidFill>
                <a:prstDash val="solid"/>
              </a:ln>
              <a:effectLst/>
            </p:spPr>
            <p:txBody>
              <a:bodyPr anchor="ctr"/>
              <a:lstStyle/>
              <a:p>
                <a:pPr algn="ctr">
                  <a:defRPr/>
                </a:pPr>
                <a:r>
                  <a:rPr lang="en-US" sz="1600" kern="0" dirty="0">
                    <a:solidFill>
                      <a:sysClr val="windowText" lastClr="000000"/>
                    </a:solidFill>
                    <a:cs typeface="Arial" pitchFamily="34" charset="0"/>
                  </a:rPr>
                  <a:t>B</a:t>
                </a:r>
              </a:p>
            </p:txBody>
          </p:sp>
        </p:grpSp>
        <p:grpSp>
          <p:nvGrpSpPr>
            <p:cNvPr id="59408" name="Group 89"/>
            <p:cNvGrpSpPr>
              <a:grpSpLocks/>
            </p:cNvGrpSpPr>
            <p:nvPr/>
          </p:nvGrpSpPr>
          <p:grpSpPr bwMode="auto">
            <a:xfrm>
              <a:off x="83640" y="2296502"/>
              <a:ext cx="8998188" cy="4061140"/>
              <a:chOff x="-4431" y="2399635"/>
              <a:chExt cx="8998188" cy="4061140"/>
            </a:xfrm>
          </p:grpSpPr>
          <p:grpSp>
            <p:nvGrpSpPr>
              <p:cNvPr id="59409" name="Group 88"/>
              <p:cNvGrpSpPr>
                <a:grpSpLocks/>
              </p:cNvGrpSpPr>
              <p:nvPr/>
            </p:nvGrpSpPr>
            <p:grpSpPr bwMode="auto">
              <a:xfrm>
                <a:off x="104022" y="2399635"/>
                <a:ext cx="8889735" cy="4061140"/>
                <a:chOff x="104022" y="2399635"/>
                <a:chExt cx="8889735" cy="4061140"/>
              </a:xfrm>
            </p:grpSpPr>
            <p:sp>
              <p:nvSpPr>
                <p:cNvPr id="82" name="Line Callout 1 (Border and Accent Bar) 81"/>
                <p:cNvSpPr/>
                <p:nvPr/>
              </p:nvSpPr>
              <p:spPr bwMode="auto">
                <a:xfrm rot="5400000">
                  <a:off x="-178737" y="5106011"/>
                  <a:ext cx="1630916" cy="1065398"/>
                </a:xfrm>
                <a:prstGeom prst="accentBorderCallout1">
                  <a:avLst>
                    <a:gd name="adj1" fmla="val 50560"/>
                    <a:gd name="adj2" fmla="val -2643"/>
                    <a:gd name="adj3" fmla="val 50414"/>
                    <a:gd name="adj4" fmla="val -12599"/>
                  </a:avLst>
                </a:prstGeom>
                <a:solidFill>
                  <a:schemeClr val="accent6"/>
                </a:solidFill>
                <a:ln>
                  <a:headEnd type="none" w="sm" len="sm"/>
                  <a:tailEnd type="none" w="sm" len="sm"/>
                </a:ln>
              </p:spPr>
              <p:style>
                <a:lnRef idx="3">
                  <a:schemeClr val="lt1"/>
                </a:lnRef>
                <a:fillRef idx="1">
                  <a:schemeClr val="accent2"/>
                </a:fillRef>
                <a:effectRef idx="1">
                  <a:schemeClr val="accent2"/>
                </a:effectRef>
                <a:fontRef idx="minor">
                  <a:schemeClr val="lt1"/>
                </a:fontRef>
              </p:style>
              <p:txBody>
                <a:bodyPr vert="vert270"/>
                <a:lstStyle/>
                <a:p>
                  <a:pPr fontAlgn="t">
                    <a:defRPr/>
                  </a:pPr>
                  <a:r>
                    <a:rPr lang="en-US" sz="1000" b="1" dirty="0">
                      <a:solidFill>
                        <a:srgbClr val="FFFFFF"/>
                      </a:solidFill>
                    </a:rPr>
                    <a:t>1. Market demands  baked bean</a:t>
                  </a:r>
                </a:p>
                <a:p>
                  <a:pPr fontAlgn="t">
                    <a:defRPr/>
                  </a:pPr>
                  <a:r>
                    <a:rPr lang="en-US" sz="1000" b="1" dirty="0">
                      <a:solidFill>
                        <a:srgbClr val="FFFFFF"/>
                      </a:solidFill>
                    </a:rPr>
                    <a:t>2. Product profile: small white canning bean</a:t>
                  </a:r>
                </a:p>
                <a:p>
                  <a:pPr fontAlgn="t">
                    <a:defRPr/>
                  </a:pPr>
                  <a:r>
                    <a:rPr lang="en-US" sz="1000" b="1" dirty="0">
                      <a:solidFill>
                        <a:srgbClr val="FFFFFF"/>
                      </a:solidFill>
                    </a:rPr>
                    <a:t>3. </a:t>
                  </a:r>
                  <a:r>
                    <a:rPr lang="de-CH" sz="1000" b="1" dirty="0">
                      <a:solidFill>
                        <a:srgbClr val="FFFFFF"/>
                      </a:solidFill>
                    </a:rPr>
                    <a:t>Investment case:  Industry requires 360 tons/yr</a:t>
                  </a:r>
                  <a:endParaRPr lang="en-US" sz="1000" dirty="0">
                    <a:solidFill>
                      <a:srgbClr val="FFFFFF"/>
                    </a:solidFill>
                  </a:endParaRPr>
                </a:p>
              </p:txBody>
            </p:sp>
            <p:grpSp>
              <p:nvGrpSpPr>
                <p:cNvPr id="59412" name="Group 3"/>
                <p:cNvGrpSpPr>
                  <a:grpSpLocks/>
                </p:cNvGrpSpPr>
                <p:nvPr/>
              </p:nvGrpSpPr>
              <p:grpSpPr bwMode="auto">
                <a:xfrm>
                  <a:off x="740663" y="2399635"/>
                  <a:ext cx="8253094" cy="4061140"/>
                  <a:chOff x="-12936" y="1341228"/>
                  <a:chExt cx="8929264" cy="4308807"/>
                </a:xfrm>
              </p:grpSpPr>
              <p:sp>
                <p:nvSpPr>
                  <p:cNvPr id="5" name="Line Callout 1 (Border and Accent Bar) 4"/>
                  <p:cNvSpPr/>
                  <p:nvPr/>
                </p:nvSpPr>
                <p:spPr bwMode="auto">
                  <a:xfrm rot="5400000">
                    <a:off x="181025" y="4236436"/>
                    <a:ext cx="1744378" cy="1082799"/>
                  </a:xfrm>
                  <a:prstGeom prst="accentBorderCallout1">
                    <a:avLst>
                      <a:gd name="adj1" fmla="val 50560"/>
                      <a:gd name="adj2" fmla="val -2643"/>
                      <a:gd name="adj3" fmla="val 50414"/>
                      <a:gd name="adj4" fmla="val -12599"/>
                    </a:avLst>
                  </a:prstGeom>
                  <a:solidFill>
                    <a:schemeClr val="accent6"/>
                  </a:solidFill>
                  <a:ln>
                    <a:headEnd type="none" w="sm" len="sm"/>
                    <a:tailEnd type="none" w="sm" len="sm"/>
                  </a:ln>
                </p:spPr>
                <p:style>
                  <a:lnRef idx="3">
                    <a:schemeClr val="lt1"/>
                  </a:lnRef>
                  <a:fillRef idx="1">
                    <a:schemeClr val="accent2"/>
                  </a:fillRef>
                  <a:effectRef idx="1">
                    <a:schemeClr val="accent2"/>
                  </a:effectRef>
                  <a:fontRef idx="minor">
                    <a:schemeClr val="lt1"/>
                  </a:fontRef>
                </p:style>
                <p:txBody>
                  <a:bodyPr vert="vert270"/>
                  <a:lstStyle/>
                  <a:p>
                    <a:pPr fontAlgn="t">
                      <a:defRPr/>
                    </a:pPr>
                    <a:r>
                      <a:rPr lang="en-US" sz="1000" b="1" dirty="0">
                        <a:solidFill>
                          <a:srgbClr val="FFFFFF"/>
                        </a:solidFill>
                      </a:rPr>
                      <a:t>Identify traits:</a:t>
                    </a:r>
                  </a:p>
                  <a:p>
                    <a:pPr fontAlgn="t">
                      <a:defRPr/>
                    </a:pPr>
                    <a:r>
                      <a:rPr lang="en-US" sz="1000" b="1" dirty="0">
                        <a:solidFill>
                          <a:srgbClr val="FFFFFF"/>
                        </a:solidFill>
                      </a:rPr>
                      <a:t>1. </a:t>
                    </a:r>
                    <a:r>
                      <a:rPr lang="en-US" sz="1000" b="1" dirty="0" err="1">
                        <a:solidFill>
                          <a:srgbClr val="FFFFFF"/>
                        </a:solidFill>
                      </a:rPr>
                      <a:t>Colour</a:t>
                    </a:r>
                    <a:r>
                      <a:rPr lang="en-US" sz="1000" b="1" dirty="0">
                        <a:solidFill>
                          <a:srgbClr val="FFFFFF"/>
                        </a:solidFill>
                      </a:rPr>
                      <a:t> – white</a:t>
                    </a:r>
                  </a:p>
                  <a:p>
                    <a:pPr fontAlgn="t">
                      <a:defRPr/>
                    </a:pPr>
                    <a:r>
                      <a:rPr lang="en-US" sz="1000" b="1" dirty="0">
                        <a:solidFill>
                          <a:srgbClr val="FFFFFF"/>
                        </a:solidFill>
                      </a:rPr>
                      <a:t>2. Seed size: 18 g</a:t>
                    </a:r>
                  </a:p>
                  <a:p>
                    <a:pPr fontAlgn="t">
                      <a:defRPr/>
                    </a:pPr>
                    <a:r>
                      <a:rPr lang="en-US" sz="1000" b="1" dirty="0">
                        <a:solidFill>
                          <a:srgbClr val="FFFFFF"/>
                        </a:solidFill>
                      </a:rPr>
                      <a:t>3. Disease resistance: &lt; 3</a:t>
                    </a:r>
                  </a:p>
                  <a:p>
                    <a:pPr fontAlgn="t">
                      <a:defRPr/>
                    </a:pPr>
                    <a:r>
                      <a:rPr lang="en-US" sz="1000" b="1" dirty="0">
                        <a:solidFill>
                          <a:srgbClr val="FFFFFF"/>
                        </a:solidFill>
                      </a:rPr>
                      <a:t>4. Drought resistance</a:t>
                    </a:r>
                  </a:p>
                  <a:p>
                    <a:pPr fontAlgn="t">
                      <a:defRPr/>
                    </a:pPr>
                    <a:r>
                      <a:rPr lang="en-US" sz="1000" b="1" dirty="0">
                        <a:solidFill>
                          <a:srgbClr val="FFFFFF"/>
                        </a:solidFill>
                      </a:rPr>
                      <a:t>5. Canning quality: </a:t>
                    </a:r>
                    <a:r>
                      <a:rPr lang="en-US" sz="1000" b="1" dirty="0"/>
                      <a:t>(HC &gt; 1.7 and PWDWT &gt; 60%)</a:t>
                    </a:r>
                    <a:endParaRPr lang="en-US" sz="1000" b="1" dirty="0">
                      <a:solidFill>
                        <a:srgbClr val="FFFFFF"/>
                      </a:solidFill>
                    </a:endParaRPr>
                  </a:p>
                </p:txBody>
              </p:sp>
              <p:sp>
                <p:nvSpPr>
                  <p:cNvPr id="6" name="Line Callout 1 (Border and Accent Bar) 5"/>
                  <p:cNvSpPr/>
                  <p:nvPr/>
                </p:nvSpPr>
                <p:spPr bwMode="auto">
                  <a:xfrm rot="5400000">
                    <a:off x="1384126" y="4258960"/>
                    <a:ext cx="1702125" cy="1080000"/>
                  </a:xfrm>
                  <a:prstGeom prst="accentBorderCallout1">
                    <a:avLst>
                      <a:gd name="adj1" fmla="val 50560"/>
                      <a:gd name="adj2" fmla="val -2942"/>
                      <a:gd name="adj3" fmla="val 51257"/>
                      <a:gd name="adj4" fmla="val -12961"/>
                    </a:avLst>
                  </a:prstGeom>
                  <a:solidFill>
                    <a:schemeClr val="accent6"/>
                  </a:solidFill>
                  <a:ln>
                    <a:headEnd type="none" w="sm" len="sm"/>
                    <a:tailEnd type="none" w="sm" len="sm"/>
                  </a:ln>
                </p:spPr>
                <p:style>
                  <a:lnRef idx="3">
                    <a:schemeClr val="lt1"/>
                  </a:lnRef>
                  <a:fillRef idx="1">
                    <a:schemeClr val="accent2"/>
                  </a:fillRef>
                  <a:effectRef idx="1">
                    <a:schemeClr val="accent2"/>
                  </a:effectRef>
                  <a:fontRef idx="minor">
                    <a:schemeClr val="lt1"/>
                  </a:fontRef>
                </p:style>
                <p:txBody>
                  <a:bodyPr vert="vert270"/>
                  <a:lstStyle/>
                  <a:p>
                    <a:pPr fontAlgn="t">
                      <a:defRPr/>
                    </a:pPr>
                    <a:r>
                      <a:rPr lang="en-US" sz="1000" b="1" dirty="0">
                        <a:solidFill>
                          <a:srgbClr val="FFFFFF"/>
                        </a:solidFill>
                      </a:rPr>
                      <a:t>Line Development:  </a:t>
                    </a:r>
                    <a:br>
                      <a:rPr lang="en-US" sz="1000" b="1" dirty="0">
                        <a:solidFill>
                          <a:srgbClr val="FFFFFF"/>
                        </a:solidFill>
                      </a:rPr>
                    </a:br>
                    <a:r>
                      <a:rPr lang="en-US" sz="1000" b="1" dirty="0">
                        <a:solidFill>
                          <a:srgbClr val="FFFFFF"/>
                        </a:solidFill>
                      </a:rPr>
                      <a:t>Identify parent lines</a:t>
                    </a:r>
                  </a:p>
                  <a:p>
                    <a:pPr fontAlgn="t">
                      <a:defRPr/>
                    </a:pPr>
                    <a:r>
                      <a:rPr lang="en-US" sz="1000" b="1" dirty="0">
                        <a:solidFill>
                          <a:srgbClr val="FFFFFF"/>
                        </a:solidFill>
                      </a:rPr>
                      <a:t>Generate segregating populations – these  pre-products rather than products </a:t>
                    </a:r>
                  </a:p>
                  <a:p>
                    <a:pPr algn="ctr" fontAlgn="t">
                      <a:defRPr/>
                    </a:pPr>
                    <a:endParaRPr lang="en-US" sz="1000" b="1" dirty="0">
                      <a:solidFill>
                        <a:srgbClr val="FFFFFF"/>
                      </a:solidFill>
                    </a:endParaRPr>
                  </a:p>
                </p:txBody>
              </p:sp>
              <p:sp>
                <p:nvSpPr>
                  <p:cNvPr id="7" name="Line Callout 1 (Border and Accent Bar) 6"/>
                  <p:cNvSpPr/>
                  <p:nvPr/>
                </p:nvSpPr>
                <p:spPr bwMode="auto">
                  <a:xfrm rot="5400000">
                    <a:off x="2528424" y="4258964"/>
                    <a:ext cx="1702126" cy="1080000"/>
                  </a:xfrm>
                  <a:prstGeom prst="accentBorderCallout1">
                    <a:avLst>
                      <a:gd name="adj1" fmla="val 53123"/>
                      <a:gd name="adj2" fmla="val -3179"/>
                      <a:gd name="adj3" fmla="val 53283"/>
                      <a:gd name="adj4" fmla="val -12849"/>
                    </a:avLst>
                  </a:prstGeom>
                  <a:solidFill>
                    <a:schemeClr val="accent6"/>
                  </a:solidFill>
                  <a:ln>
                    <a:headEnd type="none" w="sm" len="sm"/>
                    <a:tailEnd type="none" w="sm" len="sm"/>
                  </a:ln>
                </p:spPr>
                <p:style>
                  <a:lnRef idx="3">
                    <a:schemeClr val="lt1"/>
                  </a:lnRef>
                  <a:fillRef idx="1">
                    <a:schemeClr val="accent2"/>
                  </a:fillRef>
                  <a:effectRef idx="1">
                    <a:schemeClr val="accent2"/>
                  </a:effectRef>
                  <a:fontRef idx="minor">
                    <a:schemeClr val="lt1"/>
                  </a:fontRef>
                </p:style>
                <p:txBody>
                  <a:bodyPr vert="vert270"/>
                  <a:lstStyle/>
                  <a:p>
                    <a:pPr fontAlgn="t">
                      <a:defRPr/>
                    </a:pPr>
                    <a:r>
                      <a:rPr lang="en-US" sz="1000" b="1" dirty="0">
                        <a:solidFill>
                          <a:srgbClr val="FFFFFF"/>
                        </a:solidFill>
                      </a:rPr>
                      <a:t>Screen lines in small plots (nurseries and PVT) together with farmers, industry and relevant officials in variety registration</a:t>
                    </a:r>
                  </a:p>
                  <a:p>
                    <a:pPr algn="ctr" fontAlgn="t">
                      <a:defRPr/>
                    </a:pPr>
                    <a:r>
                      <a:rPr lang="en-US" sz="900" dirty="0">
                        <a:solidFill>
                          <a:srgbClr val="FFFFFF"/>
                        </a:solidFill>
                      </a:rPr>
                      <a:t> </a:t>
                    </a:r>
                    <a:br>
                      <a:rPr lang="en-US" sz="900" dirty="0">
                        <a:solidFill>
                          <a:srgbClr val="FFFFFF"/>
                        </a:solidFill>
                      </a:rPr>
                    </a:br>
                    <a:endParaRPr lang="en-US" sz="900" dirty="0">
                      <a:solidFill>
                        <a:srgbClr val="FFFFFF"/>
                      </a:solidFill>
                    </a:endParaRPr>
                  </a:p>
                </p:txBody>
              </p:sp>
              <p:sp>
                <p:nvSpPr>
                  <p:cNvPr id="8" name="Line Callout 1 (Border and Accent Bar) 7"/>
                  <p:cNvSpPr/>
                  <p:nvPr/>
                </p:nvSpPr>
                <p:spPr bwMode="auto">
                  <a:xfrm rot="5400000">
                    <a:off x="3709494" y="4206230"/>
                    <a:ext cx="1718093" cy="1169502"/>
                  </a:xfrm>
                  <a:prstGeom prst="accentBorderCallout1">
                    <a:avLst>
                      <a:gd name="adj1" fmla="val 50560"/>
                      <a:gd name="adj2" fmla="val -2767"/>
                      <a:gd name="adj3" fmla="val 50658"/>
                      <a:gd name="adj4" fmla="val -12246"/>
                    </a:avLst>
                  </a:prstGeom>
                  <a:solidFill>
                    <a:schemeClr val="accent6"/>
                  </a:solidFill>
                  <a:ln>
                    <a:headEnd type="none" w="sm" len="sm"/>
                    <a:tailEnd type="none" w="sm" len="sm"/>
                  </a:ln>
                </p:spPr>
                <p:style>
                  <a:lnRef idx="3">
                    <a:schemeClr val="lt1"/>
                  </a:lnRef>
                  <a:fillRef idx="1">
                    <a:schemeClr val="accent2"/>
                  </a:fillRef>
                  <a:effectRef idx="1">
                    <a:schemeClr val="accent2"/>
                  </a:effectRef>
                  <a:fontRef idx="minor">
                    <a:schemeClr val="lt1"/>
                  </a:fontRef>
                </p:style>
                <p:txBody>
                  <a:bodyPr vert="vert270"/>
                  <a:lstStyle/>
                  <a:p>
                    <a:pPr fontAlgn="t">
                      <a:defRPr/>
                    </a:pPr>
                    <a:r>
                      <a:rPr lang="en-US" sz="1000" b="1" dirty="0">
                        <a:solidFill>
                          <a:srgbClr val="FFFFFF"/>
                        </a:solidFill>
                      </a:rPr>
                      <a:t>Product prototype:</a:t>
                    </a:r>
                  </a:p>
                  <a:p>
                    <a:pPr fontAlgn="t">
                      <a:defRPr/>
                    </a:pPr>
                    <a:r>
                      <a:rPr lang="en-US" sz="1000" b="1" dirty="0">
                        <a:solidFill>
                          <a:srgbClr val="FFFFFF"/>
                        </a:solidFill>
                      </a:rPr>
                      <a:t>Test varieties in large plots, replicated trials (IVT and AVT) and also on-farm with farmers, traders and industry and select based on set criteria </a:t>
                    </a:r>
                  </a:p>
                  <a:p>
                    <a:pPr algn="ctr" fontAlgn="t">
                      <a:defRPr/>
                    </a:pPr>
                    <a:endParaRPr lang="en-US" sz="1000" b="1" dirty="0">
                      <a:solidFill>
                        <a:srgbClr val="FFFFFF"/>
                      </a:solidFill>
                    </a:endParaRPr>
                  </a:p>
                </p:txBody>
              </p:sp>
              <p:sp>
                <p:nvSpPr>
                  <p:cNvPr id="9" name="Line Callout 1 (Border and Accent Bar) 8"/>
                  <p:cNvSpPr/>
                  <p:nvPr/>
                </p:nvSpPr>
                <p:spPr bwMode="auto">
                  <a:xfrm rot="5400000">
                    <a:off x="4873116" y="4315054"/>
                    <a:ext cx="1716972" cy="952983"/>
                  </a:xfrm>
                  <a:prstGeom prst="accentBorderCallout1">
                    <a:avLst>
                      <a:gd name="adj1" fmla="val 51715"/>
                      <a:gd name="adj2" fmla="val -3180"/>
                      <a:gd name="adj3" fmla="val 52101"/>
                      <a:gd name="adj4" fmla="val -12267"/>
                    </a:avLst>
                  </a:prstGeom>
                  <a:solidFill>
                    <a:schemeClr val="accent6"/>
                  </a:solidFill>
                  <a:ln>
                    <a:headEnd type="none" w="sm" len="sm"/>
                    <a:tailEnd type="none" w="sm" len="sm"/>
                  </a:ln>
                </p:spPr>
                <p:style>
                  <a:lnRef idx="3">
                    <a:schemeClr val="lt1"/>
                  </a:lnRef>
                  <a:fillRef idx="1">
                    <a:schemeClr val="accent2"/>
                  </a:fillRef>
                  <a:effectRef idx="1">
                    <a:schemeClr val="accent2"/>
                  </a:effectRef>
                  <a:fontRef idx="minor">
                    <a:schemeClr val="lt1"/>
                  </a:fontRef>
                </p:style>
                <p:txBody>
                  <a:bodyPr vert="vert270"/>
                  <a:lstStyle/>
                  <a:p>
                    <a:pPr fontAlgn="t">
                      <a:defRPr/>
                    </a:pPr>
                    <a:r>
                      <a:rPr lang="en-US" sz="1000" b="1" dirty="0">
                        <a:solidFill>
                          <a:srgbClr val="FFFFFF"/>
                        </a:solidFill>
                      </a:rPr>
                      <a:t>Preparing for launch:</a:t>
                    </a:r>
                  </a:p>
                  <a:p>
                    <a:pPr fontAlgn="t">
                      <a:defRPr/>
                    </a:pPr>
                    <a:r>
                      <a:rPr lang="en-US" sz="1000" b="1" dirty="0">
                        <a:solidFill>
                          <a:srgbClr val="FFFFFF"/>
                        </a:solidFill>
                      </a:rPr>
                      <a:t>1. Conduct DUS and VCU for variety release</a:t>
                    </a:r>
                  </a:p>
                  <a:p>
                    <a:pPr fontAlgn="t">
                      <a:defRPr/>
                    </a:pPr>
                    <a:r>
                      <a:rPr lang="en-US" sz="1000" b="1" dirty="0">
                        <a:solidFill>
                          <a:srgbClr val="FFFFFF"/>
                        </a:solidFill>
                      </a:rPr>
                      <a:t>2. Conduct massive demonstration plots with partners </a:t>
                    </a:r>
                    <a:br>
                      <a:rPr lang="en-US" sz="1000" b="1" dirty="0">
                        <a:solidFill>
                          <a:srgbClr val="FFFFFF"/>
                        </a:solidFill>
                      </a:rPr>
                    </a:br>
                    <a:endParaRPr lang="en-US" sz="900" b="1" dirty="0">
                      <a:solidFill>
                        <a:srgbClr val="FFFFFF"/>
                      </a:solidFill>
                    </a:endParaRPr>
                  </a:p>
                </p:txBody>
              </p:sp>
              <p:sp>
                <p:nvSpPr>
                  <p:cNvPr id="10" name="Line Callout 1 (Border and Accent Bar) 9"/>
                  <p:cNvSpPr/>
                  <p:nvPr/>
                </p:nvSpPr>
                <p:spPr bwMode="auto">
                  <a:xfrm rot="5400000">
                    <a:off x="5961331" y="4258968"/>
                    <a:ext cx="1702129" cy="1080000"/>
                  </a:xfrm>
                  <a:prstGeom prst="accentBorderCallout1">
                    <a:avLst>
                      <a:gd name="adj1" fmla="val 51038"/>
                      <a:gd name="adj2" fmla="val -3591"/>
                      <a:gd name="adj3" fmla="val 51103"/>
                      <a:gd name="adj4" fmla="val -12940"/>
                    </a:avLst>
                  </a:prstGeom>
                  <a:solidFill>
                    <a:schemeClr val="accent6"/>
                  </a:solidFill>
                  <a:ln>
                    <a:headEnd type="none" w="sm" len="sm"/>
                    <a:tailEnd type="none" w="sm" len="sm"/>
                  </a:ln>
                </p:spPr>
                <p:style>
                  <a:lnRef idx="3">
                    <a:schemeClr val="lt1"/>
                  </a:lnRef>
                  <a:fillRef idx="1">
                    <a:schemeClr val="accent2"/>
                  </a:fillRef>
                  <a:effectRef idx="1">
                    <a:schemeClr val="accent2"/>
                  </a:effectRef>
                  <a:fontRef idx="minor">
                    <a:schemeClr val="lt1"/>
                  </a:fontRef>
                </p:style>
                <p:txBody>
                  <a:bodyPr vert="vert270"/>
                  <a:lstStyle/>
                  <a:p>
                    <a:pPr fontAlgn="t">
                      <a:defRPr/>
                    </a:pPr>
                    <a:r>
                      <a:rPr lang="en-US" sz="1000" b="1" dirty="0">
                        <a:solidFill>
                          <a:srgbClr val="FFFFFF"/>
                        </a:solidFill>
                      </a:rPr>
                      <a:t>Product sales: Launch new varieties with massive seed production, distribution promotion and sales until sales decline</a:t>
                    </a:r>
                    <a:br>
                      <a:rPr lang="en-US" sz="1000" dirty="0">
                        <a:solidFill>
                          <a:srgbClr val="FFFFFF"/>
                        </a:solidFill>
                      </a:rPr>
                    </a:br>
                    <a:endParaRPr lang="en-US" sz="1000" dirty="0">
                      <a:solidFill>
                        <a:srgbClr val="FFFFFF"/>
                      </a:solidFill>
                    </a:endParaRPr>
                  </a:p>
                </p:txBody>
              </p:sp>
              <p:sp>
                <p:nvSpPr>
                  <p:cNvPr id="11" name="Line Callout 1 (Border and Accent Bar) 10"/>
                  <p:cNvSpPr/>
                  <p:nvPr/>
                </p:nvSpPr>
                <p:spPr bwMode="auto">
                  <a:xfrm rot="5400000">
                    <a:off x="7098210" y="4251546"/>
                    <a:ext cx="1716979" cy="1080000"/>
                  </a:xfrm>
                  <a:prstGeom prst="accentBorderCallout1">
                    <a:avLst>
                      <a:gd name="adj1" fmla="val 50561"/>
                      <a:gd name="adj2" fmla="val -2561"/>
                      <a:gd name="adj3" fmla="val 51175"/>
                      <a:gd name="adj4" fmla="val -11854"/>
                    </a:avLst>
                  </a:prstGeom>
                  <a:solidFill>
                    <a:schemeClr val="accent6"/>
                  </a:solidFill>
                  <a:ln>
                    <a:headEnd type="none" w="sm" len="sm"/>
                    <a:tailEnd type="none" w="sm" len="sm"/>
                  </a:ln>
                </p:spPr>
                <p:style>
                  <a:lnRef idx="3">
                    <a:schemeClr val="lt1"/>
                  </a:lnRef>
                  <a:fillRef idx="1">
                    <a:schemeClr val="accent2"/>
                  </a:fillRef>
                  <a:effectRef idx="1">
                    <a:schemeClr val="accent2"/>
                  </a:effectRef>
                  <a:fontRef idx="minor">
                    <a:schemeClr val="lt1"/>
                  </a:fontRef>
                </p:style>
                <p:txBody>
                  <a:bodyPr vert="vert270"/>
                  <a:lstStyle/>
                  <a:p>
                    <a:pPr algn="ctr" fontAlgn="t">
                      <a:defRPr/>
                    </a:pPr>
                    <a:r>
                      <a:rPr lang="en-US" sz="1000" b="1" dirty="0">
                        <a:solidFill>
                          <a:srgbClr val="FFFFFF"/>
                        </a:solidFill>
                      </a:rPr>
                      <a:t>Stop sales</a:t>
                    </a:r>
                  </a:p>
                  <a:p>
                    <a:pPr algn="ctr" fontAlgn="t">
                      <a:defRPr/>
                    </a:pPr>
                    <a:r>
                      <a:rPr lang="en-US" sz="1000" b="1" dirty="0">
                        <a:solidFill>
                          <a:srgbClr val="FFFFFF"/>
                        </a:solidFill>
                      </a:rPr>
                      <a:t>Elimination of inventory </a:t>
                    </a:r>
                  </a:p>
                </p:txBody>
              </p:sp>
              <p:sp>
                <p:nvSpPr>
                  <p:cNvPr id="12" name="TextBox 11"/>
                  <p:cNvSpPr txBox="1">
                    <a:spLocks noChangeArrowheads="1"/>
                  </p:cNvSpPr>
                  <p:nvPr/>
                </p:nvSpPr>
                <p:spPr bwMode="auto">
                  <a:xfrm>
                    <a:off x="500529" y="2925538"/>
                    <a:ext cx="3443473" cy="438350"/>
                  </a:xfrm>
                  <a:prstGeom prst="rect">
                    <a:avLst/>
                  </a:prstGeom>
                  <a:gradFill rotWithShape="1">
                    <a:gsLst>
                      <a:gs pos="0">
                        <a:srgbClr val="BCBCBC"/>
                      </a:gs>
                      <a:gs pos="35001">
                        <a:srgbClr val="D0D0D0"/>
                      </a:gs>
                      <a:gs pos="100000">
                        <a:srgbClr val="EDEDED"/>
                      </a:gs>
                    </a:gsLst>
                    <a:lin ang="16200000" scaled="1"/>
                  </a:gradFill>
                  <a:ln w="9525">
                    <a:solidFill>
                      <a:srgbClr val="000000"/>
                    </a:solidFill>
                    <a:miter lim="800000"/>
                    <a:headEnd/>
                    <a:tailEnd/>
                  </a:ln>
                  <a:effectLst>
                    <a:outerShdw blurRad="40000" dist="20000" dir="5400000" rotWithShape="0">
                      <a:srgbClr val="000000">
                        <a:alpha val="37999"/>
                      </a:srgbClr>
                    </a:outerShdw>
                  </a:effectLst>
                </p:spPr>
                <p:txBody>
                  <a:bodyPr wrap="square">
                    <a:spAutoFit/>
                  </a:bodyPr>
                  <a:lstStyle/>
                  <a:p>
                    <a:pPr algn="ctr">
                      <a:defRPr/>
                    </a:pPr>
                    <a:r>
                      <a:rPr lang="en-US" sz="1100" kern="0" dirty="0">
                        <a:solidFill>
                          <a:sysClr val="windowText" lastClr="000000"/>
                        </a:solidFill>
                        <a:latin typeface="Arial" pitchFamily="34" charset="0"/>
                        <a:cs typeface="Arial" pitchFamily="34" charset="0"/>
                      </a:rPr>
                      <a:t>Breeding &amp; Selection</a:t>
                    </a:r>
                  </a:p>
                  <a:p>
                    <a:pPr algn="ctr">
                      <a:defRPr/>
                    </a:pPr>
                    <a:endParaRPr lang="en-US" sz="1100" kern="0" dirty="0">
                      <a:solidFill>
                        <a:sysClr val="windowText" lastClr="000000"/>
                      </a:solidFill>
                      <a:latin typeface="Arial" pitchFamily="34" charset="0"/>
                      <a:cs typeface="Arial" pitchFamily="34" charset="0"/>
                    </a:endParaRPr>
                  </a:p>
                </p:txBody>
              </p:sp>
              <p:sp>
                <p:nvSpPr>
                  <p:cNvPr id="13" name="TextBox 12"/>
                  <p:cNvSpPr txBox="1">
                    <a:spLocks noChangeArrowheads="1"/>
                  </p:cNvSpPr>
                  <p:nvPr/>
                </p:nvSpPr>
                <p:spPr bwMode="auto">
                  <a:xfrm>
                    <a:off x="3944001" y="2925538"/>
                    <a:ext cx="2294920" cy="438350"/>
                  </a:xfrm>
                  <a:prstGeom prst="rect">
                    <a:avLst/>
                  </a:prstGeom>
                  <a:gradFill rotWithShape="1">
                    <a:gsLst>
                      <a:gs pos="0">
                        <a:srgbClr val="BCBCBC"/>
                      </a:gs>
                      <a:gs pos="35001">
                        <a:srgbClr val="D0D0D0"/>
                      </a:gs>
                      <a:gs pos="100000">
                        <a:srgbClr val="EDEDED"/>
                      </a:gs>
                    </a:gsLst>
                    <a:lin ang="16200000" scaled="1"/>
                  </a:gradFill>
                  <a:ln w="9525">
                    <a:solidFill>
                      <a:srgbClr val="000000"/>
                    </a:solidFill>
                    <a:miter lim="800000"/>
                    <a:headEnd/>
                    <a:tailEnd/>
                  </a:ln>
                  <a:effectLst>
                    <a:outerShdw blurRad="40000" dist="20000" dir="5400000" rotWithShape="0">
                      <a:srgbClr val="000000">
                        <a:alpha val="37999"/>
                      </a:srgbClr>
                    </a:outerShdw>
                  </a:effectLst>
                </p:spPr>
                <p:txBody>
                  <a:bodyPr>
                    <a:spAutoFit/>
                  </a:bodyPr>
                  <a:lstStyle/>
                  <a:p>
                    <a:pPr algn="ctr">
                      <a:defRPr/>
                    </a:pPr>
                    <a:r>
                      <a:rPr lang="en-US" sz="1100" kern="0" dirty="0">
                        <a:solidFill>
                          <a:sysClr val="windowText" lastClr="000000"/>
                        </a:solidFill>
                        <a:latin typeface="Arial" pitchFamily="34" charset="0"/>
                        <a:cs typeface="Arial" pitchFamily="34" charset="0"/>
                      </a:rPr>
                      <a:t>Product Evaluation </a:t>
                    </a:r>
                    <a:br>
                      <a:rPr lang="en-US" sz="1100" kern="0" dirty="0">
                        <a:solidFill>
                          <a:sysClr val="windowText" lastClr="000000"/>
                        </a:solidFill>
                        <a:latin typeface="Arial" pitchFamily="34" charset="0"/>
                        <a:cs typeface="Arial" pitchFamily="34" charset="0"/>
                      </a:rPr>
                    </a:br>
                    <a:r>
                      <a:rPr lang="en-US" sz="1100" kern="0" dirty="0">
                        <a:solidFill>
                          <a:sysClr val="windowText" lastClr="000000"/>
                        </a:solidFill>
                        <a:latin typeface="Arial" pitchFamily="34" charset="0"/>
                        <a:cs typeface="Arial" pitchFamily="34" charset="0"/>
                      </a:rPr>
                      <a:t>and Scale-up</a:t>
                    </a:r>
                  </a:p>
                </p:txBody>
              </p:sp>
              <p:sp>
                <p:nvSpPr>
                  <p:cNvPr id="14" name="TextBox 13"/>
                  <p:cNvSpPr txBox="1">
                    <a:spLocks noChangeArrowheads="1"/>
                  </p:cNvSpPr>
                  <p:nvPr/>
                </p:nvSpPr>
                <p:spPr bwMode="auto">
                  <a:xfrm>
                    <a:off x="6238921" y="2925538"/>
                    <a:ext cx="2293205" cy="438350"/>
                  </a:xfrm>
                  <a:prstGeom prst="rect">
                    <a:avLst/>
                  </a:prstGeom>
                  <a:gradFill rotWithShape="1">
                    <a:gsLst>
                      <a:gs pos="0">
                        <a:srgbClr val="BCBCBC"/>
                      </a:gs>
                      <a:gs pos="35001">
                        <a:srgbClr val="D0D0D0"/>
                      </a:gs>
                      <a:gs pos="100000">
                        <a:srgbClr val="EDEDED"/>
                      </a:gs>
                    </a:gsLst>
                    <a:lin ang="16200000" scaled="1"/>
                  </a:gradFill>
                  <a:ln w="9525">
                    <a:solidFill>
                      <a:srgbClr val="000000"/>
                    </a:solidFill>
                    <a:miter lim="800000"/>
                    <a:headEnd/>
                    <a:tailEnd/>
                  </a:ln>
                  <a:effectLst>
                    <a:outerShdw blurRad="40000" dist="20000" dir="5400000" rotWithShape="0">
                      <a:srgbClr val="000000">
                        <a:alpha val="37999"/>
                      </a:srgbClr>
                    </a:outerShdw>
                  </a:effectLst>
                </p:spPr>
                <p:txBody>
                  <a:bodyPr>
                    <a:spAutoFit/>
                  </a:bodyPr>
                  <a:lstStyle/>
                  <a:p>
                    <a:pPr algn="ctr">
                      <a:defRPr/>
                    </a:pPr>
                    <a:r>
                      <a:rPr lang="en-US" sz="1100" kern="0" dirty="0">
                        <a:solidFill>
                          <a:sysClr val="windowText" lastClr="000000"/>
                        </a:solidFill>
                        <a:latin typeface="Arial" pitchFamily="34" charset="0"/>
                        <a:cs typeface="Arial" pitchFamily="34" charset="0"/>
                      </a:rPr>
                      <a:t>Life Cycle Management</a:t>
                    </a:r>
                  </a:p>
                  <a:p>
                    <a:pPr algn="ctr">
                      <a:defRPr/>
                    </a:pPr>
                    <a:endParaRPr lang="en-US" sz="1100" kern="0" dirty="0">
                      <a:solidFill>
                        <a:sysClr val="windowText" lastClr="000000"/>
                      </a:solidFill>
                      <a:latin typeface="Arial" pitchFamily="34" charset="0"/>
                      <a:cs typeface="Arial" pitchFamily="34" charset="0"/>
                    </a:endParaRPr>
                  </a:p>
                </p:txBody>
              </p:sp>
              <p:sp>
                <p:nvSpPr>
                  <p:cNvPr id="24" name="Rounded Rectangle 23"/>
                  <p:cNvSpPr/>
                  <p:nvPr/>
                </p:nvSpPr>
                <p:spPr bwMode="auto">
                  <a:xfrm>
                    <a:off x="-12936" y="1352533"/>
                    <a:ext cx="895328" cy="1295226"/>
                  </a:xfrm>
                  <a:prstGeom prst="roundRect">
                    <a:avLst/>
                  </a:prstGeom>
                  <a:solidFill>
                    <a:schemeClr val="bg1">
                      <a:lumMod val="95000"/>
                    </a:schemeClr>
                  </a:solidFill>
                  <a:ln w="6350" cap="flat" cmpd="sng" algn="ctr">
                    <a:solidFill>
                      <a:srgbClr val="FF0000"/>
                    </a:solidFill>
                    <a:prstDash val="solid"/>
                    <a:round/>
                    <a:headEnd type="none" w="sm" len="sm"/>
                    <a:tailEnd type="none" w="sm" len="sm"/>
                  </a:ln>
                  <a:effectLst/>
                </p:spPr>
                <p:txBody>
                  <a:bodyPr lIns="0" tIns="0" rIns="0" bIns="0"/>
                  <a:lstStyle/>
                  <a:p>
                    <a:pPr algn="ctr" fontAlgn="ctr">
                      <a:defRPr/>
                    </a:pPr>
                    <a:r>
                      <a:rPr lang="de-CH" sz="1000" b="1" dirty="0">
                        <a:solidFill>
                          <a:srgbClr val="000000"/>
                        </a:solidFill>
                        <a:cs typeface="Arial" pitchFamily="34" charset="0"/>
                      </a:rPr>
                      <a:t>Investment</a:t>
                    </a:r>
                    <a:br>
                      <a:rPr lang="de-CH" sz="1000" b="1" dirty="0">
                        <a:solidFill>
                          <a:srgbClr val="000000"/>
                        </a:solidFill>
                        <a:cs typeface="Arial" pitchFamily="34" charset="0"/>
                      </a:rPr>
                    </a:br>
                    <a:r>
                      <a:rPr lang="de-CH" sz="1000" b="1" dirty="0">
                        <a:solidFill>
                          <a:srgbClr val="000000"/>
                        </a:solidFill>
                        <a:cs typeface="Arial" pitchFamily="34" charset="0"/>
                      </a:rPr>
                      <a:t>Decision</a:t>
                    </a:r>
                    <a:br>
                      <a:rPr lang="de-CH" sz="1000" b="1" dirty="0">
                        <a:solidFill>
                          <a:srgbClr val="000000"/>
                        </a:solidFill>
                        <a:cs typeface="Arial" pitchFamily="34" charset="0"/>
                      </a:rPr>
                    </a:br>
                    <a:endParaRPr lang="en-US" sz="1000" b="1" dirty="0">
                      <a:solidFill>
                        <a:srgbClr val="000000"/>
                      </a:solidFill>
                      <a:cs typeface="Arial" pitchFamily="34" charset="0"/>
                    </a:endParaRPr>
                  </a:p>
                  <a:p>
                    <a:pPr algn="ctr" fontAlgn="ctr">
                      <a:defRPr/>
                    </a:pPr>
                    <a:r>
                      <a:rPr lang="en-US" sz="800" dirty="0">
                        <a:solidFill>
                          <a:srgbClr val="000000"/>
                        </a:solidFill>
                        <a:cs typeface="Arial" pitchFamily="34" charset="0"/>
                      </a:rPr>
                      <a:t>Initiation of research on germplasm aligned to the product concept</a:t>
                    </a:r>
                  </a:p>
                </p:txBody>
              </p:sp>
              <p:sp>
                <p:nvSpPr>
                  <p:cNvPr id="27" name="Rounded Rectangle 26"/>
                  <p:cNvSpPr/>
                  <p:nvPr/>
                </p:nvSpPr>
                <p:spPr bwMode="auto">
                  <a:xfrm>
                    <a:off x="3508344" y="1341228"/>
                    <a:ext cx="1214352" cy="1295226"/>
                  </a:xfrm>
                  <a:prstGeom prst="roundRect">
                    <a:avLst/>
                  </a:prstGeom>
                  <a:solidFill>
                    <a:schemeClr val="bg1">
                      <a:lumMod val="95000"/>
                    </a:schemeClr>
                  </a:solidFill>
                  <a:ln w="6350" cap="flat" cmpd="sng" algn="ctr">
                    <a:solidFill>
                      <a:srgbClr val="FF0000"/>
                    </a:solidFill>
                    <a:prstDash val="solid"/>
                    <a:round/>
                    <a:headEnd type="none" w="sm" len="sm"/>
                    <a:tailEnd type="none" w="sm" len="sm"/>
                  </a:ln>
                  <a:effectLst/>
                </p:spPr>
                <p:txBody>
                  <a:bodyPr lIns="0" tIns="0" rIns="0" bIns="0"/>
                  <a:lstStyle/>
                  <a:p>
                    <a:pPr algn="ctr" fontAlgn="t">
                      <a:defRPr/>
                    </a:pPr>
                    <a:r>
                      <a:rPr lang="en-US" sz="1000" b="1" dirty="0">
                        <a:solidFill>
                          <a:srgbClr val="000000"/>
                        </a:solidFill>
                        <a:cs typeface="Arial" pitchFamily="34" charset="0"/>
                      </a:rPr>
                      <a:t>Commercial</a:t>
                    </a:r>
                  </a:p>
                  <a:p>
                    <a:pPr algn="ctr" fontAlgn="t">
                      <a:defRPr/>
                    </a:pPr>
                    <a:r>
                      <a:rPr lang="en-US" sz="1000" b="1" dirty="0">
                        <a:solidFill>
                          <a:srgbClr val="000000"/>
                        </a:solidFill>
                        <a:cs typeface="Arial" pitchFamily="34" charset="0"/>
                      </a:rPr>
                      <a:t>Candidates </a:t>
                    </a:r>
                  </a:p>
                  <a:p>
                    <a:pPr algn="ctr" fontAlgn="t">
                      <a:defRPr/>
                    </a:pPr>
                    <a:br>
                      <a:rPr lang="en-US" sz="800" dirty="0">
                        <a:solidFill>
                          <a:srgbClr val="000000"/>
                        </a:solidFill>
                        <a:cs typeface="Arial" pitchFamily="34" charset="0"/>
                      </a:rPr>
                    </a:br>
                    <a:r>
                      <a:rPr lang="en-US" sz="800" dirty="0">
                        <a:solidFill>
                          <a:srgbClr val="000000"/>
                        </a:solidFill>
                        <a:cs typeface="Arial" pitchFamily="34" charset="0"/>
                      </a:rPr>
                      <a:t>selected </a:t>
                    </a:r>
                  </a:p>
                  <a:p>
                    <a:pPr algn="ctr" fontAlgn="t">
                      <a:defRPr/>
                    </a:pPr>
                    <a:r>
                      <a:rPr lang="en-US" sz="800" dirty="0">
                        <a:solidFill>
                          <a:srgbClr val="000000"/>
                        </a:solidFill>
                        <a:cs typeface="Arial" pitchFamily="34" charset="0"/>
                      </a:rPr>
                      <a:t>requiring characterization, scaling-up and  regulatory approval</a:t>
                    </a:r>
                  </a:p>
                </p:txBody>
              </p:sp>
              <p:sp>
                <p:nvSpPr>
                  <p:cNvPr id="29" name="Rounded Rectangle 28"/>
                  <p:cNvSpPr/>
                  <p:nvPr/>
                </p:nvSpPr>
                <p:spPr bwMode="auto">
                  <a:xfrm>
                    <a:off x="5825561" y="1352533"/>
                    <a:ext cx="893613" cy="1295226"/>
                  </a:xfrm>
                  <a:prstGeom prst="roundRect">
                    <a:avLst/>
                  </a:prstGeom>
                  <a:solidFill>
                    <a:schemeClr val="bg1">
                      <a:lumMod val="95000"/>
                    </a:schemeClr>
                  </a:solidFill>
                  <a:ln w="6350" cap="flat" cmpd="sng" algn="ctr">
                    <a:solidFill>
                      <a:srgbClr val="FF0000"/>
                    </a:solidFill>
                    <a:prstDash val="solid"/>
                    <a:round/>
                    <a:headEnd type="none" w="sm" len="sm"/>
                    <a:tailEnd type="none" w="sm" len="sm"/>
                  </a:ln>
                  <a:effectLst/>
                </p:spPr>
                <p:txBody>
                  <a:bodyPr lIns="0" tIns="0" rIns="0" bIns="0"/>
                  <a:lstStyle/>
                  <a:p>
                    <a:pPr algn="ctr" fontAlgn="t">
                      <a:defRPr/>
                    </a:pPr>
                    <a:r>
                      <a:rPr lang="en-US" sz="1000" b="1" dirty="0">
                        <a:solidFill>
                          <a:srgbClr val="000000"/>
                        </a:solidFill>
                        <a:cs typeface="Arial" pitchFamily="34" charset="0"/>
                      </a:rPr>
                      <a:t>Product</a:t>
                    </a:r>
                  </a:p>
                  <a:p>
                    <a:pPr algn="ctr" fontAlgn="t">
                      <a:defRPr/>
                    </a:pPr>
                    <a:r>
                      <a:rPr lang="en-US" sz="1000" b="1" dirty="0">
                        <a:solidFill>
                          <a:srgbClr val="000000"/>
                        </a:solidFill>
                        <a:cs typeface="Arial" pitchFamily="34" charset="0"/>
                      </a:rPr>
                      <a:t>Launch </a:t>
                    </a:r>
                  </a:p>
                  <a:p>
                    <a:pPr algn="ctr" fontAlgn="t">
                      <a:defRPr/>
                    </a:pPr>
                    <a:endParaRPr lang="en-US" sz="800" dirty="0">
                      <a:solidFill>
                        <a:srgbClr val="000000"/>
                      </a:solidFill>
                      <a:cs typeface="Arial" pitchFamily="34" charset="0"/>
                    </a:endParaRPr>
                  </a:p>
                  <a:p>
                    <a:pPr algn="ctr" fontAlgn="t">
                      <a:defRPr/>
                    </a:pPr>
                    <a:r>
                      <a:rPr lang="en-US" sz="800" dirty="0">
                        <a:solidFill>
                          <a:srgbClr val="000000"/>
                        </a:solidFill>
                        <a:cs typeface="Arial" pitchFamily="34" charset="0"/>
                      </a:rPr>
                      <a:t>of specific products in specific market segments</a:t>
                    </a:r>
                  </a:p>
                </p:txBody>
              </p:sp>
              <p:sp>
                <p:nvSpPr>
                  <p:cNvPr id="31" name="Rounded Rectangle 30"/>
                  <p:cNvSpPr/>
                  <p:nvPr/>
                </p:nvSpPr>
                <p:spPr bwMode="auto">
                  <a:xfrm>
                    <a:off x="7885501" y="1352533"/>
                    <a:ext cx="1030827" cy="1295226"/>
                  </a:xfrm>
                  <a:prstGeom prst="roundRect">
                    <a:avLst/>
                  </a:prstGeom>
                  <a:solidFill>
                    <a:schemeClr val="bg1">
                      <a:lumMod val="95000"/>
                    </a:schemeClr>
                  </a:solidFill>
                  <a:ln w="6350" cap="flat" cmpd="sng" algn="ctr">
                    <a:solidFill>
                      <a:srgbClr val="FF0000"/>
                    </a:solidFill>
                    <a:prstDash val="solid"/>
                    <a:round/>
                    <a:headEnd type="none" w="sm" len="sm"/>
                    <a:tailEnd type="none" w="sm" len="sm"/>
                  </a:ln>
                  <a:effectLst/>
                </p:spPr>
                <p:txBody>
                  <a:bodyPr lIns="0" tIns="0" rIns="0" bIns="0"/>
                  <a:lstStyle/>
                  <a:p>
                    <a:pPr algn="ctr" fontAlgn="ctr">
                      <a:defRPr/>
                    </a:pPr>
                    <a:r>
                      <a:rPr lang="de-CH" sz="1000" b="1" dirty="0">
                        <a:solidFill>
                          <a:srgbClr val="000000"/>
                        </a:solidFill>
                        <a:cs typeface="Arial" pitchFamily="34" charset="0"/>
                      </a:rPr>
                      <a:t>Product discontinuation</a:t>
                    </a:r>
                    <a:endParaRPr lang="en-US" sz="1000" b="1" dirty="0">
                      <a:solidFill>
                        <a:srgbClr val="000000"/>
                      </a:solidFill>
                      <a:cs typeface="Arial" pitchFamily="34" charset="0"/>
                    </a:endParaRPr>
                  </a:p>
                  <a:p>
                    <a:pPr algn="ctr" fontAlgn="ctr">
                      <a:defRPr/>
                    </a:pPr>
                    <a:endParaRPr lang="en-US" sz="800" dirty="0">
                      <a:solidFill>
                        <a:srgbClr val="000000"/>
                      </a:solidFill>
                      <a:cs typeface="Arial" pitchFamily="34" charset="0"/>
                    </a:endParaRPr>
                  </a:p>
                  <a:p>
                    <a:pPr algn="ctr" fontAlgn="ctr">
                      <a:defRPr/>
                    </a:pPr>
                    <a:r>
                      <a:rPr lang="en-US" sz="800" dirty="0">
                        <a:solidFill>
                          <a:srgbClr val="000000"/>
                        </a:solidFill>
                        <a:cs typeface="Arial" pitchFamily="34" charset="0"/>
                      </a:rPr>
                      <a:t>Products that have completed discontinuation activities,  and stock removed from inventories  </a:t>
                    </a:r>
                  </a:p>
                </p:txBody>
              </p:sp>
              <p:cxnSp>
                <p:nvCxnSpPr>
                  <p:cNvPr id="59432" name="Straight Connector 32"/>
                  <p:cNvCxnSpPr>
                    <a:cxnSpLocks noChangeShapeType="1"/>
                  </p:cNvCxnSpPr>
                  <p:nvPr/>
                </p:nvCxnSpPr>
                <p:spPr bwMode="auto">
                  <a:xfrm flipV="1">
                    <a:off x="6209619" y="2637376"/>
                    <a:ext cx="0" cy="671676"/>
                  </a:xfrm>
                  <a:prstGeom prst="line">
                    <a:avLst/>
                  </a:prstGeom>
                  <a:noFill/>
                  <a:ln w="6350">
                    <a:solidFill>
                      <a:srgbClr val="C00000"/>
                    </a:solidFill>
                    <a:round/>
                    <a:headEnd type="none" w="sm" len="sm"/>
                    <a:tailEnd type="none" w="sm" len="sm"/>
                  </a:ln>
                  <a:extLst>
                    <a:ext uri="{909E8E84-426E-40DD-AFC4-6F175D3DCCD1}">
                      <a14:hiddenFill xmlns:a14="http://schemas.microsoft.com/office/drawing/2010/main">
                        <a:noFill/>
                      </a14:hiddenFill>
                    </a:ext>
                  </a:extLst>
                </p:spPr>
              </p:cxnSp>
              <p:cxnSp>
                <p:nvCxnSpPr>
                  <p:cNvPr id="59433" name="Straight Connector 33"/>
                  <p:cNvCxnSpPr>
                    <a:cxnSpLocks noChangeShapeType="1"/>
                  </p:cNvCxnSpPr>
                  <p:nvPr/>
                </p:nvCxnSpPr>
                <p:spPr bwMode="auto">
                  <a:xfrm flipV="1">
                    <a:off x="3921021" y="2636910"/>
                    <a:ext cx="0" cy="671675"/>
                  </a:xfrm>
                  <a:prstGeom prst="line">
                    <a:avLst/>
                  </a:prstGeom>
                  <a:noFill/>
                  <a:ln w="6350">
                    <a:solidFill>
                      <a:srgbClr val="C00000"/>
                    </a:solidFill>
                    <a:round/>
                    <a:headEnd type="none" w="sm" len="sm"/>
                    <a:tailEnd type="none" w="sm" len="sm"/>
                  </a:ln>
                  <a:extLst>
                    <a:ext uri="{909E8E84-426E-40DD-AFC4-6F175D3DCCD1}">
                      <a14:hiddenFill xmlns:a14="http://schemas.microsoft.com/office/drawing/2010/main">
                        <a:noFill/>
                      </a14:hiddenFill>
                    </a:ext>
                  </a:extLst>
                </p:spPr>
              </p:cxnSp>
              <p:cxnSp>
                <p:nvCxnSpPr>
                  <p:cNvPr id="59436" name="Straight Connector 36"/>
                  <p:cNvCxnSpPr>
                    <a:cxnSpLocks noChangeShapeType="1"/>
                  </p:cNvCxnSpPr>
                  <p:nvPr/>
                </p:nvCxnSpPr>
                <p:spPr bwMode="auto">
                  <a:xfrm flipH="1" flipV="1">
                    <a:off x="464258" y="2671806"/>
                    <a:ext cx="1" cy="671676"/>
                  </a:xfrm>
                  <a:prstGeom prst="line">
                    <a:avLst/>
                  </a:prstGeom>
                  <a:noFill/>
                  <a:ln w="6350">
                    <a:solidFill>
                      <a:srgbClr val="C00000"/>
                    </a:solidFill>
                    <a:round/>
                    <a:headEnd type="none" w="sm" len="sm"/>
                    <a:tailEnd type="none" w="sm" len="sm"/>
                  </a:ln>
                  <a:extLst>
                    <a:ext uri="{909E8E84-426E-40DD-AFC4-6F175D3DCCD1}">
                      <a14:hiddenFill xmlns:a14="http://schemas.microsoft.com/office/drawing/2010/main">
                        <a:noFill/>
                      </a14:hiddenFill>
                    </a:ext>
                  </a:extLst>
                </p:spPr>
              </p:cxnSp>
              <p:cxnSp>
                <p:nvCxnSpPr>
                  <p:cNvPr id="59437" name="Straight Connector 37"/>
                  <p:cNvCxnSpPr>
                    <a:cxnSpLocks noChangeShapeType="1"/>
                  </p:cNvCxnSpPr>
                  <p:nvPr/>
                </p:nvCxnSpPr>
                <p:spPr bwMode="auto">
                  <a:xfrm flipH="1" flipV="1">
                    <a:off x="8496700" y="2626995"/>
                    <a:ext cx="1" cy="681590"/>
                  </a:xfrm>
                  <a:prstGeom prst="line">
                    <a:avLst/>
                  </a:prstGeom>
                  <a:noFill/>
                  <a:ln w="6350">
                    <a:solidFill>
                      <a:srgbClr val="C00000"/>
                    </a:solidFill>
                    <a:round/>
                    <a:headEnd type="none" w="sm" len="sm"/>
                    <a:tailEnd type="none" w="sm" len="sm"/>
                  </a:ln>
                  <a:extLst>
                    <a:ext uri="{909E8E84-426E-40DD-AFC4-6F175D3DCCD1}">
                      <a14:hiddenFill xmlns:a14="http://schemas.microsoft.com/office/drawing/2010/main">
                        <a:noFill/>
                      </a14:hiddenFill>
                    </a:ext>
                  </a:extLst>
                </p:spPr>
              </p:cxnSp>
            </p:grpSp>
          </p:grpSp>
          <p:sp>
            <p:nvSpPr>
              <p:cNvPr id="81" name="TextBox 80"/>
              <p:cNvSpPr txBox="1">
                <a:spLocks noChangeArrowheads="1"/>
              </p:cNvSpPr>
              <p:nvPr/>
            </p:nvSpPr>
            <p:spPr bwMode="auto">
              <a:xfrm>
                <a:off x="-4431" y="3877659"/>
                <a:ext cx="1219676" cy="413154"/>
              </a:xfrm>
              <a:prstGeom prst="rect">
                <a:avLst/>
              </a:prstGeom>
              <a:gradFill rotWithShape="1">
                <a:gsLst>
                  <a:gs pos="0">
                    <a:srgbClr val="BCBCBC"/>
                  </a:gs>
                  <a:gs pos="35001">
                    <a:srgbClr val="D0D0D0"/>
                  </a:gs>
                  <a:gs pos="100000">
                    <a:srgbClr val="EDEDED"/>
                  </a:gs>
                </a:gsLst>
                <a:lin ang="16200000" scaled="1"/>
              </a:gradFill>
              <a:ln w="9525">
                <a:solidFill>
                  <a:srgbClr val="000000"/>
                </a:solidFill>
                <a:miter lim="800000"/>
                <a:headEnd/>
                <a:tailEnd/>
              </a:ln>
              <a:effectLst>
                <a:outerShdw blurRad="40000" dist="20000" dir="5400000" rotWithShape="0">
                  <a:srgbClr val="000000">
                    <a:alpha val="37999"/>
                  </a:srgbClr>
                </a:outerShdw>
              </a:effectLst>
            </p:spPr>
            <p:txBody>
              <a:bodyPr wrap="square">
                <a:spAutoFit/>
              </a:bodyPr>
              <a:lstStyle/>
              <a:p>
                <a:pPr algn="ctr">
                  <a:defRPr/>
                </a:pPr>
                <a:r>
                  <a:rPr lang="en-US" sz="1100" kern="0" dirty="0">
                    <a:solidFill>
                      <a:sysClr val="windowText" lastClr="000000"/>
                    </a:solidFill>
                    <a:latin typeface="Arial" pitchFamily="34" charset="0"/>
                    <a:cs typeface="Arial" pitchFamily="34" charset="0"/>
                  </a:rPr>
                  <a:t>Product concept</a:t>
                </a:r>
              </a:p>
              <a:p>
                <a:pPr algn="ctr">
                  <a:defRPr/>
                </a:pPr>
                <a:endParaRPr lang="en-US" sz="1100" kern="0" dirty="0">
                  <a:solidFill>
                    <a:sysClr val="windowText" lastClr="000000"/>
                  </a:solidFill>
                  <a:latin typeface="Arial" pitchFamily="34" charset="0"/>
                  <a:cs typeface="Arial" pitchFamily="34" charset="0"/>
                </a:endParaRPr>
              </a:p>
            </p:txBody>
          </p:sp>
        </p:grpSp>
      </p:grpSp>
      <p:grpSp>
        <p:nvGrpSpPr>
          <p:cNvPr id="59397" name="Group 94"/>
          <p:cNvGrpSpPr>
            <a:grpSpLocks/>
          </p:cNvGrpSpPr>
          <p:nvPr/>
        </p:nvGrpSpPr>
        <p:grpSpPr bwMode="auto">
          <a:xfrm>
            <a:off x="53975" y="6212113"/>
            <a:ext cx="3830638" cy="445861"/>
            <a:chOff x="2534496" y="5517232"/>
            <a:chExt cx="3621679" cy="576064"/>
          </a:xfrm>
        </p:grpSpPr>
        <p:sp>
          <p:nvSpPr>
            <p:cNvPr id="96" name="TextBox 95"/>
            <p:cNvSpPr txBox="1"/>
            <p:nvPr/>
          </p:nvSpPr>
          <p:spPr>
            <a:xfrm>
              <a:off x="2534496" y="5517232"/>
              <a:ext cx="3621679" cy="576064"/>
            </a:xfrm>
            <a:prstGeom prst="rect">
              <a:avLst/>
            </a:prstGeom>
            <a:solidFill>
              <a:schemeClr val="bg1"/>
            </a:solidFill>
            <a:ln>
              <a:noFill/>
            </a:ln>
          </p:spPr>
          <p:txBody>
            <a:bodyPr>
              <a:normAutofit fontScale="70000" lnSpcReduction="20000"/>
            </a:bodyPr>
            <a:lstStyle/>
            <a:p>
              <a:pPr>
                <a:spcAft>
                  <a:spcPts val="600"/>
                </a:spcAft>
                <a:defRPr/>
              </a:pPr>
              <a:endParaRPr lang="en-US" sz="1050" dirty="0">
                <a:solidFill>
                  <a:srgbClr val="626469"/>
                </a:solidFill>
                <a:latin typeface="Arial" pitchFamily="34" charset="0"/>
                <a:cs typeface="Arial" pitchFamily="34" charset="0"/>
              </a:endParaRPr>
            </a:p>
            <a:p>
              <a:pPr>
                <a:spcAft>
                  <a:spcPts val="600"/>
                </a:spcAft>
                <a:defRPr/>
              </a:pPr>
              <a:r>
                <a:rPr lang="en-US" sz="1200" dirty="0">
                  <a:solidFill>
                    <a:prstClr val="black"/>
                  </a:solidFill>
                  <a:latin typeface="Arial" pitchFamily="34" charset="0"/>
                  <a:cs typeface="Arial" pitchFamily="34" charset="0"/>
                </a:rPr>
                <a:t>Key</a:t>
              </a:r>
              <a:r>
                <a:rPr lang="en-US" sz="1050" dirty="0">
                  <a:solidFill>
                    <a:srgbClr val="626469"/>
                  </a:solidFill>
                  <a:latin typeface="Arial" pitchFamily="34" charset="0"/>
                  <a:cs typeface="Arial" pitchFamily="34" charset="0"/>
                </a:rPr>
                <a:t>   </a:t>
              </a:r>
            </a:p>
            <a:p>
              <a:pPr>
                <a:spcAft>
                  <a:spcPts val="600"/>
                </a:spcAft>
                <a:defRPr/>
              </a:pPr>
              <a:endParaRPr lang="en-US" sz="1050" dirty="0">
                <a:solidFill>
                  <a:srgbClr val="626469"/>
                </a:solidFill>
                <a:latin typeface="Arial" pitchFamily="34" charset="0"/>
                <a:cs typeface="Arial" pitchFamily="34" charset="0"/>
              </a:endParaRPr>
            </a:p>
          </p:txBody>
        </p:sp>
        <p:sp>
          <p:nvSpPr>
            <p:cNvPr id="97" name="Rounded Rectangle 96"/>
            <p:cNvSpPr/>
            <p:nvPr/>
          </p:nvSpPr>
          <p:spPr bwMode="auto">
            <a:xfrm>
              <a:off x="4419630" y="5711804"/>
              <a:ext cx="615370" cy="252506"/>
            </a:xfrm>
            <a:prstGeom prst="roundRect">
              <a:avLst/>
            </a:prstGeom>
            <a:solidFill>
              <a:schemeClr val="bg1">
                <a:lumMod val="95000"/>
              </a:schemeClr>
            </a:solidFill>
            <a:ln w="6350" cap="flat" cmpd="sng" algn="ctr">
              <a:noFill/>
              <a:prstDash val="solid"/>
              <a:round/>
              <a:headEnd type="none" w="sm" len="sm"/>
              <a:tailEnd type="none" w="sm" len="sm"/>
            </a:ln>
            <a:effectLst/>
          </p:spPr>
          <p:txBody>
            <a:bodyPr lIns="0" tIns="0" rIns="0" bIns="0"/>
            <a:lstStyle/>
            <a:p>
              <a:pPr algn="ctr" fontAlgn="ctr">
                <a:defRPr/>
              </a:pPr>
              <a:r>
                <a:rPr lang="en-US" sz="900" b="1" dirty="0">
                  <a:solidFill>
                    <a:srgbClr val="000000"/>
                  </a:solidFill>
                  <a:cs typeface="Arial" pitchFamily="34" charset="0"/>
                </a:rPr>
                <a:t>Stage Gate </a:t>
              </a:r>
              <a:r>
                <a:rPr lang="en-US" sz="800" dirty="0">
                  <a:solidFill>
                    <a:srgbClr val="000000"/>
                  </a:solidFill>
                  <a:cs typeface="Arial" pitchFamily="34" charset="0"/>
                </a:rPr>
                <a:t>decision point </a:t>
              </a:r>
            </a:p>
          </p:txBody>
        </p:sp>
        <p:grpSp>
          <p:nvGrpSpPr>
            <p:cNvPr id="59402" name="Group 97"/>
            <p:cNvGrpSpPr>
              <a:grpSpLocks/>
            </p:cNvGrpSpPr>
            <p:nvPr/>
          </p:nvGrpSpPr>
          <p:grpSpPr bwMode="auto">
            <a:xfrm>
              <a:off x="2987824" y="5691740"/>
              <a:ext cx="736695" cy="227048"/>
              <a:chOff x="0" y="32944"/>
              <a:chExt cx="1264372" cy="505748"/>
            </a:xfrm>
          </p:grpSpPr>
          <p:sp>
            <p:nvSpPr>
              <p:cNvPr id="101" name="Chevron 100"/>
              <p:cNvSpPr/>
              <p:nvPr/>
            </p:nvSpPr>
            <p:spPr>
              <a:xfrm>
                <a:off x="-96" y="33809"/>
                <a:ext cx="1264799" cy="504018"/>
              </a:xfrm>
              <a:prstGeom prst="chevron">
                <a:avLst/>
              </a:prstGeom>
              <a:solidFill>
                <a:srgbClr val="9BBB59">
                  <a:lumMod val="75000"/>
                </a:srgbClr>
              </a:solidFill>
              <a:ln w="25400" cap="flat" cmpd="sng" algn="ctr">
                <a:noFill/>
                <a:prstDash val="solid"/>
              </a:ln>
              <a:effectLst/>
            </p:spPr>
            <p:style>
              <a:lnRef idx="2">
                <a:scrgbClr r="0" g="0" b="0"/>
              </a:lnRef>
              <a:fillRef idx="1">
                <a:scrgbClr r="0" g="0" b="0"/>
              </a:fillRef>
              <a:effectRef idx="0">
                <a:scrgbClr r="0" g="0" b="0"/>
              </a:effectRef>
              <a:fontRef idx="minor">
                <a:schemeClr val="lt1"/>
              </a:fontRef>
            </p:style>
          </p:sp>
          <p:sp>
            <p:nvSpPr>
              <p:cNvPr id="102" name="Chevron 4"/>
              <p:cNvSpPr/>
              <p:nvPr/>
            </p:nvSpPr>
            <p:spPr>
              <a:xfrm>
                <a:off x="252349" y="33809"/>
                <a:ext cx="759910" cy="504018"/>
              </a:xfrm>
              <a:prstGeom prst="rect">
                <a:avLst/>
              </a:prstGeom>
              <a:ln>
                <a:noFill/>
              </a:ln>
            </p:spPr>
            <p:style>
              <a:lnRef idx="0">
                <a:scrgbClr r="0" g="0" b="0"/>
              </a:lnRef>
              <a:fillRef idx="0">
                <a:scrgbClr r="0" g="0" b="0"/>
              </a:fillRef>
              <a:effectRef idx="0">
                <a:scrgbClr r="0" g="0" b="0"/>
              </a:effectRef>
              <a:fontRef idx="minor">
                <a:schemeClr val="lt1"/>
              </a:fontRef>
            </p:style>
            <p:txBody>
              <a:bodyPr lIns="36005" tIns="12002" rIns="12002" bIns="12002" spcCol="1270" anchor="ctr"/>
              <a:lstStyle/>
              <a:p>
                <a:pPr algn="ctr" defTabSz="400050">
                  <a:lnSpc>
                    <a:spcPct val="90000"/>
                  </a:lnSpc>
                  <a:spcAft>
                    <a:spcPct val="35000"/>
                  </a:spcAft>
                  <a:defRPr/>
                </a:pPr>
                <a:r>
                  <a:rPr lang="en-US" sz="900" b="1" dirty="0">
                    <a:solidFill>
                      <a:sysClr val="window" lastClr="FFFFFF"/>
                    </a:solidFill>
                  </a:rPr>
                  <a:t>Stage</a:t>
                </a:r>
              </a:p>
            </p:txBody>
          </p:sp>
        </p:grpSp>
        <p:sp>
          <p:nvSpPr>
            <p:cNvPr id="99" name="Line Callout 1 (Border and Accent Bar) 98"/>
            <p:cNvSpPr/>
            <p:nvPr/>
          </p:nvSpPr>
          <p:spPr bwMode="auto">
            <a:xfrm rot="5400000">
              <a:off x="5415293" y="5408981"/>
              <a:ext cx="273418" cy="879777"/>
            </a:xfrm>
            <a:prstGeom prst="accentBorderCallout1">
              <a:avLst>
                <a:gd name="adj1" fmla="val 50560"/>
                <a:gd name="adj2" fmla="val -8333"/>
                <a:gd name="adj3" fmla="val 50634"/>
                <a:gd name="adj4" fmla="val -28961"/>
              </a:avLst>
            </a:prstGeom>
            <a:solidFill>
              <a:schemeClr val="accent6"/>
            </a:solidFill>
            <a:ln>
              <a:noFill/>
              <a:headEnd type="none" w="sm" len="sm"/>
              <a:tailEnd type="none" w="sm" len="sm"/>
            </a:ln>
          </p:spPr>
          <p:style>
            <a:lnRef idx="3">
              <a:schemeClr val="lt1"/>
            </a:lnRef>
            <a:fillRef idx="1">
              <a:schemeClr val="accent2"/>
            </a:fillRef>
            <a:effectRef idx="1">
              <a:schemeClr val="accent2"/>
            </a:effectRef>
            <a:fontRef idx="minor">
              <a:schemeClr val="lt1"/>
            </a:fontRef>
          </p:style>
          <p:txBody>
            <a:bodyPr vert="vert270"/>
            <a:lstStyle/>
            <a:p>
              <a:pPr algn="ctr" fontAlgn="t">
                <a:defRPr/>
              </a:pPr>
              <a:r>
                <a:rPr lang="en-US" sz="900" b="1" dirty="0">
                  <a:solidFill>
                    <a:srgbClr val="FFFFFF"/>
                  </a:solidFill>
                </a:rPr>
                <a:t>Stage activities</a:t>
              </a:r>
            </a:p>
          </p:txBody>
        </p:sp>
        <p:sp>
          <p:nvSpPr>
            <p:cNvPr id="100" name="TextBox 99"/>
            <p:cNvSpPr txBox="1">
              <a:spLocks noChangeArrowheads="1"/>
            </p:cNvSpPr>
            <p:nvPr/>
          </p:nvSpPr>
          <p:spPr bwMode="auto">
            <a:xfrm>
              <a:off x="3787750" y="5701966"/>
              <a:ext cx="558336" cy="254693"/>
            </a:xfrm>
            <a:prstGeom prst="rect">
              <a:avLst/>
            </a:prstGeom>
            <a:gradFill rotWithShape="1">
              <a:gsLst>
                <a:gs pos="0">
                  <a:srgbClr val="BCBCBC"/>
                </a:gs>
                <a:gs pos="35001">
                  <a:srgbClr val="D0D0D0"/>
                </a:gs>
                <a:gs pos="100000">
                  <a:srgbClr val="EDEDED"/>
                </a:gs>
              </a:gsLst>
              <a:lin ang="16200000" scaled="1"/>
            </a:gradFill>
            <a:ln>
              <a:noFill/>
            </a:ln>
            <a:effectLst>
              <a:outerShdw blurRad="40000" dist="20000" dir="5400000" rotWithShape="0">
                <a:srgbClr val="000000">
                  <a:alpha val="3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US" altLang="en-US" sz="900">
                  <a:solidFill>
                    <a:srgbClr val="000000"/>
                  </a:solidFill>
                </a:rPr>
                <a:t>Phase</a:t>
              </a:r>
            </a:p>
            <a:p>
              <a:pPr algn="ctr" eaLnBrk="1" hangingPunct="1"/>
              <a:endParaRPr lang="en-US" altLang="en-US" sz="900">
                <a:solidFill>
                  <a:srgbClr val="000000"/>
                </a:solidFill>
              </a:endParaRPr>
            </a:p>
          </p:txBody>
        </p:sp>
      </p:grpSp>
      <p:sp>
        <p:nvSpPr>
          <p:cNvPr id="59398" name="TextBox 103"/>
          <p:cNvSpPr txBox="1">
            <a:spLocks noChangeArrowheads="1"/>
          </p:cNvSpPr>
          <p:nvPr/>
        </p:nvSpPr>
        <p:spPr bwMode="auto">
          <a:xfrm>
            <a:off x="6294440" y="5989640"/>
            <a:ext cx="24622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tLang="en-US" sz="1600" dirty="0">
                <a:solidFill>
                  <a:prstClr val="black"/>
                </a:solidFill>
                <a:latin typeface="Calibri" charset="0"/>
                <a:ea typeface="Calibri" charset="0"/>
                <a:cs typeface="Calibri" charset="0"/>
              </a:rPr>
              <a:t>Modified version of</a:t>
            </a:r>
            <a:br>
              <a:rPr lang="en-US" altLang="en-US" sz="1600" dirty="0">
                <a:solidFill>
                  <a:prstClr val="black"/>
                </a:solidFill>
                <a:latin typeface="Calibri" charset="0"/>
                <a:ea typeface="Calibri" charset="0"/>
                <a:cs typeface="Calibri" charset="0"/>
              </a:rPr>
            </a:br>
            <a:r>
              <a:rPr lang="en-US" altLang="en-US" sz="1600" dirty="0">
                <a:solidFill>
                  <a:prstClr val="black"/>
                </a:solidFill>
                <a:latin typeface="Calibri" charset="0"/>
                <a:ea typeface="Calibri" charset="0"/>
                <a:cs typeface="Calibri" charset="0"/>
              </a:rPr>
              <a:t>Syngenta Seeds stage plan  </a:t>
            </a:r>
            <a:br>
              <a:rPr lang="en-US" altLang="en-US" sz="1600" dirty="0">
                <a:solidFill>
                  <a:prstClr val="black"/>
                </a:solidFill>
                <a:latin typeface="Calibri" charset="0"/>
                <a:ea typeface="Calibri" charset="0"/>
                <a:cs typeface="Calibri" charset="0"/>
              </a:rPr>
            </a:br>
            <a:endParaRPr lang="en-US" altLang="en-US" sz="1600" dirty="0">
              <a:solidFill>
                <a:prstClr val="black"/>
              </a:solidFill>
              <a:latin typeface="Calibri" charset="0"/>
              <a:ea typeface="Calibri" charset="0"/>
              <a:cs typeface="Calibri" charset="0"/>
            </a:endParaRPr>
          </a:p>
        </p:txBody>
      </p:sp>
      <p:sp>
        <p:nvSpPr>
          <p:cNvPr id="3" name="Notched Right Arrow 2"/>
          <p:cNvSpPr/>
          <p:nvPr/>
        </p:nvSpPr>
        <p:spPr>
          <a:xfrm>
            <a:off x="53975" y="935962"/>
            <a:ext cx="8512629" cy="580647"/>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1185303" y="1032783"/>
            <a:ext cx="3770577" cy="369332"/>
          </a:xfrm>
          <a:prstGeom prst="rect">
            <a:avLst/>
          </a:prstGeom>
          <a:noFill/>
        </p:spPr>
        <p:txBody>
          <a:bodyPr wrap="square" rtlCol="0">
            <a:spAutoFit/>
          </a:bodyPr>
          <a:lstStyle/>
          <a:p>
            <a:r>
              <a:rPr lang="en-US" altLang="en-US" b="1" dirty="0">
                <a:solidFill>
                  <a:prstClr val="black"/>
                </a:solidFill>
              </a:rPr>
              <a:t>Line progression decisions</a:t>
            </a:r>
          </a:p>
        </p:txBody>
      </p:sp>
    </p:spTree>
    <p:extLst>
      <p:ext uri="{BB962C8B-B14F-4D97-AF65-F5344CB8AC3E}">
        <p14:creationId xmlns:p14="http://schemas.microsoft.com/office/powerpoint/2010/main" val="2054006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Benefits of Using a Stage Plan</a:t>
            </a:r>
          </a:p>
        </p:txBody>
      </p:sp>
      <p:sp>
        <p:nvSpPr>
          <p:cNvPr id="3" name="Content Placeholder 2"/>
          <p:cNvSpPr>
            <a:spLocks noGrp="1"/>
          </p:cNvSpPr>
          <p:nvPr>
            <p:ph idx="1"/>
          </p:nvPr>
        </p:nvSpPr>
        <p:spPr>
          <a:xfrm>
            <a:off x="204952" y="1417638"/>
            <a:ext cx="8778477" cy="5022009"/>
          </a:xfrm>
        </p:spPr>
        <p:txBody>
          <a:bodyPr>
            <a:noAutofit/>
          </a:bodyPr>
          <a:lstStyle/>
          <a:p>
            <a:pPr marL="234950" lvl="0" indent="-234950">
              <a:lnSpc>
                <a:spcPct val="90000"/>
              </a:lnSpc>
              <a:spcBef>
                <a:spcPts val="0"/>
              </a:spcBef>
              <a:spcAft>
                <a:spcPts val="1200"/>
              </a:spcAft>
            </a:pPr>
            <a:r>
              <a:rPr lang="en-GB" sz="2700" b="1" dirty="0"/>
              <a:t>Product adoption: </a:t>
            </a:r>
            <a:r>
              <a:rPr lang="en-GB" sz="2700" dirty="0"/>
              <a:t>Higher </a:t>
            </a:r>
            <a:r>
              <a:rPr lang="en-GB" sz="2800" dirty="0"/>
              <a:t>likelihood of varieties achieving increased farmer adoption by meeting clients’ demands</a:t>
            </a:r>
            <a:endParaRPr lang="en-US" sz="2800" dirty="0"/>
          </a:p>
          <a:p>
            <a:pPr marL="234950" lvl="0" indent="-234950">
              <a:lnSpc>
                <a:spcPct val="90000"/>
              </a:lnSpc>
              <a:spcBef>
                <a:spcPts val="0"/>
              </a:spcBef>
              <a:spcAft>
                <a:spcPts val="1200"/>
              </a:spcAft>
            </a:pPr>
            <a:r>
              <a:rPr lang="en-GB" sz="2800" b="1" dirty="0"/>
              <a:t>Decision-making: </a:t>
            </a:r>
            <a:r>
              <a:rPr lang="en-GB" sz="2800" dirty="0"/>
              <a:t>Enables greater focus on key milestones, generation of quality data and information required for rigorous and informed decisions   </a:t>
            </a:r>
            <a:endParaRPr lang="en-US" sz="2800" dirty="0"/>
          </a:p>
          <a:p>
            <a:pPr marL="234950" lvl="0" indent="-234950">
              <a:lnSpc>
                <a:spcPct val="90000"/>
              </a:lnSpc>
              <a:spcBef>
                <a:spcPts val="0"/>
              </a:spcBef>
              <a:spcAft>
                <a:spcPts val="1200"/>
              </a:spcAft>
            </a:pPr>
            <a:r>
              <a:rPr lang="en-GB" sz="2800" b="1" dirty="0"/>
              <a:t>Fully integrated plan:  </a:t>
            </a:r>
            <a:r>
              <a:rPr lang="en-GB" sz="2800" dirty="0"/>
              <a:t>Encourages excellent planning to seek efficiencies and a smooth flow of activities from start to completion of the new variety development</a:t>
            </a:r>
          </a:p>
          <a:p>
            <a:pPr marL="234950" lvl="0" indent="-234950">
              <a:lnSpc>
                <a:spcPct val="90000"/>
              </a:lnSpc>
              <a:spcBef>
                <a:spcPts val="0"/>
              </a:spcBef>
              <a:spcAft>
                <a:spcPts val="1200"/>
              </a:spcAft>
            </a:pPr>
            <a:r>
              <a:rPr lang="en-GB" sz="2800" b="1" dirty="0"/>
              <a:t>Communications: </a:t>
            </a:r>
            <a:r>
              <a:rPr lang="en-GB" sz="2800" dirty="0"/>
              <a:t>Provides a visualization framework to show progress of many lines under development within a breeding program or institution’s new variety portfolio </a:t>
            </a:r>
            <a:endParaRPr lang="en-US" sz="2800" dirty="0"/>
          </a:p>
        </p:txBody>
      </p:sp>
    </p:spTree>
    <p:extLst>
      <p:ext uri="{BB962C8B-B14F-4D97-AF65-F5344CB8AC3E}">
        <p14:creationId xmlns:p14="http://schemas.microsoft.com/office/powerpoint/2010/main" val="889598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429" y="450302"/>
            <a:ext cx="8079921" cy="527866"/>
          </a:xfrm>
        </p:spPr>
        <p:txBody>
          <a:bodyPr>
            <a:noAutofit/>
          </a:bodyPr>
          <a:lstStyle/>
          <a:p>
            <a:pPr algn="just"/>
            <a:r>
              <a:rPr lang="en-GB" sz="4000" b="1" dirty="0">
                <a:latin typeface="+mn-lt"/>
              </a:rPr>
              <a:t>Summary of Development Stage Plan</a:t>
            </a:r>
            <a:endParaRPr lang="en-US" sz="4000" b="1" dirty="0">
              <a:latin typeface="+mn-lt"/>
            </a:endParaRPr>
          </a:p>
        </p:txBody>
      </p:sp>
      <p:sp>
        <p:nvSpPr>
          <p:cNvPr id="3" name="TextBox 2"/>
          <p:cNvSpPr txBox="1"/>
          <p:nvPr/>
        </p:nvSpPr>
        <p:spPr>
          <a:xfrm>
            <a:off x="357389" y="1658953"/>
            <a:ext cx="8635285" cy="415498"/>
          </a:xfrm>
          <a:prstGeom prst="rect">
            <a:avLst/>
          </a:prstGeom>
          <a:noFill/>
        </p:spPr>
        <p:txBody>
          <a:bodyPr wrap="square" rtlCol="0">
            <a:spAutoFit/>
          </a:bodyPr>
          <a:lstStyle/>
          <a:p>
            <a:pPr marL="257175" indent="-257175">
              <a:spcAft>
                <a:spcPts val="900"/>
              </a:spcAft>
              <a:buFont typeface="Arial" panose="020B0604020202020204" pitchFamily="34" charset="0"/>
              <a:buChar char="•"/>
            </a:pPr>
            <a:endParaRPr lang="en-US" sz="2100" dirty="0"/>
          </a:p>
        </p:txBody>
      </p:sp>
      <p:sp>
        <p:nvSpPr>
          <p:cNvPr id="11" name="TextBox 10"/>
          <p:cNvSpPr txBox="1"/>
          <p:nvPr/>
        </p:nvSpPr>
        <p:spPr>
          <a:xfrm>
            <a:off x="65288" y="1268803"/>
            <a:ext cx="8964412" cy="5543056"/>
          </a:xfrm>
          <a:prstGeom prst="rect">
            <a:avLst/>
          </a:prstGeom>
          <a:noFill/>
        </p:spPr>
        <p:txBody>
          <a:bodyPr wrap="square" rtlCol="0">
            <a:spAutoFit/>
          </a:bodyPr>
          <a:lstStyle/>
          <a:p>
            <a:pPr marL="177800" indent="-177800">
              <a:lnSpc>
                <a:spcPct val="90000"/>
              </a:lnSpc>
              <a:spcAft>
                <a:spcPts val="1500"/>
              </a:spcAft>
              <a:buFont typeface="Arial" panose="020B0604020202020204" pitchFamily="34" charset="0"/>
              <a:buChar char="•"/>
            </a:pPr>
            <a:r>
              <a:rPr lang="en-GB" sz="2600" dirty="0"/>
              <a:t>Essential planning  process for all breeding programmes.</a:t>
            </a:r>
            <a:endParaRPr lang="en-US" sz="2600" dirty="0"/>
          </a:p>
          <a:p>
            <a:pPr marL="177800" indent="-177800">
              <a:lnSpc>
                <a:spcPct val="90000"/>
              </a:lnSpc>
              <a:spcAft>
                <a:spcPts val="1500"/>
              </a:spcAft>
              <a:buFont typeface="Arial" panose="020B0604020202020204" pitchFamily="34" charset="0"/>
              <a:buChar char="•"/>
            </a:pPr>
            <a:r>
              <a:rPr lang="en-GB" sz="2600" dirty="0"/>
              <a:t>Contains all activities needed to deliver a new variety from initial design to use by farmers - mapped at all the different stages of progression along the timeline. </a:t>
            </a:r>
          </a:p>
          <a:p>
            <a:pPr marL="177800" indent="-177800">
              <a:lnSpc>
                <a:spcPct val="90000"/>
              </a:lnSpc>
              <a:spcAft>
                <a:spcPts val="1500"/>
              </a:spcAft>
              <a:buFont typeface="Arial" panose="020B0604020202020204" pitchFamily="34" charset="0"/>
              <a:buChar char="•"/>
            </a:pPr>
            <a:r>
              <a:rPr lang="en-GB" sz="2600" dirty="0"/>
              <a:t>Useful not only to organise activities but also to gain inputs, support and “pull through” from clients at critical timings in the variety development process.</a:t>
            </a:r>
            <a:endParaRPr lang="en-US" sz="2600" dirty="0"/>
          </a:p>
          <a:p>
            <a:pPr marL="177800" indent="-177800">
              <a:lnSpc>
                <a:spcPct val="90000"/>
              </a:lnSpc>
              <a:spcAft>
                <a:spcPts val="1500"/>
              </a:spcAft>
              <a:buFont typeface="Arial" panose="020B0604020202020204" pitchFamily="34" charset="0"/>
              <a:buChar char="•"/>
            </a:pPr>
            <a:r>
              <a:rPr lang="en-GB" sz="2600" dirty="0"/>
              <a:t>Important for effective communications amongst client  groups  and experts from different disciplines, both within each stage and across the stages. </a:t>
            </a:r>
            <a:endParaRPr lang="en-US" sz="2600" dirty="0"/>
          </a:p>
          <a:p>
            <a:pPr marL="177800" indent="-177800">
              <a:lnSpc>
                <a:spcPct val="90000"/>
              </a:lnSpc>
              <a:spcAft>
                <a:spcPts val="1500"/>
              </a:spcAft>
              <a:buFont typeface="Arial" panose="020B0604020202020204" pitchFamily="34" charset="0"/>
              <a:buChar char="•"/>
            </a:pPr>
            <a:r>
              <a:rPr lang="en-US" sz="2600" dirty="0"/>
              <a:t>Key tool to support timely decision-making and if a new genotype/line is ready for progression to the next stage and merits further investment.</a:t>
            </a:r>
          </a:p>
        </p:txBody>
      </p:sp>
    </p:spTree>
    <p:extLst>
      <p:ext uri="{BB962C8B-B14F-4D97-AF65-F5344CB8AC3E}">
        <p14:creationId xmlns:p14="http://schemas.microsoft.com/office/powerpoint/2010/main" val="1699471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b="1" dirty="0">
                <a:latin typeface="+mn-lt"/>
              </a:rPr>
              <a:t>Group Discussion – </a:t>
            </a:r>
            <a:br>
              <a:rPr lang="en-US" sz="4000" b="1" dirty="0">
                <a:latin typeface="+mn-lt"/>
              </a:rPr>
            </a:br>
            <a:r>
              <a:rPr lang="en-US" sz="4000" b="1" dirty="0">
                <a:latin typeface="+mn-lt"/>
              </a:rPr>
              <a:t>Development Stage Plan</a:t>
            </a:r>
          </a:p>
        </p:txBody>
      </p:sp>
      <p:sp>
        <p:nvSpPr>
          <p:cNvPr id="4" name="Content Placeholder 3"/>
          <p:cNvSpPr>
            <a:spLocks noGrp="1"/>
          </p:cNvSpPr>
          <p:nvPr>
            <p:ph idx="1"/>
          </p:nvPr>
        </p:nvSpPr>
        <p:spPr>
          <a:xfrm>
            <a:off x="228600" y="1825625"/>
            <a:ext cx="8788400" cy="4351338"/>
          </a:xfrm>
        </p:spPr>
        <p:txBody>
          <a:bodyPr/>
          <a:lstStyle/>
          <a:p>
            <a:pPr>
              <a:spcBef>
                <a:spcPts val="0"/>
              </a:spcBef>
              <a:spcAft>
                <a:spcPts val="2400"/>
              </a:spcAft>
            </a:pPr>
            <a:r>
              <a:rPr lang="en-US" dirty="0"/>
              <a:t>In your breeding </a:t>
            </a:r>
            <a:r>
              <a:rPr lang="en-US" dirty="0" err="1"/>
              <a:t>programmes</a:t>
            </a:r>
            <a:r>
              <a:rPr lang="en-US" dirty="0"/>
              <a:t>, who makes the decisions and how are the decisions made to progress germplasm - from creating crosses, through varietal release, up to final de-registering the variety from production?</a:t>
            </a:r>
          </a:p>
          <a:p>
            <a:pPr>
              <a:spcBef>
                <a:spcPts val="0"/>
              </a:spcBef>
              <a:spcAft>
                <a:spcPts val="2400"/>
              </a:spcAft>
            </a:pPr>
            <a:r>
              <a:rPr lang="en-US" dirty="0"/>
              <a:t>At which points in the stage plan should clients, management and investors be involved in decision making?</a:t>
            </a:r>
          </a:p>
        </p:txBody>
      </p:sp>
    </p:spTree>
    <p:extLst>
      <p:ext uri="{BB962C8B-B14F-4D97-AF65-F5344CB8AC3E}">
        <p14:creationId xmlns:p14="http://schemas.microsoft.com/office/powerpoint/2010/main" val="2559063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3. Timelines and Critical Paths</a:t>
            </a:r>
          </a:p>
        </p:txBody>
      </p:sp>
      <p:sp>
        <p:nvSpPr>
          <p:cNvPr id="3" name="Content Placeholder 2"/>
          <p:cNvSpPr>
            <a:spLocks noGrp="1"/>
          </p:cNvSpPr>
          <p:nvPr>
            <p:ph idx="1"/>
          </p:nvPr>
        </p:nvSpPr>
        <p:spPr>
          <a:xfrm>
            <a:off x="204952" y="1608083"/>
            <a:ext cx="8778477" cy="4831564"/>
          </a:xfrm>
        </p:spPr>
        <p:txBody>
          <a:bodyPr>
            <a:noAutofit/>
          </a:bodyPr>
          <a:lstStyle/>
          <a:p>
            <a:pPr marL="0" lvl="0" indent="0">
              <a:spcBef>
                <a:spcPts val="0"/>
              </a:spcBef>
              <a:spcAft>
                <a:spcPts val="1800"/>
              </a:spcAft>
              <a:buNone/>
            </a:pPr>
            <a:endParaRPr lang="en-US" sz="2500" b="1" dirty="0"/>
          </a:p>
        </p:txBody>
      </p:sp>
    </p:spTree>
    <p:extLst>
      <p:ext uri="{BB962C8B-B14F-4D97-AF65-F5344CB8AC3E}">
        <p14:creationId xmlns:p14="http://schemas.microsoft.com/office/powerpoint/2010/main" val="850173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a:t>What is a Critical Path? </a:t>
            </a:r>
          </a:p>
        </p:txBody>
      </p:sp>
      <p:sp>
        <p:nvSpPr>
          <p:cNvPr id="4" name="Subtitle 2"/>
          <p:cNvSpPr>
            <a:spLocks noGrp="1"/>
          </p:cNvSpPr>
          <p:nvPr>
            <p:ph idx="1"/>
          </p:nvPr>
        </p:nvSpPr>
        <p:spPr>
          <a:xfrm>
            <a:off x="457200" y="1781503"/>
            <a:ext cx="8418786" cy="4344660"/>
          </a:xfrm>
        </p:spPr>
        <p:txBody>
          <a:bodyPr>
            <a:noAutofit/>
          </a:bodyPr>
          <a:lstStyle/>
          <a:p>
            <a:pPr marL="0" lvl="0" indent="0" algn="l">
              <a:lnSpc>
                <a:spcPct val="90000"/>
              </a:lnSpc>
              <a:spcBef>
                <a:spcPts val="0"/>
              </a:spcBef>
              <a:spcAft>
                <a:spcPts val="1200"/>
              </a:spcAft>
              <a:buNone/>
            </a:pPr>
            <a:r>
              <a:rPr lang="en-GB" sz="2800" b="1" dirty="0">
                <a:solidFill>
                  <a:schemeClr val="tx1"/>
                </a:solidFill>
              </a:rPr>
              <a:t>Definition:</a:t>
            </a:r>
            <a:r>
              <a:rPr lang="en-GB" sz="2800" dirty="0">
                <a:solidFill>
                  <a:schemeClr val="tx1"/>
                </a:solidFill>
              </a:rPr>
              <a:t> The variety development stage plan </a:t>
            </a:r>
            <a:r>
              <a:rPr lang="en-GB" sz="2800" dirty="0"/>
              <a:t>ha</a:t>
            </a:r>
            <a:r>
              <a:rPr lang="en-GB" sz="2800" dirty="0">
                <a:solidFill>
                  <a:schemeClr val="tx1"/>
                </a:solidFill>
              </a:rPr>
              <a:t>s a series of steps to design, create and deliver the new variety to farmers. The shortest possible route </a:t>
            </a:r>
            <a:r>
              <a:rPr lang="en-GB" sz="2800" dirty="0"/>
              <a:t>from design to delivery </a:t>
            </a:r>
            <a:r>
              <a:rPr lang="en-GB" sz="2800" dirty="0">
                <a:solidFill>
                  <a:schemeClr val="tx1"/>
                </a:solidFill>
              </a:rPr>
              <a:t>is called the “</a:t>
            </a:r>
            <a:r>
              <a:rPr lang="en-GB" sz="2800" b="1" i="1" dirty="0">
                <a:solidFill>
                  <a:schemeClr val="tx1"/>
                </a:solidFill>
              </a:rPr>
              <a:t>critical path”</a:t>
            </a:r>
            <a:r>
              <a:rPr lang="en-GB" sz="2800" dirty="0">
                <a:solidFill>
                  <a:schemeClr val="tx1"/>
                </a:solidFill>
              </a:rPr>
              <a:t> </a:t>
            </a:r>
          </a:p>
        </p:txBody>
      </p:sp>
    </p:spTree>
    <p:extLst>
      <p:ext uri="{BB962C8B-B14F-4D97-AF65-F5344CB8AC3E}">
        <p14:creationId xmlns:p14="http://schemas.microsoft.com/office/powerpoint/2010/main" val="50475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14824"/>
            <a:ext cx="8138160" cy="2285627"/>
          </a:xfrm>
        </p:spPr>
        <p:txBody>
          <a:bodyPr>
            <a:normAutofit fontScale="90000"/>
          </a:bodyPr>
          <a:lstStyle/>
          <a:p>
            <a:r>
              <a:rPr lang="en-US" sz="4000" b="1" dirty="0"/>
              <a:t>Chapter 5 </a:t>
            </a:r>
            <a:br>
              <a:rPr lang="en-US" sz="4000" b="1" dirty="0"/>
            </a:br>
            <a:br>
              <a:rPr lang="en-US" sz="4000" b="1" dirty="0"/>
            </a:br>
            <a:r>
              <a:rPr lang="en-US" sz="4000" b="1" dirty="0"/>
              <a:t>Variety Development Strategy</a:t>
            </a:r>
            <a:br>
              <a:rPr lang="en-US" sz="4000" b="1" dirty="0"/>
            </a:br>
            <a:r>
              <a:rPr lang="en-US" sz="4000" b="1" dirty="0"/>
              <a:t>and Stage Plan</a:t>
            </a:r>
          </a:p>
        </p:txBody>
      </p:sp>
      <p:sp>
        <p:nvSpPr>
          <p:cNvPr id="3" name="Subtitle 2"/>
          <p:cNvSpPr>
            <a:spLocks noGrp="1"/>
          </p:cNvSpPr>
          <p:nvPr>
            <p:ph type="subTitle" idx="1"/>
          </p:nvPr>
        </p:nvSpPr>
        <p:spPr>
          <a:xfrm>
            <a:off x="1371600" y="3886199"/>
            <a:ext cx="6400800" cy="2194859"/>
          </a:xfrm>
        </p:spPr>
        <p:txBody>
          <a:bodyPr>
            <a:normAutofit/>
          </a:bodyPr>
          <a:lstStyle/>
          <a:p>
            <a:pPr defTabSz="690563"/>
            <a:endParaRPr lang="en-GB" sz="1400" dirty="0">
              <a:solidFill>
                <a:schemeClr val="bg1">
                  <a:lumMod val="50000"/>
                </a:schemeClr>
              </a:solidFill>
              <a:latin typeface="Berlin Sans FB" pitchFamily="34" charset="0"/>
            </a:endParaRPr>
          </a:p>
          <a:p>
            <a:pPr defTabSz="690563"/>
            <a:r>
              <a:rPr lang="en-GB" sz="2200" dirty="0">
                <a:solidFill>
                  <a:schemeClr val="tx1"/>
                </a:solidFill>
                <a:latin typeface="Calibri" panose="020F0502020204030204" pitchFamily="34" charset="0"/>
              </a:rPr>
              <a:t>Rowland </a:t>
            </a:r>
            <a:r>
              <a:rPr lang="en-GB" sz="2200" dirty="0" err="1">
                <a:solidFill>
                  <a:schemeClr val="tx1"/>
                </a:solidFill>
                <a:latin typeface="Calibri" panose="020F0502020204030204" pitchFamily="34" charset="0"/>
              </a:rPr>
              <a:t>Chirwa</a:t>
            </a:r>
            <a:endParaRPr lang="en-GB" sz="2200" dirty="0">
              <a:solidFill>
                <a:schemeClr val="tx1"/>
              </a:solidFill>
              <a:latin typeface="Calibri" panose="020F0502020204030204" pitchFamily="34" charset="0"/>
            </a:endParaRPr>
          </a:p>
          <a:p>
            <a:pPr defTabSz="690563">
              <a:spcBef>
                <a:spcPts val="0"/>
              </a:spcBef>
            </a:pPr>
            <a:endParaRPr lang="en-GB" sz="1800" dirty="0">
              <a:solidFill>
                <a:schemeClr val="tx1"/>
              </a:solidFill>
              <a:latin typeface="Calibri" panose="020F0502020204030204" pitchFamily="34" charset="0"/>
            </a:endParaRPr>
          </a:p>
          <a:p>
            <a:pPr defTabSz="690563">
              <a:spcBef>
                <a:spcPts val="0"/>
              </a:spcBef>
            </a:pPr>
            <a:r>
              <a:rPr lang="en-GB" sz="1800" i="1" dirty="0" err="1">
                <a:solidFill>
                  <a:schemeClr val="tx1"/>
                </a:solidFill>
                <a:latin typeface="Calibri" panose="020F0502020204030204" pitchFamily="34" charset="0"/>
              </a:rPr>
              <a:t>Chitedze</a:t>
            </a:r>
            <a:r>
              <a:rPr lang="en-GB" sz="1800" i="1" dirty="0">
                <a:solidFill>
                  <a:schemeClr val="tx1"/>
                </a:solidFill>
                <a:latin typeface="Calibri" panose="020F0502020204030204" pitchFamily="34" charset="0"/>
              </a:rPr>
              <a:t> Agricultural Research Station</a:t>
            </a:r>
          </a:p>
          <a:p>
            <a:pPr defTabSz="690563">
              <a:spcBef>
                <a:spcPts val="0"/>
              </a:spcBef>
            </a:pPr>
            <a:r>
              <a:rPr lang="en-GB" sz="1800" i="1" dirty="0">
                <a:solidFill>
                  <a:schemeClr val="tx1"/>
                </a:solidFill>
                <a:latin typeface="Calibri" panose="020F0502020204030204" pitchFamily="34" charset="0"/>
              </a:rPr>
              <a:t>P.O. Box 158, Lilongwe, Malawi  </a:t>
            </a:r>
          </a:p>
        </p:txBody>
      </p:sp>
    </p:spTree>
    <p:extLst>
      <p:ext uri="{BB962C8B-B14F-4D97-AF65-F5344CB8AC3E}">
        <p14:creationId xmlns:p14="http://schemas.microsoft.com/office/powerpoint/2010/main" val="1944171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0" y="330261"/>
            <a:ext cx="9143999" cy="866073"/>
          </a:xfrm>
        </p:spPr>
        <p:txBody>
          <a:bodyPr>
            <a:noAutofit/>
          </a:bodyPr>
          <a:lstStyle/>
          <a:p>
            <a:r>
              <a:rPr lang="en-US" altLang="en-US" sz="3600" b="1" dirty="0">
                <a:latin typeface="Calibri" charset="0"/>
                <a:ea typeface="Calibri" charset="0"/>
                <a:cs typeface="Calibri" charset="0"/>
              </a:rPr>
              <a:t>Critical Path Analysis Diagram with </a:t>
            </a:r>
            <a:br>
              <a:rPr lang="en-US" altLang="en-US" sz="3600" b="1" dirty="0">
                <a:latin typeface="Calibri" charset="0"/>
                <a:ea typeface="Calibri" charset="0"/>
                <a:cs typeface="Calibri" charset="0"/>
              </a:rPr>
            </a:br>
            <a:r>
              <a:rPr lang="en-US" altLang="en-US" sz="3600" b="1" dirty="0">
                <a:latin typeface="Calibri" charset="0"/>
                <a:ea typeface="Calibri" charset="0"/>
                <a:cs typeface="Calibri" charset="0"/>
              </a:rPr>
              <a:t>Risk Dependencies </a:t>
            </a:r>
          </a:p>
        </p:txBody>
      </p:sp>
      <p:grpSp>
        <p:nvGrpSpPr>
          <p:cNvPr id="3" name="Group 2"/>
          <p:cNvGrpSpPr/>
          <p:nvPr/>
        </p:nvGrpSpPr>
        <p:grpSpPr>
          <a:xfrm>
            <a:off x="253891" y="1539174"/>
            <a:ext cx="8593138" cy="5092700"/>
            <a:chOff x="238125" y="1208088"/>
            <a:chExt cx="8593138" cy="5092700"/>
          </a:xfrm>
        </p:grpSpPr>
        <p:grpSp>
          <p:nvGrpSpPr>
            <p:cNvPr id="60419" name="Group 8"/>
            <p:cNvGrpSpPr>
              <a:grpSpLocks/>
            </p:cNvGrpSpPr>
            <p:nvPr/>
          </p:nvGrpSpPr>
          <p:grpSpPr bwMode="auto">
            <a:xfrm>
              <a:off x="269875" y="1208088"/>
              <a:ext cx="8545513" cy="514350"/>
              <a:chOff x="128" y="1383"/>
              <a:chExt cx="5137" cy="321"/>
            </a:xfrm>
          </p:grpSpPr>
          <p:sp>
            <p:nvSpPr>
              <p:cNvPr id="60472" name="Rectangle 9"/>
              <p:cNvSpPr>
                <a:spLocks noChangeArrowheads="1"/>
              </p:cNvSpPr>
              <p:nvPr/>
            </p:nvSpPr>
            <p:spPr bwMode="auto">
              <a:xfrm>
                <a:off x="986" y="1383"/>
                <a:ext cx="4279" cy="321"/>
              </a:xfrm>
              <a:prstGeom prst="rect">
                <a:avLst/>
              </a:prstGeom>
              <a:solidFill>
                <a:srgbClr val="BCFCBC"/>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3778" tIns="46889" rIns="93778" bIns="46889" anchor="ctr"/>
              <a:lstStyle>
                <a:lvl1pPr defTabSz="954088" eaLnBrk="0" hangingPunct="0">
                  <a:defRPr>
                    <a:solidFill>
                      <a:schemeClr val="tx1"/>
                    </a:solidFill>
                    <a:latin typeface="Arial" charset="0"/>
                    <a:ea typeface="Arial" charset="0"/>
                    <a:cs typeface="Arial" charset="0"/>
                  </a:defRPr>
                </a:lvl1pPr>
                <a:lvl2pPr marL="742950" indent="-285750" defTabSz="954088" eaLnBrk="0" hangingPunct="0">
                  <a:defRPr>
                    <a:solidFill>
                      <a:schemeClr val="tx1"/>
                    </a:solidFill>
                    <a:latin typeface="Arial" charset="0"/>
                    <a:ea typeface="Arial" charset="0"/>
                    <a:cs typeface="Arial" charset="0"/>
                  </a:defRPr>
                </a:lvl2pPr>
                <a:lvl3pPr marL="1143000" indent="-228600" defTabSz="954088" eaLnBrk="0" hangingPunct="0">
                  <a:defRPr>
                    <a:solidFill>
                      <a:schemeClr val="tx1"/>
                    </a:solidFill>
                    <a:latin typeface="Arial" charset="0"/>
                    <a:ea typeface="Arial" charset="0"/>
                    <a:cs typeface="Arial" charset="0"/>
                  </a:defRPr>
                </a:lvl3pPr>
                <a:lvl4pPr marL="1600200" indent="-228600" defTabSz="954088" eaLnBrk="0" hangingPunct="0">
                  <a:defRPr>
                    <a:solidFill>
                      <a:schemeClr val="tx1"/>
                    </a:solidFill>
                    <a:latin typeface="Arial" charset="0"/>
                    <a:ea typeface="Arial" charset="0"/>
                    <a:cs typeface="Arial" charset="0"/>
                  </a:defRPr>
                </a:lvl4pPr>
                <a:lvl5pPr marL="2057400" indent="-228600" defTabSz="954088" eaLnBrk="0" hangingPunct="0">
                  <a:defRPr>
                    <a:solidFill>
                      <a:schemeClr val="tx1"/>
                    </a:solidFill>
                    <a:latin typeface="Arial" charset="0"/>
                    <a:ea typeface="Arial" charset="0"/>
                    <a:cs typeface="Arial" charset="0"/>
                  </a:defRPr>
                </a:lvl5pPr>
                <a:lvl6pPr marL="2514600" indent="-228600" defTabSz="954088"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54088"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54088"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54088"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lnSpc>
                    <a:spcPct val="85000"/>
                  </a:lnSpc>
                </a:pPr>
                <a:r>
                  <a:rPr lang="de-CH" altLang="en-US" sz="2000" b="1" dirty="0">
                    <a:solidFill>
                      <a:prstClr val="black"/>
                    </a:solidFill>
                    <a:latin typeface="Calibri" charset="0"/>
                    <a:ea typeface="Calibri" charset="0"/>
                    <a:cs typeface="Calibri" charset="0"/>
                  </a:rPr>
                  <a:t>New </a:t>
                </a:r>
                <a:r>
                  <a:rPr lang="en-US" altLang="en-US" sz="2000" b="1" dirty="0">
                    <a:solidFill>
                      <a:prstClr val="black"/>
                    </a:solidFill>
                    <a:latin typeface="Calibri" charset="0"/>
                    <a:ea typeface="Calibri" charset="0"/>
                    <a:cs typeface="Calibri" charset="0"/>
                  </a:rPr>
                  <a:t>variety breeding </a:t>
                </a:r>
                <a:r>
                  <a:rPr lang="de-CH" altLang="en-US" sz="2000" b="1" dirty="0">
                    <a:solidFill>
                      <a:prstClr val="black"/>
                    </a:solidFill>
                    <a:latin typeface="Calibri" charset="0"/>
                    <a:ea typeface="Calibri" charset="0"/>
                    <a:cs typeface="Calibri" charset="0"/>
                  </a:rPr>
                  <a:t>programme</a:t>
                </a:r>
                <a:endParaRPr lang="en-GB" altLang="en-US" sz="2000" b="1" dirty="0">
                  <a:solidFill>
                    <a:prstClr val="black"/>
                  </a:solidFill>
                  <a:latin typeface="Calibri" charset="0"/>
                  <a:ea typeface="Calibri" charset="0"/>
                  <a:cs typeface="Calibri" charset="0"/>
                </a:endParaRPr>
              </a:p>
            </p:txBody>
          </p:sp>
          <p:sp>
            <p:nvSpPr>
              <p:cNvPr id="60473" name="Rectangle 10"/>
              <p:cNvSpPr>
                <a:spLocks noChangeArrowheads="1"/>
              </p:cNvSpPr>
              <p:nvPr/>
            </p:nvSpPr>
            <p:spPr bwMode="auto">
              <a:xfrm>
                <a:off x="128" y="1383"/>
                <a:ext cx="860" cy="321"/>
              </a:xfrm>
              <a:prstGeom prst="rect">
                <a:avLst/>
              </a:prstGeom>
              <a:solidFill>
                <a:srgbClr val="BCFCBC"/>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3778" tIns="46889" rIns="93778" bIns="46889" anchor="ctr"/>
              <a:lstStyle>
                <a:lvl1pPr defTabSz="954088" eaLnBrk="0" hangingPunct="0">
                  <a:defRPr>
                    <a:solidFill>
                      <a:schemeClr val="tx1"/>
                    </a:solidFill>
                    <a:latin typeface="Arial" charset="0"/>
                    <a:ea typeface="Arial" charset="0"/>
                    <a:cs typeface="Arial" charset="0"/>
                  </a:defRPr>
                </a:lvl1pPr>
                <a:lvl2pPr marL="742950" indent="-285750" defTabSz="954088" eaLnBrk="0" hangingPunct="0">
                  <a:defRPr>
                    <a:solidFill>
                      <a:schemeClr val="tx1"/>
                    </a:solidFill>
                    <a:latin typeface="Arial" charset="0"/>
                    <a:ea typeface="Arial" charset="0"/>
                    <a:cs typeface="Arial" charset="0"/>
                  </a:defRPr>
                </a:lvl2pPr>
                <a:lvl3pPr marL="1143000" indent="-228600" defTabSz="954088" eaLnBrk="0" hangingPunct="0">
                  <a:defRPr>
                    <a:solidFill>
                      <a:schemeClr val="tx1"/>
                    </a:solidFill>
                    <a:latin typeface="Arial" charset="0"/>
                    <a:ea typeface="Arial" charset="0"/>
                    <a:cs typeface="Arial" charset="0"/>
                  </a:defRPr>
                </a:lvl3pPr>
                <a:lvl4pPr marL="1600200" indent="-228600" defTabSz="954088" eaLnBrk="0" hangingPunct="0">
                  <a:defRPr>
                    <a:solidFill>
                      <a:schemeClr val="tx1"/>
                    </a:solidFill>
                    <a:latin typeface="Arial" charset="0"/>
                    <a:ea typeface="Arial" charset="0"/>
                    <a:cs typeface="Arial" charset="0"/>
                  </a:defRPr>
                </a:lvl4pPr>
                <a:lvl5pPr marL="2057400" indent="-228600" defTabSz="954088" eaLnBrk="0" hangingPunct="0">
                  <a:defRPr>
                    <a:solidFill>
                      <a:schemeClr val="tx1"/>
                    </a:solidFill>
                    <a:latin typeface="Arial" charset="0"/>
                    <a:ea typeface="Arial" charset="0"/>
                    <a:cs typeface="Arial" charset="0"/>
                  </a:defRPr>
                </a:lvl5pPr>
                <a:lvl6pPr marL="2514600" indent="-228600" defTabSz="954088"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54088"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54088"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54088"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lnSpc>
                    <a:spcPct val="85000"/>
                  </a:lnSpc>
                </a:pPr>
                <a:br>
                  <a:rPr lang="de-CH" altLang="en-US" sz="2000" b="1">
                    <a:solidFill>
                      <a:prstClr val="black"/>
                    </a:solidFill>
                    <a:latin typeface="Calibri" charset="0"/>
                    <a:ea typeface="Calibri" charset="0"/>
                    <a:cs typeface="Calibri" charset="0"/>
                  </a:rPr>
                </a:br>
                <a:r>
                  <a:rPr lang="de-CH" altLang="en-US" sz="2000" b="1">
                    <a:solidFill>
                      <a:prstClr val="black"/>
                    </a:solidFill>
                    <a:latin typeface="Calibri" charset="0"/>
                    <a:ea typeface="Calibri" charset="0"/>
                    <a:cs typeface="Calibri" charset="0"/>
                  </a:rPr>
                  <a:t>Activity</a:t>
                </a:r>
              </a:p>
              <a:p>
                <a:pPr eaLnBrk="1" hangingPunct="1">
                  <a:lnSpc>
                    <a:spcPct val="85000"/>
                  </a:lnSpc>
                </a:pPr>
                <a:r>
                  <a:rPr lang="de-CH" altLang="en-US" sz="2000" b="1">
                    <a:solidFill>
                      <a:prstClr val="black"/>
                    </a:solidFill>
                    <a:latin typeface="Calibri" charset="0"/>
                    <a:ea typeface="Calibri" charset="0"/>
                    <a:cs typeface="Calibri" charset="0"/>
                  </a:rPr>
                  <a:t> </a:t>
                </a:r>
                <a:endParaRPr lang="en-GB" altLang="en-US" sz="2000" b="1">
                  <a:solidFill>
                    <a:prstClr val="black"/>
                  </a:solidFill>
                  <a:latin typeface="Calibri" charset="0"/>
                  <a:ea typeface="Calibri" charset="0"/>
                  <a:cs typeface="Calibri" charset="0"/>
                </a:endParaRPr>
              </a:p>
            </p:txBody>
          </p:sp>
        </p:grpSp>
        <p:sp>
          <p:nvSpPr>
            <p:cNvPr id="60420" name="Rectangle 43"/>
            <p:cNvSpPr>
              <a:spLocks noChangeArrowheads="1"/>
            </p:cNvSpPr>
            <p:nvPr/>
          </p:nvSpPr>
          <p:spPr bwMode="auto">
            <a:xfrm>
              <a:off x="254000" y="2549525"/>
              <a:ext cx="8577263" cy="3751263"/>
            </a:xfrm>
            <a:prstGeom prst="rect">
              <a:avLst/>
            </a:prstGeom>
            <a:gradFill rotWithShape="1">
              <a:gsLst>
                <a:gs pos="0">
                  <a:srgbClr val="BCFCBC"/>
                </a:gs>
                <a:gs pos="50000">
                  <a:srgbClr val="F4FFF4"/>
                </a:gs>
                <a:gs pos="100000">
                  <a:srgbClr val="BCFCBC"/>
                </a:gs>
              </a:gsLst>
              <a:lin ang="0" scaled="1"/>
            </a:gra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5682" tIns="47841" rIns="95682" bIns="47841" anchor="ctr"/>
            <a:lstStyle>
              <a:lvl1pPr defTabSz="954088" eaLnBrk="0" hangingPunct="0">
                <a:defRPr>
                  <a:solidFill>
                    <a:schemeClr val="tx1"/>
                  </a:solidFill>
                  <a:latin typeface="Arial" charset="0"/>
                  <a:ea typeface="Arial" charset="0"/>
                  <a:cs typeface="Arial" charset="0"/>
                </a:defRPr>
              </a:lvl1pPr>
              <a:lvl2pPr marL="742950" indent="-285750" defTabSz="954088" eaLnBrk="0" hangingPunct="0">
                <a:defRPr>
                  <a:solidFill>
                    <a:schemeClr val="tx1"/>
                  </a:solidFill>
                  <a:latin typeface="Arial" charset="0"/>
                  <a:ea typeface="Arial" charset="0"/>
                  <a:cs typeface="Arial" charset="0"/>
                </a:defRPr>
              </a:lvl2pPr>
              <a:lvl3pPr marL="1143000" indent="-228600" defTabSz="954088" eaLnBrk="0" hangingPunct="0">
                <a:defRPr>
                  <a:solidFill>
                    <a:schemeClr val="tx1"/>
                  </a:solidFill>
                  <a:latin typeface="Arial" charset="0"/>
                  <a:ea typeface="Arial" charset="0"/>
                  <a:cs typeface="Arial" charset="0"/>
                </a:defRPr>
              </a:lvl3pPr>
              <a:lvl4pPr marL="1600200" indent="-228600" defTabSz="954088" eaLnBrk="0" hangingPunct="0">
                <a:defRPr>
                  <a:solidFill>
                    <a:schemeClr val="tx1"/>
                  </a:solidFill>
                  <a:latin typeface="Arial" charset="0"/>
                  <a:ea typeface="Arial" charset="0"/>
                  <a:cs typeface="Arial" charset="0"/>
                </a:defRPr>
              </a:lvl4pPr>
              <a:lvl5pPr marL="2057400" indent="-228600" defTabSz="954088" eaLnBrk="0" hangingPunct="0">
                <a:defRPr>
                  <a:solidFill>
                    <a:schemeClr val="tx1"/>
                  </a:solidFill>
                  <a:latin typeface="Arial" charset="0"/>
                  <a:ea typeface="Arial" charset="0"/>
                  <a:cs typeface="Arial" charset="0"/>
                </a:defRPr>
              </a:lvl5pPr>
              <a:lvl6pPr marL="2514600" indent="-228600" defTabSz="954088"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54088"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54088"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54088"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lnSpc>
                  <a:spcPct val="85000"/>
                </a:lnSpc>
              </a:pPr>
              <a:endParaRPr lang="de-CH" altLang="en-US" sz="2000" b="1">
                <a:solidFill>
                  <a:prstClr val="black"/>
                </a:solidFill>
                <a:latin typeface="Calibri" charset="0"/>
                <a:ea typeface="Calibri" charset="0"/>
                <a:cs typeface="Calibri" charset="0"/>
              </a:endParaRPr>
            </a:p>
            <a:p>
              <a:pPr eaLnBrk="1" hangingPunct="1">
                <a:lnSpc>
                  <a:spcPct val="85000"/>
                </a:lnSpc>
              </a:pPr>
              <a:r>
                <a:rPr lang="de-CH" altLang="en-US" sz="2000" b="1">
                  <a:solidFill>
                    <a:prstClr val="black"/>
                  </a:solidFill>
                  <a:latin typeface="Calibri" charset="0"/>
                  <a:ea typeface="Calibri" charset="0"/>
                  <a:cs typeface="Calibri" charset="0"/>
                </a:rPr>
                <a:t> </a:t>
              </a:r>
              <a:endParaRPr lang="en-GB" altLang="en-US" sz="2000" b="1">
                <a:solidFill>
                  <a:prstClr val="black"/>
                </a:solidFill>
                <a:latin typeface="Calibri" charset="0"/>
                <a:ea typeface="Calibri" charset="0"/>
                <a:cs typeface="Calibri" charset="0"/>
              </a:endParaRPr>
            </a:p>
          </p:txBody>
        </p:sp>
        <p:sp>
          <p:nvSpPr>
            <p:cNvPr id="60421" name="Rectangle 45"/>
            <p:cNvSpPr>
              <a:spLocks noChangeArrowheads="1"/>
            </p:cNvSpPr>
            <p:nvPr/>
          </p:nvSpPr>
          <p:spPr bwMode="auto">
            <a:xfrm>
              <a:off x="1385888" y="3032125"/>
              <a:ext cx="2632075" cy="246063"/>
            </a:xfrm>
            <a:prstGeom prst="rect">
              <a:avLst/>
            </a:prstGeom>
            <a:solidFill>
              <a:srgbClr val="FFFF99"/>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sz="2400">
                <a:solidFill>
                  <a:prstClr val="black"/>
                </a:solidFill>
                <a:latin typeface="Calibri" charset="0"/>
                <a:ea typeface="Calibri" charset="0"/>
                <a:cs typeface="Calibri" charset="0"/>
              </a:endParaRPr>
            </a:p>
          </p:txBody>
        </p:sp>
        <p:sp>
          <p:nvSpPr>
            <p:cNvPr id="60422" name="Rectangle 46"/>
            <p:cNvSpPr>
              <a:spLocks noChangeArrowheads="1"/>
            </p:cNvSpPr>
            <p:nvPr/>
          </p:nvSpPr>
          <p:spPr bwMode="auto">
            <a:xfrm>
              <a:off x="1787525" y="3343275"/>
              <a:ext cx="946150" cy="258763"/>
            </a:xfrm>
            <a:prstGeom prst="rect">
              <a:avLst/>
            </a:prstGeom>
            <a:solidFill>
              <a:srgbClr val="FFFF99"/>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sz="2400">
                <a:solidFill>
                  <a:prstClr val="black"/>
                </a:solidFill>
                <a:latin typeface="Calibri" charset="0"/>
                <a:ea typeface="Calibri" charset="0"/>
                <a:cs typeface="Calibri" charset="0"/>
              </a:endParaRPr>
            </a:p>
          </p:txBody>
        </p:sp>
        <p:sp>
          <p:nvSpPr>
            <p:cNvPr id="60423" name="Rectangle 47"/>
            <p:cNvSpPr>
              <a:spLocks noChangeArrowheads="1"/>
            </p:cNvSpPr>
            <p:nvPr/>
          </p:nvSpPr>
          <p:spPr bwMode="auto">
            <a:xfrm>
              <a:off x="2552700" y="3679825"/>
              <a:ext cx="2630488" cy="246063"/>
            </a:xfrm>
            <a:prstGeom prst="rect">
              <a:avLst/>
            </a:prstGeom>
            <a:solidFill>
              <a:srgbClr val="FFFF99"/>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sz="2400">
                <a:solidFill>
                  <a:prstClr val="black"/>
                </a:solidFill>
                <a:latin typeface="Calibri" charset="0"/>
                <a:ea typeface="Calibri" charset="0"/>
                <a:cs typeface="Calibri" charset="0"/>
              </a:endParaRPr>
            </a:p>
          </p:txBody>
        </p:sp>
        <p:sp>
          <p:nvSpPr>
            <p:cNvPr id="60424" name="Rectangle 48"/>
            <p:cNvSpPr>
              <a:spLocks noChangeArrowheads="1"/>
            </p:cNvSpPr>
            <p:nvPr/>
          </p:nvSpPr>
          <p:spPr bwMode="auto">
            <a:xfrm>
              <a:off x="2228850" y="3990975"/>
              <a:ext cx="2216150" cy="233363"/>
            </a:xfrm>
            <a:prstGeom prst="rect">
              <a:avLst/>
            </a:prstGeom>
            <a:solidFill>
              <a:srgbClr val="FFFF99"/>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sz="2400">
                <a:solidFill>
                  <a:prstClr val="black"/>
                </a:solidFill>
                <a:latin typeface="Calibri" charset="0"/>
                <a:ea typeface="Calibri" charset="0"/>
                <a:cs typeface="Calibri" charset="0"/>
              </a:endParaRPr>
            </a:p>
          </p:txBody>
        </p:sp>
        <p:sp>
          <p:nvSpPr>
            <p:cNvPr id="60425" name="Rectangle 49"/>
            <p:cNvSpPr>
              <a:spLocks noChangeArrowheads="1"/>
            </p:cNvSpPr>
            <p:nvPr/>
          </p:nvSpPr>
          <p:spPr bwMode="auto">
            <a:xfrm>
              <a:off x="2643188" y="4302125"/>
              <a:ext cx="2630487" cy="246063"/>
            </a:xfrm>
            <a:prstGeom prst="rect">
              <a:avLst/>
            </a:prstGeom>
            <a:solidFill>
              <a:srgbClr val="FFFF99"/>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sz="2400">
                <a:solidFill>
                  <a:prstClr val="black"/>
                </a:solidFill>
                <a:latin typeface="Calibri" charset="0"/>
                <a:ea typeface="Calibri" charset="0"/>
                <a:cs typeface="Calibri" charset="0"/>
              </a:endParaRPr>
            </a:p>
          </p:txBody>
        </p:sp>
        <p:sp>
          <p:nvSpPr>
            <p:cNvPr id="60426" name="Rectangle 50"/>
            <p:cNvSpPr>
              <a:spLocks noChangeArrowheads="1"/>
            </p:cNvSpPr>
            <p:nvPr/>
          </p:nvSpPr>
          <p:spPr bwMode="auto">
            <a:xfrm>
              <a:off x="4211638" y="4625975"/>
              <a:ext cx="2630487" cy="246063"/>
            </a:xfrm>
            <a:prstGeom prst="rect">
              <a:avLst/>
            </a:prstGeom>
            <a:solidFill>
              <a:srgbClr val="FFFF99"/>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sz="2400">
                <a:solidFill>
                  <a:prstClr val="black"/>
                </a:solidFill>
                <a:latin typeface="Calibri" charset="0"/>
                <a:ea typeface="Calibri" charset="0"/>
                <a:cs typeface="Calibri" charset="0"/>
              </a:endParaRPr>
            </a:p>
          </p:txBody>
        </p:sp>
        <p:sp>
          <p:nvSpPr>
            <p:cNvPr id="60427" name="Rectangle 51"/>
            <p:cNvSpPr>
              <a:spLocks noChangeArrowheads="1"/>
            </p:cNvSpPr>
            <p:nvPr/>
          </p:nvSpPr>
          <p:spPr bwMode="auto">
            <a:xfrm>
              <a:off x="2760663" y="5235575"/>
              <a:ext cx="2630487" cy="246063"/>
            </a:xfrm>
            <a:prstGeom prst="rect">
              <a:avLst/>
            </a:prstGeom>
            <a:solidFill>
              <a:srgbClr val="FFFF99"/>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sz="2400">
                <a:solidFill>
                  <a:prstClr val="black"/>
                </a:solidFill>
                <a:latin typeface="Calibri" charset="0"/>
                <a:ea typeface="Calibri" charset="0"/>
                <a:cs typeface="Calibri" charset="0"/>
              </a:endParaRPr>
            </a:p>
          </p:txBody>
        </p:sp>
        <p:sp>
          <p:nvSpPr>
            <p:cNvPr id="60428" name="Rectangle 52"/>
            <p:cNvSpPr>
              <a:spLocks noChangeArrowheads="1"/>
            </p:cNvSpPr>
            <p:nvPr/>
          </p:nvSpPr>
          <p:spPr bwMode="auto">
            <a:xfrm>
              <a:off x="5338763" y="4924425"/>
              <a:ext cx="2630487" cy="246063"/>
            </a:xfrm>
            <a:prstGeom prst="rect">
              <a:avLst/>
            </a:prstGeom>
            <a:solidFill>
              <a:srgbClr val="FFFF99"/>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sz="2400">
                <a:solidFill>
                  <a:prstClr val="black"/>
                </a:solidFill>
                <a:latin typeface="Calibri" charset="0"/>
                <a:ea typeface="Calibri" charset="0"/>
                <a:cs typeface="Calibri" charset="0"/>
              </a:endParaRPr>
            </a:p>
          </p:txBody>
        </p:sp>
        <p:sp>
          <p:nvSpPr>
            <p:cNvPr id="60429" name="Rectangle 53"/>
            <p:cNvSpPr>
              <a:spLocks noChangeArrowheads="1"/>
            </p:cNvSpPr>
            <p:nvPr/>
          </p:nvSpPr>
          <p:spPr bwMode="auto">
            <a:xfrm>
              <a:off x="3641725" y="5532438"/>
              <a:ext cx="2630488" cy="246062"/>
            </a:xfrm>
            <a:prstGeom prst="rect">
              <a:avLst/>
            </a:prstGeom>
            <a:solidFill>
              <a:srgbClr val="FFFF99"/>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sz="2400">
                <a:solidFill>
                  <a:prstClr val="black"/>
                </a:solidFill>
                <a:latin typeface="Calibri" charset="0"/>
                <a:ea typeface="Calibri" charset="0"/>
                <a:cs typeface="Calibri" charset="0"/>
              </a:endParaRPr>
            </a:p>
          </p:txBody>
        </p:sp>
        <p:sp>
          <p:nvSpPr>
            <p:cNvPr id="60430" name="Rectangle 54"/>
            <p:cNvSpPr>
              <a:spLocks noChangeArrowheads="1"/>
            </p:cNvSpPr>
            <p:nvPr/>
          </p:nvSpPr>
          <p:spPr bwMode="auto">
            <a:xfrm>
              <a:off x="5080000" y="5830888"/>
              <a:ext cx="2630488" cy="246062"/>
            </a:xfrm>
            <a:prstGeom prst="rect">
              <a:avLst/>
            </a:prstGeom>
            <a:solidFill>
              <a:srgbClr val="FFFF99"/>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sz="2400">
                <a:solidFill>
                  <a:prstClr val="black"/>
                </a:solidFill>
                <a:latin typeface="Calibri" charset="0"/>
                <a:ea typeface="Calibri" charset="0"/>
                <a:cs typeface="Calibri" charset="0"/>
              </a:endParaRPr>
            </a:p>
          </p:txBody>
        </p:sp>
        <p:sp>
          <p:nvSpPr>
            <p:cNvPr id="60431" name="Oval 61"/>
            <p:cNvSpPr>
              <a:spLocks noChangeArrowheads="1"/>
            </p:cNvSpPr>
            <p:nvPr/>
          </p:nvSpPr>
          <p:spPr bwMode="auto">
            <a:xfrm>
              <a:off x="2540000" y="2979738"/>
              <a:ext cx="193675" cy="159385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sz="2400">
                <a:solidFill>
                  <a:prstClr val="black"/>
                </a:solidFill>
                <a:latin typeface="Calibri" charset="0"/>
                <a:ea typeface="Calibri" charset="0"/>
                <a:cs typeface="Calibri" charset="0"/>
              </a:endParaRPr>
            </a:p>
          </p:txBody>
        </p:sp>
        <p:sp>
          <p:nvSpPr>
            <p:cNvPr id="60432" name="Oval 62"/>
            <p:cNvSpPr>
              <a:spLocks noChangeArrowheads="1"/>
            </p:cNvSpPr>
            <p:nvPr/>
          </p:nvSpPr>
          <p:spPr bwMode="auto">
            <a:xfrm>
              <a:off x="5248275" y="4198938"/>
              <a:ext cx="193675" cy="1411287"/>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sz="2400">
                <a:solidFill>
                  <a:prstClr val="black"/>
                </a:solidFill>
                <a:latin typeface="Calibri" charset="0"/>
                <a:ea typeface="Calibri" charset="0"/>
                <a:cs typeface="Calibri" charset="0"/>
              </a:endParaRPr>
            </a:p>
          </p:txBody>
        </p:sp>
        <p:sp>
          <p:nvSpPr>
            <p:cNvPr id="60433" name="Line 63"/>
            <p:cNvSpPr>
              <a:spLocks noChangeShapeType="1"/>
            </p:cNvSpPr>
            <p:nvPr/>
          </p:nvSpPr>
          <p:spPr bwMode="auto">
            <a:xfrm>
              <a:off x="1385888" y="3148013"/>
              <a:ext cx="1257300" cy="26987"/>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p>
              <a:endParaRPr lang="en-US" sz="2400">
                <a:solidFill>
                  <a:prstClr val="black"/>
                </a:solidFill>
                <a:latin typeface="Calibri" charset="0"/>
                <a:ea typeface="Calibri" charset="0"/>
                <a:cs typeface="Calibri" charset="0"/>
              </a:endParaRPr>
            </a:p>
          </p:txBody>
        </p:sp>
        <p:sp>
          <p:nvSpPr>
            <p:cNvPr id="60434" name="Oval 64"/>
            <p:cNvSpPr>
              <a:spLocks noChangeArrowheads="1"/>
            </p:cNvSpPr>
            <p:nvPr/>
          </p:nvSpPr>
          <p:spPr bwMode="auto">
            <a:xfrm>
              <a:off x="4302125" y="3602038"/>
              <a:ext cx="195263" cy="1412875"/>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sz="2400">
                <a:solidFill>
                  <a:prstClr val="black"/>
                </a:solidFill>
                <a:latin typeface="Calibri" charset="0"/>
                <a:ea typeface="Calibri" charset="0"/>
                <a:cs typeface="Calibri" charset="0"/>
              </a:endParaRPr>
            </a:p>
          </p:txBody>
        </p:sp>
        <p:sp>
          <p:nvSpPr>
            <p:cNvPr id="60435" name="Line 65"/>
            <p:cNvSpPr>
              <a:spLocks noChangeShapeType="1"/>
            </p:cNvSpPr>
            <p:nvPr/>
          </p:nvSpPr>
          <p:spPr bwMode="auto">
            <a:xfrm>
              <a:off x="2643188" y="4405313"/>
              <a:ext cx="1749425" cy="127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p>
              <a:endParaRPr lang="en-US" sz="2400">
                <a:solidFill>
                  <a:prstClr val="black"/>
                </a:solidFill>
                <a:latin typeface="Calibri" charset="0"/>
                <a:ea typeface="Calibri" charset="0"/>
                <a:cs typeface="Calibri" charset="0"/>
              </a:endParaRPr>
            </a:p>
          </p:txBody>
        </p:sp>
        <p:sp>
          <p:nvSpPr>
            <p:cNvPr id="60436" name="Line 66"/>
            <p:cNvSpPr>
              <a:spLocks noChangeShapeType="1"/>
            </p:cNvSpPr>
            <p:nvPr/>
          </p:nvSpPr>
          <p:spPr bwMode="auto">
            <a:xfrm>
              <a:off x="4341813" y="4768850"/>
              <a:ext cx="1036637"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p>
              <a:endParaRPr lang="en-US" sz="2400">
                <a:solidFill>
                  <a:prstClr val="black"/>
                </a:solidFill>
                <a:latin typeface="Calibri" charset="0"/>
                <a:ea typeface="Calibri" charset="0"/>
                <a:cs typeface="Calibri" charset="0"/>
              </a:endParaRPr>
            </a:p>
          </p:txBody>
        </p:sp>
        <p:sp>
          <p:nvSpPr>
            <p:cNvPr id="60437" name="Line 67"/>
            <p:cNvSpPr>
              <a:spLocks noChangeShapeType="1"/>
            </p:cNvSpPr>
            <p:nvPr/>
          </p:nvSpPr>
          <p:spPr bwMode="auto">
            <a:xfrm>
              <a:off x="5364163" y="5014913"/>
              <a:ext cx="2579687"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p>
              <a:endParaRPr lang="en-US" sz="2400">
                <a:solidFill>
                  <a:prstClr val="black"/>
                </a:solidFill>
                <a:latin typeface="Calibri" charset="0"/>
                <a:ea typeface="Calibri" charset="0"/>
                <a:cs typeface="Calibri" charset="0"/>
              </a:endParaRPr>
            </a:p>
          </p:txBody>
        </p:sp>
        <p:sp>
          <p:nvSpPr>
            <p:cNvPr id="60438" name="Rectangle 68"/>
            <p:cNvSpPr>
              <a:spLocks noChangeArrowheads="1"/>
            </p:cNvSpPr>
            <p:nvPr/>
          </p:nvSpPr>
          <p:spPr bwMode="auto">
            <a:xfrm>
              <a:off x="1295400" y="3019425"/>
              <a:ext cx="273050" cy="258763"/>
            </a:xfrm>
            <a:prstGeom prst="rect">
              <a:avLst/>
            </a:prstGeom>
            <a:solidFill>
              <a:srgbClr val="FF33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sz="2400">
                <a:solidFill>
                  <a:prstClr val="black"/>
                </a:solidFill>
                <a:latin typeface="Calibri" charset="0"/>
                <a:ea typeface="Calibri" charset="0"/>
                <a:cs typeface="Calibri" charset="0"/>
              </a:endParaRPr>
            </a:p>
          </p:txBody>
        </p:sp>
        <p:sp>
          <p:nvSpPr>
            <p:cNvPr id="60439" name="Rectangle 69"/>
            <p:cNvSpPr>
              <a:spLocks noChangeArrowheads="1"/>
            </p:cNvSpPr>
            <p:nvPr/>
          </p:nvSpPr>
          <p:spPr bwMode="auto">
            <a:xfrm>
              <a:off x="7969250" y="4924425"/>
              <a:ext cx="273050" cy="258763"/>
            </a:xfrm>
            <a:prstGeom prst="rect">
              <a:avLst/>
            </a:prstGeom>
            <a:solidFill>
              <a:srgbClr val="FF33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sz="2400">
                <a:solidFill>
                  <a:prstClr val="black"/>
                </a:solidFill>
                <a:latin typeface="Calibri" charset="0"/>
                <a:ea typeface="Calibri" charset="0"/>
                <a:cs typeface="Calibri" charset="0"/>
              </a:endParaRPr>
            </a:p>
          </p:txBody>
        </p:sp>
        <p:sp>
          <p:nvSpPr>
            <p:cNvPr id="60440" name="Line 70"/>
            <p:cNvSpPr>
              <a:spLocks noChangeShapeType="1"/>
            </p:cNvSpPr>
            <p:nvPr/>
          </p:nvSpPr>
          <p:spPr bwMode="auto">
            <a:xfrm>
              <a:off x="2617788" y="3162300"/>
              <a:ext cx="25400" cy="1230313"/>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p>
              <a:endParaRPr lang="en-US" sz="2400">
                <a:solidFill>
                  <a:prstClr val="black"/>
                </a:solidFill>
                <a:latin typeface="Calibri" charset="0"/>
                <a:ea typeface="Calibri" charset="0"/>
                <a:cs typeface="Calibri" charset="0"/>
              </a:endParaRPr>
            </a:p>
          </p:txBody>
        </p:sp>
        <p:sp>
          <p:nvSpPr>
            <p:cNvPr id="60441" name="Line 71"/>
            <p:cNvSpPr>
              <a:spLocks noChangeShapeType="1"/>
            </p:cNvSpPr>
            <p:nvPr/>
          </p:nvSpPr>
          <p:spPr bwMode="auto">
            <a:xfrm>
              <a:off x="4379913" y="4418013"/>
              <a:ext cx="0" cy="32385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p>
              <a:endParaRPr lang="en-US" sz="2400">
                <a:solidFill>
                  <a:prstClr val="black"/>
                </a:solidFill>
                <a:latin typeface="Calibri" charset="0"/>
                <a:ea typeface="Calibri" charset="0"/>
                <a:cs typeface="Calibri" charset="0"/>
              </a:endParaRPr>
            </a:p>
          </p:txBody>
        </p:sp>
        <p:sp>
          <p:nvSpPr>
            <p:cNvPr id="60442" name="Line 72"/>
            <p:cNvSpPr>
              <a:spLocks noChangeShapeType="1"/>
            </p:cNvSpPr>
            <p:nvPr/>
          </p:nvSpPr>
          <p:spPr bwMode="auto">
            <a:xfrm>
              <a:off x="5364163" y="4794250"/>
              <a:ext cx="0" cy="220663"/>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p>
              <a:endParaRPr lang="en-US" sz="2400">
                <a:solidFill>
                  <a:prstClr val="black"/>
                </a:solidFill>
                <a:latin typeface="Calibri" charset="0"/>
                <a:ea typeface="Calibri" charset="0"/>
                <a:cs typeface="Calibri" charset="0"/>
              </a:endParaRPr>
            </a:p>
          </p:txBody>
        </p:sp>
        <p:sp>
          <p:nvSpPr>
            <p:cNvPr id="60443" name="Rectangle 88"/>
            <p:cNvSpPr>
              <a:spLocks noChangeArrowheads="1"/>
            </p:cNvSpPr>
            <p:nvPr/>
          </p:nvSpPr>
          <p:spPr bwMode="auto">
            <a:xfrm>
              <a:off x="5921375" y="3032125"/>
              <a:ext cx="2320925" cy="1179513"/>
            </a:xfrm>
            <a:prstGeom prst="rect">
              <a:avLst/>
            </a:prstGeom>
            <a:solidFill>
              <a:srgbClr val="FFFFFF"/>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sz="2400" dirty="0">
                <a:solidFill>
                  <a:prstClr val="black"/>
                </a:solidFill>
                <a:latin typeface="Calibri" charset="0"/>
                <a:ea typeface="Calibri" charset="0"/>
                <a:cs typeface="Calibri" charset="0"/>
              </a:endParaRPr>
            </a:p>
          </p:txBody>
        </p:sp>
        <p:grpSp>
          <p:nvGrpSpPr>
            <p:cNvPr id="60444" name="Group 89"/>
            <p:cNvGrpSpPr>
              <a:grpSpLocks/>
            </p:cNvGrpSpPr>
            <p:nvPr/>
          </p:nvGrpSpPr>
          <p:grpSpPr bwMode="auto">
            <a:xfrm>
              <a:off x="6064249" y="3246438"/>
              <a:ext cx="1866122" cy="826337"/>
              <a:chOff x="4032" y="1892"/>
              <a:chExt cx="1152" cy="510"/>
            </a:xfrm>
          </p:grpSpPr>
          <p:sp>
            <p:nvSpPr>
              <p:cNvPr id="60468" name="Line 90"/>
              <p:cNvSpPr>
                <a:spLocks noChangeShapeType="1"/>
              </p:cNvSpPr>
              <p:nvPr/>
            </p:nvSpPr>
            <p:spPr bwMode="auto">
              <a:xfrm>
                <a:off x="4032" y="1960"/>
                <a:ext cx="304"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p>
                <a:endParaRPr lang="en-US" sz="2400">
                  <a:solidFill>
                    <a:prstClr val="black"/>
                  </a:solidFill>
                  <a:latin typeface="Calibri" charset="0"/>
                  <a:ea typeface="Calibri" charset="0"/>
                  <a:cs typeface="Calibri" charset="0"/>
                </a:endParaRPr>
              </a:p>
            </p:txBody>
          </p:sp>
          <p:sp>
            <p:nvSpPr>
              <p:cNvPr id="60469" name="Text Box 91"/>
              <p:cNvSpPr txBox="1">
                <a:spLocks noChangeArrowheads="1"/>
              </p:cNvSpPr>
              <p:nvPr/>
            </p:nvSpPr>
            <p:spPr bwMode="auto">
              <a:xfrm>
                <a:off x="4432" y="1892"/>
                <a:ext cx="712" cy="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lvl1pPr defTabSz="912813" eaLnBrk="0" hangingPunct="0">
                  <a:defRPr>
                    <a:solidFill>
                      <a:schemeClr val="tx1"/>
                    </a:solidFill>
                    <a:latin typeface="Arial" charset="0"/>
                    <a:ea typeface="Arial" charset="0"/>
                    <a:cs typeface="Arial" charset="0"/>
                  </a:defRPr>
                </a:lvl1pPr>
                <a:lvl2pPr marL="742950" indent="-285750" defTabSz="912813" eaLnBrk="0" hangingPunct="0">
                  <a:defRPr>
                    <a:solidFill>
                      <a:schemeClr val="tx1"/>
                    </a:solidFill>
                    <a:latin typeface="Arial" charset="0"/>
                    <a:ea typeface="Arial" charset="0"/>
                    <a:cs typeface="Arial" charset="0"/>
                  </a:defRPr>
                </a:lvl2pPr>
                <a:lvl3pPr marL="1143000" indent="-228600" defTabSz="912813" eaLnBrk="0" hangingPunct="0">
                  <a:defRPr>
                    <a:solidFill>
                      <a:schemeClr val="tx1"/>
                    </a:solidFill>
                    <a:latin typeface="Arial" charset="0"/>
                    <a:ea typeface="Arial" charset="0"/>
                    <a:cs typeface="Arial" charset="0"/>
                  </a:defRPr>
                </a:lvl3pPr>
                <a:lvl4pPr marL="1600200" indent="-228600" defTabSz="912813" eaLnBrk="0" hangingPunct="0">
                  <a:defRPr>
                    <a:solidFill>
                      <a:schemeClr val="tx1"/>
                    </a:solidFill>
                    <a:latin typeface="Arial" charset="0"/>
                    <a:ea typeface="Arial" charset="0"/>
                    <a:cs typeface="Arial" charset="0"/>
                  </a:defRPr>
                </a:lvl4pPr>
                <a:lvl5pPr marL="2057400" indent="-228600" defTabSz="912813" eaLnBrk="0" hangingPunct="0">
                  <a:defRPr>
                    <a:solidFill>
                      <a:schemeClr val="tx1"/>
                    </a:solidFill>
                    <a:latin typeface="Arial" charset="0"/>
                    <a:ea typeface="Arial" charset="0"/>
                    <a:cs typeface="Arial" charset="0"/>
                  </a:defRPr>
                </a:lvl5pPr>
                <a:lvl6pPr marL="2514600" indent="-228600" defTabSz="912813"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2813"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2813"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2813"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fr-CH" altLang="en-US" b="1">
                    <a:solidFill>
                      <a:prstClr val="black"/>
                    </a:solidFill>
                    <a:latin typeface="Calibri" charset="0"/>
                    <a:ea typeface="Calibri" charset="0"/>
                    <a:cs typeface="Calibri" charset="0"/>
                  </a:rPr>
                  <a:t>Critical path</a:t>
                </a:r>
                <a:endParaRPr lang="en-US" altLang="en-US" b="1">
                  <a:solidFill>
                    <a:prstClr val="black"/>
                  </a:solidFill>
                  <a:latin typeface="Calibri" charset="0"/>
                  <a:ea typeface="Calibri" charset="0"/>
                  <a:cs typeface="Calibri" charset="0"/>
                </a:endParaRPr>
              </a:p>
            </p:txBody>
          </p:sp>
          <p:sp>
            <p:nvSpPr>
              <p:cNvPr id="60470" name="Oval 92"/>
              <p:cNvSpPr>
                <a:spLocks noChangeArrowheads="1"/>
              </p:cNvSpPr>
              <p:nvPr/>
            </p:nvSpPr>
            <p:spPr bwMode="auto">
              <a:xfrm>
                <a:off x="4120" y="2024"/>
                <a:ext cx="104" cy="184"/>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endParaRPr lang="en-US" altLang="en-US" sz="2400">
                  <a:solidFill>
                    <a:prstClr val="black"/>
                  </a:solidFill>
                  <a:latin typeface="Calibri" charset="0"/>
                  <a:ea typeface="Calibri" charset="0"/>
                  <a:cs typeface="Calibri" charset="0"/>
                </a:endParaRPr>
              </a:p>
            </p:txBody>
          </p:sp>
          <p:sp>
            <p:nvSpPr>
              <p:cNvPr id="60471" name="Text Box 93"/>
              <p:cNvSpPr txBox="1">
                <a:spLocks noChangeArrowheads="1"/>
              </p:cNvSpPr>
              <p:nvPr/>
            </p:nvSpPr>
            <p:spPr bwMode="auto">
              <a:xfrm>
                <a:off x="4416" y="2060"/>
                <a:ext cx="768"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lvl1pPr defTabSz="912813" eaLnBrk="0" hangingPunct="0">
                  <a:defRPr>
                    <a:solidFill>
                      <a:schemeClr val="tx1"/>
                    </a:solidFill>
                    <a:latin typeface="Arial" charset="0"/>
                    <a:ea typeface="Arial" charset="0"/>
                    <a:cs typeface="Arial" charset="0"/>
                  </a:defRPr>
                </a:lvl1pPr>
                <a:lvl2pPr marL="742950" indent="-285750" defTabSz="912813" eaLnBrk="0" hangingPunct="0">
                  <a:defRPr>
                    <a:solidFill>
                      <a:schemeClr val="tx1"/>
                    </a:solidFill>
                    <a:latin typeface="Arial" charset="0"/>
                    <a:ea typeface="Arial" charset="0"/>
                    <a:cs typeface="Arial" charset="0"/>
                  </a:defRPr>
                </a:lvl2pPr>
                <a:lvl3pPr marL="1143000" indent="-228600" defTabSz="912813" eaLnBrk="0" hangingPunct="0">
                  <a:defRPr>
                    <a:solidFill>
                      <a:schemeClr val="tx1"/>
                    </a:solidFill>
                    <a:latin typeface="Arial" charset="0"/>
                    <a:ea typeface="Arial" charset="0"/>
                    <a:cs typeface="Arial" charset="0"/>
                  </a:defRPr>
                </a:lvl3pPr>
                <a:lvl4pPr marL="1600200" indent="-228600" defTabSz="912813" eaLnBrk="0" hangingPunct="0">
                  <a:defRPr>
                    <a:solidFill>
                      <a:schemeClr val="tx1"/>
                    </a:solidFill>
                    <a:latin typeface="Arial" charset="0"/>
                    <a:ea typeface="Arial" charset="0"/>
                    <a:cs typeface="Arial" charset="0"/>
                  </a:defRPr>
                </a:lvl4pPr>
                <a:lvl5pPr marL="2057400" indent="-228600" defTabSz="912813" eaLnBrk="0" hangingPunct="0">
                  <a:defRPr>
                    <a:solidFill>
                      <a:schemeClr val="tx1"/>
                    </a:solidFill>
                    <a:latin typeface="Arial" charset="0"/>
                    <a:ea typeface="Arial" charset="0"/>
                    <a:cs typeface="Arial" charset="0"/>
                  </a:defRPr>
                </a:lvl5pPr>
                <a:lvl6pPr marL="2514600" indent="-228600" defTabSz="912813"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2813"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2813"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2813"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tLang="en-US" b="1" dirty="0">
                    <a:solidFill>
                      <a:prstClr val="black"/>
                    </a:solidFill>
                    <a:latin typeface="Calibri" charset="0"/>
                    <a:ea typeface="Calibri" charset="0"/>
                    <a:cs typeface="Calibri" charset="0"/>
                  </a:rPr>
                  <a:t>Dependency </a:t>
                </a:r>
                <a:br>
                  <a:rPr lang="en-US" altLang="en-US" b="1" dirty="0">
                    <a:solidFill>
                      <a:prstClr val="black"/>
                    </a:solidFill>
                    <a:latin typeface="Calibri" charset="0"/>
                    <a:ea typeface="Calibri" charset="0"/>
                    <a:cs typeface="Calibri" charset="0"/>
                  </a:rPr>
                </a:br>
                <a:r>
                  <a:rPr lang="en-US" altLang="en-US" b="1" dirty="0">
                    <a:solidFill>
                      <a:prstClr val="black"/>
                    </a:solidFill>
                    <a:latin typeface="Calibri" charset="0"/>
                    <a:ea typeface="Calibri" charset="0"/>
                    <a:cs typeface="Calibri" charset="0"/>
                  </a:rPr>
                  <a:t>risk</a:t>
                </a:r>
              </a:p>
            </p:txBody>
          </p:sp>
        </p:grpSp>
        <p:sp>
          <p:nvSpPr>
            <p:cNvPr id="60445" name="Text Box 95"/>
            <p:cNvSpPr txBox="1">
              <a:spLocks noChangeArrowheads="1"/>
            </p:cNvSpPr>
            <p:nvPr/>
          </p:nvSpPr>
          <p:spPr bwMode="auto">
            <a:xfrm>
              <a:off x="376084" y="3035300"/>
              <a:ext cx="79829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lvl1pPr defTabSz="912813" eaLnBrk="0" hangingPunct="0">
                <a:defRPr>
                  <a:solidFill>
                    <a:schemeClr val="tx1"/>
                  </a:solidFill>
                  <a:latin typeface="Arial" charset="0"/>
                  <a:ea typeface="Arial" charset="0"/>
                  <a:cs typeface="Arial" charset="0"/>
                </a:defRPr>
              </a:lvl1pPr>
              <a:lvl2pPr marL="742950" indent="-285750" defTabSz="912813" eaLnBrk="0" hangingPunct="0">
                <a:defRPr>
                  <a:solidFill>
                    <a:schemeClr val="tx1"/>
                  </a:solidFill>
                  <a:latin typeface="Arial" charset="0"/>
                  <a:ea typeface="Arial" charset="0"/>
                  <a:cs typeface="Arial" charset="0"/>
                </a:defRPr>
              </a:lvl2pPr>
              <a:lvl3pPr marL="1143000" indent="-228600" defTabSz="912813" eaLnBrk="0" hangingPunct="0">
                <a:defRPr>
                  <a:solidFill>
                    <a:schemeClr val="tx1"/>
                  </a:solidFill>
                  <a:latin typeface="Arial" charset="0"/>
                  <a:ea typeface="Arial" charset="0"/>
                  <a:cs typeface="Arial" charset="0"/>
                </a:defRPr>
              </a:lvl3pPr>
              <a:lvl4pPr marL="1600200" indent="-228600" defTabSz="912813" eaLnBrk="0" hangingPunct="0">
                <a:defRPr>
                  <a:solidFill>
                    <a:schemeClr val="tx1"/>
                  </a:solidFill>
                  <a:latin typeface="Arial" charset="0"/>
                  <a:ea typeface="Arial" charset="0"/>
                  <a:cs typeface="Arial" charset="0"/>
                </a:defRPr>
              </a:lvl4pPr>
              <a:lvl5pPr marL="2057400" indent="-228600" defTabSz="912813" eaLnBrk="0" hangingPunct="0">
                <a:defRPr>
                  <a:solidFill>
                    <a:schemeClr val="tx1"/>
                  </a:solidFill>
                  <a:latin typeface="Arial" charset="0"/>
                  <a:ea typeface="Arial" charset="0"/>
                  <a:cs typeface="Arial" charset="0"/>
                </a:defRPr>
              </a:lvl5pPr>
              <a:lvl6pPr marL="2514600" indent="-228600" defTabSz="912813"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2813"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2813"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2813"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fr-CH" altLang="en-US" sz="1600" b="1">
                  <a:solidFill>
                    <a:prstClr val="black"/>
                  </a:solidFill>
                  <a:latin typeface="Calibri" charset="0"/>
                  <a:ea typeface="Calibri" charset="0"/>
                  <a:cs typeface="Calibri" charset="0"/>
                </a:rPr>
                <a:t>Activity 1</a:t>
              </a:r>
              <a:endParaRPr lang="en-US" altLang="en-US" sz="1600" b="1" dirty="0">
                <a:solidFill>
                  <a:prstClr val="black"/>
                </a:solidFill>
                <a:latin typeface="Calibri" charset="0"/>
                <a:ea typeface="Calibri" charset="0"/>
                <a:cs typeface="Calibri" charset="0"/>
              </a:endParaRPr>
            </a:p>
          </p:txBody>
        </p:sp>
        <p:sp>
          <p:nvSpPr>
            <p:cNvPr id="60446" name="Text Box 96"/>
            <p:cNvSpPr txBox="1">
              <a:spLocks noChangeArrowheads="1"/>
            </p:cNvSpPr>
            <p:nvPr/>
          </p:nvSpPr>
          <p:spPr bwMode="auto">
            <a:xfrm>
              <a:off x="376084" y="4576055"/>
              <a:ext cx="79829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lvl1pPr defTabSz="912813" eaLnBrk="0" hangingPunct="0">
                <a:defRPr>
                  <a:solidFill>
                    <a:schemeClr val="tx1"/>
                  </a:solidFill>
                  <a:latin typeface="Arial" charset="0"/>
                  <a:ea typeface="Arial" charset="0"/>
                  <a:cs typeface="Arial" charset="0"/>
                </a:defRPr>
              </a:lvl1pPr>
              <a:lvl2pPr marL="742950" indent="-285750" defTabSz="912813" eaLnBrk="0" hangingPunct="0">
                <a:defRPr>
                  <a:solidFill>
                    <a:schemeClr val="tx1"/>
                  </a:solidFill>
                  <a:latin typeface="Arial" charset="0"/>
                  <a:ea typeface="Arial" charset="0"/>
                  <a:cs typeface="Arial" charset="0"/>
                </a:defRPr>
              </a:lvl2pPr>
              <a:lvl3pPr marL="1143000" indent="-228600" defTabSz="912813" eaLnBrk="0" hangingPunct="0">
                <a:defRPr>
                  <a:solidFill>
                    <a:schemeClr val="tx1"/>
                  </a:solidFill>
                  <a:latin typeface="Arial" charset="0"/>
                  <a:ea typeface="Arial" charset="0"/>
                  <a:cs typeface="Arial" charset="0"/>
                </a:defRPr>
              </a:lvl3pPr>
              <a:lvl4pPr marL="1600200" indent="-228600" defTabSz="912813" eaLnBrk="0" hangingPunct="0">
                <a:defRPr>
                  <a:solidFill>
                    <a:schemeClr val="tx1"/>
                  </a:solidFill>
                  <a:latin typeface="Arial" charset="0"/>
                  <a:ea typeface="Arial" charset="0"/>
                  <a:cs typeface="Arial" charset="0"/>
                </a:defRPr>
              </a:lvl4pPr>
              <a:lvl5pPr marL="2057400" indent="-228600" defTabSz="912813" eaLnBrk="0" hangingPunct="0">
                <a:defRPr>
                  <a:solidFill>
                    <a:schemeClr val="tx1"/>
                  </a:solidFill>
                  <a:latin typeface="Arial" charset="0"/>
                  <a:ea typeface="Arial" charset="0"/>
                  <a:cs typeface="Arial" charset="0"/>
                </a:defRPr>
              </a:lvl5pPr>
              <a:lvl6pPr marL="2514600" indent="-228600" defTabSz="912813"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2813"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2813"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2813"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fr-CH" altLang="en-US" sz="1600" b="1">
                  <a:solidFill>
                    <a:prstClr val="black"/>
                  </a:solidFill>
                  <a:latin typeface="Calibri" charset="0"/>
                  <a:ea typeface="Calibri" charset="0"/>
                  <a:cs typeface="Calibri" charset="0"/>
                </a:rPr>
                <a:t>Activity 6</a:t>
              </a:r>
              <a:endParaRPr lang="en-US" altLang="en-US" sz="1600" b="1">
                <a:solidFill>
                  <a:prstClr val="black"/>
                </a:solidFill>
                <a:latin typeface="Calibri" charset="0"/>
                <a:ea typeface="Calibri" charset="0"/>
                <a:cs typeface="Calibri" charset="0"/>
              </a:endParaRPr>
            </a:p>
          </p:txBody>
        </p:sp>
        <p:sp>
          <p:nvSpPr>
            <p:cNvPr id="60447" name="Text Box 97"/>
            <p:cNvSpPr txBox="1">
              <a:spLocks noChangeArrowheads="1"/>
            </p:cNvSpPr>
            <p:nvPr/>
          </p:nvSpPr>
          <p:spPr bwMode="auto">
            <a:xfrm>
              <a:off x="376084" y="4884206"/>
              <a:ext cx="79829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lvl1pPr defTabSz="912813" eaLnBrk="0" hangingPunct="0">
                <a:defRPr>
                  <a:solidFill>
                    <a:schemeClr val="tx1"/>
                  </a:solidFill>
                  <a:latin typeface="Arial" charset="0"/>
                  <a:ea typeface="Arial" charset="0"/>
                  <a:cs typeface="Arial" charset="0"/>
                </a:defRPr>
              </a:lvl1pPr>
              <a:lvl2pPr marL="742950" indent="-285750" defTabSz="912813" eaLnBrk="0" hangingPunct="0">
                <a:defRPr>
                  <a:solidFill>
                    <a:schemeClr val="tx1"/>
                  </a:solidFill>
                  <a:latin typeface="Arial" charset="0"/>
                  <a:ea typeface="Arial" charset="0"/>
                  <a:cs typeface="Arial" charset="0"/>
                </a:defRPr>
              </a:lvl2pPr>
              <a:lvl3pPr marL="1143000" indent="-228600" defTabSz="912813" eaLnBrk="0" hangingPunct="0">
                <a:defRPr>
                  <a:solidFill>
                    <a:schemeClr val="tx1"/>
                  </a:solidFill>
                  <a:latin typeface="Arial" charset="0"/>
                  <a:ea typeface="Arial" charset="0"/>
                  <a:cs typeface="Arial" charset="0"/>
                </a:defRPr>
              </a:lvl3pPr>
              <a:lvl4pPr marL="1600200" indent="-228600" defTabSz="912813" eaLnBrk="0" hangingPunct="0">
                <a:defRPr>
                  <a:solidFill>
                    <a:schemeClr val="tx1"/>
                  </a:solidFill>
                  <a:latin typeface="Arial" charset="0"/>
                  <a:ea typeface="Arial" charset="0"/>
                  <a:cs typeface="Arial" charset="0"/>
                </a:defRPr>
              </a:lvl4pPr>
              <a:lvl5pPr marL="2057400" indent="-228600" defTabSz="912813" eaLnBrk="0" hangingPunct="0">
                <a:defRPr>
                  <a:solidFill>
                    <a:schemeClr val="tx1"/>
                  </a:solidFill>
                  <a:latin typeface="Arial" charset="0"/>
                  <a:ea typeface="Arial" charset="0"/>
                  <a:cs typeface="Arial" charset="0"/>
                </a:defRPr>
              </a:lvl5pPr>
              <a:lvl6pPr marL="2514600" indent="-228600" defTabSz="912813"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2813"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2813"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2813"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fr-CH" altLang="en-US" sz="1600" b="1">
                  <a:solidFill>
                    <a:prstClr val="black"/>
                  </a:solidFill>
                  <a:latin typeface="Calibri" charset="0"/>
                  <a:ea typeface="Calibri" charset="0"/>
                  <a:cs typeface="Calibri" charset="0"/>
                </a:rPr>
                <a:t>Activity 7</a:t>
              </a:r>
              <a:endParaRPr lang="en-US" altLang="en-US" sz="1600" b="1">
                <a:solidFill>
                  <a:prstClr val="black"/>
                </a:solidFill>
                <a:latin typeface="Calibri" charset="0"/>
                <a:ea typeface="Calibri" charset="0"/>
                <a:cs typeface="Calibri" charset="0"/>
              </a:endParaRPr>
            </a:p>
          </p:txBody>
        </p:sp>
        <p:sp>
          <p:nvSpPr>
            <p:cNvPr id="60448" name="Text Box 98"/>
            <p:cNvSpPr txBox="1">
              <a:spLocks noChangeArrowheads="1"/>
            </p:cNvSpPr>
            <p:nvPr/>
          </p:nvSpPr>
          <p:spPr bwMode="auto">
            <a:xfrm>
              <a:off x="376084" y="5192357"/>
              <a:ext cx="79829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lvl1pPr defTabSz="912813" eaLnBrk="0" hangingPunct="0">
                <a:defRPr>
                  <a:solidFill>
                    <a:schemeClr val="tx1"/>
                  </a:solidFill>
                  <a:latin typeface="Arial" charset="0"/>
                  <a:ea typeface="Arial" charset="0"/>
                  <a:cs typeface="Arial" charset="0"/>
                </a:defRPr>
              </a:lvl1pPr>
              <a:lvl2pPr marL="742950" indent="-285750" defTabSz="912813" eaLnBrk="0" hangingPunct="0">
                <a:defRPr>
                  <a:solidFill>
                    <a:schemeClr val="tx1"/>
                  </a:solidFill>
                  <a:latin typeface="Arial" charset="0"/>
                  <a:ea typeface="Arial" charset="0"/>
                  <a:cs typeface="Arial" charset="0"/>
                </a:defRPr>
              </a:lvl2pPr>
              <a:lvl3pPr marL="1143000" indent="-228600" defTabSz="912813" eaLnBrk="0" hangingPunct="0">
                <a:defRPr>
                  <a:solidFill>
                    <a:schemeClr val="tx1"/>
                  </a:solidFill>
                  <a:latin typeface="Arial" charset="0"/>
                  <a:ea typeface="Arial" charset="0"/>
                  <a:cs typeface="Arial" charset="0"/>
                </a:defRPr>
              </a:lvl3pPr>
              <a:lvl4pPr marL="1600200" indent="-228600" defTabSz="912813" eaLnBrk="0" hangingPunct="0">
                <a:defRPr>
                  <a:solidFill>
                    <a:schemeClr val="tx1"/>
                  </a:solidFill>
                  <a:latin typeface="Arial" charset="0"/>
                  <a:ea typeface="Arial" charset="0"/>
                  <a:cs typeface="Arial" charset="0"/>
                </a:defRPr>
              </a:lvl4pPr>
              <a:lvl5pPr marL="2057400" indent="-228600" defTabSz="912813" eaLnBrk="0" hangingPunct="0">
                <a:defRPr>
                  <a:solidFill>
                    <a:schemeClr val="tx1"/>
                  </a:solidFill>
                  <a:latin typeface="Arial" charset="0"/>
                  <a:ea typeface="Arial" charset="0"/>
                  <a:cs typeface="Arial" charset="0"/>
                </a:defRPr>
              </a:lvl5pPr>
              <a:lvl6pPr marL="2514600" indent="-228600" defTabSz="912813"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2813"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2813"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2813"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fr-CH" altLang="en-US" sz="1600" b="1">
                  <a:solidFill>
                    <a:prstClr val="black"/>
                  </a:solidFill>
                  <a:latin typeface="Calibri" charset="0"/>
                  <a:ea typeface="Calibri" charset="0"/>
                  <a:cs typeface="Calibri" charset="0"/>
                </a:rPr>
                <a:t>Activity 8</a:t>
              </a:r>
              <a:endParaRPr lang="en-US" altLang="en-US" sz="1600" b="1">
                <a:solidFill>
                  <a:prstClr val="black"/>
                </a:solidFill>
                <a:latin typeface="Calibri" charset="0"/>
                <a:ea typeface="Calibri" charset="0"/>
                <a:cs typeface="Calibri" charset="0"/>
              </a:endParaRPr>
            </a:p>
          </p:txBody>
        </p:sp>
        <p:sp>
          <p:nvSpPr>
            <p:cNvPr id="60449" name="Text Box 99"/>
            <p:cNvSpPr txBox="1">
              <a:spLocks noChangeArrowheads="1"/>
            </p:cNvSpPr>
            <p:nvPr/>
          </p:nvSpPr>
          <p:spPr bwMode="auto">
            <a:xfrm>
              <a:off x="376084" y="5500508"/>
              <a:ext cx="79829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lvl1pPr defTabSz="912813" eaLnBrk="0" hangingPunct="0">
                <a:defRPr>
                  <a:solidFill>
                    <a:schemeClr val="tx1"/>
                  </a:solidFill>
                  <a:latin typeface="Arial" charset="0"/>
                  <a:ea typeface="Arial" charset="0"/>
                  <a:cs typeface="Arial" charset="0"/>
                </a:defRPr>
              </a:lvl1pPr>
              <a:lvl2pPr marL="742950" indent="-285750" defTabSz="912813" eaLnBrk="0" hangingPunct="0">
                <a:defRPr>
                  <a:solidFill>
                    <a:schemeClr val="tx1"/>
                  </a:solidFill>
                  <a:latin typeface="Arial" charset="0"/>
                  <a:ea typeface="Arial" charset="0"/>
                  <a:cs typeface="Arial" charset="0"/>
                </a:defRPr>
              </a:lvl2pPr>
              <a:lvl3pPr marL="1143000" indent="-228600" defTabSz="912813" eaLnBrk="0" hangingPunct="0">
                <a:defRPr>
                  <a:solidFill>
                    <a:schemeClr val="tx1"/>
                  </a:solidFill>
                  <a:latin typeface="Arial" charset="0"/>
                  <a:ea typeface="Arial" charset="0"/>
                  <a:cs typeface="Arial" charset="0"/>
                </a:defRPr>
              </a:lvl3pPr>
              <a:lvl4pPr marL="1600200" indent="-228600" defTabSz="912813" eaLnBrk="0" hangingPunct="0">
                <a:defRPr>
                  <a:solidFill>
                    <a:schemeClr val="tx1"/>
                  </a:solidFill>
                  <a:latin typeface="Arial" charset="0"/>
                  <a:ea typeface="Arial" charset="0"/>
                  <a:cs typeface="Arial" charset="0"/>
                </a:defRPr>
              </a:lvl4pPr>
              <a:lvl5pPr marL="2057400" indent="-228600" defTabSz="912813" eaLnBrk="0" hangingPunct="0">
                <a:defRPr>
                  <a:solidFill>
                    <a:schemeClr val="tx1"/>
                  </a:solidFill>
                  <a:latin typeface="Arial" charset="0"/>
                  <a:ea typeface="Arial" charset="0"/>
                  <a:cs typeface="Arial" charset="0"/>
                </a:defRPr>
              </a:lvl5pPr>
              <a:lvl6pPr marL="2514600" indent="-228600" defTabSz="912813"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2813"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2813"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2813"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fr-CH" altLang="en-US" sz="1600" b="1">
                  <a:solidFill>
                    <a:prstClr val="black"/>
                  </a:solidFill>
                  <a:latin typeface="Calibri" charset="0"/>
                  <a:ea typeface="Calibri" charset="0"/>
                  <a:cs typeface="Calibri" charset="0"/>
                </a:rPr>
                <a:t>Activity 9</a:t>
              </a:r>
              <a:endParaRPr lang="en-US" altLang="en-US" sz="1600" b="1">
                <a:solidFill>
                  <a:prstClr val="black"/>
                </a:solidFill>
                <a:latin typeface="Calibri" charset="0"/>
                <a:ea typeface="Calibri" charset="0"/>
                <a:cs typeface="Calibri" charset="0"/>
              </a:endParaRPr>
            </a:p>
          </p:txBody>
        </p:sp>
        <p:sp>
          <p:nvSpPr>
            <p:cNvPr id="60450" name="Text Box 100"/>
            <p:cNvSpPr txBox="1">
              <a:spLocks noChangeArrowheads="1"/>
            </p:cNvSpPr>
            <p:nvPr/>
          </p:nvSpPr>
          <p:spPr bwMode="auto">
            <a:xfrm>
              <a:off x="376084" y="5808663"/>
              <a:ext cx="90249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lvl1pPr defTabSz="912813" eaLnBrk="0" hangingPunct="0">
                <a:defRPr>
                  <a:solidFill>
                    <a:schemeClr val="tx1"/>
                  </a:solidFill>
                  <a:latin typeface="Arial" charset="0"/>
                  <a:ea typeface="Arial" charset="0"/>
                  <a:cs typeface="Arial" charset="0"/>
                </a:defRPr>
              </a:lvl1pPr>
              <a:lvl2pPr marL="742950" indent="-285750" defTabSz="912813" eaLnBrk="0" hangingPunct="0">
                <a:defRPr>
                  <a:solidFill>
                    <a:schemeClr val="tx1"/>
                  </a:solidFill>
                  <a:latin typeface="Arial" charset="0"/>
                  <a:ea typeface="Arial" charset="0"/>
                  <a:cs typeface="Arial" charset="0"/>
                </a:defRPr>
              </a:lvl2pPr>
              <a:lvl3pPr marL="1143000" indent="-228600" defTabSz="912813" eaLnBrk="0" hangingPunct="0">
                <a:defRPr>
                  <a:solidFill>
                    <a:schemeClr val="tx1"/>
                  </a:solidFill>
                  <a:latin typeface="Arial" charset="0"/>
                  <a:ea typeface="Arial" charset="0"/>
                  <a:cs typeface="Arial" charset="0"/>
                </a:defRPr>
              </a:lvl3pPr>
              <a:lvl4pPr marL="1600200" indent="-228600" defTabSz="912813" eaLnBrk="0" hangingPunct="0">
                <a:defRPr>
                  <a:solidFill>
                    <a:schemeClr val="tx1"/>
                  </a:solidFill>
                  <a:latin typeface="Arial" charset="0"/>
                  <a:ea typeface="Arial" charset="0"/>
                  <a:cs typeface="Arial" charset="0"/>
                </a:defRPr>
              </a:lvl4pPr>
              <a:lvl5pPr marL="2057400" indent="-228600" defTabSz="912813" eaLnBrk="0" hangingPunct="0">
                <a:defRPr>
                  <a:solidFill>
                    <a:schemeClr val="tx1"/>
                  </a:solidFill>
                  <a:latin typeface="Arial" charset="0"/>
                  <a:ea typeface="Arial" charset="0"/>
                  <a:cs typeface="Arial" charset="0"/>
                </a:defRPr>
              </a:lvl5pPr>
              <a:lvl6pPr marL="2514600" indent="-228600" defTabSz="912813"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2813"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2813"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2813"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fr-CH" altLang="en-US" sz="1600" b="1">
                  <a:solidFill>
                    <a:prstClr val="black"/>
                  </a:solidFill>
                  <a:latin typeface="Calibri" charset="0"/>
                  <a:ea typeface="Calibri" charset="0"/>
                  <a:cs typeface="Calibri" charset="0"/>
                </a:rPr>
                <a:t>Activity 10</a:t>
              </a:r>
              <a:endParaRPr lang="en-US" altLang="en-US" sz="1600" b="1">
                <a:solidFill>
                  <a:prstClr val="black"/>
                </a:solidFill>
                <a:latin typeface="Calibri" charset="0"/>
                <a:ea typeface="Calibri" charset="0"/>
                <a:cs typeface="Calibri" charset="0"/>
              </a:endParaRPr>
            </a:p>
          </p:txBody>
        </p:sp>
        <p:sp>
          <p:nvSpPr>
            <p:cNvPr id="60451" name="Text Box 101"/>
            <p:cNvSpPr txBox="1">
              <a:spLocks noChangeArrowheads="1"/>
            </p:cNvSpPr>
            <p:nvPr/>
          </p:nvSpPr>
          <p:spPr bwMode="auto">
            <a:xfrm>
              <a:off x="376084" y="3651602"/>
              <a:ext cx="79829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lvl1pPr defTabSz="912813" eaLnBrk="0" hangingPunct="0">
                <a:defRPr>
                  <a:solidFill>
                    <a:schemeClr val="tx1"/>
                  </a:solidFill>
                  <a:latin typeface="Arial" charset="0"/>
                  <a:ea typeface="Arial" charset="0"/>
                  <a:cs typeface="Arial" charset="0"/>
                </a:defRPr>
              </a:lvl1pPr>
              <a:lvl2pPr marL="742950" indent="-285750" defTabSz="912813" eaLnBrk="0" hangingPunct="0">
                <a:defRPr>
                  <a:solidFill>
                    <a:schemeClr val="tx1"/>
                  </a:solidFill>
                  <a:latin typeface="Arial" charset="0"/>
                  <a:ea typeface="Arial" charset="0"/>
                  <a:cs typeface="Arial" charset="0"/>
                </a:defRPr>
              </a:lvl2pPr>
              <a:lvl3pPr marL="1143000" indent="-228600" defTabSz="912813" eaLnBrk="0" hangingPunct="0">
                <a:defRPr>
                  <a:solidFill>
                    <a:schemeClr val="tx1"/>
                  </a:solidFill>
                  <a:latin typeface="Arial" charset="0"/>
                  <a:ea typeface="Arial" charset="0"/>
                  <a:cs typeface="Arial" charset="0"/>
                </a:defRPr>
              </a:lvl3pPr>
              <a:lvl4pPr marL="1600200" indent="-228600" defTabSz="912813" eaLnBrk="0" hangingPunct="0">
                <a:defRPr>
                  <a:solidFill>
                    <a:schemeClr val="tx1"/>
                  </a:solidFill>
                  <a:latin typeface="Arial" charset="0"/>
                  <a:ea typeface="Arial" charset="0"/>
                  <a:cs typeface="Arial" charset="0"/>
                </a:defRPr>
              </a:lvl4pPr>
              <a:lvl5pPr marL="2057400" indent="-228600" defTabSz="912813" eaLnBrk="0" hangingPunct="0">
                <a:defRPr>
                  <a:solidFill>
                    <a:schemeClr val="tx1"/>
                  </a:solidFill>
                  <a:latin typeface="Arial" charset="0"/>
                  <a:ea typeface="Arial" charset="0"/>
                  <a:cs typeface="Arial" charset="0"/>
                </a:defRPr>
              </a:lvl5pPr>
              <a:lvl6pPr marL="2514600" indent="-228600" defTabSz="912813"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2813"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2813"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2813"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fr-CH" altLang="en-US" sz="1600" b="1">
                  <a:solidFill>
                    <a:prstClr val="black"/>
                  </a:solidFill>
                  <a:latin typeface="Calibri" charset="0"/>
                  <a:ea typeface="Calibri" charset="0"/>
                  <a:cs typeface="Calibri" charset="0"/>
                </a:rPr>
                <a:t>Activity 3</a:t>
              </a:r>
              <a:endParaRPr lang="en-US" altLang="en-US" sz="1600" b="1">
                <a:solidFill>
                  <a:prstClr val="black"/>
                </a:solidFill>
                <a:latin typeface="Calibri" charset="0"/>
                <a:ea typeface="Calibri" charset="0"/>
                <a:cs typeface="Calibri" charset="0"/>
              </a:endParaRPr>
            </a:p>
          </p:txBody>
        </p:sp>
        <p:sp>
          <p:nvSpPr>
            <p:cNvPr id="60452" name="Text Box 102"/>
            <p:cNvSpPr txBox="1">
              <a:spLocks noChangeArrowheads="1"/>
            </p:cNvSpPr>
            <p:nvPr/>
          </p:nvSpPr>
          <p:spPr bwMode="auto">
            <a:xfrm>
              <a:off x="376084" y="3959753"/>
              <a:ext cx="79829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lvl1pPr defTabSz="912813" eaLnBrk="0" hangingPunct="0">
                <a:defRPr>
                  <a:solidFill>
                    <a:schemeClr val="tx1"/>
                  </a:solidFill>
                  <a:latin typeface="Arial" charset="0"/>
                  <a:ea typeface="Arial" charset="0"/>
                  <a:cs typeface="Arial" charset="0"/>
                </a:defRPr>
              </a:lvl1pPr>
              <a:lvl2pPr marL="742950" indent="-285750" defTabSz="912813" eaLnBrk="0" hangingPunct="0">
                <a:defRPr>
                  <a:solidFill>
                    <a:schemeClr val="tx1"/>
                  </a:solidFill>
                  <a:latin typeface="Arial" charset="0"/>
                  <a:ea typeface="Arial" charset="0"/>
                  <a:cs typeface="Arial" charset="0"/>
                </a:defRPr>
              </a:lvl2pPr>
              <a:lvl3pPr marL="1143000" indent="-228600" defTabSz="912813" eaLnBrk="0" hangingPunct="0">
                <a:defRPr>
                  <a:solidFill>
                    <a:schemeClr val="tx1"/>
                  </a:solidFill>
                  <a:latin typeface="Arial" charset="0"/>
                  <a:ea typeface="Arial" charset="0"/>
                  <a:cs typeface="Arial" charset="0"/>
                </a:defRPr>
              </a:lvl3pPr>
              <a:lvl4pPr marL="1600200" indent="-228600" defTabSz="912813" eaLnBrk="0" hangingPunct="0">
                <a:defRPr>
                  <a:solidFill>
                    <a:schemeClr val="tx1"/>
                  </a:solidFill>
                  <a:latin typeface="Arial" charset="0"/>
                  <a:ea typeface="Arial" charset="0"/>
                  <a:cs typeface="Arial" charset="0"/>
                </a:defRPr>
              </a:lvl4pPr>
              <a:lvl5pPr marL="2057400" indent="-228600" defTabSz="912813" eaLnBrk="0" hangingPunct="0">
                <a:defRPr>
                  <a:solidFill>
                    <a:schemeClr val="tx1"/>
                  </a:solidFill>
                  <a:latin typeface="Arial" charset="0"/>
                  <a:ea typeface="Arial" charset="0"/>
                  <a:cs typeface="Arial" charset="0"/>
                </a:defRPr>
              </a:lvl5pPr>
              <a:lvl6pPr marL="2514600" indent="-228600" defTabSz="912813"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2813"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2813"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2813"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fr-CH" altLang="en-US" sz="1600" b="1">
                  <a:solidFill>
                    <a:prstClr val="black"/>
                  </a:solidFill>
                  <a:latin typeface="Calibri" charset="0"/>
                  <a:ea typeface="Calibri" charset="0"/>
                  <a:cs typeface="Calibri" charset="0"/>
                </a:rPr>
                <a:t>Activity 4</a:t>
              </a:r>
              <a:endParaRPr lang="en-US" altLang="en-US" sz="1600" b="1">
                <a:solidFill>
                  <a:prstClr val="black"/>
                </a:solidFill>
                <a:latin typeface="Calibri" charset="0"/>
                <a:ea typeface="Calibri" charset="0"/>
                <a:cs typeface="Calibri" charset="0"/>
              </a:endParaRPr>
            </a:p>
          </p:txBody>
        </p:sp>
        <p:sp>
          <p:nvSpPr>
            <p:cNvPr id="60453" name="Text Box 103"/>
            <p:cNvSpPr txBox="1">
              <a:spLocks noChangeArrowheads="1"/>
            </p:cNvSpPr>
            <p:nvPr/>
          </p:nvSpPr>
          <p:spPr bwMode="auto">
            <a:xfrm>
              <a:off x="376084" y="4267904"/>
              <a:ext cx="79829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lvl1pPr defTabSz="912813" eaLnBrk="0" hangingPunct="0">
                <a:defRPr>
                  <a:solidFill>
                    <a:schemeClr val="tx1"/>
                  </a:solidFill>
                  <a:latin typeface="Arial" charset="0"/>
                  <a:ea typeface="Arial" charset="0"/>
                  <a:cs typeface="Arial" charset="0"/>
                </a:defRPr>
              </a:lvl1pPr>
              <a:lvl2pPr marL="742950" indent="-285750" defTabSz="912813" eaLnBrk="0" hangingPunct="0">
                <a:defRPr>
                  <a:solidFill>
                    <a:schemeClr val="tx1"/>
                  </a:solidFill>
                  <a:latin typeface="Arial" charset="0"/>
                  <a:ea typeface="Arial" charset="0"/>
                  <a:cs typeface="Arial" charset="0"/>
                </a:defRPr>
              </a:lvl2pPr>
              <a:lvl3pPr marL="1143000" indent="-228600" defTabSz="912813" eaLnBrk="0" hangingPunct="0">
                <a:defRPr>
                  <a:solidFill>
                    <a:schemeClr val="tx1"/>
                  </a:solidFill>
                  <a:latin typeface="Arial" charset="0"/>
                  <a:ea typeface="Arial" charset="0"/>
                  <a:cs typeface="Arial" charset="0"/>
                </a:defRPr>
              </a:lvl3pPr>
              <a:lvl4pPr marL="1600200" indent="-228600" defTabSz="912813" eaLnBrk="0" hangingPunct="0">
                <a:defRPr>
                  <a:solidFill>
                    <a:schemeClr val="tx1"/>
                  </a:solidFill>
                  <a:latin typeface="Arial" charset="0"/>
                  <a:ea typeface="Arial" charset="0"/>
                  <a:cs typeface="Arial" charset="0"/>
                </a:defRPr>
              </a:lvl4pPr>
              <a:lvl5pPr marL="2057400" indent="-228600" defTabSz="912813" eaLnBrk="0" hangingPunct="0">
                <a:defRPr>
                  <a:solidFill>
                    <a:schemeClr val="tx1"/>
                  </a:solidFill>
                  <a:latin typeface="Arial" charset="0"/>
                  <a:ea typeface="Arial" charset="0"/>
                  <a:cs typeface="Arial" charset="0"/>
                </a:defRPr>
              </a:lvl5pPr>
              <a:lvl6pPr marL="2514600" indent="-228600" defTabSz="912813"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2813"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2813"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2813"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fr-CH" altLang="en-US" sz="1600" b="1">
                  <a:solidFill>
                    <a:prstClr val="black"/>
                  </a:solidFill>
                  <a:latin typeface="Calibri" charset="0"/>
                  <a:ea typeface="Calibri" charset="0"/>
                  <a:cs typeface="Calibri" charset="0"/>
                </a:rPr>
                <a:t>Activity 5</a:t>
              </a:r>
              <a:endParaRPr lang="en-US" altLang="en-US" sz="1600" b="1">
                <a:solidFill>
                  <a:prstClr val="black"/>
                </a:solidFill>
                <a:latin typeface="Calibri" charset="0"/>
                <a:ea typeface="Calibri" charset="0"/>
                <a:cs typeface="Calibri" charset="0"/>
              </a:endParaRPr>
            </a:p>
          </p:txBody>
        </p:sp>
        <p:sp>
          <p:nvSpPr>
            <p:cNvPr id="60454" name="Text Box 104"/>
            <p:cNvSpPr txBox="1">
              <a:spLocks noChangeArrowheads="1"/>
            </p:cNvSpPr>
            <p:nvPr/>
          </p:nvSpPr>
          <p:spPr bwMode="auto">
            <a:xfrm>
              <a:off x="376084" y="3343451"/>
              <a:ext cx="79829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lvl1pPr defTabSz="912813" eaLnBrk="0" hangingPunct="0">
                <a:defRPr>
                  <a:solidFill>
                    <a:schemeClr val="tx1"/>
                  </a:solidFill>
                  <a:latin typeface="Arial" charset="0"/>
                  <a:ea typeface="Arial" charset="0"/>
                  <a:cs typeface="Arial" charset="0"/>
                </a:defRPr>
              </a:lvl1pPr>
              <a:lvl2pPr marL="742950" indent="-285750" defTabSz="912813" eaLnBrk="0" hangingPunct="0">
                <a:defRPr>
                  <a:solidFill>
                    <a:schemeClr val="tx1"/>
                  </a:solidFill>
                  <a:latin typeface="Arial" charset="0"/>
                  <a:ea typeface="Arial" charset="0"/>
                  <a:cs typeface="Arial" charset="0"/>
                </a:defRPr>
              </a:lvl2pPr>
              <a:lvl3pPr marL="1143000" indent="-228600" defTabSz="912813" eaLnBrk="0" hangingPunct="0">
                <a:defRPr>
                  <a:solidFill>
                    <a:schemeClr val="tx1"/>
                  </a:solidFill>
                  <a:latin typeface="Arial" charset="0"/>
                  <a:ea typeface="Arial" charset="0"/>
                  <a:cs typeface="Arial" charset="0"/>
                </a:defRPr>
              </a:lvl3pPr>
              <a:lvl4pPr marL="1600200" indent="-228600" defTabSz="912813" eaLnBrk="0" hangingPunct="0">
                <a:defRPr>
                  <a:solidFill>
                    <a:schemeClr val="tx1"/>
                  </a:solidFill>
                  <a:latin typeface="Arial" charset="0"/>
                  <a:ea typeface="Arial" charset="0"/>
                  <a:cs typeface="Arial" charset="0"/>
                </a:defRPr>
              </a:lvl4pPr>
              <a:lvl5pPr marL="2057400" indent="-228600" defTabSz="912813" eaLnBrk="0" hangingPunct="0">
                <a:defRPr>
                  <a:solidFill>
                    <a:schemeClr val="tx1"/>
                  </a:solidFill>
                  <a:latin typeface="Arial" charset="0"/>
                  <a:ea typeface="Arial" charset="0"/>
                  <a:cs typeface="Arial" charset="0"/>
                </a:defRPr>
              </a:lvl5pPr>
              <a:lvl6pPr marL="2514600" indent="-228600" defTabSz="912813"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12813"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12813"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12813"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fr-CH" altLang="en-US" sz="1600" b="1" dirty="0">
                  <a:solidFill>
                    <a:prstClr val="black"/>
                  </a:solidFill>
                  <a:latin typeface="Calibri" charset="0"/>
                  <a:ea typeface="Calibri" charset="0"/>
                  <a:cs typeface="Calibri" charset="0"/>
                </a:rPr>
                <a:t>Activity 2</a:t>
              </a:r>
              <a:endParaRPr lang="en-US" altLang="en-US" sz="1600" b="1" dirty="0">
                <a:solidFill>
                  <a:prstClr val="black"/>
                </a:solidFill>
                <a:latin typeface="Calibri" charset="0"/>
                <a:ea typeface="Calibri" charset="0"/>
                <a:cs typeface="Calibri" charset="0"/>
              </a:endParaRPr>
            </a:p>
          </p:txBody>
        </p:sp>
        <p:sp>
          <p:nvSpPr>
            <p:cNvPr id="60456" name="AutoShape 26"/>
            <p:cNvSpPr>
              <a:spLocks noChangeArrowheads="1"/>
            </p:cNvSpPr>
            <p:nvPr/>
          </p:nvSpPr>
          <p:spPr bwMode="auto">
            <a:xfrm>
              <a:off x="7626652" y="1824038"/>
              <a:ext cx="1188736" cy="479141"/>
            </a:xfrm>
            <a:prstGeom prst="homePlate">
              <a:avLst>
                <a:gd name="adj" fmla="val 58203"/>
              </a:avLst>
            </a:prstGeom>
            <a:gradFill rotWithShape="1">
              <a:gsLst>
                <a:gs pos="0">
                  <a:srgbClr val="F3FD91"/>
                </a:gs>
                <a:gs pos="100000">
                  <a:srgbClr val="BCFCBC"/>
                </a:gs>
              </a:gsLst>
              <a:lin ang="5400000" scaled="1"/>
            </a:gra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3778" tIns="46889" rIns="93778" bIns="46889" anchor="ctr"/>
            <a:lstStyle>
              <a:lvl1pPr defTabSz="930275" eaLnBrk="0" hangingPunct="0">
                <a:defRPr>
                  <a:solidFill>
                    <a:schemeClr val="tx1"/>
                  </a:solidFill>
                  <a:latin typeface="Arial" charset="0"/>
                  <a:ea typeface="Arial" charset="0"/>
                  <a:cs typeface="Arial" charset="0"/>
                </a:defRPr>
              </a:lvl1pPr>
              <a:lvl2pPr marL="742950" indent="-285750" defTabSz="930275" eaLnBrk="0" hangingPunct="0">
                <a:defRPr>
                  <a:solidFill>
                    <a:schemeClr val="tx1"/>
                  </a:solidFill>
                  <a:latin typeface="Arial" charset="0"/>
                  <a:ea typeface="Arial" charset="0"/>
                  <a:cs typeface="Arial" charset="0"/>
                </a:defRPr>
              </a:lvl2pPr>
              <a:lvl3pPr marL="1143000" indent="-228600" defTabSz="930275" eaLnBrk="0" hangingPunct="0">
                <a:defRPr>
                  <a:solidFill>
                    <a:schemeClr val="tx1"/>
                  </a:solidFill>
                  <a:latin typeface="Arial" charset="0"/>
                  <a:ea typeface="Arial" charset="0"/>
                  <a:cs typeface="Arial" charset="0"/>
                </a:defRPr>
              </a:lvl3pPr>
              <a:lvl4pPr marL="1600200" indent="-228600" defTabSz="930275" eaLnBrk="0" hangingPunct="0">
                <a:defRPr>
                  <a:solidFill>
                    <a:schemeClr val="tx1"/>
                  </a:solidFill>
                  <a:latin typeface="Arial" charset="0"/>
                  <a:ea typeface="Arial" charset="0"/>
                  <a:cs typeface="Arial" charset="0"/>
                </a:defRPr>
              </a:lvl4pPr>
              <a:lvl5pPr marL="2057400" indent="-228600" defTabSz="930275" eaLnBrk="0" hangingPunct="0">
                <a:defRPr>
                  <a:solidFill>
                    <a:schemeClr val="tx1"/>
                  </a:solidFill>
                  <a:latin typeface="Arial" charset="0"/>
                  <a:ea typeface="Arial" charset="0"/>
                  <a:cs typeface="Arial" charset="0"/>
                </a:defRPr>
              </a:lvl5pPr>
              <a:lvl6pPr marL="2514600" indent="-228600" defTabSz="93027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3027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3027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30275"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tLang="en-US" b="1">
                  <a:solidFill>
                    <a:prstClr val="black"/>
                  </a:solidFill>
                  <a:latin typeface="Calibri" charset="0"/>
                  <a:ea typeface="Calibri" charset="0"/>
                  <a:cs typeface="Calibri" charset="0"/>
                </a:rPr>
                <a:t>10+</a:t>
              </a:r>
            </a:p>
          </p:txBody>
        </p:sp>
        <p:sp>
          <p:nvSpPr>
            <p:cNvPr id="60464" name="AutoShape 24"/>
            <p:cNvSpPr>
              <a:spLocks noChangeArrowheads="1"/>
            </p:cNvSpPr>
            <p:nvPr/>
          </p:nvSpPr>
          <p:spPr bwMode="auto">
            <a:xfrm>
              <a:off x="6967089" y="1812926"/>
              <a:ext cx="659563" cy="492124"/>
            </a:xfrm>
            <a:prstGeom prst="homePlate">
              <a:avLst>
                <a:gd name="adj" fmla="val 37187"/>
              </a:avLst>
            </a:prstGeom>
            <a:gradFill rotWithShape="1">
              <a:gsLst>
                <a:gs pos="0">
                  <a:srgbClr val="F3FD91"/>
                </a:gs>
                <a:gs pos="100000">
                  <a:srgbClr val="BCFCBC"/>
                </a:gs>
              </a:gsLst>
              <a:lin ang="5400000" scaled="1"/>
            </a:gra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3778" tIns="46889" rIns="93778" bIns="46889" anchor="ctr"/>
            <a:lstStyle>
              <a:lvl1pPr defTabSz="930275" eaLnBrk="0" hangingPunct="0">
                <a:defRPr>
                  <a:solidFill>
                    <a:schemeClr val="tx1"/>
                  </a:solidFill>
                  <a:latin typeface="Arial" charset="0"/>
                  <a:ea typeface="Arial" charset="0"/>
                  <a:cs typeface="Arial" charset="0"/>
                </a:defRPr>
              </a:lvl1pPr>
              <a:lvl2pPr marL="742950" indent="-285750" defTabSz="930275" eaLnBrk="0" hangingPunct="0">
                <a:defRPr>
                  <a:solidFill>
                    <a:schemeClr val="tx1"/>
                  </a:solidFill>
                  <a:latin typeface="Arial" charset="0"/>
                  <a:ea typeface="Arial" charset="0"/>
                  <a:cs typeface="Arial" charset="0"/>
                </a:defRPr>
              </a:lvl2pPr>
              <a:lvl3pPr marL="1143000" indent="-228600" defTabSz="930275" eaLnBrk="0" hangingPunct="0">
                <a:defRPr>
                  <a:solidFill>
                    <a:schemeClr val="tx1"/>
                  </a:solidFill>
                  <a:latin typeface="Arial" charset="0"/>
                  <a:ea typeface="Arial" charset="0"/>
                  <a:cs typeface="Arial" charset="0"/>
                </a:defRPr>
              </a:lvl3pPr>
              <a:lvl4pPr marL="1600200" indent="-228600" defTabSz="930275" eaLnBrk="0" hangingPunct="0">
                <a:defRPr>
                  <a:solidFill>
                    <a:schemeClr val="tx1"/>
                  </a:solidFill>
                  <a:latin typeface="Arial" charset="0"/>
                  <a:ea typeface="Arial" charset="0"/>
                  <a:cs typeface="Arial" charset="0"/>
                </a:defRPr>
              </a:lvl4pPr>
              <a:lvl5pPr marL="2057400" indent="-228600" defTabSz="930275" eaLnBrk="0" hangingPunct="0">
                <a:defRPr>
                  <a:solidFill>
                    <a:schemeClr val="tx1"/>
                  </a:solidFill>
                  <a:latin typeface="Arial" charset="0"/>
                  <a:ea typeface="Arial" charset="0"/>
                  <a:cs typeface="Arial" charset="0"/>
                </a:defRPr>
              </a:lvl5pPr>
              <a:lvl6pPr marL="2514600" indent="-228600" defTabSz="93027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3027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3027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30275"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tLang="en-US" b="1">
                  <a:solidFill>
                    <a:prstClr val="black"/>
                  </a:solidFill>
                  <a:latin typeface="Calibri" charset="0"/>
                  <a:ea typeface="Calibri" charset="0"/>
                  <a:cs typeface="Calibri" charset="0"/>
                </a:rPr>
                <a:t>9</a:t>
              </a:r>
            </a:p>
          </p:txBody>
        </p:sp>
        <p:sp>
          <p:nvSpPr>
            <p:cNvPr id="60465" name="AutoShape 42"/>
            <p:cNvSpPr>
              <a:spLocks noChangeArrowheads="1"/>
            </p:cNvSpPr>
            <p:nvPr/>
          </p:nvSpPr>
          <p:spPr bwMode="auto">
            <a:xfrm>
              <a:off x="6346324" y="1824038"/>
              <a:ext cx="620765" cy="481012"/>
            </a:xfrm>
            <a:prstGeom prst="homePlate">
              <a:avLst>
                <a:gd name="adj" fmla="val 37187"/>
              </a:avLst>
            </a:prstGeom>
            <a:gradFill rotWithShape="1">
              <a:gsLst>
                <a:gs pos="0">
                  <a:srgbClr val="F3FD91"/>
                </a:gs>
                <a:gs pos="100000">
                  <a:srgbClr val="BCFCBC"/>
                </a:gs>
              </a:gsLst>
              <a:lin ang="5400000" scaled="1"/>
            </a:gra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3778" tIns="46889" rIns="93778" bIns="46889" anchor="ctr"/>
            <a:lstStyle>
              <a:lvl1pPr defTabSz="930275" eaLnBrk="0" hangingPunct="0">
                <a:defRPr>
                  <a:solidFill>
                    <a:schemeClr val="tx1"/>
                  </a:solidFill>
                  <a:latin typeface="Arial" charset="0"/>
                  <a:ea typeface="Arial" charset="0"/>
                  <a:cs typeface="Arial" charset="0"/>
                </a:defRPr>
              </a:lvl1pPr>
              <a:lvl2pPr marL="742950" indent="-285750" defTabSz="930275" eaLnBrk="0" hangingPunct="0">
                <a:defRPr>
                  <a:solidFill>
                    <a:schemeClr val="tx1"/>
                  </a:solidFill>
                  <a:latin typeface="Arial" charset="0"/>
                  <a:ea typeface="Arial" charset="0"/>
                  <a:cs typeface="Arial" charset="0"/>
                </a:defRPr>
              </a:lvl2pPr>
              <a:lvl3pPr marL="1143000" indent="-228600" defTabSz="930275" eaLnBrk="0" hangingPunct="0">
                <a:defRPr>
                  <a:solidFill>
                    <a:schemeClr val="tx1"/>
                  </a:solidFill>
                  <a:latin typeface="Arial" charset="0"/>
                  <a:ea typeface="Arial" charset="0"/>
                  <a:cs typeface="Arial" charset="0"/>
                </a:defRPr>
              </a:lvl3pPr>
              <a:lvl4pPr marL="1600200" indent="-228600" defTabSz="930275" eaLnBrk="0" hangingPunct="0">
                <a:defRPr>
                  <a:solidFill>
                    <a:schemeClr val="tx1"/>
                  </a:solidFill>
                  <a:latin typeface="Arial" charset="0"/>
                  <a:ea typeface="Arial" charset="0"/>
                  <a:cs typeface="Arial" charset="0"/>
                </a:defRPr>
              </a:lvl4pPr>
              <a:lvl5pPr marL="2057400" indent="-228600" defTabSz="930275" eaLnBrk="0" hangingPunct="0">
                <a:defRPr>
                  <a:solidFill>
                    <a:schemeClr val="tx1"/>
                  </a:solidFill>
                  <a:latin typeface="Arial" charset="0"/>
                  <a:ea typeface="Arial" charset="0"/>
                  <a:cs typeface="Arial" charset="0"/>
                </a:defRPr>
              </a:lvl5pPr>
              <a:lvl6pPr marL="2514600" indent="-228600" defTabSz="93027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3027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3027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30275"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tLang="en-US" b="1">
                  <a:solidFill>
                    <a:prstClr val="black"/>
                  </a:solidFill>
                  <a:latin typeface="Calibri" charset="0"/>
                  <a:ea typeface="Calibri" charset="0"/>
                  <a:cs typeface="Calibri" charset="0"/>
                </a:rPr>
                <a:t>8</a:t>
              </a:r>
            </a:p>
          </p:txBody>
        </p:sp>
        <p:sp>
          <p:nvSpPr>
            <p:cNvPr id="60466" name="AutoShape 51"/>
            <p:cNvSpPr>
              <a:spLocks noChangeArrowheads="1"/>
            </p:cNvSpPr>
            <p:nvPr/>
          </p:nvSpPr>
          <p:spPr bwMode="auto">
            <a:xfrm>
              <a:off x="5778353" y="1862138"/>
              <a:ext cx="567971" cy="442912"/>
            </a:xfrm>
            <a:prstGeom prst="homePlate">
              <a:avLst>
                <a:gd name="adj" fmla="val 37187"/>
              </a:avLst>
            </a:prstGeom>
            <a:gradFill rotWithShape="1">
              <a:gsLst>
                <a:gs pos="0">
                  <a:srgbClr val="F3FD91"/>
                </a:gs>
                <a:gs pos="100000">
                  <a:srgbClr val="BCFCBC"/>
                </a:gs>
              </a:gsLst>
              <a:lin ang="5400000" scaled="1"/>
            </a:gra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3778" tIns="46889" rIns="93778" bIns="46889" anchor="ctr"/>
            <a:lstStyle>
              <a:lvl1pPr defTabSz="930275" eaLnBrk="0" hangingPunct="0">
                <a:defRPr>
                  <a:solidFill>
                    <a:schemeClr val="tx1"/>
                  </a:solidFill>
                  <a:latin typeface="Arial" charset="0"/>
                  <a:ea typeface="Arial" charset="0"/>
                  <a:cs typeface="Arial" charset="0"/>
                </a:defRPr>
              </a:lvl1pPr>
              <a:lvl2pPr marL="742950" indent="-285750" defTabSz="930275" eaLnBrk="0" hangingPunct="0">
                <a:defRPr>
                  <a:solidFill>
                    <a:schemeClr val="tx1"/>
                  </a:solidFill>
                  <a:latin typeface="Arial" charset="0"/>
                  <a:ea typeface="Arial" charset="0"/>
                  <a:cs typeface="Arial" charset="0"/>
                </a:defRPr>
              </a:lvl2pPr>
              <a:lvl3pPr marL="1143000" indent="-228600" defTabSz="930275" eaLnBrk="0" hangingPunct="0">
                <a:defRPr>
                  <a:solidFill>
                    <a:schemeClr val="tx1"/>
                  </a:solidFill>
                  <a:latin typeface="Arial" charset="0"/>
                  <a:ea typeface="Arial" charset="0"/>
                  <a:cs typeface="Arial" charset="0"/>
                </a:defRPr>
              </a:lvl3pPr>
              <a:lvl4pPr marL="1600200" indent="-228600" defTabSz="930275" eaLnBrk="0" hangingPunct="0">
                <a:defRPr>
                  <a:solidFill>
                    <a:schemeClr val="tx1"/>
                  </a:solidFill>
                  <a:latin typeface="Arial" charset="0"/>
                  <a:ea typeface="Arial" charset="0"/>
                  <a:cs typeface="Arial" charset="0"/>
                </a:defRPr>
              </a:lvl4pPr>
              <a:lvl5pPr marL="2057400" indent="-228600" defTabSz="930275" eaLnBrk="0" hangingPunct="0">
                <a:defRPr>
                  <a:solidFill>
                    <a:schemeClr val="tx1"/>
                  </a:solidFill>
                  <a:latin typeface="Arial" charset="0"/>
                  <a:ea typeface="Arial" charset="0"/>
                  <a:cs typeface="Arial" charset="0"/>
                </a:defRPr>
              </a:lvl5pPr>
              <a:lvl6pPr marL="2514600" indent="-228600" defTabSz="93027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3027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3027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30275"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tLang="en-US" b="1">
                  <a:solidFill>
                    <a:prstClr val="black"/>
                  </a:solidFill>
                  <a:latin typeface="Calibri" charset="0"/>
                  <a:ea typeface="Calibri" charset="0"/>
                  <a:cs typeface="Calibri" charset="0"/>
                </a:rPr>
                <a:t>7</a:t>
              </a:r>
            </a:p>
          </p:txBody>
        </p:sp>
        <p:sp>
          <p:nvSpPr>
            <p:cNvPr id="60467" name="AutoShape 53"/>
            <p:cNvSpPr>
              <a:spLocks noChangeArrowheads="1"/>
            </p:cNvSpPr>
            <p:nvPr/>
          </p:nvSpPr>
          <p:spPr bwMode="auto">
            <a:xfrm>
              <a:off x="5079285" y="1862138"/>
              <a:ext cx="646273" cy="442912"/>
            </a:xfrm>
            <a:prstGeom prst="homePlate">
              <a:avLst>
                <a:gd name="adj" fmla="val 37187"/>
              </a:avLst>
            </a:prstGeom>
            <a:gradFill rotWithShape="1">
              <a:gsLst>
                <a:gs pos="0">
                  <a:srgbClr val="F3FD91"/>
                </a:gs>
                <a:gs pos="100000">
                  <a:srgbClr val="BCFCBC"/>
                </a:gs>
              </a:gsLst>
              <a:lin ang="5400000" scaled="1"/>
            </a:gra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3778" tIns="46889" rIns="93778" bIns="46889" anchor="ctr"/>
            <a:lstStyle>
              <a:lvl1pPr defTabSz="930275" eaLnBrk="0" hangingPunct="0">
                <a:defRPr>
                  <a:solidFill>
                    <a:schemeClr val="tx1"/>
                  </a:solidFill>
                  <a:latin typeface="Arial" charset="0"/>
                  <a:ea typeface="Arial" charset="0"/>
                  <a:cs typeface="Arial" charset="0"/>
                </a:defRPr>
              </a:lvl1pPr>
              <a:lvl2pPr marL="742950" indent="-285750" defTabSz="930275" eaLnBrk="0" hangingPunct="0">
                <a:defRPr>
                  <a:solidFill>
                    <a:schemeClr val="tx1"/>
                  </a:solidFill>
                  <a:latin typeface="Arial" charset="0"/>
                  <a:ea typeface="Arial" charset="0"/>
                  <a:cs typeface="Arial" charset="0"/>
                </a:defRPr>
              </a:lvl2pPr>
              <a:lvl3pPr marL="1143000" indent="-228600" defTabSz="930275" eaLnBrk="0" hangingPunct="0">
                <a:defRPr>
                  <a:solidFill>
                    <a:schemeClr val="tx1"/>
                  </a:solidFill>
                  <a:latin typeface="Arial" charset="0"/>
                  <a:ea typeface="Arial" charset="0"/>
                  <a:cs typeface="Arial" charset="0"/>
                </a:defRPr>
              </a:lvl3pPr>
              <a:lvl4pPr marL="1600200" indent="-228600" defTabSz="930275" eaLnBrk="0" hangingPunct="0">
                <a:defRPr>
                  <a:solidFill>
                    <a:schemeClr val="tx1"/>
                  </a:solidFill>
                  <a:latin typeface="Arial" charset="0"/>
                  <a:ea typeface="Arial" charset="0"/>
                  <a:cs typeface="Arial" charset="0"/>
                </a:defRPr>
              </a:lvl4pPr>
              <a:lvl5pPr marL="2057400" indent="-228600" defTabSz="930275" eaLnBrk="0" hangingPunct="0">
                <a:defRPr>
                  <a:solidFill>
                    <a:schemeClr val="tx1"/>
                  </a:solidFill>
                  <a:latin typeface="Arial" charset="0"/>
                  <a:ea typeface="Arial" charset="0"/>
                  <a:cs typeface="Arial" charset="0"/>
                </a:defRPr>
              </a:lvl5pPr>
              <a:lvl6pPr marL="2514600" indent="-228600" defTabSz="93027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3027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3027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30275"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tLang="en-US" b="1">
                  <a:solidFill>
                    <a:prstClr val="black"/>
                  </a:solidFill>
                  <a:latin typeface="Calibri" charset="0"/>
                  <a:ea typeface="Calibri" charset="0"/>
                  <a:cs typeface="Calibri" charset="0"/>
                </a:rPr>
                <a:t>6</a:t>
              </a:r>
            </a:p>
          </p:txBody>
        </p:sp>
        <p:sp>
          <p:nvSpPr>
            <p:cNvPr id="60458" name="AutoShape 56"/>
            <p:cNvSpPr>
              <a:spLocks noChangeArrowheads="1"/>
            </p:cNvSpPr>
            <p:nvPr/>
          </p:nvSpPr>
          <p:spPr bwMode="auto">
            <a:xfrm>
              <a:off x="4457534" y="1849438"/>
              <a:ext cx="608020" cy="455612"/>
            </a:xfrm>
            <a:prstGeom prst="homePlate">
              <a:avLst>
                <a:gd name="adj" fmla="val 37263"/>
              </a:avLst>
            </a:prstGeom>
            <a:gradFill rotWithShape="1">
              <a:gsLst>
                <a:gs pos="0">
                  <a:srgbClr val="F3FD91"/>
                </a:gs>
                <a:gs pos="100000">
                  <a:srgbClr val="BCFCBC"/>
                </a:gs>
              </a:gsLst>
              <a:lin ang="5400000" scaled="1"/>
            </a:gra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3778" tIns="46889" rIns="93778" bIns="46889" anchor="ctr"/>
            <a:lstStyle>
              <a:lvl1pPr defTabSz="930275" eaLnBrk="0" hangingPunct="0">
                <a:defRPr>
                  <a:solidFill>
                    <a:schemeClr val="tx1"/>
                  </a:solidFill>
                  <a:latin typeface="Arial" charset="0"/>
                  <a:ea typeface="Arial" charset="0"/>
                  <a:cs typeface="Arial" charset="0"/>
                </a:defRPr>
              </a:lvl1pPr>
              <a:lvl2pPr marL="742950" indent="-285750" defTabSz="930275" eaLnBrk="0" hangingPunct="0">
                <a:defRPr>
                  <a:solidFill>
                    <a:schemeClr val="tx1"/>
                  </a:solidFill>
                  <a:latin typeface="Arial" charset="0"/>
                  <a:ea typeface="Arial" charset="0"/>
                  <a:cs typeface="Arial" charset="0"/>
                </a:defRPr>
              </a:lvl2pPr>
              <a:lvl3pPr marL="1143000" indent="-228600" defTabSz="930275" eaLnBrk="0" hangingPunct="0">
                <a:defRPr>
                  <a:solidFill>
                    <a:schemeClr val="tx1"/>
                  </a:solidFill>
                  <a:latin typeface="Arial" charset="0"/>
                  <a:ea typeface="Arial" charset="0"/>
                  <a:cs typeface="Arial" charset="0"/>
                </a:defRPr>
              </a:lvl3pPr>
              <a:lvl4pPr marL="1600200" indent="-228600" defTabSz="930275" eaLnBrk="0" hangingPunct="0">
                <a:defRPr>
                  <a:solidFill>
                    <a:schemeClr val="tx1"/>
                  </a:solidFill>
                  <a:latin typeface="Arial" charset="0"/>
                  <a:ea typeface="Arial" charset="0"/>
                  <a:cs typeface="Arial" charset="0"/>
                </a:defRPr>
              </a:lvl4pPr>
              <a:lvl5pPr marL="2057400" indent="-228600" defTabSz="930275" eaLnBrk="0" hangingPunct="0">
                <a:defRPr>
                  <a:solidFill>
                    <a:schemeClr val="tx1"/>
                  </a:solidFill>
                  <a:latin typeface="Arial" charset="0"/>
                  <a:ea typeface="Arial" charset="0"/>
                  <a:cs typeface="Arial" charset="0"/>
                </a:defRPr>
              </a:lvl5pPr>
              <a:lvl6pPr marL="2514600" indent="-228600" defTabSz="93027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3027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3027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30275"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tLang="en-US" b="1">
                  <a:solidFill>
                    <a:prstClr val="black"/>
                  </a:solidFill>
                  <a:latin typeface="Calibri" charset="0"/>
                  <a:ea typeface="Calibri" charset="0"/>
                  <a:cs typeface="Calibri" charset="0"/>
                </a:rPr>
                <a:t>5</a:t>
              </a:r>
            </a:p>
          </p:txBody>
        </p:sp>
        <p:sp>
          <p:nvSpPr>
            <p:cNvPr id="60459" name="AutoShape 57"/>
            <p:cNvSpPr>
              <a:spLocks noChangeArrowheads="1"/>
            </p:cNvSpPr>
            <p:nvPr/>
          </p:nvSpPr>
          <p:spPr bwMode="auto">
            <a:xfrm>
              <a:off x="3813232" y="1849438"/>
              <a:ext cx="593523" cy="455612"/>
            </a:xfrm>
            <a:prstGeom prst="homePlate">
              <a:avLst>
                <a:gd name="adj" fmla="val 37263"/>
              </a:avLst>
            </a:prstGeom>
            <a:gradFill rotWithShape="1">
              <a:gsLst>
                <a:gs pos="0">
                  <a:srgbClr val="F3FD91"/>
                </a:gs>
                <a:gs pos="100000">
                  <a:srgbClr val="BCFCBC"/>
                </a:gs>
              </a:gsLst>
              <a:lin ang="5400000" scaled="1"/>
            </a:gra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3778" tIns="46889" rIns="93778" bIns="46889" anchor="ctr"/>
            <a:lstStyle>
              <a:lvl1pPr defTabSz="930275" eaLnBrk="0" hangingPunct="0">
                <a:defRPr>
                  <a:solidFill>
                    <a:schemeClr val="tx1"/>
                  </a:solidFill>
                  <a:latin typeface="Arial" charset="0"/>
                  <a:ea typeface="Arial" charset="0"/>
                  <a:cs typeface="Arial" charset="0"/>
                </a:defRPr>
              </a:lvl1pPr>
              <a:lvl2pPr marL="742950" indent="-285750" defTabSz="930275" eaLnBrk="0" hangingPunct="0">
                <a:defRPr>
                  <a:solidFill>
                    <a:schemeClr val="tx1"/>
                  </a:solidFill>
                  <a:latin typeface="Arial" charset="0"/>
                  <a:ea typeface="Arial" charset="0"/>
                  <a:cs typeface="Arial" charset="0"/>
                </a:defRPr>
              </a:lvl2pPr>
              <a:lvl3pPr marL="1143000" indent="-228600" defTabSz="930275" eaLnBrk="0" hangingPunct="0">
                <a:defRPr>
                  <a:solidFill>
                    <a:schemeClr val="tx1"/>
                  </a:solidFill>
                  <a:latin typeface="Arial" charset="0"/>
                  <a:ea typeface="Arial" charset="0"/>
                  <a:cs typeface="Arial" charset="0"/>
                </a:defRPr>
              </a:lvl3pPr>
              <a:lvl4pPr marL="1600200" indent="-228600" defTabSz="930275" eaLnBrk="0" hangingPunct="0">
                <a:defRPr>
                  <a:solidFill>
                    <a:schemeClr val="tx1"/>
                  </a:solidFill>
                  <a:latin typeface="Arial" charset="0"/>
                  <a:ea typeface="Arial" charset="0"/>
                  <a:cs typeface="Arial" charset="0"/>
                </a:defRPr>
              </a:lvl4pPr>
              <a:lvl5pPr marL="2057400" indent="-228600" defTabSz="930275" eaLnBrk="0" hangingPunct="0">
                <a:defRPr>
                  <a:solidFill>
                    <a:schemeClr val="tx1"/>
                  </a:solidFill>
                  <a:latin typeface="Arial" charset="0"/>
                  <a:ea typeface="Arial" charset="0"/>
                  <a:cs typeface="Arial" charset="0"/>
                </a:defRPr>
              </a:lvl5pPr>
              <a:lvl6pPr marL="2514600" indent="-228600" defTabSz="93027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3027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3027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30275"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tLang="en-US" b="1">
                  <a:solidFill>
                    <a:prstClr val="black"/>
                  </a:solidFill>
                  <a:latin typeface="Calibri" charset="0"/>
                  <a:ea typeface="Calibri" charset="0"/>
                  <a:cs typeface="Calibri" charset="0"/>
                </a:rPr>
                <a:t> 4</a:t>
              </a:r>
            </a:p>
          </p:txBody>
        </p:sp>
        <p:sp>
          <p:nvSpPr>
            <p:cNvPr id="60460" name="AutoShape 58"/>
            <p:cNvSpPr>
              <a:spLocks noChangeArrowheads="1"/>
            </p:cNvSpPr>
            <p:nvPr/>
          </p:nvSpPr>
          <p:spPr bwMode="auto">
            <a:xfrm>
              <a:off x="3191483" y="1824038"/>
              <a:ext cx="593522" cy="481012"/>
            </a:xfrm>
            <a:prstGeom prst="homePlate">
              <a:avLst>
                <a:gd name="adj" fmla="val 37263"/>
              </a:avLst>
            </a:prstGeom>
            <a:gradFill rotWithShape="1">
              <a:gsLst>
                <a:gs pos="0">
                  <a:srgbClr val="F3FD91"/>
                </a:gs>
                <a:gs pos="100000">
                  <a:srgbClr val="BCFCBC"/>
                </a:gs>
              </a:gsLst>
              <a:lin ang="5400000" scaled="1"/>
            </a:gra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3778" tIns="46889" rIns="93778" bIns="46889" anchor="ctr"/>
            <a:lstStyle>
              <a:lvl1pPr defTabSz="930275" eaLnBrk="0" hangingPunct="0">
                <a:defRPr>
                  <a:solidFill>
                    <a:schemeClr val="tx1"/>
                  </a:solidFill>
                  <a:latin typeface="Arial" charset="0"/>
                  <a:ea typeface="Arial" charset="0"/>
                  <a:cs typeface="Arial" charset="0"/>
                </a:defRPr>
              </a:lvl1pPr>
              <a:lvl2pPr marL="742950" indent="-285750" defTabSz="930275" eaLnBrk="0" hangingPunct="0">
                <a:defRPr>
                  <a:solidFill>
                    <a:schemeClr val="tx1"/>
                  </a:solidFill>
                  <a:latin typeface="Arial" charset="0"/>
                  <a:ea typeface="Arial" charset="0"/>
                  <a:cs typeface="Arial" charset="0"/>
                </a:defRPr>
              </a:lvl2pPr>
              <a:lvl3pPr marL="1143000" indent="-228600" defTabSz="930275" eaLnBrk="0" hangingPunct="0">
                <a:defRPr>
                  <a:solidFill>
                    <a:schemeClr val="tx1"/>
                  </a:solidFill>
                  <a:latin typeface="Arial" charset="0"/>
                  <a:ea typeface="Arial" charset="0"/>
                  <a:cs typeface="Arial" charset="0"/>
                </a:defRPr>
              </a:lvl3pPr>
              <a:lvl4pPr marL="1600200" indent="-228600" defTabSz="930275" eaLnBrk="0" hangingPunct="0">
                <a:defRPr>
                  <a:solidFill>
                    <a:schemeClr val="tx1"/>
                  </a:solidFill>
                  <a:latin typeface="Arial" charset="0"/>
                  <a:ea typeface="Arial" charset="0"/>
                  <a:cs typeface="Arial" charset="0"/>
                </a:defRPr>
              </a:lvl4pPr>
              <a:lvl5pPr marL="2057400" indent="-228600" defTabSz="930275" eaLnBrk="0" hangingPunct="0">
                <a:defRPr>
                  <a:solidFill>
                    <a:schemeClr val="tx1"/>
                  </a:solidFill>
                  <a:latin typeface="Arial" charset="0"/>
                  <a:ea typeface="Arial" charset="0"/>
                  <a:cs typeface="Arial" charset="0"/>
                </a:defRPr>
              </a:lvl5pPr>
              <a:lvl6pPr marL="2514600" indent="-228600" defTabSz="93027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3027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3027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30275"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tLang="en-US" b="1">
                  <a:solidFill>
                    <a:prstClr val="black"/>
                  </a:solidFill>
                  <a:latin typeface="Calibri" charset="0"/>
                  <a:ea typeface="Calibri" charset="0"/>
                  <a:cs typeface="Calibri" charset="0"/>
                </a:rPr>
                <a:t> 3</a:t>
              </a:r>
            </a:p>
          </p:txBody>
        </p:sp>
        <p:sp>
          <p:nvSpPr>
            <p:cNvPr id="60461" name="AutoShape 59"/>
            <p:cNvSpPr>
              <a:spLocks noChangeArrowheads="1"/>
            </p:cNvSpPr>
            <p:nvPr/>
          </p:nvSpPr>
          <p:spPr bwMode="auto">
            <a:xfrm>
              <a:off x="2518953" y="1824038"/>
              <a:ext cx="645912" cy="481011"/>
            </a:xfrm>
            <a:prstGeom prst="homePlate">
              <a:avLst>
                <a:gd name="adj" fmla="val 37263"/>
              </a:avLst>
            </a:prstGeom>
            <a:gradFill rotWithShape="1">
              <a:gsLst>
                <a:gs pos="0">
                  <a:srgbClr val="F3FD91"/>
                </a:gs>
                <a:gs pos="100000">
                  <a:srgbClr val="BCFCBC"/>
                </a:gs>
              </a:gsLst>
              <a:lin ang="5400000" scaled="1"/>
            </a:gra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3778" tIns="46889" rIns="93778" bIns="46889" anchor="ctr"/>
            <a:lstStyle>
              <a:lvl1pPr defTabSz="930275" eaLnBrk="0" hangingPunct="0">
                <a:defRPr>
                  <a:solidFill>
                    <a:schemeClr val="tx1"/>
                  </a:solidFill>
                  <a:latin typeface="Arial" charset="0"/>
                  <a:ea typeface="Arial" charset="0"/>
                  <a:cs typeface="Arial" charset="0"/>
                </a:defRPr>
              </a:lvl1pPr>
              <a:lvl2pPr marL="742950" indent="-285750" defTabSz="930275" eaLnBrk="0" hangingPunct="0">
                <a:defRPr>
                  <a:solidFill>
                    <a:schemeClr val="tx1"/>
                  </a:solidFill>
                  <a:latin typeface="Arial" charset="0"/>
                  <a:ea typeface="Arial" charset="0"/>
                  <a:cs typeface="Arial" charset="0"/>
                </a:defRPr>
              </a:lvl2pPr>
              <a:lvl3pPr marL="1143000" indent="-228600" defTabSz="930275" eaLnBrk="0" hangingPunct="0">
                <a:defRPr>
                  <a:solidFill>
                    <a:schemeClr val="tx1"/>
                  </a:solidFill>
                  <a:latin typeface="Arial" charset="0"/>
                  <a:ea typeface="Arial" charset="0"/>
                  <a:cs typeface="Arial" charset="0"/>
                </a:defRPr>
              </a:lvl3pPr>
              <a:lvl4pPr marL="1600200" indent="-228600" defTabSz="930275" eaLnBrk="0" hangingPunct="0">
                <a:defRPr>
                  <a:solidFill>
                    <a:schemeClr val="tx1"/>
                  </a:solidFill>
                  <a:latin typeface="Arial" charset="0"/>
                  <a:ea typeface="Arial" charset="0"/>
                  <a:cs typeface="Arial" charset="0"/>
                </a:defRPr>
              </a:lvl4pPr>
              <a:lvl5pPr marL="2057400" indent="-228600" defTabSz="930275" eaLnBrk="0" hangingPunct="0">
                <a:defRPr>
                  <a:solidFill>
                    <a:schemeClr val="tx1"/>
                  </a:solidFill>
                  <a:latin typeface="Arial" charset="0"/>
                  <a:ea typeface="Arial" charset="0"/>
                  <a:cs typeface="Arial" charset="0"/>
                </a:defRPr>
              </a:lvl5pPr>
              <a:lvl6pPr marL="2514600" indent="-228600" defTabSz="93027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3027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3027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30275"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tLang="en-US" b="1">
                  <a:solidFill>
                    <a:prstClr val="black"/>
                  </a:solidFill>
                  <a:latin typeface="Calibri" charset="0"/>
                  <a:ea typeface="Calibri" charset="0"/>
                  <a:cs typeface="Calibri" charset="0"/>
                </a:rPr>
                <a:t> 2</a:t>
              </a:r>
            </a:p>
          </p:txBody>
        </p:sp>
        <p:sp>
          <p:nvSpPr>
            <p:cNvPr id="60462" name="AutoShape 60"/>
            <p:cNvSpPr>
              <a:spLocks noChangeArrowheads="1"/>
            </p:cNvSpPr>
            <p:nvPr/>
          </p:nvSpPr>
          <p:spPr bwMode="auto">
            <a:xfrm>
              <a:off x="1910087" y="1849438"/>
              <a:ext cx="608866" cy="455612"/>
            </a:xfrm>
            <a:prstGeom prst="homePlate">
              <a:avLst>
                <a:gd name="adj" fmla="val 44101"/>
              </a:avLst>
            </a:prstGeom>
            <a:gradFill rotWithShape="1">
              <a:gsLst>
                <a:gs pos="0">
                  <a:srgbClr val="F3FD91"/>
                </a:gs>
                <a:gs pos="100000">
                  <a:srgbClr val="BCFCBC"/>
                </a:gs>
              </a:gsLst>
              <a:lin ang="5400000" scaled="1"/>
            </a:gra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3778" tIns="46889" rIns="93778" bIns="46889" anchor="ctr"/>
            <a:lstStyle>
              <a:lvl1pPr defTabSz="930275" eaLnBrk="0" hangingPunct="0">
                <a:defRPr>
                  <a:solidFill>
                    <a:schemeClr val="tx1"/>
                  </a:solidFill>
                  <a:latin typeface="Arial" charset="0"/>
                  <a:ea typeface="Arial" charset="0"/>
                  <a:cs typeface="Arial" charset="0"/>
                </a:defRPr>
              </a:lvl1pPr>
              <a:lvl2pPr marL="742950" indent="-285750" defTabSz="930275" eaLnBrk="0" hangingPunct="0">
                <a:defRPr>
                  <a:solidFill>
                    <a:schemeClr val="tx1"/>
                  </a:solidFill>
                  <a:latin typeface="Arial" charset="0"/>
                  <a:ea typeface="Arial" charset="0"/>
                  <a:cs typeface="Arial" charset="0"/>
                </a:defRPr>
              </a:lvl2pPr>
              <a:lvl3pPr marL="1143000" indent="-228600" defTabSz="930275" eaLnBrk="0" hangingPunct="0">
                <a:defRPr>
                  <a:solidFill>
                    <a:schemeClr val="tx1"/>
                  </a:solidFill>
                  <a:latin typeface="Arial" charset="0"/>
                  <a:ea typeface="Arial" charset="0"/>
                  <a:cs typeface="Arial" charset="0"/>
                </a:defRPr>
              </a:lvl3pPr>
              <a:lvl4pPr marL="1600200" indent="-228600" defTabSz="930275" eaLnBrk="0" hangingPunct="0">
                <a:defRPr>
                  <a:solidFill>
                    <a:schemeClr val="tx1"/>
                  </a:solidFill>
                  <a:latin typeface="Arial" charset="0"/>
                  <a:ea typeface="Arial" charset="0"/>
                  <a:cs typeface="Arial" charset="0"/>
                </a:defRPr>
              </a:lvl4pPr>
              <a:lvl5pPr marL="2057400" indent="-228600" defTabSz="930275" eaLnBrk="0" hangingPunct="0">
                <a:defRPr>
                  <a:solidFill>
                    <a:schemeClr val="tx1"/>
                  </a:solidFill>
                  <a:latin typeface="Arial" charset="0"/>
                  <a:ea typeface="Arial" charset="0"/>
                  <a:cs typeface="Arial" charset="0"/>
                </a:defRPr>
              </a:lvl5pPr>
              <a:lvl6pPr marL="2514600" indent="-228600" defTabSz="93027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3027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3027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30275"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tLang="en-US" b="1" dirty="0">
                  <a:solidFill>
                    <a:prstClr val="black"/>
                  </a:solidFill>
                  <a:latin typeface="Calibri" charset="0"/>
                  <a:ea typeface="Calibri" charset="0"/>
                  <a:cs typeface="Calibri" charset="0"/>
                </a:rPr>
                <a:t>1</a:t>
              </a:r>
            </a:p>
          </p:txBody>
        </p:sp>
        <p:sp>
          <p:nvSpPr>
            <p:cNvPr id="60463" name="AutoShape 61"/>
            <p:cNvSpPr>
              <a:spLocks noChangeArrowheads="1"/>
            </p:cNvSpPr>
            <p:nvPr/>
          </p:nvSpPr>
          <p:spPr bwMode="auto">
            <a:xfrm>
              <a:off x="238125" y="1874838"/>
              <a:ext cx="1671962" cy="430212"/>
            </a:xfrm>
            <a:prstGeom prst="homePlate">
              <a:avLst>
                <a:gd name="adj" fmla="val 79751"/>
              </a:avLst>
            </a:prstGeom>
            <a:gradFill rotWithShape="1">
              <a:gsLst>
                <a:gs pos="0">
                  <a:srgbClr val="F3FD91"/>
                </a:gs>
                <a:gs pos="100000">
                  <a:srgbClr val="BCFCBC"/>
                </a:gs>
              </a:gsLst>
              <a:lin ang="5400000" scaled="1"/>
            </a:gra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3778" tIns="46889" rIns="93778" bIns="46889" anchor="ctr"/>
            <a:lstStyle>
              <a:lvl1pPr defTabSz="930275" eaLnBrk="0" hangingPunct="0">
                <a:defRPr>
                  <a:solidFill>
                    <a:schemeClr val="tx1"/>
                  </a:solidFill>
                  <a:latin typeface="Arial" charset="0"/>
                  <a:ea typeface="Arial" charset="0"/>
                  <a:cs typeface="Arial" charset="0"/>
                </a:defRPr>
              </a:lvl1pPr>
              <a:lvl2pPr marL="742950" indent="-285750" defTabSz="930275" eaLnBrk="0" hangingPunct="0">
                <a:defRPr>
                  <a:solidFill>
                    <a:schemeClr val="tx1"/>
                  </a:solidFill>
                  <a:latin typeface="Arial" charset="0"/>
                  <a:ea typeface="Arial" charset="0"/>
                  <a:cs typeface="Arial" charset="0"/>
                </a:defRPr>
              </a:lvl2pPr>
              <a:lvl3pPr marL="1143000" indent="-228600" defTabSz="930275" eaLnBrk="0" hangingPunct="0">
                <a:defRPr>
                  <a:solidFill>
                    <a:schemeClr val="tx1"/>
                  </a:solidFill>
                  <a:latin typeface="Arial" charset="0"/>
                  <a:ea typeface="Arial" charset="0"/>
                  <a:cs typeface="Arial" charset="0"/>
                </a:defRPr>
              </a:lvl3pPr>
              <a:lvl4pPr marL="1600200" indent="-228600" defTabSz="930275" eaLnBrk="0" hangingPunct="0">
                <a:defRPr>
                  <a:solidFill>
                    <a:schemeClr val="tx1"/>
                  </a:solidFill>
                  <a:latin typeface="Arial" charset="0"/>
                  <a:ea typeface="Arial" charset="0"/>
                  <a:cs typeface="Arial" charset="0"/>
                </a:defRPr>
              </a:lvl4pPr>
              <a:lvl5pPr marL="2057400" indent="-228600" defTabSz="930275" eaLnBrk="0" hangingPunct="0">
                <a:defRPr>
                  <a:solidFill>
                    <a:schemeClr val="tx1"/>
                  </a:solidFill>
                  <a:latin typeface="Arial" charset="0"/>
                  <a:ea typeface="Arial" charset="0"/>
                  <a:cs typeface="Arial" charset="0"/>
                </a:defRPr>
              </a:lvl5pPr>
              <a:lvl6pPr marL="2514600" indent="-228600" defTabSz="930275" eaLnBrk="0" fontAlgn="base" hangingPunct="0">
                <a:spcBef>
                  <a:spcPct val="0"/>
                </a:spcBef>
                <a:spcAft>
                  <a:spcPct val="0"/>
                </a:spcAft>
                <a:defRPr>
                  <a:solidFill>
                    <a:schemeClr val="tx1"/>
                  </a:solidFill>
                  <a:latin typeface="Arial" charset="0"/>
                  <a:ea typeface="Arial" charset="0"/>
                  <a:cs typeface="Arial" charset="0"/>
                </a:defRPr>
              </a:lvl6pPr>
              <a:lvl7pPr marL="2971800" indent="-228600" defTabSz="930275" eaLnBrk="0" fontAlgn="base" hangingPunct="0">
                <a:spcBef>
                  <a:spcPct val="0"/>
                </a:spcBef>
                <a:spcAft>
                  <a:spcPct val="0"/>
                </a:spcAft>
                <a:defRPr>
                  <a:solidFill>
                    <a:schemeClr val="tx1"/>
                  </a:solidFill>
                  <a:latin typeface="Arial" charset="0"/>
                  <a:ea typeface="Arial" charset="0"/>
                  <a:cs typeface="Arial" charset="0"/>
                </a:defRPr>
              </a:lvl7pPr>
              <a:lvl8pPr marL="3429000" indent="-228600" defTabSz="930275" eaLnBrk="0" fontAlgn="base" hangingPunct="0">
                <a:spcBef>
                  <a:spcPct val="0"/>
                </a:spcBef>
                <a:spcAft>
                  <a:spcPct val="0"/>
                </a:spcAft>
                <a:defRPr>
                  <a:solidFill>
                    <a:schemeClr val="tx1"/>
                  </a:solidFill>
                  <a:latin typeface="Arial" charset="0"/>
                  <a:ea typeface="Arial" charset="0"/>
                  <a:cs typeface="Arial" charset="0"/>
                </a:defRPr>
              </a:lvl8pPr>
              <a:lvl9pPr marL="3886200" indent="-228600" defTabSz="930275"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tLang="en-US" b="1">
                  <a:solidFill>
                    <a:prstClr val="black"/>
                  </a:solidFill>
                  <a:latin typeface="Calibri" charset="0"/>
                  <a:ea typeface="Calibri" charset="0"/>
                  <a:cs typeface="Calibri" charset="0"/>
                </a:rPr>
                <a:t>Years</a:t>
              </a:r>
            </a:p>
          </p:txBody>
        </p:sp>
      </p:grpSp>
    </p:spTree>
    <p:extLst>
      <p:ext uri="{BB962C8B-B14F-4D97-AF65-F5344CB8AC3E}">
        <p14:creationId xmlns:p14="http://schemas.microsoft.com/office/powerpoint/2010/main" val="806156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988434085"/>
              </p:ext>
            </p:extLst>
          </p:nvPr>
        </p:nvGraphicFramePr>
        <p:xfrm>
          <a:off x="251520" y="980728"/>
          <a:ext cx="8496939" cy="5813230"/>
        </p:xfrm>
        <a:graphic>
          <a:graphicData uri="http://schemas.openxmlformats.org/drawingml/2006/table">
            <a:tbl>
              <a:tblPr/>
              <a:tblGrid>
                <a:gridCol w="4248472">
                  <a:extLst>
                    <a:ext uri="{9D8B030D-6E8A-4147-A177-3AD203B41FA5}">
                      <a16:colId xmlns:a16="http://schemas.microsoft.com/office/drawing/2014/main" val="20000"/>
                    </a:ext>
                  </a:extLst>
                </a:gridCol>
                <a:gridCol w="504056">
                  <a:extLst>
                    <a:ext uri="{9D8B030D-6E8A-4147-A177-3AD203B41FA5}">
                      <a16:colId xmlns:a16="http://schemas.microsoft.com/office/drawing/2014/main" val="20001"/>
                    </a:ext>
                  </a:extLst>
                </a:gridCol>
                <a:gridCol w="432048">
                  <a:extLst>
                    <a:ext uri="{9D8B030D-6E8A-4147-A177-3AD203B41FA5}">
                      <a16:colId xmlns:a16="http://schemas.microsoft.com/office/drawing/2014/main" val="20002"/>
                    </a:ext>
                  </a:extLst>
                </a:gridCol>
                <a:gridCol w="432048">
                  <a:extLst>
                    <a:ext uri="{9D8B030D-6E8A-4147-A177-3AD203B41FA5}">
                      <a16:colId xmlns:a16="http://schemas.microsoft.com/office/drawing/2014/main" val="20003"/>
                    </a:ext>
                  </a:extLst>
                </a:gridCol>
                <a:gridCol w="432048">
                  <a:extLst>
                    <a:ext uri="{9D8B030D-6E8A-4147-A177-3AD203B41FA5}">
                      <a16:colId xmlns:a16="http://schemas.microsoft.com/office/drawing/2014/main" val="20004"/>
                    </a:ext>
                  </a:extLst>
                </a:gridCol>
                <a:gridCol w="432048">
                  <a:extLst>
                    <a:ext uri="{9D8B030D-6E8A-4147-A177-3AD203B41FA5}">
                      <a16:colId xmlns:a16="http://schemas.microsoft.com/office/drawing/2014/main" val="20005"/>
                    </a:ext>
                  </a:extLst>
                </a:gridCol>
                <a:gridCol w="432048">
                  <a:extLst>
                    <a:ext uri="{9D8B030D-6E8A-4147-A177-3AD203B41FA5}">
                      <a16:colId xmlns:a16="http://schemas.microsoft.com/office/drawing/2014/main" val="20006"/>
                    </a:ext>
                  </a:extLst>
                </a:gridCol>
                <a:gridCol w="432048">
                  <a:extLst>
                    <a:ext uri="{9D8B030D-6E8A-4147-A177-3AD203B41FA5}">
                      <a16:colId xmlns:a16="http://schemas.microsoft.com/office/drawing/2014/main" val="20007"/>
                    </a:ext>
                  </a:extLst>
                </a:gridCol>
                <a:gridCol w="432048">
                  <a:extLst>
                    <a:ext uri="{9D8B030D-6E8A-4147-A177-3AD203B41FA5}">
                      <a16:colId xmlns:a16="http://schemas.microsoft.com/office/drawing/2014/main" val="20008"/>
                    </a:ext>
                  </a:extLst>
                </a:gridCol>
                <a:gridCol w="360040">
                  <a:extLst>
                    <a:ext uri="{9D8B030D-6E8A-4147-A177-3AD203B41FA5}">
                      <a16:colId xmlns:a16="http://schemas.microsoft.com/office/drawing/2014/main" val="20009"/>
                    </a:ext>
                  </a:extLst>
                </a:gridCol>
                <a:gridCol w="360035">
                  <a:extLst>
                    <a:ext uri="{9D8B030D-6E8A-4147-A177-3AD203B41FA5}">
                      <a16:colId xmlns:a16="http://schemas.microsoft.com/office/drawing/2014/main" val="20010"/>
                    </a:ext>
                  </a:extLst>
                </a:gridCol>
              </a:tblGrid>
              <a:tr h="177277">
                <a:tc>
                  <a:txBody>
                    <a:bodyPr/>
                    <a:lstStyle/>
                    <a:p>
                      <a:pPr algn="ctr" fontAlgn="b"/>
                      <a:r>
                        <a:rPr lang="en-US" sz="1100" b="1" i="0" u="none" strike="noStrike" dirty="0">
                          <a:solidFill>
                            <a:srgbClr val="000000"/>
                          </a:solidFill>
                          <a:effectLst/>
                          <a:latin typeface="Calibri" panose="020F0502020204030204" pitchFamily="34" charset="0"/>
                        </a:rPr>
                        <a:t>Activity</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0">
                  <a:txBody>
                    <a:bodyPr/>
                    <a:lstStyle/>
                    <a:p>
                      <a:pPr algn="ctr" fontAlgn="b"/>
                      <a:r>
                        <a:rPr lang="en-US" sz="1100" b="1" i="0" u="none" strike="noStrike">
                          <a:solidFill>
                            <a:srgbClr val="000000"/>
                          </a:solidFill>
                          <a:effectLst/>
                          <a:latin typeface="Calibri" panose="020F0502020204030204" pitchFamily="34" charset="0"/>
                        </a:rPr>
                        <a:t>TIME FRAME (YEARS)</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77277">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err="1">
                          <a:solidFill>
                            <a:srgbClr val="000000"/>
                          </a:solidFill>
                          <a:effectLst/>
                          <a:latin typeface="Calibri" panose="020F0502020204030204" pitchFamily="34" charset="0"/>
                        </a:rPr>
                        <a:t>Yr</a:t>
                      </a:r>
                      <a:r>
                        <a:rPr lang="en-US" sz="1100" b="1" i="0" u="none" strike="noStrike" dirty="0">
                          <a:solidFill>
                            <a:srgbClr val="000000"/>
                          </a:solidFill>
                          <a:effectLst/>
                          <a:latin typeface="Calibri" panose="020F0502020204030204" pitchFamily="34" charset="0"/>
                        </a:rPr>
                        <a:t> 1</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err="1">
                          <a:solidFill>
                            <a:srgbClr val="000000"/>
                          </a:solidFill>
                          <a:effectLst/>
                          <a:latin typeface="Calibri" panose="020F0502020204030204" pitchFamily="34" charset="0"/>
                        </a:rPr>
                        <a:t>Yr</a:t>
                      </a:r>
                      <a:r>
                        <a:rPr lang="en-US" sz="1100" b="1" i="0" u="none" strike="noStrike" dirty="0">
                          <a:solidFill>
                            <a:srgbClr val="000000"/>
                          </a:solidFill>
                          <a:effectLst/>
                          <a:latin typeface="Calibri" panose="020F0502020204030204" pitchFamily="34" charset="0"/>
                        </a:rPr>
                        <a:t> 2</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err="1">
                          <a:solidFill>
                            <a:srgbClr val="000000"/>
                          </a:solidFill>
                          <a:effectLst/>
                          <a:latin typeface="Calibri" panose="020F0502020204030204" pitchFamily="34" charset="0"/>
                        </a:rPr>
                        <a:t>Yr</a:t>
                      </a:r>
                      <a:r>
                        <a:rPr lang="en-US" sz="1100" b="1" i="0" u="none" strike="noStrike" dirty="0">
                          <a:solidFill>
                            <a:srgbClr val="000000"/>
                          </a:solidFill>
                          <a:effectLst/>
                          <a:latin typeface="Calibri" panose="020F0502020204030204" pitchFamily="34" charset="0"/>
                        </a:rPr>
                        <a:t> 3</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err="1">
                          <a:solidFill>
                            <a:srgbClr val="000000"/>
                          </a:solidFill>
                          <a:effectLst/>
                          <a:latin typeface="Calibri" panose="020F0502020204030204" pitchFamily="34" charset="0"/>
                        </a:rPr>
                        <a:t>Yr</a:t>
                      </a:r>
                      <a:r>
                        <a:rPr lang="en-US" sz="1100" b="1" i="0" u="none" strike="noStrike" dirty="0">
                          <a:solidFill>
                            <a:srgbClr val="000000"/>
                          </a:solidFill>
                          <a:effectLst/>
                          <a:latin typeface="Calibri" panose="020F0502020204030204" pitchFamily="34" charset="0"/>
                        </a:rPr>
                        <a:t> 4</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err="1">
                          <a:solidFill>
                            <a:srgbClr val="000000"/>
                          </a:solidFill>
                          <a:effectLst/>
                          <a:latin typeface="Calibri" panose="020F0502020204030204" pitchFamily="34" charset="0"/>
                        </a:rPr>
                        <a:t>Yr</a:t>
                      </a:r>
                      <a:r>
                        <a:rPr lang="en-US" sz="1100" b="1" i="0" u="none" strike="noStrike" dirty="0">
                          <a:solidFill>
                            <a:srgbClr val="000000"/>
                          </a:solidFill>
                          <a:effectLst/>
                          <a:latin typeface="Calibri" panose="020F0502020204030204" pitchFamily="34" charset="0"/>
                        </a:rPr>
                        <a:t> 5</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err="1">
                          <a:solidFill>
                            <a:srgbClr val="000000"/>
                          </a:solidFill>
                          <a:effectLst/>
                          <a:latin typeface="Calibri" panose="020F0502020204030204" pitchFamily="34" charset="0"/>
                        </a:rPr>
                        <a:t>Yr</a:t>
                      </a:r>
                      <a:r>
                        <a:rPr lang="en-US" sz="1100" b="1" i="0" u="none" strike="noStrike" dirty="0">
                          <a:solidFill>
                            <a:srgbClr val="000000"/>
                          </a:solidFill>
                          <a:effectLst/>
                          <a:latin typeface="Calibri" panose="020F0502020204030204" pitchFamily="34" charset="0"/>
                        </a:rPr>
                        <a:t> 6</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err="1">
                          <a:solidFill>
                            <a:srgbClr val="000000"/>
                          </a:solidFill>
                          <a:effectLst/>
                          <a:latin typeface="Calibri" panose="020F0502020204030204" pitchFamily="34" charset="0"/>
                        </a:rPr>
                        <a:t>Yr</a:t>
                      </a:r>
                      <a:r>
                        <a:rPr lang="en-US" sz="1100" b="1" i="0" u="none" strike="noStrike" dirty="0">
                          <a:solidFill>
                            <a:srgbClr val="000000"/>
                          </a:solidFill>
                          <a:effectLst/>
                          <a:latin typeface="Calibri" panose="020F0502020204030204" pitchFamily="34" charset="0"/>
                        </a:rPr>
                        <a:t> 7</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err="1">
                          <a:solidFill>
                            <a:srgbClr val="000000"/>
                          </a:solidFill>
                          <a:effectLst/>
                          <a:latin typeface="Calibri" panose="020F0502020204030204" pitchFamily="34" charset="0"/>
                        </a:rPr>
                        <a:t>Yr</a:t>
                      </a:r>
                      <a:r>
                        <a:rPr lang="en-US" sz="1100" b="1" i="0" u="none" strike="noStrike" dirty="0">
                          <a:solidFill>
                            <a:srgbClr val="000000"/>
                          </a:solidFill>
                          <a:effectLst/>
                          <a:latin typeface="Calibri" panose="020F0502020204030204" pitchFamily="34" charset="0"/>
                        </a:rPr>
                        <a:t> 8</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err="1">
                          <a:solidFill>
                            <a:srgbClr val="000000"/>
                          </a:solidFill>
                          <a:effectLst/>
                          <a:latin typeface="Calibri" panose="020F0502020204030204" pitchFamily="34" charset="0"/>
                        </a:rPr>
                        <a:t>Yr</a:t>
                      </a:r>
                      <a:r>
                        <a:rPr lang="en-US" sz="1100" b="1" i="0" u="none" strike="noStrike" dirty="0">
                          <a:solidFill>
                            <a:srgbClr val="000000"/>
                          </a:solidFill>
                          <a:effectLst/>
                          <a:latin typeface="Calibri" panose="020F0502020204030204" pitchFamily="34" charset="0"/>
                        </a:rPr>
                        <a:t> 9</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err="1">
                          <a:solidFill>
                            <a:srgbClr val="000000"/>
                          </a:solidFill>
                          <a:effectLst/>
                          <a:latin typeface="Calibri" panose="020F0502020204030204" pitchFamily="34" charset="0"/>
                        </a:rPr>
                        <a:t>Yr</a:t>
                      </a:r>
                      <a:r>
                        <a:rPr lang="en-US" sz="1100" b="1" i="0" u="none" strike="noStrike" dirty="0">
                          <a:solidFill>
                            <a:srgbClr val="000000"/>
                          </a:solidFill>
                          <a:effectLst/>
                          <a:latin typeface="Calibri" panose="020F0502020204030204" pitchFamily="34" charset="0"/>
                        </a:rPr>
                        <a:t> 10</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67288">
                <a:tc>
                  <a:txBody>
                    <a:bodyPr/>
                    <a:lstStyle/>
                    <a:p>
                      <a:pPr algn="l" fontAlgn="t"/>
                      <a:r>
                        <a:rPr lang="en-US" sz="1100" b="1" i="0" u="none" strike="noStrike" dirty="0">
                          <a:solidFill>
                            <a:srgbClr val="000000"/>
                          </a:solidFill>
                          <a:effectLst/>
                          <a:latin typeface="Calibri" panose="020F0502020204030204" pitchFamily="34" charset="0"/>
                        </a:rPr>
                        <a:t>1. Make crosses (parent A -Sugar bean) x (parent B -drought and high Zn);  (parent C - ALS ) x (parent D - BCMV and high Fe) to get F1 seeds for single and double crosses – in the greenhouse – by the breeder</a:t>
                      </a:r>
                    </a:p>
                  </a:txBody>
                  <a:tcPr marL="7039" marR="7039" marT="7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67288">
                <a:tc>
                  <a:txBody>
                    <a:bodyPr/>
                    <a:lstStyle/>
                    <a:p>
                      <a:pPr algn="l" fontAlgn="t"/>
                      <a:r>
                        <a:rPr lang="en-US" sz="1100" b="1" i="0" u="none" strike="noStrike" dirty="0">
                          <a:solidFill>
                            <a:srgbClr val="000000"/>
                          </a:solidFill>
                          <a:effectLst/>
                          <a:latin typeface="Calibri" panose="020F0502020204030204" pitchFamily="34" charset="0"/>
                        </a:rPr>
                        <a:t>2. Plant the 4-way F1 seeds in the field under controlled conditions to generate as much seed as possible at F2 generation under </a:t>
                      </a:r>
                      <a:r>
                        <a:rPr lang="en-US" sz="1100" b="1" i="0" u="none" strike="noStrike" dirty="0" err="1">
                          <a:solidFill>
                            <a:srgbClr val="000000"/>
                          </a:solidFill>
                          <a:effectLst/>
                          <a:latin typeface="Calibri" panose="020F0502020204030204" pitchFamily="34" charset="0"/>
                        </a:rPr>
                        <a:t>rainfed</a:t>
                      </a:r>
                      <a:r>
                        <a:rPr lang="en-US" sz="1100" b="1" i="0" u="none" strike="noStrike" dirty="0">
                          <a:solidFill>
                            <a:srgbClr val="000000"/>
                          </a:solidFill>
                          <a:effectLst/>
                          <a:latin typeface="Calibri" panose="020F0502020204030204" pitchFamily="34" charset="0"/>
                        </a:rPr>
                        <a:t> and generate F3s under irrigation – by the breeder</a:t>
                      </a:r>
                    </a:p>
                  </a:txBody>
                  <a:tcPr marL="7039" marR="7039" marT="7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09109">
                <a:tc>
                  <a:txBody>
                    <a:bodyPr/>
                    <a:lstStyle/>
                    <a:p>
                      <a:pPr algn="l" fontAlgn="t"/>
                      <a:r>
                        <a:rPr lang="en-US" sz="1100" b="1" i="0" u="none" strike="noStrike" dirty="0">
                          <a:solidFill>
                            <a:srgbClr val="000000"/>
                          </a:solidFill>
                          <a:effectLst/>
                          <a:latin typeface="Calibri" panose="020F0502020204030204" pitchFamily="34" charset="0"/>
                        </a:rPr>
                        <a:t>3. Plant F3s in a targeted environment for ALS and BCMV screening and select plants with desirable target traits to produce F4 seeds, and plant the F4s under irrigation to get F5 seeds – by the breeder and collaborating partners or stakeholders, depending on the traits of interest</a:t>
                      </a:r>
                    </a:p>
                  </a:txBody>
                  <a:tcPr marL="7039" marR="7039" marT="7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26097">
                <a:tc>
                  <a:txBody>
                    <a:bodyPr/>
                    <a:lstStyle/>
                    <a:p>
                      <a:pPr algn="l" fontAlgn="t"/>
                      <a:r>
                        <a:rPr lang="en-US" sz="1100" b="1" i="0" u="none" strike="noStrike" dirty="0">
                          <a:solidFill>
                            <a:srgbClr val="000000"/>
                          </a:solidFill>
                          <a:effectLst/>
                          <a:latin typeface="Calibri" panose="020F0502020204030204" pitchFamily="34" charset="0"/>
                        </a:rPr>
                        <a:t>4. Evaluate F5 lines in a single row nursery, and select best lines for grain type and yield, but also for ALS and BCMV, while increasing seed for the next season, and plant F6s to screen under drought, but also to generate F7 seeds – sample some plants from promising rows and harvest the seeds separately for mineral content analysis - by the breeder and collaborating partners or stakeholders, depending on the traits of interest</a:t>
                      </a:r>
                    </a:p>
                  </a:txBody>
                  <a:tcPr marL="7039" marR="7039" marT="7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814906">
                <a:tc>
                  <a:txBody>
                    <a:bodyPr/>
                    <a:lstStyle/>
                    <a:p>
                      <a:pPr algn="l" fontAlgn="t"/>
                      <a:r>
                        <a:rPr lang="en-US" sz="1100" b="1" i="0" u="none" strike="noStrike" dirty="0">
                          <a:solidFill>
                            <a:srgbClr val="000000"/>
                          </a:solidFill>
                          <a:effectLst/>
                          <a:latin typeface="Calibri" panose="020F0502020204030204" pitchFamily="34" charset="0"/>
                        </a:rPr>
                        <a:t>5. Evaluate selected fixed lines from drought screening in multilocation variety trials (PVT for one season, IVT for one season and AVT for two seasons) and select the best lines for yield, disease resistance and grain type – by the breeder and collaborating partners or stakeholders, depending on the traits of interest</a:t>
                      </a:r>
                    </a:p>
                  </a:txBody>
                  <a:tcPr marL="7039" marR="7039" marT="7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98689">
                <a:tc>
                  <a:txBody>
                    <a:bodyPr/>
                    <a:lstStyle/>
                    <a:p>
                      <a:pPr algn="l" fontAlgn="t"/>
                      <a:r>
                        <a:rPr lang="en-US" sz="1100" b="1" i="0" u="none" strike="noStrike" dirty="0">
                          <a:solidFill>
                            <a:srgbClr val="000000"/>
                          </a:solidFill>
                          <a:effectLst/>
                          <a:latin typeface="Calibri" panose="020F0502020204030204" pitchFamily="34" charset="0"/>
                        </a:rPr>
                        <a:t>6. Conduct on-farm trials with stakeholders</a:t>
                      </a:r>
                      <a:r>
                        <a:rPr lang="en-US" sz="1100" b="1" i="0" u="none" strike="noStrike" baseline="0" dirty="0">
                          <a:solidFill>
                            <a:srgbClr val="000000"/>
                          </a:solidFill>
                          <a:effectLst/>
                          <a:latin typeface="Calibri" panose="020F0502020204030204" pitchFamily="34" charset="0"/>
                        </a:rPr>
                        <a:t> to capture clients’ preferences</a:t>
                      </a:r>
                      <a:endParaRPr lang="en-US" sz="1100" b="1" i="0" u="none" strike="noStrike" dirty="0">
                        <a:solidFill>
                          <a:srgbClr val="000000"/>
                        </a:solidFill>
                        <a:effectLst/>
                        <a:latin typeface="Calibri" panose="020F0502020204030204" pitchFamily="34" charset="0"/>
                      </a:endParaRPr>
                    </a:p>
                  </a:txBody>
                  <a:tcPr marL="7039" marR="7039" marT="7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59854">
                <a:tc>
                  <a:txBody>
                    <a:bodyPr/>
                    <a:lstStyle/>
                    <a:p>
                      <a:pPr algn="l" fontAlgn="t"/>
                      <a:r>
                        <a:rPr lang="en-US" sz="1100" b="1" i="0" u="none" strike="noStrike" dirty="0">
                          <a:solidFill>
                            <a:srgbClr val="000000"/>
                          </a:solidFill>
                          <a:effectLst/>
                          <a:latin typeface="Calibri" panose="020F0502020204030204" pitchFamily="34" charset="0"/>
                        </a:rPr>
                        <a:t>7. Confirm the Fe and Zn content in selected bean lines</a:t>
                      </a:r>
                    </a:p>
                  </a:txBody>
                  <a:tcPr marL="7039" marR="7039" marT="7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25465">
                <a:tc>
                  <a:txBody>
                    <a:bodyPr/>
                    <a:lstStyle/>
                    <a:p>
                      <a:pPr algn="l" fontAlgn="t"/>
                      <a:r>
                        <a:rPr lang="en-US" sz="1100" b="1" i="0" u="none" strike="noStrike" dirty="0">
                          <a:solidFill>
                            <a:srgbClr val="000000"/>
                          </a:solidFill>
                          <a:effectLst/>
                          <a:latin typeface="Calibri" panose="020F0502020204030204" pitchFamily="34" charset="0"/>
                        </a:rPr>
                        <a:t>8. Conduct Distinctiveness, Uniformity and Stability (DUS) and Value for Cultivation and Use (VCU) tests – by the designated DUS testing unit</a:t>
                      </a:r>
                    </a:p>
                  </a:txBody>
                  <a:tcPr marL="7039" marR="7039" marT="7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425465">
                <a:tc>
                  <a:txBody>
                    <a:bodyPr/>
                    <a:lstStyle/>
                    <a:p>
                      <a:pPr algn="l" fontAlgn="t"/>
                      <a:r>
                        <a:rPr lang="en-US" sz="1100" b="1" i="0" u="none" strike="noStrike" dirty="0">
                          <a:solidFill>
                            <a:srgbClr val="000000"/>
                          </a:solidFill>
                          <a:effectLst/>
                          <a:latin typeface="Calibri" panose="020F0502020204030204" pitchFamily="34" charset="0"/>
                        </a:rPr>
                        <a:t>9. Submit to Variety Release Committee (VRC) for variety release and registration – by the breeder and the variety release committee </a:t>
                      </a:r>
                    </a:p>
                  </a:txBody>
                  <a:tcPr marL="7039" marR="7039" marT="70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 </a:t>
                      </a:r>
                    </a:p>
                  </a:txBody>
                  <a:tcPr marL="7039" marR="7039" marT="70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10"/>
                  </a:ext>
                </a:extLst>
              </a:tr>
            </a:tbl>
          </a:graphicData>
        </a:graphic>
      </p:graphicFrame>
      <p:sp>
        <p:nvSpPr>
          <p:cNvPr id="4" name="TextBox 3"/>
          <p:cNvSpPr txBox="1"/>
          <p:nvPr/>
        </p:nvSpPr>
        <p:spPr>
          <a:xfrm>
            <a:off x="251520" y="44624"/>
            <a:ext cx="8496939" cy="923330"/>
          </a:xfrm>
          <a:prstGeom prst="rect">
            <a:avLst/>
          </a:prstGeom>
          <a:noFill/>
        </p:spPr>
        <p:txBody>
          <a:bodyPr wrap="square" rtlCol="0">
            <a:spAutoFit/>
          </a:bodyPr>
          <a:lstStyle/>
          <a:p>
            <a:pPr algn="ctr"/>
            <a:r>
              <a:rPr lang="en-US" b="1" dirty="0"/>
              <a:t>Timeline and critical path for developing a new drought tolerant and micronutrient dense sugar bean variety with resistance to ALS and BCMV diseases in Zimbabwe </a:t>
            </a:r>
          </a:p>
        </p:txBody>
      </p:sp>
      <p:cxnSp>
        <p:nvCxnSpPr>
          <p:cNvPr id="6" name="Straight Connector 5"/>
          <p:cNvCxnSpPr/>
          <p:nvPr/>
        </p:nvCxnSpPr>
        <p:spPr>
          <a:xfrm>
            <a:off x="4499992" y="1844824"/>
            <a:ext cx="504056"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004048" y="1916832"/>
            <a:ext cx="0" cy="50405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5476964" y="2939516"/>
            <a:ext cx="391180" cy="1457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445824" y="2435460"/>
            <a:ext cx="0" cy="50405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5004048" y="2435460"/>
            <a:ext cx="391180" cy="1457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868144" y="2954088"/>
            <a:ext cx="0" cy="93755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786409" y="3879570"/>
            <a:ext cx="513783" cy="1207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300192" y="3879570"/>
            <a:ext cx="0" cy="93755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6300192" y="4817122"/>
            <a:ext cx="1728192" cy="1"/>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8028384" y="4817122"/>
            <a:ext cx="19708" cy="113215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8028384" y="5949280"/>
            <a:ext cx="391180" cy="1457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8419564" y="5949280"/>
            <a:ext cx="0" cy="50405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8357279" y="6374757"/>
            <a:ext cx="391180" cy="1457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4910786" y="1860848"/>
            <a:ext cx="296552" cy="877978"/>
          </a:xfrm>
          <a:prstGeom prst="ellipse">
            <a:avLst/>
          </a:prstGeom>
          <a:solidFill>
            <a:srgbClr val="CCFFCC">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5221539" y="2248499"/>
            <a:ext cx="409656" cy="877978"/>
          </a:xfrm>
          <a:prstGeom prst="ellipse">
            <a:avLst/>
          </a:prstGeom>
          <a:solidFill>
            <a:srgbClr val="CCFFCC">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5701250" y="2722802"/>
            <a:ext cx="367347" cy="1498286"/>
          </a:xfrm>
          <a:prstGeom prst="ellipse">
            <a:avLst/>
          </a:prstGeom>
          <a:solidFill>
            <a:srgbClr val="CCFFCC">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6161859" y="3555966"/>
            <a:ext cx="367347" cy="1498286"/>
          </a:xfrm>
          <a:prstGeom prst="ellipse">
            <a:avLst/>
          </a:prstGeom>
          <a:solidFill>
            <a:srgbClr val="CCFFCC">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7884368" y="4450993"/>
            <a:ext cx="282349" cy="1923763"/>
          </a:xfrm>
          <a:prstGeom prst="ellipse">
            <a:avLst/>
          </a:prstGeom>
          <a:solidFill>
            <a:srgbClr val="CCFFCC">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8288274" y="5432772"/>
            <a:ext cx="338628" cy="877978"/>
          </a:xfrm>
          <a:prstGeom prst="ellipse">
            <a:avLst/>
          </a:prstGeom>
          <a:solidFill>
            <a:srgbClr val="CCFFCC">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7146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000" y="152559"/>
            <a:ext cx="9144000" cy="1105686"/>
          </a:xfrm>
        </p:spPr>
        <p:txBody>
          <a:bodyPr anchor="ctr">
            <a:noAutofit/>
          </a:bodyPr>
          <a:lstStyle/>
          <a:p>
            <a:r>
              <a:rPr lang="en-GB" sz="4000" b="1" dirty="0"/>
              <a:t> Importance of Timelines and Critical Path</a:t>
            </a:r>
            <a:endParaRPr lang="en-US" sz="4000" b="1" dirty="0"/>
          </a:p>
        </p:txBody>
      </p:sp>
      <p:sp>
        <p:nvSpPr>
          <p:cNvPr id="3" name="Subtitle 2"/>
          <p:cNvSpPr>
            <a:spLocks noGrp="1"/>
          </p:cNvSpPr>
          <p:nvPr>
            <p:ph type="subTitle" idx="1"/>
          </p:nvPr>
        </p:nvSpPr>
        <p:spPr>
          <a:xfrm>
            <a:off x="152400" y="1534019"/>
            <a:ext cx="8864600" cy="4930282"/>
          </a:xfrm>
        </p:spPr>
        <p:txBody>
          <a:bodyPr>
            <a:noAutofit/>
          </a:bodyPr>
          <a:lstStyle/>
          <a:p>
            <a:pPr marL="266700" lvl="1" indent="-266700" algn="l">
              <a:lnSpc>
                <a:spcPct val="90000"/>
              </a:lnSpc>
              <a:spcBef>
                <a:spcPts val="0"/>
              </a:spcBef>
              <a:spcAft>
                <a:spcPts val="1800"/>
              </a:spcAft>
              <a:buFont typeface="Arial" panose="020B0604020202020204" pitchFamily="34" charset="0"/>
              <a:buChar char="•"/>
            </a:pPr>
            <a:r>
              <a:rPr lang="en-GB" dirty="0">
                <a:solidFill>
                  <a:schemeClr val="tx1"/>
                </a:solidFill>
              </a:rPr>
              <a:t>Understand the timelines and associated costs to develop and register a new variety. </a:t>
            </a:r>
            <a:endParaRPr lang="en-US" dirty="0">
              <a:solidFill>
                <a:schemeClr val="tx1"/>
              </a:solidFill>
            </a:endParaRPr>
          </a:p>
          <a:p>
            <a:pPr marL="266700" lvl="1" indent="-266700" algn="l">
              <a:lnSpc>
                <a:spcPct val="90000"/>
              </a:lnSpc>
              <a:spcBef>
                <a:spcPts val="0"/>
              </a:spcBef>
              <a:spcAft>
                <a:spcPts val="1800"/>
              </a:spcAft>
              <a:buFont typeface="Arial" panose="020B0604020202020204" pitchFamily="34" charset="0"/>
              <a:buChar char="•"/>
            </a:pPr>
            <a:r>
              <a:rPr lang="en-GB" dirty="0">
                <a:solidFill>
                  <a:schemeClr val="tx1"/>
                </a:solidFill>
              </a:rPr>
              <a:t>Clear understanding about critical paths and approaches to risk reduction.</a:t>
            </a:r>
            <a:endParaRPr lang="en-US" dirty="0">
              <a:solidFill>
                <a:schemeClr val="tx1"/>
              </a:solidFill>
            </a:endParaRPr>
          </a:p>
          <a:p>
            <a:pPr marL="266700" lvl="1" indent="-266700" algn="l">
              <a:lnSpc>
                <a:spcPct val="90000"/>
              </a:lnSpc>
              <a:spcBef>
                <a:spcPts val="0"/>
              </a:spcBef>
              <a:spcAft>
                <a:spcPts val="1800"/>
              </a:spcAft>
              <a:buFont typeface="Arial" panose="020B0604020202020204" pitchFamily="34" charset="0"/>
              <a:buChar char="•"/>
            </a:pPr>
            <a:r>
              <a:rPr lang="en-GB" dirty="0">
                <a:solidFill>
                  <a:schemeClr val="tx1"/>
                </a:solidFill>
              </a:rPr>
              <a:t>Develop risk mitigation strategies. </a:t>
            </a:r>
            <a:endParaRPr lang="en-US" dirty="0">
              <a:solidFill>
                <a:schemeClr val="tx1"/>
              </a:solidFill>
            </a:endParaRPr>
          </a:p>
          <a:p>
            <a:pPr marL="266700" lvl="1" indent="-266700" algn="l">
              <a:lnSpc>
                <a:spcPct val="90000"/>
              </a:lnSpc>
              <a:spcBef>
                <a:spcPts val="0"/>
              </a:spcBef>
              <a:spcAft>
                <a:spcPts val="1800"/>
              </a:spcAft>
              <a:buFont typeface="Arial" panose="020B0604020202020204" pitchFamily="34" charset="0"/>
              <a:buChar char="•"/>
            </a:pPr>
            <a:r>
              <a:rPr lang="en-GB" dirty="0">
                <a:solidFill>
                  <a:schemeClr val="tx1"/>
                </a:solidFill>
              </a:rPr>
              <a:t>Understand costs and rewards associated with risks.</a:t>
            </a:r>
          </a:p>
          <a:p>
            <a:pPr marL="266700" lvl="1" indent="-266700" algn="l">
              <a:lnSpc>
                <a:spcPct val="90000"/>
              </a:lnSpc>
              <a:spcBef>
                <a:spcPts val="0"/>
              </a:spcBef>
              <a:spcAft>
                <a:spcPts val="1800"/>
              </a:spcAft>
              <a:buFont typeface="Arial" panose="020B0604020202020204" pitchFamily="34" charset="0"/>
              <a:buChar char="•"/>
            </a:pPr>
            <a:r>
              <a:rPr lang="en-GB" dirty="0">
                <a:solidFill>
                  <a:schemeClr val="tx1"/>
                </a:solidFill>
              </a:rPr>
              <a:t>Critical path analysis and pro-active risk management will  help breeding team to develop new varieties that meet farmer and value chain needs in a timely and cost-effective manner. </a:t>
            </a:r>
          </a:p>
          <a:p>
            <a:pPr marL="266700" lvl="1" indent="-266700" algn="l">
              <a:lnSpc>
                <a:spcPct val="90000"/>
              </a:lnSpc>
              <a:spcBef>
                <a:spcPts val="0"/>
              </a:spcBef>
              <a:spcAft>
                <a:spcPts val="1200"/>
              </a:spcAft>
              <a:buFont typeface="Arial" panose="020B0604020202020204" pitchFamily="34" charset="0"/>
              <a:buChar char="•"/>
            </a:pPr>
            <a:endParaRPr lang="en-US" sz="2400" b="1" dirty="0">
              <a:solidFill>
                <a:schemeClr val="tx1"/>
              </a:solidFill>
            </a:endParaRPr>
          </a:p>
          <a:p>
            <a:pPr lvl="1"/>
            <a:r>
              <a:rPr lang="en-GB" sz="2000" b="1" dirty="0">
                <a:solidFill>
                  <a:schemeClr val="tx1"/>
                </a:solidFill>
              </a:rPr>
              <a:t> </a:t>
            </a:r>
            <a:endParaRPr lang="en-US" sz="2000" b="1" dirty="0">
              <a:solidFill>
                <a:schemeClr val="tx1"/>
              </a:solidFill>
            </a:endParaRPr>
          </a:p>
          <a:p>
            <a:pPr algn="l"/>
            <a:endParaRPr lang="en-GB" sz="2400" b="1" dirty="0"/>
          </a:p>
        </p:txBody>
      </p:sp>
    </p:spTree>
    <p:extLst>
      <p:ext uri="{BB962C8B-B14F-4D97-AF65-F5344CB8AC3E}">
        <p14:creationId xmlns:p14="http://schemas.microsoft.com/office/powerpoint/2010/main" val="22371542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4. Risk Management </a:t>
            </a:r>
          </a:p>
        </p:txBody>
      </p:sp>
      <p:sp>
        <p:nvSpPr>
          <p:cNvPr id="3" name="Content Placeholder 2"/>
          <p:cNvSpPr>
            <a:spLocks noGrp="1"/>
          </p:cNvSpPr>
          <p:nvPr>
            <p:ph idx="1"/>
          </p:nvPr>
        </p:nvSpPr>
        <p:spPr>
          <a:xfrm>
            <a:off x="204952" y="1608083"/>
            <a:ext cx="8778477" cy="4831564"/>
          </a:xfrm>
        </p:spPr>
        <p:txBody>
          <a:bodyPr>
            <a:noAutofit/>
          </a:bodyPr>
          <a:lstStyle/>
          <a:p>
            <a:pPr marL="0" lvl="0" indent="0">
              <a:spcBef>
                <a:spcPts val="0"/>
              </a:spcBef>
              <a:spcAft>
                <a:spcPts val="1800"/>
              </a:spcAft>
              <a:buNone/>
            </a:pPr>
            <a:endParaRPr lang="en-US" sz="2500" b="1" dirty="0"/>
          </a:p>
        </p:txBody>
      </p:sp>
    </p:spTree>
    <p:extLst>
      <p:ext uri="{BB962C8B-B14F-4D97-AF65-F5344CB8AC3E}">
        <p14:creationId xmlns:p14="http://schemas.microsoft.com/office/powerpoint/2010/main" val="1256508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Autofit/>
          </a:bodyPr>
          <a:lstStyle/>
          <a:p>
            <a:r>
              <a:rPr lang="en-US" sz="4000" b="1" dirty="0"/>
              <a:t>Risk Management </a:t>
            </a:r>
            <a:endParaRPr lang="en-US" sz="4000" b="1" dirty="0">
              <a:latin typeface="+mn-lt"/>
            </a:endParaRPr>
          </a:p>
        </p:txBody>
      </p:sp>
      <p:sp>
        <p:nvSpPr>
          <p:cNvPr id="3" name="Subtitle 2"/>
          <p:cNvSpPr>
            <a:spLocks noGrp="1"/>
          </p:cNvSpPr>
          <p:nvPr>
            <p:ph idx="1"/>
          </p:nvPr>
        </p:nvSpPr>
        <p:spPr>
          <a:xfrm>
            <a:off x="189187" y="1600200"/>
            <a:ext cx="8781392" cy="4989786"/>
          </a:xfrm>
        </p:spPr>
        <p:txBody>
          <a:bodyPr>
            <a:noAutofit/>
          </a:bodyPr>
          <a:lstStyle/>
          <a:p>
            <a:pPr marL="234950" indent="-234950" algn="l">
              <a:lnSpc>
                <a:spcPct val="90000"/>
              </a:lnSpc>
              <a:spcBef>
                <a:spcPts val="0"/>
              </a:spcBef>
              <a:spcAft>
                <a:spcPts val="1500"/>
              </a:spcAft>
              <a:buFont typeface="Arial" panose="020B0604020202020204" pitchFamily="34" charset="0"/>
              <a:buChar char="•"/>
            </a:pPr>
            <a:r>
              <a:rPr lang="en-GB" sz="2800" dirty="0">
                <a:solidFill>
                  <a:schemeClr val="tx1"/>
                </a:solidFill>
              </a:rPr>
              <a:t>There are many types of hazards, incidences and problems that can occur during varietal development that can cause delays and even through to non-delivery. </a:t>
            </a:r>
          </a:p>
          <a:p>
            <a:pPr marL="234950" indent="-234950" algn="l">
              <a:lnSpc>
                <a:spcPct val="90000"/>
              </a:lnSpc>
              <a:spcBef>
                <a:spcPts val="0"/>
              </a:spcBef>
              <a:spcAft>
                <a:spcPts val="1500"/>
              </a:spcAft>
              <a:buFont typeface="Arial" panose="020B0604020202020204" pitchFamily="34" charset="0"/>
              <a:buChar char="•"/>
            </a:pPr>
            <a:r>
              <a:rPr lang="en-GB" sz="2800" dirty="0">
                <a:solidFill>
                  <a:schemeClr val="tx1"/>
                </a:solidFill>
              </a:rPr>
              <a:t>In the case of planning, some scientific activities by their innovative nature may provide unexpected results. </a:t>
            </a:r>
          </a:p>
          <a:p>
            <a:pPr marL="234950" indent="-234950" algn="l">
              <a:lnSpc>
                <a:spcPct val="90000"/>
              </a:lnSpc>
              <a:spcBef>
                <a:spcPts val="0"/>
              </a:spcBef>
              <a:spcAft>
                <a:spcPts val="1500"/>
              </a:spcAft>
              <a:buFont typeface="Arial" panose="020B0604020202020204" pitchFamily="34" charset="0"/>
              <a:buChar char="•"/>
            </a:pPr>
            <a:r>
              <a:rPr lang="en-GB" sz="2800" dirty="0">
                <a:solidFill>
                  <a:schemeClr val="tx1"/>
                </a:solidFill>
              </a:rPr>
              <a:t>Where the outcomes of experiments are uncertain and may require repeating, then it is advisable, if possible, to schedule them earlier in the plan and not ‘just-in time’. </a:t>
            </a:r>
          </a:p>
          <a:p>
            <a:pPr marL="234950" indent="-234950" algn="l">
              <a:lnSpc>
                <a:spcPct val="90000"/>
              </a:lnSpc>
              <a:spcBef>
                <a:spcPts val="0"/>
              </a:spcBef>
              <a:spcAft>
                <a:spcPts val="1500"/>
              </a:spcAft>
              <a:buFont typeface="Arial" panose="020B0604020202020204" pitchFamily="34" charset="0"/>
              <a:buChar char="•"/>
            </a:pPr>
            <a:r>
              <a:rPr lang="en-GB" sz="2800" dirty="0">
                <a:solidFill>
                  <a:schemeClr val="tx1"/>
                </a:solidFill>
              </a:rPr>
              <a:t>Risk can also be reduced by using parallel approaches to increase the chances of a successful output, if resources permit. </a:t>
            </a:r>
            <a:endParaRPr lang="en-US" sz="2800" dirty="0">
              <a:solidFill>
                <a:schemeClr val="tx1"/>
              </a:solidFill>
            </a:endParaRPr>
          </a:p>
        </p:txBody>
      </p:sp>
    </p:spTree>
    <p:extLst>
      <p:ext uri="{BB962C8B-B14F-4D97-AF65-F5344CB8AC3E}">
        <p14:creationId xmlns:p14="http://schemas.microsoft.com/office/powerpoint/2010/main" val="18594394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1972" y="737937"/>
            <a:ext cx="8287555" cy="802105"/>
          </a:xfrm>
        </p:spPr>
        <p:txBody>
          <a:bodyPr anchor="t">
            <a:noAutofit/>
          </a:bodyPr>
          <a:lstStyle/>
          <a:p>
            <a:r>
              <a:rPr lang="en-GB" sz="4000" b="1" dirty="0"/>
              <a:t>Risk Quantification</a:t>
            </a:r>
            <a:endParaRPr lang="en-US" sz="4000" dirty="0"/>
          </a:p>
        </p:txBody>
      </p:sp>
      <p:graphicFrame>
        <p:nvGraphicFramePr>
          <p:cNvPr id="4" name="Table 3"/>
          <p:cNvGraphicFramePr>
            <a:graphicFrameLocks noGrp="1"/>
          </p:cNvGraphicFramePr>
          <p:nvPr>
            <p:extLst>
              <p:ext uri="{D42A27DB-BD31-4B8C-83A1-F6EECF244321}">
                <p14:modId xmlns:p14="http://schemas.microsoft.com/office/powerpoint/2010/main" val="997465003"/>
              </p:ext>
            </p:extLst>
          </p:nvPr>
        </p:nvGraphicFramePr>
        <p:xfrm>
          <a:off x="145510" y="1702948"/>
          <a:ext cx="8822029" cy="5124075"/>
        </p:xfrm>
        <a:graphic>
          <a:graphicData uri="http://schemas.openxmlformats.org/drawingml/2006/table">
            <a:tbl>
              <a:tblPr>
                <a:tableStyleId>{5C22544A-7EE6-4342-B048-85BDC9FD1C3A}</a:tableStyleId>
              </a:tblPr>
              <a:tblGrid>
                <a:gridCol w="2421227">
                  <a:extLst>
                    <a:ext uri="{9D8B030D-6E8A-4147-A177-3AD203B41FA5}">
                      <a16:colId xmlns:a16="http://schemas.microsoft.com/office/drawing/2014/main" val="20000"/>
                    </a:ext>
                  </a:extLst>
                </a:gridCol>
                <a:gridCol w="1671434">
                  <a:extLst>
                    <a:ext uri="{9D8B030D-6E8A-4147-A177-3AD203B41FA5}">
                      <a16:colId xmlns:a16="http://schemas.microsoft.com/office/drawing/2014/main" val="20001"/>
                    </a:ext>
                  </a:extLst>
                </a:gridCol>
                <a:gridCol w="986972">
                  <a:extLst>
                    <a:ext uri="{9D8B030D-6E8A-4147-A177-3AD203B41FA5}">
                      <a16:colId xmlns:a16="http://schemas.microsoft.com/office/drawing/2014/main" val="20002"/>
                    </a:ext>
                  </a:extLst>
                </a:gridCol>
                <a:gridCol w="1341139">
                  <a:extLst>
                    <a:ext uri="{9D8B030D-6E8A-4147-A177-3AD203B41FA5}">
                      <a16:colId xmlns:a16="http://schemas.microsoft.com/office/drawing/2014/main" val="20003"/>
                    </a:ext>
                  </a:extLst>
                </a:gridCol>
                <a:gridCol w="2401257">
                  <a:extLst>
                    <a:ext uri="{9D8B030D-6E8A-4147-A177-3AD203B41FA5}">
                      <a16:colId xmlns:a16="http://schemas.microsoft.com/office/drawing/2014/main" val="20004"/>
                    </a:ext>
                  </a:extLst>
                </a:gridCol>
              </a:tblGrid>
              <a:tr h="695009">
                <a:tc>
                  <a:txBody>
                    <a:bodyPr/>
                    <a:lstStyle/>
                    <a:p>
                      <a:pPr marL="0" marR="0" algn="l">
                        <a:lnSpc>
                          <a:spcPct val="107000"/>
                        </a:lnSpc>
                        <a:spcBef>
                          <a:spcPts val="0"/>
                        </a:spcBef>
                        <a:spcAft>
                          <a:spcPts val="0"/>
                        </a:spcAft>
                      </a:pPr>
                      <a:r>
                        <a:rPr lang="en-GB" sz="2200" b="1" dirty="0">
                          <a:effectLst/>
                        </a:rPr>
                        <a:t>Identified risk</a:t>
                      </a:r>
                      <a:endParaRPr lang="en-US" sz="2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marL="0" marR="0" algn="l">
                        <a:lnSpc>
                          <a:spcPct val="107000"/>
                        </a:lnSpc>
                        <a:spcBef>
                          <a:spcPts val="0"/>
                        </a:spcBef>
                        <a:spcAft>
                          <a:spcPts val="0"/>
                        </a:spcAft>
                      </a:pPr>
                      <a:r>
                        <a:rPr lang="en-GB" sz="2200" b="1" dirty="0">
                          <a:effectLst/>
                        </a:rPr>
                        <a:t>Person responsible</a:t>
                      </a:r>
                      <a:endParaRPr lang="en-US" sz="2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marL="0" marR="0" algn="l">
                        <a:lnSpc>
                          <a:spcPct val="107000"/>
                        </a:lnSpc>
                        <a:spcBef>
                          <a:spcPts val="0"/>
                        </a:spcBef>
                        <a:spcAft>
                          <a:spcPts val="0"/>
                        </a:spcAft>
                      </a:pPr>
                      <a:r>
                        <a:rPr lang="en-GB" sz="2200" b="1" dirty="0">
                          <a:effectLst/>
                        </a:rPr>
                        <a:t>Impact</a:t>
                      </a:r>
                      <a:endParaRPr lang="en-US" sz="2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marL="0" marR="0" algn="l">
                        <a:lnSpc>
                          <a:spcPct val="107000"/>
                        </a:lnSpc>
                        <a:spcBef>
                          <a:spcPts val="0"/>
                        </a:spcBef>
                        <a:spcAft>
                          <a:spcPts val="0"/>
                        </a:spcAft>
                      </a:pPr>
                      <a:r>
                        <a:rPr lang="en-GB" sz="2200" b="1" dirty="0">
                          <a:effectLst/>
                        </a:rPr>
                        <a:t>Likelihood</a:t>
                      </a:r>
                      <a:endParaRPr lang="en-US" sz="2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marL="0" marR="0" algn="l">
                        <a:lnSpc>
                          <a:spcPct val="107000"/>
                        </a:lnSpc>
                        <a:spcBef>
                          <a:spcPts val="0"/>
                        </a:spcBef>
                        <a:spcAft>
                          <a:spcPts val="0"/>
                        </a:spcAft>
                      </a:pPr>
                      <a:r>
                        <a:rPr lang="en-GB" sz="2200" b="1" dirty="0">
                          <a:effectLst/>
                        </a:rPr>
                        <a:t>Risk reduction action</a:t>
                      </a:r>
                      <a:endParaRPr lang="en-US" sz="2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856297">
                <a:tc>
                  <a:txBody>
                    <a:bodyPr/>
                    <a:lstStyle/>
                    <a:p>
                      <a:pPr marL="0" marR="0">
                        <a:lnSpc>
                          <a:spcPct val="107000"/>
                        </a:lnSpc>
                        <a:spcBef>
                          <a:spcPts val="0"/>
                        </a:spcBef>
                        <a:spcAft>
                          <a:spcPts val="0"/>
                        </a:spcAft>
                      </a:pPr>
                      <a:r>
                        <a:rPr lang="en-GB" sz="2100" b="1" dirty="0">
                          <a:effectLst/>
                        </a:rPr>
                        <a:t>New PCR method/lab contamination</a:t>
                      </a:r>
                      <a:endParaRPr lang="en-US" sz="2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nchor="ctr">
                    <a:lnT w="28575" cap="flat" cmpd="sng" algn="ctr">
                      <a:solidFill>
                        <a:schemeClr val="bg1"/>
                      </a:solidFill>
                      <a:prstDash val="solid"/>
                      <a:round/>
                      <a:headEnd type="none" w="med" len="med"/>
                      <a:tailEnd type="none" w="med" len="med"/>
                    </a:lnT>
                  </a:tcPr>
                </a:tc>
                <a:tc>
                  <a:txBody>
                    <a:bodyPr/>
                    <a:lstStyle/>
                    <a:p>
                      <a:pPr marL="0" marR="0">
                        <a:lnSpc>
                          <a:spcPct val="107000"/>
                        </a:lnSpc>
                        <a:spcBef>
                          <a:spcPts val="0"/>
                        </a:spcBef>
                        <a:spcAft>
                          <a:spcPts val="0"/>
                        </a:spcAft>
                      </a:pPr>
                      <a:r>
                        <a:rPr lang="en-GB" sz="2100" b="1" dirty="0">
                          <a:effectLst/>
                        </a:rPr>
                        <a:t>Molecular biologist</a:t>
                      </a:r>
                      <a:endParaRPr lang="en-US" sz="2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nchor="ctr">
                    <a:lnT w="28575" cap="flat" cmpd="sng" algn="ctr">
                      <a:solidFill>
                        <a:schemeClr val="bg1"/>
                      </a:solidFill>
                      <a:prstDash val="solid"/>
                      <a:round/>
                      <a:headEnd type="none" w="med" len="med"/>
                      <a:tailEnd type="none" w="med" len="med"/>
                    </a:lnT>
                  </a:tcPr>
                </a:tc>
                <a:tc>
                  <a:txBody>
                    <a:bodyPr/>
                    <a:lstStyle/>
                    <a:p>
                      <a:pPr marL="0" marR="0" algn="ctr">
                        <a:lnSpc>
                          <a:spcPct val="107000"/>
                        </a:lnSpc>
                        <a:spcBef>
                          <a:spcPts val="0"/>
                        </a:spcBef>
                        <a:spcAft>
                          <a:spcPts val="0"/>
                        </a:spcAft>
                      </a:pPr>
                      <a:r>
                        <a:rPr lang="en-GB" sz="2100" b="1" dirty="0">
                          <a:effectLst/>
                        </a:rPr>
                        <a:t>High</a:t>
                      </a:r>
                      <a:endParaRPr lang="en-US" sz="2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nchor="ctr">
                    <a:solidFill>
                      <a:srgbClr val="FF0000"/>
                    </a:solidFill>
                  </a:tcPr>
                </a:tc>
                <a:tc>
                  <a:txBody>
                    <a:bodyPr/>
                    <a:lstStyle/>
                    <a:p>
                      <a:pPr marL="0" marR="0" algn="ctr">
                        <a:lnSpc>
                          <a:spcPct val="107000"/>
                        </a:lnSpc>
                        <a:spcBef>
                          <a:spcPts val="0"/>
                        </a:spcBef>
                        <a:spcAft>
                          <a:spcPts val="0"/>
                        </a:spcAft>
                      </a:pPr>
                      <a:r>
                        <a:rPr lang="en-GB" sz="2100" b="1" dirty="0">
                          <a:effectLst/>
                        </a:rPr>
                        <a:t>20%</a:t>
                      </a:r>
                      <a:endParaRPr lang="en-US" sz="2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nchor="ctr">
                    <a:lnT w="28575" cap="flat" cmpd="sng" algn="ctr">
                      <a:solidFill>
                        <a:schemeClr val="bg1"/>
                      </a:solidFill>
                      <a:prstDash val="solid"/>
                      <a:round/>
                      <a:headEnd type="none" w="med" len="med"/>
                      <a:tailEnd type="none" w="med" len="med"/>
                    </a:lnT>
                    <a:solidFill>
                      <a:schemeClr val="accent6">
                        <a:lumMod val="40000"/>
                        <a:lumOff val="60000"/>
                      </a:schemeClr>
                    </a:solidFill>
                  </a:tcPr>
                </a:tc>
                <a:tc>
                  <a:txBody>
                    <a:bodyPr/>
                    <a:lstStyle/>
                    <a:p>
                      <a:pPr marL="0" marR="0">
                        <a:lnSpc>
                          <a:spcPct val="107000"/>
                        </a:lnSpc>
                        <a:spcBef>
                          <a:spcPts val="0"/>
                        </a:spcBef>
                        <a:spcAft>
                          <a:spcPts val="0"/>
                        </a:spcAft>
                      </a:pPr>
                      <a:r>
                        <a:rPr lang="en-GB" sz="2100" b="1" dirty="0">
                          <a:effectLst/>
                        </a:rPr>
                        <a:t>Industrial cleaning  lab, restricted access </a:t>
                      </a:r>
                      <a:endParaRPr lang="en-US" sz="2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nchor="ctr">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1042514">
                <a:tc>
                  <a:txBody>
                    <a:bodyPr/>
                    <a:lstStyle/>
                    <a:p>
                      <a:pPr marL="0" marR="0">
                        <a:lnSpc>
                          <a:spcPct val="107000"/>
                        </a:lnSpc>
                        <a:spcBef>
                          <a:spcPts val="0"/>
                        </a:spcBef>
                        <a:spcAft>
                          <a:spcPts val="0"/>
                        </a:spcAft>
                      </a:pPr>
                      <a:r>
                        <a:rPr lang="en-GB" sz="2100" b="1" dirty="0">
                          <a:effectLst/>
                        </a:rPr>
                        <a:t>Field experiment off-site destroyed</a:t>
                      </a:r>
                      <a:endParaRPr lang="en-US" sz="2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nchor="ctr"/>
                </a:tc>
                <a:tc>
                  <a:txBody>
                    <a:bodyPr/>
                    <a:lstStyle/>
                    <a:p>
                      <a:pPr marL="0" marR="0">
                        <a:lnSpc>
                          <a:spcPct val="107000"/>
                        </a:lnSpc>
                        <a:spcBef>
                          <a:spcPts val="0"/>
                        </a:spcBef>
                        <a:spcAft>
                          <a:spcPts val="0"/>
                        </a:spcAft>
                      </a:pPr>
                      <a:r>
                        <a:rPr lang="en-GB" sz="2100" b="1" dirty="0">
                          <a:effectLst/>
                        </a:rPr>
                        <a:t>Field agronomist</a:t>
                      </a:r>
                      <a:endParaRPr lang="en-US" sz="2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nchor="ctr"/>
                </a:tc>
                <a:tc>
                  <a:txBody>
                    <a:bodyPr/>
                    <a:lstStyle/>
                    <a:p>
                      <a:pPr marL="0" marR="0" algn="ctr">
                        <a:lnSpc>
                          <a:spcPct val="107000"/>
                        </a:lnSpc>
                        <a:spcBef>
                          <a:spcPts val="0"/>
                        </a:spcBef>
                        <a:spcAft>
                          <a:spcPts val="0"/>
                        </a:spcAft>
                      </a:pPr>
                      <a:r>
                        <a:rPr lang="en-GB" sz="2100" b="1" dirty="0">
                          <a:effectLst/>
                        </a:rPr>
                        <a:t>High</a:t>
                      </a:r>
                      <a:endParaRPr lang="en-US" sz="2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nchor="ctr">
                    <a:solidFill>
                      <a:srgbClr val="FF0000"/>
                    </a:solidFill>
                  </a:tcPr>
                </a:tc>
                <a:tc>
                  <a:txBody>
                    <a:bodyPr/>
                    <a:lstStyle/>
                    <a:p>
                      <a:pPr marL="0" marR="0" algn="ctr">
                        <a:lnSpc>
                          <a:spcPct val="107000"/>
                        </a:lnSpc>
                        <a:spcBef>
                          <a:spcPts val="0"/>
                        </a:spcBef>
                        <a:spcAft>
                          <a:spcPts val="0"/>
                        </a:spcAft>
                      </a:pPr>
                      <a:r>
                        <a:rPr lang="en-GB" sz="2100" b="1" dirty="0">
                          <a:effectLst/>
                        </a:rPr>
                        <a:t>20%</a:t>
                      </a:r>
                      <a:endParaRPr lang="en-US" sz="2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nchor="ctr">
                    <a:solidFill>
                      <a:schemeClr val="accent6">
                        <a:lumMod val="40000"/>
                        <a:lumOff val="60000"/>
                      </a:schemeClr>
                    </a:solidFill>
                  </a:tcPr>
                </a:tc>
                <a:tc>
                  <a:txBody>
                    <a:bodyPr/>
                    <a:lstStyle/>
                    <a:p>
                      <a:pPr marL="0" marR="0">
                        <a:lnSpc>
                          <a:spcPct val="107000"/>
                        </a:lnSpc>
                        <a:spcBef>
                          <a:spcPts val="0"/>
                        </a:spcBef>
                        <a:spcAft>
                          <a:spcPts val="0"/>
                        </a:spcAft>
                      </a:pPr>
                      <a:r>
                        <a:rPr lang="en-GB" sz="2100" b="1" dirty="0">
                          <a:effectLst/>
                        </a:rPr>
                        <a:t>Farmer communication,</a:t>
                      </a:r>
                      <a:r>
                        <a:rPr lang="en-GB" sz="2100" b="1" baseline="0" dirty="0">
                          <a:effectLst/>
                        </a:rPr>
                        <a:t> sign</a:t>
                      </a:r>
                      <a:r>
                        <a:rPr lang="en-GB" sz="2100" b="1" dirty="0">
                          <a:effectLst/>
                        </a:rPr>
                        <a:t>boards in field</a:t>
                      </a:r>
                      <a:endParaRPr lang="en-US" sz="2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nchor="ctr"/>
                </a:tc>
                <a:extLst>
                  <a:ext uri="{0D108BD9-81ED-4DB2-BD59-A6C34878D82A}">
                    <a16:rowId xmlns:a16="http://schemas.microsoft.com/office/drawing/2014/main" val="10002"/>
                  </a:ext>
                </a:extLst>
              </a:tr>
              <a:tr h="1042514">
                <a:tc>
                  <a:txBody>
                    <a:bodyPr/>
                    <a:lstStyle/>
                    <a:p>
                      <a:pPr marL="0" marR="0">
                        <a:lnSpc>
                          <a:spcPct val="107000"/>
                        </a:lnSpc>
                        <a:spcBef>
                          <a:spcPts val="0"/>
                        </a:spcBef>
                        <a:spcAft>
                          <a:spcPts val="0"/>
                        </a:spcAft>
                      </a:pPr>
                      <a:r>
                        <a:rPr lang="en-GB" sz="2100" b="1" dirty="0">
                          <a:effectLst/>
                        </a:rPr>
                        <a:t>Lost shipment of seed samples </a:t>
                      </a:r>
                      <a:endParaRPr lang="en-US" sz="2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nchor="ctr"/>
                </a:tc>
                <a:tc>
                  <a:txBody>
                    <a:bodyPr/>
                    <a:lstStyle/>
                    <a:p>
                      <a:pPr marL="0" marR="0">
                        <a:lnSpc>
                          <a:spcPct val="107000"/>
                        </a:lnSpc>
                        <a:spcBef>
                          <a:spcPts val="0"/>
                        </a:spcBef>
                        <a:spcAft>
                          <a:spcPts val="0"/>
                        </a:spcAft>
                      </a:pPr>
                      <a:r>
                        <a:rPr lang="en-GB" sz="2100" b="1" dirty="0">
                          <a:effectLst/>
                        </a:rPr>
                        <a:t>Seed bank manager</a:t>
                      </a:r>
                      <a:endParaRPr lang="en-US" sz="2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nchor="ctr"/>
                </a:tc>
                <a:tc>
                  <a:txBody>
                    <a:bodyPr/>
                    <a:lstStyle/>
                    <a:p>
                      <a:pPr marL="0" marR="0" algn="ctr">
                        <a:lnSpc>
                          <a:spcPct val="107000"/>
                        </a:lnSpc>
                        <a:spcBef>
                          <a:spcPts val="0"/>
                        </a:spcBef>
                        <a:spcAft>
                          <a:spcPts val="0"/>
                        </a:spcAft>
                      </a:pPr>
                      <a:r>
                        <a:rPr lang="en-GB" sz="2100" b="1" dirty="0">
                          <a:effectLst/>
                        </a:rPr>
                        <a:t>Mod</a:t>
                      </a:r>
                      <a:endParaRPr lang="en-US" sz="2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nchor="ctr">
                    <a:solidFill>
                      <a:schemeClr val="accent4">
                        <a:lumMod val="40000"/>
                        <a:lumOff val="60000"/>
                      </a:schemeClr>
                    </a:solidFill>
                  </a:tcPr>
                </a:tc>
                <a:tc>
                  <a:txBody>
                    <a:bodyPr/>
                    <a:lstStyle/>
                    <a:p>
                      <a:pPr marL="0" marR="0" algn="ctr">
                        <a:lnSpc>
                          <a:spcPct val="107000"/>
                        </a:lnSpc>
                        <a:spcBef>
                          <a:spcPts val="0"/>
                        </a:spcBef>
                        <a:spcAft>
                          <a:spcPts val="0"/>
                        </a:spcAft>
                      </a:pPr>
                      <a:r>
                        <a:rPr lang="en-GB" sz="2100" b="1" dirty="0">
                          <a:effectLst/>
                        </a:rPr>
                        <a:t>60%</a:t>
                      </a:r>
                      <a:endParaRPr lang="en-US" sz="2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nchor="ctr">
                    <a:solidFill>
                      <a:srgbClr val="FF0000"/>
                    </a:solidFill>
                  </a:tcPr>
                </a:tc>
                <a:tc>
                  <a:txBody>
                    <a:bodyPr/>
                    <a:lstStyle/>
                    <a:p>
                      <a:pPr marL="0" marR="0">
                        <a:lnSpc>
                          <a:spcPct val="107000"/>
                        </a:lnSpc>
                        <a:spcBef>
                          <a:spcPts val="0"/>
                        </a:spcBef>
                        <a:spcAft>
                          <a:spcPts val="0"/>
                        </a:spcAft>
                      </a:pPr>
                      <a:r>
                        <a:rPr lang="en-GB" sz="2100" b="1" dirty="0">
                          <a:effectLst/>
                        </a:rPr>
                        <a:t>Send in 2 lots, via specialist shipment company</a:t>
                      </a:r>
                      <a:endParaRPr lang="en-US" sz="2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nchor="ctr"/>
                </a:tc>
                <a:extLst>
                  <a:ext uri="{0D108BD9-81ED-4DB2-BD59-A6C34878D82A}">
                    <a16:rowId xmlns:a16="http://schemas.microsoft.com/office/drawing/2014/main" val="10003"/>
                  </a:ext>
                </a:extLst>
              </a:tr>
              <a:tr h="1294130">
                <a:tc>
                  <a:txBody>
                    <a:bodyPr/>
                    <a:lstStyle/>
                    <a:p>
                      <a:pPr marL="0" marR="0">
                        <a:lnSpc>
                          <a:spcPct val="107000"/>
                        </a:lnSpc>
                        <a:spcBef>
                          <a:spcPts val="0"/>
                        </a:spcBef>
                        <a:spcAft>
                          <a:spcPts val="0"/>
                        </a:spcAft>
                      </a:pPr>
                      <a:r>
                        <a:rPr lang="en-GB" sz="2100" b="1" dirty="0">
                          <a:effectLst/>
                        </a:rPr>
                        <a:t>Delayed recruitment of staff/specialist</a:t>
                      </a:r>
                      <a:endParaRPr lang="en-US" sz="2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nchor="ctr"/>
                </a:tc>
                <a:tc>
                  <a:txBody>
                    <a:bodyPr/>
                    <a:lstStyle/>
                    <a:p>
                      <a:pPr marL="0" marR="0">
                        <a:lnSpc>
                          <a:spcPct val="107000"/>
                        </a:lnSpc>
                        <a:spcBef>
                          <a:spcPts val="0"/>
                        </a:spcBef>
                        <a:spcAft>
                          <a:spcPts val="0"/>
                        </a:spcAft>
                      </a:pPr>
                      <a:r>
                        <a:rPr lang="en-GB" sz="2100" b="1" dirty="0">
                          <a:effectLst/>
                        </a:rPr>
                        <a:t>Head of breeding team </a:t>
                      </a:r>
                      <a:endParaRPr lang="en-US" sz="2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nchor="ctr"/>
                </a:tc>
                <a:tc>
                  <a:txBody>
                    <a:bodyPr/>
                    <a:lstStyle/>
                    <a:p>
                      <a:pPr marL="0" marR="0" algn="ctr">
                        <a:lnSpc>
                          <a:spcPct val="107000"/>
                        </a:lnSpc>
                        <a:spcBef>
                          <a:spcPts val="0"/>
                        </a:spcBef>
                        <a:spcAft>
                          <a:spcPts val="0"/>
                        </a:spcAft>
                      </a:pPr>
                      <a:r>
                        <a:rPr lang="en-GB" sz="2100" b="1" dirty="0">
                          <a:effectLst/>
                        </a:rPr>
                        <a:t>High</a:t>
                      </a:r>
                      <a:endParaRPr lang="en-US" sz="2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nchor="ctr">
                    <a:solidFill>
                      <a:srgbClr val="FF0000"/>
                    </a:solidFill>
                  </a:tcPr>
                </a:tc>
                <a:tc>
                  <a:txBody>
                    <a:bodyPr/>
                    <a:lstStyle/>
                    <a:p>
                      <a:pPr marL="0" marR="0" algn="ctr">
                        <a:lnSpc>
                          <a:spcPct val="107000"/>
                        </a:lnSpc>
                        <a:spcBef>
                          <a:spcPts val="0"/>
                        </a:spcBef>
                        <a:spcAft>
                          <a:spcPts val="0"/>
                        </a:spcAft>
                      </a:pPr>
                      <a:r>
                        <a:rPr lang="en-GB" sz="2100" b="1" dirty="0">
                          <a:effectLst/>
                        </a:rPr>
                        <a:t>50%</a:t>
                      </a:r>
                      <a:endParaRPr lang="en-US" sz="2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nchor="ctr">
                    <a:solidFill>
                      <a:schemeClr val="accent4">
                        <a:lumMod val="40000"/>
                        <a:lumOff val="60000"/>
                      </a:schemeClr>
                    </a:solidFill>
                  </a:tcPr>
                </a:tc>
                <a:tc>
                  <a:txBody>
                    <a:bodyPr/>
                    <a:lstStyle/>
                    <a:p>
                      <a:pPr marL="0" marR="0">
                        <a:lnSpc>
                          <a:spcPct val="107000"/>
                        </a:lnSpc>
                        <a:spcBef>
                          <a:spcPts val="0"/>
                        </a:spcBef>
                        <a:spcAft>
                          <a:spcPts val="0"/>
                        </a:spcAft>
                      </a:pPr>
                      <a:r>
                        <a:rPr lang="en-GB" sz="2100" b="1" dirty="0">
                          <a:effectLst/>
                        </a:rPr>
                        <a:t>Organize back-up contractor/more $ in budget </a:t>
                      </a:r>
                      <a:endParaRPr lang="en-US" sz="2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500055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1972" y="154549"/>
            <a:ext cx="8287555" cy="1017431"/>
          </a:xfrm>
        </p:spPr>
        <p:txBody>
          <a:bodyPr anchor="ctr">
            <a:noAutofit/>
          </a:bodyPr>
          <a:lstStyle/>
          <a:p>
            <a:r>
              <a:rPr lang="en-GB" sz="4000" b="1" dirty="0"/>
              <a:t>Risk Quantification</a:t>
            </a:r>
            <a:endParaRPr lang="en-US" sz="4000" dirty="0"/>
          </a:p>
        </p:txBody>
      </p:sp>
      <p:sp>
        <p:nvSpPr>
          <p:cNvPr id="8" name="TextBox 7"/>
          <p:cNvSpPr txBox="1"/>
          <p:nvPr/>
        </p:nvSpPr>
        <p:spPr>
          <a:xfrm>
            <a:off x="204951" y="1065621"/>
            <a:ext cx="8765627" cy="5466112"/>
          </a:xfrm>
          <a:prstGeom prst="rect">
            <a:avLst/>
          </a:prstGeom>
          <a:noFill/>
        </p:spPr>
        <p:txBody>
          <a:bodyPr wrap="square" rtlCol="0">
            <a:spAutoFit/>
          </a:bodyPr>
          <a:lstStyle/>
          <a:p>
            <a:pPr marL="280988" indent="-280988">
              <a:lnSpc>
                <a:spcPct val="90000"/>
              </a:lnSpc>
              <a:spcAft>
                <a:spcPts val="1200"/>
              </a:spcAft>
              <a:buFont typeface="Arial" panose="020B0604020202020204" pitchFamily="34" charset="0"/>
              <a:buChar char="•"/>
            </a:pPr>
            <a:r>
              <a:rPr lang="en-GB" sz="2800" dirty="0"/>
              <a:t>Probability theory: Multiply —not add— individual chances of success to see the combined effect of all risks.</a:t>
            </a:r>
            <a:endParaRPr lang="en-US" sz="2800" dirty="0"/>
          </a:p>
          <a:p>
            <a:pPr marL="280988" indent="-280988">
              <a:lnSpc>
                <a:spcPct val="90000"/>
              </a:lnSpc>
              <a:spcAft>
                <a:spcPts val="1200"/>
              </a:spcAft>
              <a:buFont typeface="Arial" panose="020B0604020202020204" pitchFamily="34" charset="0"/>
              <a:buChar char="•"/>
            </a:pPr>
            <a:r>
              <a:rPr lang="en-US" sz="2800" dirty="0"/>
              <a:t>T</a:t>
            </a:r>
            <a:r>
              <a:rPr lang="en-GB" sz="2800" dirty="0"/>
              <a:t>he combined effect of the concurrent major risks with high impact in the example below is much greater than one may think intuitively.  </a:t>
            </a:r>
          </a:p>
          <a:p>
            <a:pPr marL="280988" indent="-280988">
              <a:lnSpc>
                <a:spcPct val="90000"/>
              </a:lnSpc>
              <a:spcAft>
                <a:spcPts val="1200"/>
              </a:spcAft>
              <a:buFont typeface="Arial" panose="020B0604020202020204" pitchFamily="34" charset="0"/>
              <a:buChar char="•"/>
            </a:pPr>
            <a:r>
              <a:rPr lang="en-GB" sz="2800" dirty="0"/>
              <a:t>Combined risk effect: example - </a:t>
            </a:r>
            <a:endParaRPr lang="en-US" sz="2800" dirty="0"/>
          </a:p>
          <a:p>
            <a:r>
              <a:rPr lang="en-GB" sz="2800" dirty="0"/>
              <a:t>Risk 1   High impact  </a:t>
            </a:r>
            <a:r>
              <a:rPr lang="en-GB" sz="2800" dirty="0">
                <a:sym typeface="Wingdings" panose="05000000000000000000" pitchFamily="2" charset="2"/>
              </a:rPr>
              <a:t></a:t>
            </a:r>
            <a:r>
              <a:rPr lang="en-GB" sz="2800" dirty="0"/>
              <a:t> 60%  prob. = chance of success 0.4</a:t>
            </a:r>
            <a:endParaRPr lang="en-US" sz="2800" dirty="0"/>
          </a:p>
          <a:p>
            <a:r>
              <a:rPr lang="en-GB" sz="2800" dirty="0"/>
              <a:t>Risk 2   High impact  </a:t>
            </a:r>
            <a:r>
              <a:rPr lang="en-GB" sz="2800" dirty="0">
                <a:sym typeface="Wingdings" panose="05000000000000000000" pitchFamily="2" charset="2"/>
              </a:rPr>
              <a:t></a:t>
            </a:r>
            <a:r>
              <a:rPr lang="en-GB" sz="2800" dirty="0"/>
              <a:t> 50%  prob. = chance of success 0.5</a:t>
            </a:r>
            <a:endParaRPr lang="en-US" sz="2800" dirty="0"/>
          </a:p>
          <a:p>
            <a:r>
              <a:rPr lang="en-GB" sz="2800" dirty="0"/>
              <a:t>Risk 3   High impact  </a:t>
            </a:r>
            <a:r>
              <a:rPr lang="en-GB" sz="2800" dirty="0">
                <a:sym typeface="Wingdings" panose="05000000000000000000" pitchFamily="2" charset="2"/>
              </a:rPr>
              <a:t></a:t>
            </a:r>
            <a:r>
              <a:rPr lang="en-GB" sz="2800" dirty="0"/>
              <a:t> 70%  prob. = chance of success 0.3</a:t>
            </a:r>
          </a:p>
          <a:p>
            <a:pPr marL="457200" indent="-457200">
              <a:buFont typeface="Arial" panose="020B0604020202020204" pitchFamily="34" charset="0"/>
              <a:buChar char="•"/>
            </a:pPr>
            <a:r>
              <a:rPr lang="en-GB" sz="2800" dirty="0">
                <a:solidFill>
                  <a:srgbClr val="FF0000"/>
                </a:solidFill>
              </a:rPr>
              <a:t>Total chance of success 0.4 x 0.5 x 0.3=0.06 or only 6%!</a:t>
            </a:r>
            <a:r>
              <a:rPr lang="en-GB" sz="2800" dirty="0"/>
              <a:t> </a:t>
            </a:r>
          </a:p>
          <a:p>
            <a:endParaRPr lang="en-GB" sz="2800" dirty="0"/>
          </a:p>
          <a:p>
            <a:pPr marL="457200" indent="-457200">
              <a:buFont typeface="Arial" panose="020B0604020202020204" pitchFamily="34" charset="0"/>
              <a:buChar char="•"/>
            </a:pPr>
            <a:r>
              <a:rPr lang="en-GB" sz="2800" dirty="0"/>
              <a:t>This may affect next decisions and course of action. </a:t>
            </a:r>
          </a:p>
        </p:txBody>
      </p:sp>
    </p:spTree>
    <p:extLst>
      <p:ext uri="{BB962C8B-B14F-4D97-AF65-F5344CB8AC3E}">
        <p14:creationId xmlns:p14="http://schemas.microsoft.com/office/powerpoint/2010/main" val="23245465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9096"/>
            <a:ext cx="9144000" cy="1267456"/>
          </a:xfrm>
        </p:spPr>
        <p:txBody>
          <a:bodyPr anchor="t">
            <a:noAutofit/>
          </a:bodyPr>
          <a:lstStyle/>
          <a:p>
            <a:r>
              <a:rPr lang="en-GB" sz="4000" b="1" dirty="0"/>
              <a:t>Key Messages: </a:t>
            </a:r>
            <a:br>
              <a:rPr lang="en-GB" sz="4000" b="1" dirty="0"/>
            </a:br>
            <a:r>
              <a:rPr lang="en-GB" sz="4000" b="1" dirty="0"/>
              <a:t>Timelines and Risk Management</a:t>
            </a:r>
            <a:endParaRPr lang="en-US" sz="4000" dirty="0"/>
          </a:p>
        </p:txBody>
      </p:sp>
      <p:sp>
        <p:nvSpPr>
          <p:cNvPr id="8" name="TextBox 7"/>
          <p:cNvSpPr txBox="1"/>
          <p:nvPr/>
        </p:nvSpPr>
        <p:spPr>
          <a:xfrm>
            <a:off x="283779" y="1964627"/>
            <a:ext cx="8860221" cy="4702826"/>
          </a:xfrm>
          <a:prstGeom prst="rect">
            <a:avLst/>
          </a:prstGeom>
          <a:noFill/>
        </p:spPr>
        <p:txBody>
          <a:bodyPr wrap="square" rtlCol="0">
            <a:spAutoFit/>
          </a:bodyPr>
          <a:lstStyle/>
          <a:p>
            <a:pPr marL="280988" indent="-280988">
              <a:lnSpc>
                <a:spcPct val="90000"/>
              </a:lnSpc>
              <a:spcAft>
                <a:spcPts val="1800"/>
              </a:spcAft>
              <a:buFont typeface="Arial" panose="020B0604020202020204" pitchFamily="34" charset="0"/>
              <a:buChar char="•"/>
            </a:pPr>
            <a:r>
              <a:rPr lang="en-GB" sz="2800" dirty="0"/>
              <a:t>There is a need to determine optimal times to integrate requirements, tests/evaluations and data generation for demand-led parameters</a:t>
            </a:r>
            <a:endParaRPr lang="en-US" sz="2800" dirty="0"/>
          </a:p>
          <a:p>
            <a:pPr marL="280988" lvl="0" indent="-280988">
              <a:lnSpc>
                <a:spcPct val="90000"/>
              </a:lnSpc>
              <a:spcAft>
                <a:spcPts val="1800"/>
              </a:spcAft>
              <a:buFont typeface="Arial" panose="020B0604020202020204" pitchFamily="34" charset="0"/>
              <a:buChar char="•"/>
            </a:pPr>
            <a:r>
              <a:rPr lang="en-GB" sz="2800" dirty="0"/>
              <a:t>Timescales must be clearly defined</a:t>
            </a:r>
            <a:endParaRPr lang="en-US" sz="2800" dirty="0"/>
          </a:p>
          <a:p>
            <a:pPr marL="280988" lvl="0" indent="-280988">
              <a:lnSpc>
                <a:spcPct val="90000"/>
              </a:lnSpc>
              <a:spcAft>
                <a:spcPts val="1800"/>
              </a:spcAft>
              <a:buFont typeface="Arial" panose="020B0604020202020204" pitchFamily="34" charset="0"/>
              <a:buChar char="•"/>
            </a:pPr>
            <a:r>
              <a:rPr lang="en-GB" sz="2800" dirty="0"/>
              <a:t>Find creative ways to not extend and preferably shorten timescales whilst including demand-led components</a:t>
            </a:r>
          </a:p>
          <a:p>
            <a:pPr marL="280988" lvl="0" indent="-280988">
              <a:lnSpc>
                <a:spcPct val="90000"/>
              </a:lnSpc>
              <a:spcAft>
                <a:spcPts val="1800"/>
              </a:spcAft>
              <a:buFont typeface="Arial" panose="020B0604020202020204" pitchFamily="34" charset="0"/>
              <a:buChar char="•"/>
            </a:pPr>
            <a:r>
              <a:rPr lang="en-GB" sz="2800" dirty="0"/>
              <a:t>Use critical path analysis and risk mitigation </a:t>
            </a:r>
            <a:endParaRPr lang="en-US" sz="2800" dirty="0"/>
          </a:p>
          <a:p>
            <a:pPr marL="280988" lvl="0" indent="-280988">
              <a:lnSpc>
                <a:spcPct val="90000"/>
              </a:lnSpc>
              <a:spcAft>
                <a:spcPts val="1200"/>
              </a:spcAft>
              <a:buFont typeface="Arial" panose="020B0604020202020204" pitchFamily="34" charset="0"/>
              <a:buChar char="•"/>
            </a:pPr>
            <a:r>
              <a:rPr lang="en-GB" sz="2800" dirty="0"/>
              <a:t>Use data to make decisions</a:t>
            </a:r>
            <a:endParaRPr lang="en-US" sz="2800" dirty="0"/>
          </a:p>
          <a:p>
            <a:r>
              <a:rPr lang="en-GB" sz="2800" b="1" dirty="0"/>
              <a:t> </a:t>
            </a:r>
            <a:endParaRPr lang="en-US" sz="2800" b="1" dirty="0"/>
          </a:p>
        </p:txBody>
      </p:sp>
    </p:spTree>
    <p:extLst>
      <p:ext uri="{BB962C8B-B14F-4D97-AF65-F5344CB8AC3E}">
        <p14:creationId xmlns:p14="http://schemas.microsoft.com/office/powerpoint/2010/main" val="38465433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4000" b="1" dirty="0"/>
              <a:t>Group Exercise:</a:t>
            </a:r>
            <a:br>
              <a:rPr lang="en-US" sz="4000" b="1" dirty="0"/>
            </a:br>
            <a:r>
              <a:rPr lang="en-US" sz="4000" b="1" dirty="0"/>
              <a:t>Timelines and Critical Paths</a:t>
            </a:r>
          </a:p>
        </p:txBody>
      </p:sp>
      <p:sp>
        <p:nvSpPr>
          <p:cNvPr id="3" name="Content Placeholder 2"/>
          <p:cNvSpPr>
            <a:spLocks noGrp="1"/>
          </p:cNvSpPr>
          <p:nvPr>
            <p:ph idx="1"/>
          </p:nvPr>
        </p:nvSpPr>
        <p:spPr>
          <a:xfrm>
            <a:off x="457200" y="2184400"/>
            <a:ext cx="8229600" cy="3941763"/>
          </a:xfrm>
        </p:spPr>
        <p:txBody>
          <a:bodyPr>
            <a:noAutofit/>
          </a:bodyPr>
          <a:lstStyle/>
          <a:p>
            <a:pPr lvl="0">
              <a:lnSpc>
                <a:spcPct val="90000"/>
              </a:lnSpc>
              <a:spcBef>
                <a:spcPts val="0"/>
              </a:spcBef>
              <a:spcAft>
                <a:spcPts val="1200"/>
              </a:spcAft>
              <a:buFont typeface="Arial" panose="020B0604020202020204" pitchFamily="34" charset="0"/>
              <a:buChar char="•"/>
            </a:pPr>
            <a:r>
              <a:rPr lang="en-US" sz="2800" dirty="0"/>
              <a:t>What are the biggest risks in your breeding </a:t>
            </a:r>
            <a:r>
              <a:rPr lang="en-US" sz="2800" dirty="0" err="1"/>
              <a:t>programme</a:t>
            </a:r>
            <a:r>
              <a:rPr lang="en-US" sz="2800" dirty="0"/>
              <a:t>? </a:t>
            </a:r>
          </a:p>
          <a:p>
            <a:pPr lvl="0">
              <a:lnSpc>
                <a:spcPct val="90000"/>
              </a:lnSpc>
              <a:spcBef>
                <a:spcPts val="0"/>
              </a:spcBef>
              <a:spcAft>
                <a:spcPts val="1200"/>
              </a:spcAft>
              <a:buFont typeface="Arial" panose="020B0604020202020204" pitchFamily="34" charset="0"/>
              <a:buChar char="•"/>
            </a:pPr>
            <a:r>
              <a:rPr lang="en-US" sz="2800" dirty="0"/>
              <a:t>How do you mitigate against these risks?</a:t>
            </a:r>
          </a:p>
        </p:txBody>
      </p:sp>
    </p:spTree>
    <p:extLst>
      <p:ext uri="{BB962C8B-B14F-4D97-AF65-F5344CB8AC3E}">
        <p14:creationId xmlns:p14="http://schemas.microsoft.com/office/powerpoint/2010/main" val="37314387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5. Variety Registration</a:t>
            </a:r>
          </a:p>
        </p:txBody>
      </p:sp>
      <p:sp>
        <p:nvSpPr>
          <p:cNvPr id="3" name="Content Placeholder 2"/>
          <p:cNvSpPr>
            <a:spLocks noGrp="1"/>
          </p:cNvSpPr>
          <p:nvPr>
            <p:ph idx="1"/>
          </p:nvPr>
        </p:nvSpPr>
        <p:spPr>
          <a:xfrm>
            <a:off x="126124" y="1671145"/>
            <a:ext cx="8857455" cy="4344645"/>
          </a:xfrm>
        </p:spPr>
        <p:txBody>
          <a:bodyPr>
            <a:noAutofit/>
          </a:bodyPr>
          <a:lstStyle/>
          <a:p>
            <a:pPr marL="0" indent="0">
              <a:lnSpc>
                <a:spcPct val="90000"/>
              </a:lnSpc>
              <a:spcBef>
                <a:spcPts val="0"/>
              </a:spcBef>
              <a:spcAft>
                <a:spcPts val="1200"/>
              </a:spcAft>
              <a:buNone/>
            </a:pPr>
            <a:endParaRPr lang="en-US" sz="2800" dirty="0"/>
          </a:p>
        </p:txBody>
      </p:sp>
    </p:spTree>
    <p:extLst>
      <p:ext uri="{BB962C8B-B14F-4D97-AF65-F5344CB8AC3E}">
        <p14:creationId xmlns:p14="http://schemas.microsoft.com/office/powerpoint/2010/main" val="257648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Chapter 5 Objectives </a:t>
            </a:r>
            <a:endParaRPr lang="en-AU" b="1" dirty="0"/>
          </a:p>
        </p:txBody>
      </p:sp>
      <p:sp>
        <p:nvSpPr>
          <p:cNvPr id="3" name="Content Placeholder 2"/>
          <p:cNvSpPr>
            <a:spLocks noGrp="1"/>
          </p:cNvSpPr>
          <p:nvPr>
            <p:ph idx="1"/>
          </p:nvPr>
        </p:nvSpPr>
        <p:spPr/>
        <p:txBody>
          <a:bodyPr>
            <a:normAutofit fontScale="77500" lnSpcReduction="20000"/>
          </a:bodyPr>
          <a:lstStyle/>
          <a:p>
            <a:pPr marL="514350" lvl="0" indent="-514350">
              <a:buAutoNum type="arabicPeriod"/>
            </a:pPr>
            <a:r>
              <a:rPr lang="en-US" b="1" dirty="0"/>
              <a:t>Variety development strategy and stage plan: </a:t>
            </a:r>
          </a:p>
          <a:p>
            <a:pPr lvl="1" algn="just">
              <a:buFont typeface="Arial" panose="020B0604020202020204" pitchFamily="34" charset="0"/>
              <a:buChar char="•"/>
            </a:pPr>
            <a:r>
              <a:rPr lang="en-US" dirty="0"/>
              <a:t>To enable plant breeders to construct a high quality, well-documented demand-led breeding strategy and a development stage plan, to enable good governance, rigorous decision-making and activity planning within a demand-led breeding project. </a:t>
            </a:r>
            <a:endParaRPr lang="en-AU" dirty="0"/>
          </a:p>
          <a:p>
            <a:pPr>
              <a:buFont typeface="Arial" panose="020B0604020202020204" pitchFamily="34" charset="0"/>
              <a:buChar char="•"/>
            </a:pPr>
            <a:endParaRPr lang="en-AU" dirty="0"/>
          </a:p>
          <a:p>
            <a:pPr marL="0" lvl="0" indent="0">
              <a:buNone/>
            </a:pPr>
            <a:r>
              <a:rPr lang="en-US" b="1" dirty="0"/>
              <a:t>2. Stakeholder engagement: </a:t>
            </a:r>
            <a:r>
              <a:rPr lang="en-US" dirty="0"/>
              <a:t>To ensure the variety 	development strategy and stage plan allow for 	involvement of stakeholders at key decision points on: </a:t>
            </a:r>
          </a:p>
          <a:p>
            <a:pPr lvl="1">
              <a:buFont typeface="Arial" panose="020B0604020202020204" pitchFamily="34" charset="0"/>
              <a:buChar char="•"/>
            </a:pPr>
            <a:r>
              <a:rPr lang="en-US" dirty="0"/>
              <a:t>The design, development and release of new varieties; </a:t>
            </a:r>
          </a:p>
          <a:p>
            <a:pPr lvl="1">
              <a:buFont typeface="Arial" panose="020B0604020202020204" pitchFamily="34" charset="0"/>
              <a:buChar char="•"/>
            </a:pPr>
            <a:r>
              <a:rPr lang="en-US" dirty="0"/>
              <a:t>Enabling new varieties to reach farmers; and </a:t>
            </a:r>
          </a:p>
          <a:p>
            <a:pPr lvl="1">
              <a:buFont typeface="Arial" panose="020B0604020202020204" pitchFamily="34" charset="0"/>
              <a:buChar char="•"/>
            </a:pPr>
            <a:r>
              <a:rPr lang="en-US" dirty="0"/>
              <a:t>Provide feedback on product performance and farmer adoption. </a:t>
            </a:r>
            <a:endParaRPr lang="en-AU" dirty="0"/>
          </a:p>
          <a:p>
            <a:endParaRPr lang="en-AU" dirty="0"/>
          </a:p>
        </p:txBody>
      </p:sp>
    </p:spTree>
    <p:extLst>
      <p:ext uri="{BB962C8B-B14F-4D97-AF65-F5344CB8AC3E}">
        <p14:creationId xmlns:p14="http://schemas.microsoft.com/office/powerpoint/2010/main" val="3827517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4. Variety Registration</a:t>
            </a:r>
          </a:p>
        </p:txBody>
      </p:sp>
      <p:sp>
        <p:nvSpPr>
          <p:cNvPr id="3" name="Content Placeholder 2"/>
          <p:cNvSpPr>
            <a:spLocks noGrp="1"/>
          </p:cNvSpPr>
          <p:nvPr>
            <p:ph idx="1"/>
          </p:nvPr>
        </p:nvSpPr>
        <p:spPr>
          <a:xfrm>
            <a:off x="126124" y="1671145"/>
            <a:ext cx="8857455" cy="4344645"/>
          </a:xfrm>
        </p:spPr>
        <p:txBody>
          <a:bodyPr>
            <a:noAutofit/>
          </a:bodyPr>
          <a:lstStyle/>
          <a:p>
            <a:pPr marL="312738" indent="-312738">
              <a:lnSpc>
                <a:spcPct val="90000"/>
              </a:lnSpc>
              <a:spcBef>
                <a:spcPts val="0"/>
              </a:spcBef>
              <a:spcAft>
                <a:spcPts val="1200"/>
              </a:spcAft>
            </a:pPr>
            <a:r>
              <a:rPr lang="en-US" sz="2800" dirty="0"/>
              <a:t>Current knowledge of registration system and release requirements is essential, at national and regional levels.</a:t>
            </a:r>
          </a:p>
          <a:p>
            <a:pPr marL="312738" indent="-312738">
              <a:lnSpc>
                <a:spcPct val="90000"/>
              </a:lnSpc>
              <a:spcBef>
                <a:spcPts val="0"/>
              </a:spcBef>
              <a:spcAft>
                <a:spcPts val="1200"/>
              </a:spcAft>
            </a:pPr>
            <a:r>
              <a:rPr lang="en-US" sz="2800" dirty="0"/>
              <a:t>Timelines and costs.</a:t>
            </a:r>
          </a:p>
          <a:p>
            <a:pPr marL="312738" indent="-312738">
              <a:lnSpc>
                <a:spcPct val="90000"/>
              </a:lnSpc>
              <a:spcBef>
                <a:spcPts val="0"/>
              </a:spcBef>
              <a:spcAft>
                <a:spcPts val="1200"/>
              </a:spcAft>
            </a:pPr>
            <a:r>
              <a:rPr lang="en-US" sz="2800" dirty="0"/>
              <a:t>Can one help to speed up the registration process by engaging with the regulatory officials?</a:t>
            </a:r>
          </a:p>
        </p:txBody>
      </p:sp>
    </p:spTree>
    <p:extLst>
      <p:ext uri="{BB962C8B-B14F-4D97-AF65-F5344CB8AC3E}">
        <p14:creationId xmlns:p14="http://schemas.microsoft.com/office/powerpoint/2010/main" val="8130961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Demand-led Variety Registration</a:t>
            </a:r>
          </a:p>
        </p:txBody>
      </p:sp>
      <p:sp>
        <p:nvSpPr>
          <p:cNvPr id="3" name="Content Placeholder 2"/>
          <p:cNvSpPr>
            <a:spLocks noGrp="1"/>
          </p:cNvSpPr>
          <p:nvPr>
            <p:ph idx="1"/>
          </p:nvPr>
        </p:nvSpPr>
        <p:spPr>
          <a:xfrm>
            <a:off x="126124" y="1671145"/>
            <a:ext cx="8857455" cy="4344645"/>
          </a:xfrm>
        </p:spPr>
        <p:txBody>
          <a:bodyPr>
            <a:noAutofit/>
          </a:bodyPr>
          <a:lstStyle/>
          <a:p>
            <a:pPr marL="312738" indent="-312738">
              <a:lnSpc>
                <a:spcPct val="90000"/>
              </a:lnSpc>
              <a:spcBef>
                <a:spcPts val="0"/>
              </a:spcBef>
              <a:spcAft>
                <a:spcPts val="1800"/>
              </a:spcAft>
            </a:pPr>
            <a:r>
              <a:rPr lang="en-US" sz="2800" dirty="0"/>
              <a:t>Consumer traits and regulatory hurdles.</a:t>
            </a:r>
          </a:p>
          <a:p>
            <a:pPr marL="312738" indent="-312738">
              <a:lnSpc>
                <a:spcPct val="90000"/>
              </a:lnSpc>
              <a:spcBef>
                <a:spcPts val="0"/>
              </a:spcBef>
              <a:spcAft>
                <a:spcPts val="1800"/>
              </a:spcAft>
            </a:pPr>
            <a:r>
              <a:rPr lang="en-US" sz="2800" dirty="0"/>
              <a:t>Demand-led  breeding is complex and can take longer - so a smooth registration process is a key factor.</a:t>
            </a:r>
          </a:p>
          <a:p>
            <a:pPr marL="312738" indent="-312738">
              <a:lnSpc>
                <a:spcPct val="90000"/>
              </a:lnSpc>
              <a:spcBef>
                <a:spcPts val="0"/>
              </a:spcBef>
              <a:spcAft>
                <a:spcPts val="1800"/>
              </a:spcAft>
            </a:pPr>
            <a:r>
              <a:rPr lang="en-US" sz="2800" dirty="0"/>
              <a:t>Regional harmonization may influence market size and subsequent investment decisions.</a:t>
            </a:r>
          </a:p>
          <a:p>
            <a:pPr marL="280988" lvl="1" indent="-266700">
              <a:lnSpc>
                <a:spcPct val="90000"/>
              </a:lnSpc>
              <a:spcAft>
                <a:spcPts val="1800"/>
              </a:spcAft>
              <a:buFont typeface="Arial" panose="020B0604020202020204" pitchFamily="34" charset="0"/>
              <a:buChar char="•"/>
            </a:pPr>
            <a:r>
              <a:rPr lang="en-US" dirty="0"/>
              <a:t>Demand-led variety registration may be influenced by international regulations such as UPOV, breeders’ rights and national registration agencies.</a:t>
            </a:r>
          </a:p>
        </p:txBody>
      </p:sp>
    </p:spTree>
    <p:extLst>
      <p:ext uri="{BB962C8B-B14F-4D97-AF65-F5344CB8AC3E}">
        <p14:creationId xmlns:p14="http://schemas.microsoft.com/office/powerpoint/2010/main" val="20312102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890" y="624078"/>
            <a:ext cx="8860220" cy="500853"/>
          </a:xfrm>
        </p:spPr>
        <p:txBody>
          <a:bodyPr anchor="t">
            <a:noAutofit/>
          </a:bodyPr>
          <a:lstStyle/>
          <a:p>
            <a:r>
              <a:rPr lang="en-US" sz="4000" b="1" dirty="0">
                <a:solidFill>
                  <a:prstClr val="black"/>
                </a:solidFill>
              </a:rPr>
              <a:t>Demand-led Variety Registration</a:t>
            </a:r>
            <a:br>
              <a:rPr lang="en-US" sz="3600" b="1" dirty="0">
                <a:latin typeface="+mn-lt"/>
              </a:rPr>
            </a:br>
            <a:endParaRPr lang="en-US" sz="3600" b="1" dirty="0">
              <a:latin typeface="+mn-lt"/>
            </a:endParaRPr>
          </a:p>
        </p:txBody>
      </p:sp>
      <p:sp>
        <p:nvSpPr>
          <p:cNvPr id="3" name="Subtitle 2"/>
          <p:cNvSpPr>
            <a:spLocks noGrp="1"/>
          </p:cNvSpPr>
          <p:nvPr>
            <p:ph type="subTitle" idx="1"/>
          </p:nvPr>
        </p:nvSpPr>
        <p:spPr>
          <a:xfrm>
            <a:off x="283781" y="1557034"/>
            <a:ext cx="8860219" cy="5108026"/>
          </a:xfrm>
        </p:spPr>
        <p:txBody>
          <a:bodyPr>
            <a:noAutofit/>
          </a:bodyPr>
          <a:lstStyle/>
          <a:p>
            <a:pPr marL="257175" indent="-257175" algn="l">
              <a:lnSpc>
                <a:spcPct val="90000"/>
              </a:lnSpc>
              <a:spcBef>
                <a:spcPts val="0"/>
              </a:spcBef>
              <a:spcAft>
                <a:spcPts val="1200"/>
              </a:spcAft>
              <a:buFont typeface="Arial" panose="020B0604020202020204" pitchFamily="34" charset="0"/>
              <a:buChar char="•"/>
            </a:pPr>
            <a:r>
              <a:rPr lang="en-US" sz="2800" dirty="0">
                <a:solidFill>
                  <a:schemeClr val="tx1"/>
                </a:solidFill>
              </a:rPr>
              <a:t>In each country, National Variety Registration Committee (NVRC ) makes a decision to release or reject a new variety, based on data compiled in the release proposal </a:t>
            </a:r>
          </a:p>
          <a:p>
            <a:pPr marL="257175" indent="-257175" algn="l">
              <a:lnSpc>
                <a:spcPct val="90000"/>
              </a:lnSpc>
              <a:spcBef>
                <a:spcPts val="0"/>
              </a:spcBef>
              <a:spcAft>
                <a:spcPts val="1200"/>
              </a:spcAft>
              <a:buFont typeface="Arial" panose="020B0604020202020204" pitchFamily="34" charset="0"/>
              <a:buChar char="•"/>
            </a:pPr>
            <a:r>
              <a:rPr lang="en-US" sz="2800" dirty="0">
                <a:solidFill>
                  <a:schemeClr val="tx1"/>
                </a:solidFill>
              </a:rPr>
              <a:t>Some countries charge a fee, others do not, for tests</a:t>
            </a:r>
          </a:p>
          <a:p>
            <a:pPr marL="257175" indent="-257175" algn="l">
              <a:lnSpc>
                <a:spcPct val="90000"/>
              </a:lnSpc>
              <a:spcBef>
                <a:spcPts val="0"/>
              </a:spcBef>
              <a:spcAft>
                <a:spcPts val="1200"/>
              </a:spcAft>
              <a:buFont typeface="Arial" panose="020B0604020202020204" pitchFamily="34" charset="0"/>
              <a:buChar char="•"/>
            </a:pPr>
            <a:r>
              <a:rPr lang="en-US" sz="2800" dirty="0">
                <a:solidFill>
                  <a:schemeClr val="tx1"/>
                </a:solidFill>
              </a:rPr>
              <a:t>Ideally, release is based on merit/uniqueness of variety </a:t>
            </a:r>
          </a:p>
          <a:p>
            <a:pPr marL="257175" indent="-257175" algn="l">
              <a:lnSpc>
                <a:spcPct val="90000"/>
              </a:lnSpc>
              <a:spcBef>
                <a:spcPts val="0"/>
              </a:spcBef>
              <a:spcAft>
                <a:spcPts val="1200"/>
              </a:spcAft>
              <a:buFont typeface="Arial" panose="020B0604020202020204" pitchFamily="34" charset="0"/>
              <a:buChar char="•"/>
            </a:pPr>
            <a:r>
              <a:rPr lang="en-US" sz="2800" dirty="0">
                <a:solidFill>
                  <a:schemeClr val="tx1"/>
                </a:solidFill>
              </a:rPr>
              <a:t>Uniqueness of a variety that addresses demand-led traits should be considered sufficient to distinguish a new variety from others and give it merit for release</a:t>
            </a:r>
          </a:p>
          <a:p>
            <a:pPr algn="l">
              <a:lnSpc>
                <a:spcPct val="90000"/>
              </a:lnSpc>
              <a:spcBef>
                <a:spcPts val="0"/>
              </a:spcBef>
              <a:spcAft>
                <a:spcPts val="1200"/>
              </a:spcAft>
            </a:pPr>
            <a:r>
              <a:rPr lang="en-US" sz="2800" dirty="0">
                <a:solidFill>
                  <a:schemeClr val="tx1"/>
                </a:solidFill>
              </a:rPr>
              <a:t> </a:t>
            </a:r>
          </a:p>
        </p:txBody>
      </p:sp>
    </p:spTree>
    <p:extLst>
      <p:ext uri="{BB962C8B-B14F-4D97-AF65-F5344CB8AC3E}">
        <p14:creationId xmlns:p14="http://schemas.microsoft.com/office/powerpoint/2010/main" val="14130420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chor="ctr">
            <a:noAutofit/>
          </a:bodyPr>
          <a:lstStyle/>
          <a:p>
            <a:r>
              <a:rPr lang="en-US" sz="4000" b="1" dirty="0">
                <a:solidFill>
                  <a:prstClr val="black"/>
                </a:solidFill>
              </a:rPr>
              <a:t>Demand-led Variety Registration</a:t>
            </a:r>
            <a:endParaRPr lang="en-US" sz="3600" b="1" dirty="0"/>
          </a:p>
        </p:txBody>
      </p:sp>
      <p:sp>
        <p:nvSpPr>
          <p:cNvPr id="3" name="Subtitle 2"/>
          <p:cNvSpPr>
            <a:spLocks noGrp="1"/>
          </p:cNvSpPr>
          <p:nvPr>
            <p:ph idx="1"/>
          </p:nvPr>
        </p:nvSpPr>
        <p:spPr>
          <a:xfrm>
            <a:off x="63061" y="1600200"/>
            <a:ext cx="9033641" cy="4525963"/>
          </a:xfrm>
        </p:spPr>
        <p:txBody>
          <a:bodyPr>
            <a:noAutofit/>
          </a:bodyPr>
          <a:lstStyle/>
          <a:p>
            <a:pPr marL="234950" indent="-234950" algn="l">
              <a:lnSpc>
                <a:spcPct val="90000"/>
              </a:lnSpc>
              <a:spcBef>
                <a:spcPts val="0"/>
              </a:spcBef>
              <a:spcAft>
                <a:spcPts val="1800"/>
              </a:spcAft>
              <a:buFont typeface="Arial" panose="020B0604020202020204" pitchFamily="34" charset="0"/>
              <a:buChar char="•"/>
            </a:pPr>
            <a:r>
              <a:rPr lang="en-US" sz="2800" dirty="0"/>
              <a:t>Some countries require yield improvement vs benchmark </a:t>
            </a:r>
            <a:endParaRPr lang="en-US" sz="2800" dirty="0">
              <a:solidFill>
                <a:schemeClr val="tx1"/>
              </a:solidFill>
            </a:endParaRPr>
          </a:p>
          <a:p>
            <a:pPr marL="234950" indent="-234950" algn="l">
              <a:lnSpc>
                <a:spcPct val="90000"/>
              </a:lnSpc>
              <a:spcBef>
                <a:spcPts val="0"/>
              </a:spcBef>
              <a:spcAft>
                <a:spcPts val="1800"/>
              </a:spcAft>
              <a:buFont typeface="Arial" panose="020B0604020202020204" pitchFamily="34" charset="0"/>
              <a:buChar char="•"/>
            </a:pPr>
            <a:r>
              <a:rPr lang="en-US" sz="2800" dirty="0">
                <a:solidFill>
                  <a:schemeClr val="tx1"/>
                </a:solidFill>
              </a:rPr>
              <a:t>Thus the need for </a:t>
            </a:r>
            <a:r>
              <a:rPr lang="en-US" sz="2800" i="1" u="sng" dirty="0"/>
              <a:t>yield gain vs consumer demand-led traits</a:t>
            </a:r>
            <a:r>
              <a:rPr lang="en-US" sz="2800" i="1" u="sng" dirty="0">
                <a:solidFill>
                  <a:srgbClr val="FF0000"/>
                </a:solidFill>
              </a:rPr>
              <a:t> </a:t>
            </a:r>
            <a:r>
              <a:rPr lang="en-US" sz="2800" dirty="0">
                <a:solidFill>
                  <a:schemeClr val="tx1"/>
                </a:solidFill>
              </a:rPr>
              <a:t>issues need to be clarified at the variety design stage</a:t>
            </a:r>
          </a:p>
          <a:p>
            <a:pPr marL="234950" indent="-234950" algn="l">
              <a:lnSpc>
                <a:spcPct val="90000"/>
              </a:lnSpc>
              <a:spcBef>
                <a:spcPts val="0"/>
              </a:spcBef>
              <a:spcAft>
                <a:spcPts val="1800"/>
              </a:spcAft>
              <a:buFont typeface="Arial" panose="020B0604020202020204" pitchFamily="34" charset="0"/>
              <a:buChar char="•"/>
            </a:pPr>
            <a:r>
              <a:rPr lang="en-US" sz="2800" dirty="0">
                <a:solidFill>
                  <a:schemeClr val="tx1"/>
                </a:solidFill>
              </a:rPr>
              <a:t>The fact that each country has its own Seed </a:t>
            </a:r>
            <a:r>
              <a:rPr lang="en-US" sz="2800" dirty="0"/>
              <a:t>A</a:t>
            </a:r>
            <a:r>
              <a:rPr lang="en-US" sz="2800" dirty="0">
                <a:solidFill>
                  <a:schemeClr val="tx1"/>
                </a:solidFill>
              </a:rPr>
              <a:t>ct makes it costly for seed companies to release and market new varieties in different countries in sub-Saharan </a:t>
            </a:r>
            <a:r>
              <a:rPr lang="en-US" sz="2800" dirty="0"/>
              <a:t>A</a:t>
            </a:r>
            <a:r>
              <a:rPr lang="en-US" sz="2800" dirty="0">
                <a:solidFill>
                  <a:schemeClr val="tx1"/>
                </a:solidFill>
              </a:rPr>
              <a:t>frica </a:t>
            </a:r>
          </a:p>
          <a:p>
            <a:pPr marL="234950" indent="-234950" algn="l">
              <a:lnSpc>
                <a:spcPct val="90000"/>
              </a:lnSpc>
              <a:spcBef>
                <a:spcPts val="0"/>
              </a:spcBef>
              <a:spcAft>
                <a:spcPts val="1800"/>
              </a:spcAft>
              <a:buFont typeface="Arial" panose="020B0604020202020204" pitchFamily="34" charset="0"/>
              <a:buChar char="•"/>
            </a:pPr>
            <a:r>
              <a:rPr lang="en-US" sz="2800" dirty="0">
                <a:solidFill>
                  <a:schemeClr val="tx1"/>
                </a:solidFill>
              </a:rPr>
              <a:t>One way to reduce registration costs is to harmonize variety registration regulations across countries, in regional sub groupings (e.g. SADC and COMESA countries)</a:t>
            </a:r>
          </a:p>
        </p:txBody>
      </p:sp>
    </p:spTree>
    <p:extLst>
      <p:ext uri="{BB962C8B-B14F-4D97-AF65-F5344CB8AC3E}">
        <p14:creationId xmlns:p14="http://schemas.microsoft.com/office/powerpoint/2010/main" val="21389991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54845"/>
            <a:ext cx="9144000" cy="2923877"/>
          </a:xfrm>
          <a:prstGeom prst="rect">
            <a:avLst/>
          </a:prstGeom>
          <a:noFill/>
        </p:spPr>
        <p:txBody>
          <a:bodyPr wrap="square" rtlCol="0">
            <a:spAutoFit/>
          </a:bodyPr>
          <a:lstStyle/>
          <a:p>
            <a:pPr algn="ctr"/>
            <a:r>
              <a:rPr lang="de-CH" sz="2400" b="1" dirty="0">
                <a:solidFill>
                  <a:prstClr val="black"/>
                </a:solidFill>
              </a:rPr>
              <a:t>Chapter 5</a:t>
            </a:r>
          </a:p>
          <a:p>
            <a:pPr algn="ctr"/>
            <a:r>
              <a:rPr lang="en-US" sz="2400" b="1" i="1" dirty="0">
                <a:solidFill>
                  <a:prstClr val="black"/>
                </a:solidFill>
              </a:rPr>
              <a:t>Variety Development Strategy and Stage Plan </a:t>
            </a:r>
            <a:endParaRPr lang="en-GB" sz="2400" i="1" dirty="0">
              <a:solidFill>
                <a:prstClr val="white">
                  <a:lumMod val="50000"/>
                </a:prstClr>
              </a:solidFill>
            </a:endParaRPr>
          </a:p>
          <a:p>
            <a:pPr algn="ctr"/>
            <a:r>
              <a:rPr lang="en-GB" sz="2000" dirty="0">
                <a:solidFill>
                  <a:prstClr val="black"/>
                </a:solidFill>
              </a:rPr>
              <a:t>Rowland Chirwa</a:t>
            </a:r>
          </a:p>
          <a:p>
            <a:pPr algn="ctr"/>
            <a:endParaRPr lang="de-CH" sz="2000" i="1" dirty="0">
              <a:solidFill>
                <a:prstClr val="black"/>
              </a:solidFill>
            </a:endParaRPr>
          </a:p>
          <a:p>
            <a:pPr algn="ctr"/>
            <a:endParaRPr lang="de-CH" sz="2400" i="1" dirty="0">
              <a:solidFill>
                <a:prstClr val="black"/>
              </a:solidFill>
            </a:endParaRPr>
          </a:p>
          <a:p>
            <a:pPr algn="ctr"/>
            <a:r>
              <a:rPr lang="de-CH" sz="2400" i="1" dirty="0">
                <a:solidFill>
                  <a:prstClr val="black"/>
                </a:solidFill>
              </a:rPr>
              <a:t> </a:t>
            </a:r>
          </a:p>
          <a:p>
            <a:pPr algn="ctr"/>
            <a:endParaRPr lang="de-CH" sz="2400" i="1" dirty="0">
              <a:solidFill>
                <a:prstClr val="black"/>
              </a:solidFill>
            </a:endParaRPr>
          </a:p>
          <a:p>
            <a:pPr algn="ctr"/>
            <a:endParaRPr lang="de-CH" sz="2400" i="1" dirty="0">
              <a:solidFill>
                <a:prstClr val="black"/>
              </a:solidFill>
            </a:endParaRPr>
          </a:p>
        </p:txBody>
      </p:sp>
      <p:sp>
        <p:nvSpPr>
          <p:cNvPr id="3" name="TextBox 2"/>
          <p:cNvSpPr txBox="1"/>
          <p:nvPr/>
        </p:nvSpPr>
        <p:spPr>
          <a:xfrm>
            <a:off x="1960568" y="1260967"/>
            <a:ext cx="5117909" cy="830997"/>
          </a:xfrm>
          <a:prstGeom prst="rect">
            <a:avLst/>
          </a:prstGeom>
          <a:solidFill>
            <a:schemeClr val="tx1"/>
          </a:solidFill>
        </p:spPr>
        <p:txBody>
          <a:bodyPr wrap="square" rtlCol="0">
            <a:spAutoFit/>
          </a:bodyPr>
          <a:lstStyle/>
          <a:p>
            <a:pPr algn="ctr"/>
            <a:endParaRPr lang="de-CH" sz="4800" b="1" dirty="0">
              <a:solidFill>
                <a:prstClr val="white"/>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14236"/>
            <a:ext cx="9144000" cy="2314560"/>
          </a:xfrm>
          <a:prstGeom prst="rect">
            <a:avLst/>
          </a:prstGeom>
        </p:spPr>
      </p:pic>
      <p:sp>
        <p:nvSpPr>
          <p:cNvPr id="5" name="TextBox 4"/>
          <p:cNvSpPr txBox="1"/>
          <p:nvPr/>
        </p:nvSpPr>
        <p:spPr>
          <a:xfrm>
            <a:off x="84083" y="300791"/>
            <a:ext cx="8975834" cy="954107"/>
          </a:xfrm>
          <a:prstGeom prst="rect">
            <a:avLst/>
          </a:prstGeom>
          <a:solidFill>
            <a:schemeClr val="tx1"/>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800" b="1" dirty="0">
                <a:solidFill>
                  <a:schemeClr val="bg1"/>
                </a:solidFill>
              </a:rPr>
              <a:t>The Business of Plant Breeding:  </a:t>
            </a:r>
          </a:p>
          <a:p>
            <a:pPr algn="ctr"/>
            <a:r>
              <a:rPr lang="en-GB" sz="2800" i="1" dirty="0">
                <a:solidFill>
                  <a:schemeClr val="bg1"/>
                </a:solidFill>
              </a:rPr>
              <a:t>Market-led approaches to new variety design in Africa </a:t>
            </a:r>
            <a:endParaRPr lang="en-US" sz="2800" i="1" dirty="0">
              <a:solidFill>
                <a:schemeClr val="bg1"/>
              </a:solidFill>
            </a:endParaRPr>
          </a:p>
        </p:txBody>
      </p:sp>
    </p:spTree>
    <p:extLst>
      <p:ext uri="{BB962C8B-B14F-4D97-AF65-F5344CB8AC3E}">
        <p14:creationId xmlns:p14="http://schemas.microsoft.com/office/powerpoint/2010/main" val="293712135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Contents</a:t>
            </a:r>
          </a:p>
        </p:txBody>
      </p:sp>
      <p:sp>
        <p:nvSpPr>
          <p:cNvPr id="3" name="Content Placeholder 2"/>
          <p:cNvSpPr>
            <a:spLocks noGrp="1"/>
          </p:cNvSpPr>
          <p:nvPr>
            <p:ph idx="1"/>
          </p:nvPr>
        </p:nvSpPr>
        <p:spPr>
          <a:xfrm>
            <a:off x="674557" y="1600200"/>
            <a:ext cx="8198510" cy="4839447"/>
          </a:xfrm>
        </p:spPr>
        <p:txBody>
          <a:bodyPr>
            <a:noAutofit/>
          </a:bodyPr>
          <a:lstStyle/>
          <a:p>
            <a:pPr marL="514350" indent="-514350">
              <a:lnSpc>
                <a:spcPct val="90000"/>
              </a:lnSpc>
              <a:spcBef>
                <a:spcPts val="0"/>
              </a:spcBef>
              <a:spcAft>
                <a:spcPts val="1800"/>
              </a:spcAft>
              <a:buFont typeface="+mj-lt"/>
              <a:buAutoNum type="arabicPeriod"/>
            </a:pPr>
            <a:r>
              <a:rPr lang="en-US" sz="2800" dirty="0"/>
              <a:t>New variety development strategy</a:t>
            </a:r>
          </a:p>
          <a:p>
            <a:pPr marL="514350" indent="-514350">
              <a:lnSpc>
                <a:spcPct val="90000"/>
              </a:lnSpc>
              <a:spcBef>
                <a:spcPts val="0"/>
              </a:spcBef>
              <a:spcAft>
                <a:spcPts val="1800"/>
              </a:spcAft>
              <a:buFont typeface="+mj-lt"/>
              <a:buAutoNum type="arabicPeriod"/>
            </a:pPr>
            <a:r>
              <a:rPr lang="en-US" sz="2800" dirty="0"/>
              <a:t>Development stage plan</a:t>
            </a:r>
          </a:p>
          <a:p>
            <a:pPr marL="514350" indent="-514350">
              <a:lnSpc>
                <a:spcPct val="90000"/>
              </a:lnSpc>
              <a:spcBef>
                <a:spcPts val="0"/>
              </a:spcBef>
              <a:spcAft>
                <a:spcPts val="1800"/>
              </a:spcAft>
              <a:buFont typeface="+mj-lt"/>
              <a:buAutoNum type="arabicPeriod"/>
            </a:pPr>
            <a:r>
              <a:rPr lang="en-US" sz="2800" dirty="0"/>
              <a:t>Timelines and critical paths</a:t>
            </a:r>
          </a:p>
          <a:p>
            <a:pPr marL="514350" indent="-514350">
              <a:lnSpc>
                <a:spcPct val="90000"/>
              </a:lnSpc>
              <a:spcBef>
                <a:spcPts val="0"/>
              </a:spcBef>
              <a:spcAft>
                <a:spcPts val="1800"/>
              </a:spcAft>
              <a:buFont typeface="+mj-lt"/>
              <a:buAutoNum type="arabicPeriod"/>
            </a:pPr>
            <a:r>
              <a:rPr lang="en-US" sz="2800" dirty="0"/>
              <a:t>Risk management </a:t>
            </a:r>
          </a:p>
          <a:p>
            <a:pPr marL="514350" indent="-514350">
              <a:lnSpc>
                <a:spcPct val="90000"/>
              </a:lnSpc>
              <a:spcBef>
                <a:spcPts val="0"/>
              </a:spcBef>
              <a:spcAft>
                <a:spcPts val="1800"/>
              </a:spcAft>
              <a:buFont typeface="+mj-lt"/>
              <a:buAutoNum type="arabicPeriod"/>
            </a:pPr>
            <a:r>
              <a:rPr lang="en-US" sz="2800" dirty="0"/>
              <a:t>Variety registration</a:t>
            </a:r>
          </a:p>
        </p:txBody>
      </p:sp>
    </p:spTree>
    <p:extLst>
      <p:ext uri="{BB962C8B-B14F-4D97-AF65-F5344CB8AC3E}">
        <p14:creationId xmlns:p14="http://schemas.microsoft.com/office/powerpoint/2010/main" val="448121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1. Variety Development Strategy</a:t>
            </a:r>
          </a:p>
        </p:txBody>
      </p:sp>
      <p:sp>
        <p:nvSpPr>
          <p:cNvPr id="3" name="Content Placeholder 2"/>
          <p:cNvSpPr>
            <a:spLocks noGrp="1"/>
          </p:cNvSpPr>
          <p:nvPr>
            <p:ph idx="1"/>
          </p:nvPr>
        </p:nvSpPr>
        <p:spPr/>
        <p:txBody>
          <a:bodyPr>
            <a:noAutofit/>
          </a:bodyPr>
          <a:lstStyle/>
          <a:p>
            <a:pPr marL="0" indent="0" algn="ctr">
              <a:buNone/>
            </a:pPr>
            <a:endParaRPr lang="en-US" sz="2800" dirty="0"/>
          </a:p>
          <a:p>
            <a:pPr marL="0" indent="0">
              <a:buNone/>
            </a:pPr>
            <a:endParaRPr lang="en-US" sz="2800" dirty="0"/>
          </a:p>
        </p:txBody>
      </p:sp>
    </p:spTree>
    <p:extLst>
      <p:ext uri="{BB962C8B-B14F-4D97-AF65-F5344CB8AC3E}">
        <p14:creationId xmlns:p14="http://schemas.microsoft.com/office/powerpoint/2010/main" val="1808927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Variety Development Strategy</a:t>
            </a:r>
          </a:p>
        </p:txBody>
      </p:sp>
      <p:sp>
        <p:nvSpPr>
          <p:cNvPr id="3" name="Content Placeholder 2"/>
          <p:cNvSpPr>
            <a:spLocks noGrp="1"/>
          </p:cNvSpPr>
          <p:nvPr>
            <p:ph idx="1"/>
          </p:nvPr>
        </p:nvSpPr>
        <p:spPr>
          <a:xfrm>
            <a:off x="173421" y="1600200"/>
            <a:ext cx="8781393" cy="4910959"/>
          </a:xfrm>
        </p:spPr>
        <p:txBody>
          <a:bodyPr>
            <a:noAutofit/>
          </a:bodyPr>
          <a:lstStyle/>
          <a:p>
            <a:pPr>
              <a:spcBef>
                <a:spcPts val="0"/>
              </a:spcBef>
              <a:buFont typeface="Arial" panose="020B0604020202020204" pitchFamily="34" charset="0"/>
              <a:buChar char="•"/>
            </a:pPr>
            <a:r>
              <a:rPr lang="de-CH" sz="2800" dirty="0"/>
              <a:t>A</a:t>
            </a:r>
            <a:r>
              <a:rPr lang="de-CH" sz="2800" b="1" dirty="0"/>
              <a:t> </a:t>
            </a:r>
            <a:r>
              <a:rPr lang="de-CH" sz="2800" b="1" i="1" dirty="0"/>
              <a:t>development strategy </a:t>
            </a:r>
            <a:r>
              <a:rPr lang="de-CH" sz="2800" dirty="0"/>
              <a:t>defines the core breeding goal and creates a framework for decision-making and investment. </a:t>
            </a:r>
          </a:p>
          <a:p>
            <a:pPr marL="0" indent="0">
              <a:spcBef>
                <a:spcPts val="0"/>
              </a:spcBef>
              <a:buNone/>
            </a:pPr>
            <a:endParaRPr lang="de-CH" sz="2800" dirty="0"/>
          </a:p>
          <a:p>
            <a:pPr>
              <a:spcBef>
                <a:spcPts val="0"/>
              </a:spcBef>
              <a:buFont typeface="Arial" panose="020B0604020202020204" pitchFamily="34" charset="0"/>
              <a:buChar char="•"/>
            </a:pPr>
            <a:r>
              <a:rPr lang="de-CH" sz="2800" dirty="0"/>
              <a:t>The strategy analyses the external environment, defines problem and answers key questions on the product being developed: ‘</a:t>
            </a:r>
            <a:r>
              <a:rPr lang="de-CH" sz="2800" b="1" i="1" dirty="0"/>
              <a:t>what</a:t>
            </a:r>
            <a:r>
              <a:rPr lang="de-CH" sz="2800" dirty="0"/>
              <a:t>’, ‘</a:t>
            </a:r>
            <a:r>
              <a:rPr lang="de-CH" sz="2800" b="1" i="1" dirty="0"/>
              <a:t>why</a:t>
            </a:r>
            <a:r>
              <a:rPr lang="de-CH" sz="2800" dirty="0"/>
              <a:t>’, </a:t>
            </a:r>
            <a:r>
              <a:rPr lang="en-GB" sz="2800" dirty="0"/>
              <a:t>‘</a:t>
            </a:r>
            <a:r>
              <a:rPr lang="de-CH" sz="2800" b="1" i="1" dirty="0"/>
              <a:t>for whom</a:t>
            </a:r>
            <a:r>
              <a:rPr lang="de-CH" sz="2800" dirty="0"/>
              <a:t>’ and </a:t>
            </a:r>
            <a:r>
              <a:rPr lang="de-CH" sz="2800" b="1" i="1" dirty="0"/>
              <a:t>‘how’? </a:t>
            </a:r>
          </a:p>
          <a:p>
            <a:pPr marL="0" indent="0">
              <a:spcBef>
                <a:spcPts val="0"/>
              </a:spcBef>
              <a:buNone/>
            </a:pPr>
            <a:endParaRPr lang="de-CH" sz="2800" b="1" i="1" dirty="0"/>
          </a:p>
          <a:p>
            <a:pPr lvl="0" defTabSz="914400">
              <a:spcBef>
                <a:spcPts val="0"/>
              </a:spcBef>
              <a:buFont typeface="Arial" panose="020B0604020202020204" pitchFamily="34" charset="0"/>
              <a:buChar char="•"/>
            </a:pPr>
            <a:r>
              <a:rPr lang="en-GB" sz="2800" dirty="0">
                <a:solidFill>
                  <a:prstClr val="black"/>
                </a:solidFill>
              </a:rPr>
              <a:t>The strategy has a broader scope than a development plan and considers the end product and adoption. It </a:t>
            </a:r>
            <a:r>
              <a:rPr lang="en-US" sz="2800" dirty="0">
                <a:solidFill>
                  <a:prstClr val="black"/>
                </a:solidFill>
              </a:rPr>
              <a:t>should </a:t>
            </a:r>
            <a:r>
              <a:rPr lang="en-US" sz="2800" dirty="0"/>
              <a:t>precede preparing the development stage plan.   </a:t>
            </a:r>
            <a:r>
              <a:rPr lang="en-US" sz="2800" dirty="0">
                <a:solidFill>
                  <a:prstClr val="black"/>
                </a:solidFill>
              </a:rPr>
              <a:t> </a:t>
            </a:r>
            <a:endParaRPr lang="en-US" sz="2800" b="1" dirty="0">
              <a:solidFill>
                <a:prstClr val="black"/>
              </a:solidFill>
            </a:endParaRPr>
          </a:p>
        </p:txBody>
      </p:sp>
    </p:spTree>
    <p:extLst>
      <p:ext uri="{BB962C8B-B14F-4D97-AF65-F5344CB8AC3E}">
        <p14:creationId xmlns:p14="http://schemas.microsoft.com/office/powerpoint/2010/main" val="2126849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466341"/>
          </a:xfrm>
        </p:spPr>
        <p:txBody>
          <a:bodyPr>
            <a:normAutofit fontScale="90000"/>
          </a:bodyPr>
          <a:lstStyle/>
          <a:p>
            <a:r>
              <a:rPr lang="en-US" sz="4000" b="1" dirty="0"/>
              <a:t>Variety Development Strategy</a:t>
            </a:r>
          </a:p>
        </p:txBody>
      </p:sp>
      <p:sp>
        <p:nvSpPr>
          <p:cNvPr id="3" name="Content Placeholder 2"/>
          <p:cNvSpPr>
            <a:spLocks noGrp="1"/>
          </p:cNvSpPr>
          <p:nvPr>
            <p:ph idx="1"/>
          </p:nvPr>
        </p:nvSpPr>
        <p:spPr>
          <a:xfrm>
            <a:off x="835572" y="947314"/>
            <a:ext cx="8037495" cy="5774328"/>
          </a:xfrm>
        </p:spPr>
        <p:txBody>
          <a:bodyPr>
            <a:noAutofit/>
          </a:bodyPr>
          <a:lstStyle/>
          <a:p>
            <a:pPr marL="457200" indent="-457200">
              <a:lnSpc>
                <a:spcPct val="90000"/>
              </a:lnSpc>
              <a:spcBef>
                <a:spcPts val="0"/>
              </a:spcBef>
              <a:spcAft>
                <a:spcPts val="800"/>
              </a:spcAft>
              <a:buClr>
                <a:schemeClr val="tx1"/>
              </a:buClr>
              <a:buFontTx/>
              <a:buAutoNum type="arabicPeriod"/>
            </a:pPr>
            <a:r>
              <a:rPr lang="en-US" altLang="en-US" sz="2300" b="1" dirty="0"/>
              <a:t>Crop supply and demand landscape - ‘the problem’</a:t>
            </a:r>
          </a:p>
          <a:p>
            <a:pPr marL="457200" indent="-457200">
              <a:lnSpc>
                <a:spcPct val="90000"/>
              </a:lnSpc>
              <a:spcBef>
                <a:spcPts val="0"/>
              </a:spcBef>
              <a:spcAft>
                <a:spcPts val="800"/>
              </a:spcAft>
              <a:buClr>
                <a:schemeClr val="tx1"/>
              </a:buClr>
              <a:buFontTx/>
              <a:buAutoNum type="arabicPeriod"/>
            </a:pPr>
            <a:r>
              <a:rPr lang="en-US" altLang="en-US" sz="2300" b="1" dirty="0"/>
              <a:t>Policy and enabling environment</a:t>
            </a:r>
          </a:p>
          <a:p>
            <a:pPr marL="457200" indent="-457200">
              <a:lnSpc>
                <a:spcPct val="90000"/>
              </a:lnSpc>
              <a:spcBef>
                <a:spcPts val="0"/>
              </a:spcBef>
              <a:spcAft>
                <a:spcPts val="800"/>
              </a:spcAft>
              <a:buClr>
                <a:schemeClr val="tx1"/>
              </a:buClr>
              <a:buFontTx/>
              <a:buAutoNum type="arabicPeriod"/>
            </a:pPr>
            <a:r>
              <a:rPr lang="en-US" altLang="en-US" sz="2300" b="1" dirty="0"/>
              <a:t>Market analysis</a:t>
            </a:r>
          </a:p>
          <a:p>
            <a:pPr marL="457200" indent="-457200">
              <a:lnSpc>
                <a:spcPct val="90000"/>
              </a:lnSpc>
              <a:spcBef>
                <a:spcPts val="0"/>
              </a:spcBef>
              <a:spcAft>
                <a:spcPts val="800"/>
              </a:spcAft>
              <a:buClr>
                <a:schemeClr val="tx1"/>
              </a:buClr>
              <a:buFontTx/>
              <a:buAutoNum type="arabicPeriod"/>
            </a:pPr>
            <a:r>
              <a:rPr lang="en-US" altLang="en-US" sz="2300" b="1" dirty="0"/>
              <a:t>Target clients and market segments</a:t>
            </a:r>
          </a:p>
          <a:p>
            <a:pPr marL="457200" indent="-457200">
              <a:lnSpc>
                <a:spcPct val="90000"/>
              </a:lnSpc>
              <a:spcBef>
                <a:spcPts val="0"/>
              </a:spcBef>
              <a:spcAft>
                <a:spcPts val="800"/>
              </a:spcAft>
              <a:buClr>
                <a:schemeClr val="tx1"/>
              </a:buClr>
              <a:buFontTx/>
              <a:buAutoNum type="arabicPeriod"/>
            </a:pPr>
            <a:r>
              <a:rPr lang="en-US" altLang="en-US" sz="2300" b="1" dirty="0"/>
              <a:t>Variety design and market positioning</a:t>
            </a:r>
          </a:p>
          <a:p>
            <a:pPr marL="457200" indent="-457200">
              <a:lnSpc>
                <a:spcPct val="90000"/>
              </a:lnSpc>
              <a:spcBef>
                <a:spcPts val="0"/>
              </a:spcBef>
              <a:spcAft>
                <a:spcPts val="800"/>
              </a:spcAft>
              <a:buClr>
                <a:schemeClr val="tx1"/>
              </a:buClr>
              <a:buFontTx/>
              <a:buAutoNum type="arabicPeriod"/>
            </a:pPr>
            <a:r>
              <a:rPr lang="de-CH" altLang="en-US" sz="2300" b="1" dirty="0"/>
              <a:t>Intellectual property</a:t>
            </a:r>
            <a:endParaRPr lang="en-US" altLang="en-US" sz="2300" b="1" dirty="0"/>
          </a:p>
          <a:p>
            <a:pPr marL="457200" indent="-457200">
              <a:lnSpc>
                <a:spcPct val="90000"/>
              </a:lnSpc>
              <a:spcBef>
                <a:spcPts val="0"/>
              </a:spcBef>
              <a:spcAft>
                <a:spcPts val="800"/>
              </a:spcAft>
              <a:buClr>
                <a:schemeClr val="tx1"/>
              </a:buClr>
              <a:buFontTx/>
              <a:buAutoNum type="arabicPeriod"/>
            </a:pPr>
            <a:r>
              <a:rPr lang="en-US" altLang="en-US" sz="2300" b="1" dirty="0"/>
              <a:t>Development stage and activity plan/timetable</a:t>
            </a:r>
          </a:p>
          <a:p>
            <a:pPr marL="457200" indent="-457200">
              <a:lnSpc>
                <a:spcPct val="90000"/>
              </a:lnSpc>
              <a:spcBef>
                <a:spcPts val="0"/>
              </a:spcBef>
              <a:spcAft>
                <a:spcPts val="800"/>
              </a:spcAft>
              <a:buClr>
                <a:schemeClr val="tx1"/>
              </a:buClr>
              <a:buFontTx/>
              <a:buAutoNum type="arabicPeriod"/>
            </a:pPr>
            <a:r>
              <a:rPr lang="en-US" altLang="en-US" sz="2300" b="1" dirty="0"/>
              <a:t>Development costs</a:t>
            </a:r>
          </a:p>
          <a:p>
            <a:pPr marL="457200" indent="-457200">
              <a:lnSpc>
                <a:spcPct val="90000"/>
              </a:lnSpc>
              <a:spcBef>
                <a:spcPts val="0"/>
              </a:spcBef>
              <a:spcAft>
                <a:spcPts val="800"/>
              </a:spcAft>
              <a:buClr>
                <a:schemeClr val="tx1"/>
              </a:buClr>
              <a:buFontTx/>
              <a:buAutoNum type="arabicPeriod"/>
            </a:pPr>
            <a:r>
              <a:rPr lang="en-US" altLang="en-US" sz="2300" b="1" dirty="0"/>
              <a:t>Development investment case </a:t>
            </a:r>
          </a:p>
          <a:p>
            <a:pPr marL="457200" indent="-457200">
              <a:lnSpc>
                <a:spcPct val="90000"/>
              </a:lnSpc>
              <a:spcBef>
                <a:spcPts val="0"/>
              </a:spcBef>
              <a:spcAft>
                <a:spcPts val="800"/>
              </a:spcAft>
              <a:buClr>
                <a:schemeClr val="tx1"/>
              </a:buClr>
              <a:buFontTx/>
              <a:buAutoNum type="arabicPeriod"/>
            </a:pPr>
            <a:r>
              <a:rPr lang="en-US" altLang="en-US" sz="2300" b="1" dirty="0"/>
              <a:t>Project governance and decision-making</a:t>
            </a:r>
          </a:p>
          <a:p>
            <a:pPr marL="457200" indent="-457200">
              <a:lnSpc>
                <a:spcPct val="90000"/>
              </a:lnSpc>
              <a:spcBef>
                <a:spcPts val="0"/>
              </a:spcBef>
              <a:spcAft>
                <a:spcPts val="800"/>
              </a:spcAft>
              <a:buClr>
                <a:schemeClr val="tx1"/>
              </a:buClr>
              <a:buFontTx/>
              <a:buAutoNum type="arabicPeriod"/>
            </a:pPr>
            <a:r>
              <a:rPr lang="en-US" altLang="en-US" sz="2300" b="1" dirty="0"/>
              <a:t>Client awareness and raising demand </a:t>
            </a:r>
          </a:p>
          <a:p>
            <a:pPr marL="457200" indent="-457200">
              <a:lnSpc>
                <a:spcPct val="90000"/>
              </a:lnSpc>
              <a:spcBef>
                <a:spcPts val="0"/>
              </a:spcBef>
              <a:spcAft>
                <a:spcPts val="800"/>
              </a:spcAft>
              <a:buClr>
                <a:schemeClr val="tx1"/>
              </a:buClr>
              <a:buFontTx/>
              <a:buAutoNum type="arabicPeriod"/>
            </a:pPr>
            <a:r>
              <a:rPr lang="en-US" altLang="en-US" sz="2300" b="1" dirty="0"/>
              <a:t>Seed system and delivery to farmers</a:t>
            </a:r>
          </a:p>
          <a:p>
            <a:pPr marL="457200" indent="-457200">
              <a:lnSpc>
                <a:spcPct val="90000"/>
              </a:lnSpc>
              <a:spcBef>
                <a:spcPts val="0"/>
              </a:spcBef>
              <a:spcAft>
                <a:spcPts val="800"/>
              </a:spcAft>
              <a:buClr>
                <a:schemeClr val="tx1"/>
              </a:buClr>
              <a:buFontTx/>
              <a:buAutoNum type="arabicPeriod"/>
            </a:pPr>
            <a:r>
              <a:rPr lang="en-US" altLang="en-US" sz="2300" b="1" dirty="0"/>
              <a:t>Monitoring post-release performance and adoption </a:t>
            </a:r>
          </a:p>
          <a:p>
            <a:pPr marL="457200" indent="-457200">
              <a:lnSpc>
                <a:spcPct val="90000"/>
              </a:lnSpc>
              <a:spcBef>
                <a:spcPts val="0"/>
              </a:spcBef>
              <a:spcAft>
                <a:spcPts val="800"/>
              </a:spcAft>
              <a:buClr>
                <a:schemeClr val="tx1"/>
              </a:buClr>
              <a:buFontTx/>
              <a:buAutoNum type="arabicPeriod"/>
            </a:pPr>
            <a:r>
              <a:rPr lang="en-US" altLang="en-US" sz="2300" b="1" dirty="0"/>
              <a:t>Performance measures and risk management </a:t>
            </a:r>
          </a:p>
        </p:txBody>
      </p:sp>
    </p:spTree>
    <p:extLst>
      <p:ext uri="{BB962C8B-B14F-4D97-AF65-F5344CB8AC3E}">
        <p14:creationId xmlns:p14="http://schemas.microsoft.com/office/powerpoint/2010/main" val="186679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a:t>Group exercise – Development Strategy</a:t>
            </a:r>
          </a:p>
        </p:txBody>
      </p:sp>
      <p:sp>
        <p:nvSpPr>
          <p:cNvPr id="3" name="Content Placeholder 2"/>
          <p:cNvSpPr>
            <a:spLocks noGrp="1"/>
          </p:cNvSpPr>
          <p:nvPr>
            <p:ph idx="1"/>
          </p:nvPr>
        </p:nvSpPr>
        <p:spPr>
          <a:xfrm>
            <a:off x="268014" y="1600200"/>
            <a:ext cx="8605053" cy="4839447"/>
          </a:xfrm>
        </p:spPr>
        <p:txBody>
          <a:bodyPr>
            <a:noAutofit/>
          </a:bodyPr>
          <a:lstStyle/>
          <a:p>
            <a:pPr>
              <a:lnSpc>
                <a:spcPct val="90000"/>
              </a:lnSpc>
              <a:spcBef>
                <a:spcPts val="0"/>
              </a:spcBef>
              <a:spcAft>
                <a:spcPts val="1800"/>
              </a:spcAft>
            </a:pPr>
            <a:r>
              <a:rPr lang="en-US" sz="2800" dirty="0"/>
              <a:t>What should a variety development strategy contain?</a:t>
            </a:r>
          </a:p>
          <a:p>
            <a:pPr marL="0" indent="0">
              <a:lnSpc>
                <a:spcPct val="90000"/>
              </a:lnSpc>
              <a:spcBef>
                <a:spcPts val="0"/>
              </a:spcBef>
              <a:spcAft>
                <a:spcPts val="1800"/>
              </a:spcAft>
              <a:buNone/>
            </a:pPr>
            <a:r>
              <a:rPr lang="en-US" sz="2800" dirty="0"/>
              <a:t> </a:t>
            </a:r>
          </a:p>
          <a:p>
            <a:pPr>
              <a:lnSpc>
                <a:spcPct val="90000"/>
              </a:lnSpc>
              <a:spcBef>
                <a:spcPts val="0"/>
              </a:spcBef>
              <a:spcAft>
                <a:spcPts val="1800"/>
              </a:spcAft>
            </a:pPr>
            <a:r>
              <a:rPr lang="en-US" sz="2800" dirty="0"/>
              <a:t>Why does each component matter in a demand-led breeding </a:t>
            </a:r>
            <a:r>
              <a:rPr lang="en-US" sz="2800" dirty="0" err="1"/>
              <a:t>programme</a:t>
            </a:r>
            <a:r>
              <a:rPr lang="en-US" sz="2800" dirty="0"/>
              <a:t>?</a:t>
            </a:r>
          </a:p>
          <a:p>
            <a:pPr marL="0" indent="0">
              <a:lnSpc>
                <a:spcPct val="90000"/>
              </a:lnSpc>
              <a:spcBef>
                <a:spcPts val="0"/>
              </a:spcBef>
              <a:spcAft>
                <a:spcPts val="1800"/>
              </a:spcAft>
              <a:buNone/>
            </a:pPr>
            <a:endParaRPr lang="en-US" sz="2800" dirty="0"/>
          </a:p>
          <a:p>
            <a:pPr>
              <a:lnSpc>
                <a:spcPct val="90000"/>
              </a:lnSpc>
              <a:spcBef>
                <a:spcPts val="0"/>
              </a:spcBef>
              <a:spcAft>
                <a:spcPts val="1800"/>
              </a:spcAft>
            </a:pPr>
            <a:r>
              <a:rPr lang="en-US" sz="2800" dirty="0"/>
              <a:t>What are the benefits of creating a development strategy? </a:t>
            </a:r>
          </a:p>
          <a:p>
            <a:endParaRPr lang="en-US" sz="2800" dirty="0"/>
          </a:p>
          <a:p>
            <a:endParaRPr lang="en-US" sz="2800" dirty="0"/>
          </a:p>
        </p:txBody>
      </p:sp>
    </p:spTree>
    <p:extLst>
      <p:ext uri="{BB962C8B-B14F-4D97-AF65-F5344CB8AC3E}">
        <p14:creationId xmlns:p14="http://schemas.microsoft.com/office/powerpoint/2010/main" val="697084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2. Development Stage Plan</a:t>
            </a:r>
          </a:p>
        </p:txBody>
      </p:sp>
      <p:sp>
        <p:nvSpPr>
          <p:cNvPr id="3" name="Content Placeholder 2"/>
          <p:cNvSpPr>
            <a:spLocks noGrp="1"/>
          </p:cNvSpPr>
          <p:nvPr>
            <p:ph idx="1"/>
          </p:nvPr>
        </p:nvSpPr>
        <p:spPr>
          <a:xfrm>
            <a:off x="204952" y="1608083"/>
            <a:ext cx="8778477" cy="4831564"/>
          </a:xfrm>
        </p:spPr>
        <p:txBody>
          <a:bodyPr>
            <a:noAutofit/>
          </a:bodyPr>
          <a:lstStyle/>
          <a:p>
            <a:pPr marL="0" lvl="0" indent="0">
              <a:spcBef>
                <a:spcPts val="0"/>
              </a:spcBef>
              <a:spcAft>
                <a:spcPts val="1800"/>
              </a:spcAft>
              <a:buNone/>
            </a:pPr>
            <a:endParaRPr lang="en-US" sz="2500" b="1" dirty="0"/>
          </a:p>
        </p:txBody>
      </p:sp>
    </p:spTree>
    <p:extLst>
      <p:ext uri="{BB962C8B-B14F-4D97-AF65-F5344CB8AC3E}">
        <p14:creationId xmlns:p14="http://schemas.microsoft.com/office/powerpoint/2010/main" val="110131745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3679</TotalTime>
  <Words>2352</Words>
  <Application>Microsoft Office PowerPoint</Application>
  <PresentationFormat>On-screen Show (4:3)</PresentationFormat>
  <Paragraphs>454</Paragraphs>
  <Slides>34</Slides>
  <Notes>2</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34</vt:i4>
      </vt:variant>
    </vt:vector>
  </HeadingPairs>
  <TitlesOfParts>
    <vt:vector size="45" baseType="lpstr">
      <vt:lpstr>Arial</vt:lpstr>
      <vt:lpstr>Berlin Sans FB</vt:lpstr>
      <vt:lpstr>Calibri</vt:lpstr>
      <vt:lpstr>Calibri Light</vt:lpstr>
      <vt:lpstr>Cambria</vt:lpstr>
      <vt:lpstr>Times New Roman</vt:lpstr>
      <vt:lpstr>Wingdings</vt:lpstr>
      <vt:lpstr>1_Office Theme</vt:lpstr>
      <vt:lpstr>2_Office Theme</vt:lpstr>
      <vt:lpstr>3_Office Theme</vt:lpstr>
      <vt:lpstr>Office Theme</vt:lpstr>
      <vt:lpstr>PowerPoint Presentation</vt:lpstr>
      <vt:lpstr>Chapter 5   Variety Development Strategy and Stage Plan</vt:lpstr>
      <vt:lpstr>Chapter 5 Objectives </vt:lpstr>
      <vt:lpstr>Contents</vt:lpstr>
      <vt:lpstr>1. Variety Development Strategy</vt:lpstr>
      <vt:lpstr>Variety Development Strategy</vt:lpstr>
      <vt:lpstr>Variety Development Strategy</vt:lpstr>
      <vt:lpstr>Group exercise – Development Strategy</vt:lpstr>
      <vt:lpstr>2. Development Stage Plan</vt:lpstr>
      <vt:lpstr>Development Stage Plan</vt:lpstr>
      <vt:lpstr>Development Stage Plan</vt:lpstr>
      <vt:lpstr>Five key elements of the Stage Plan</vt:lpstr>
      <vt:lpstr>Demand-led Breeding Stage Plan </vt:lpstr>
      <vt:lpstr>Example: Developing a Small White Pea Bean Variety in Zimbabwe</vt:lpstr>
      <vt:lpstr>Benefits of Using a Stage Plan</vt:lpstr>
      <vt:lpstr>Summary of Development Stage Plan</vt:lpstr>
      <vt:lpstr>Group Discussion –  Development Stage Plan</vt:lpstr>
      <vt:lpstr>3. Timelines and Critical Paths</vt:lpstr>
      <vt:lpstr>What is a Critical Path? </vt:lpstr>
      <vt:lpstr>Critical Path Analysis Diagram with  Risk Dependencies </vt:lpstr>
      <vt:lpstr>PowerPoint Presentation</vt:lpstr>
      <vt:lpstr> Importance of Timelines and Critical Path</vt:lpstr>
      <vt:lpstr>4. Risk Management </vt:lpstr>
      <vt:lpstr>Risk Management </vt:lpstr>
      <vt:lpstr>Risk Quantification</vt:lpstr>
      <vt:lpstr>Risk Quantification</vt:lpstr>
      <vt:lpstr>Key Messages:  Timelines and Risk Management</vt:lpstr>
      <vt:lpstr>Group Exercise: Timelines and Critical Paths</vt:lpstr>
      <vt:lpstr>5. Variety Registration</vt:lpstr>
      <vt:lpstr>4. Variety Registration</vt:lpstr>
      <vt:lpstr>Demand-led Variety Registration</vt:lpstr>
      <vt:lpstr>Demand-led Variety Registration </vt:lpstr>
      <vt:lpstr>Demand-led Variety Registration</vt:lpstr>
      <vt:lpstr>PowerPoint Presentation</vt:lpstr>
    </vt:vector>
  </TitlesOfParts>
  <Company>CIAT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unit 4: Variety development: Stage plan, timelines, and decision-making</dc:title>
  <dc:creator>rchirwa</dc:creator>
  <cp:lastModifiedBy>Leigh-Ann Bard</cp:lastModifiedBy>
  <cp:revision>137</cp:revision>
  <dcterms:created xsi:type="dcterms:W3CDTF">2015-04-28T03:14:55Z</dcterms:created>
  <dcterms:modified xsi:type="dcterms:W3CDTF">2019-07-29T09:44:51Z</dcterms:modified>
</cp:coreProperties>
</file>