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86" r:id="rId2"/>
  </p:sldMasterIdLst>
  <p:notesMasterIdLst>
    <p:notesMasterId r:id="rId48"/>
  </p:notesMasterIdLst>
  <p:handoutMasterIdLst>
    <p:handoutMasterId r:id="rId49"/>
  </p:handoutMasterIdLst>
  <p:sldIdLst>
    <p:sldId id="294" r:id="rId3"/>
    <p:sldId id="258" r:id="rId4"/>
    <p:sldId id="260" r:id="rId5"/>
    <p:sldId id="259" r:id="rId6"/>
    <p:sldId id="277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9" r:id="rId24"/>
    <p:sldId id="289" r:id="rId25"/>
    <p:sldId id="274" r:id="rId26"/>
    <p:sldId id="275" r:id="rId27"/>
    <p:sldId id="292" r:id="rId28"/>
    <p:sldId id="290" r:id="rId29"/>
    <p:sldId id="295" r:id="rId30"/>
    <p:sldId id="291" r:id="rId31"/>
    <p:sldId id="331" r:id="rId32"/>
    <p:sldId id="332" r:id="rId33"/>
    <p:sldId id="326" r:id="rId34"/>
    <p:sldId id="327" r:id="rId35"/>
    <p:sldId id="328" r:id="rId36"/>
    <p:sldId id="312" r:id="rId37"/>
    <p:sldId id="314" r:id="rId38"/>
    <p:sldId id="315" r:id="rId39"/>
    <p:sldId id="333" r:id="rId40"/>
    <p:sldId id="310" r:id="rId41"/>
    <p:sldId id="262" r:id="rId42"/>
    <p:sldId id="316" r:id="rId43"/>
    <p:sldId id="264" r:id="rId44"/>
    <p:sldId id="334" r:id="rId45"/>
    <p:sldId id="335" r:id="rId46"/>
    <p:sldId id="337" r:id="rId47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B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906" autoAdjust="0"/>
  </p:normalViewPr>
  <p:slideViewPr>
    <p:cSldViewPr snapToGrid="0" snapToObjects="1"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6BC5E-6450-493D-B642-1ABA0DD9AA24}" type="datetimeFigureOut">
              <a:rPr lang="en-AU" smtClean="0"/>
              <a:t>29/07/2019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4CA19-EAEA-47FF-AC83-5A132C3193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8068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3C2D5-3528-F545-93C4-6E239A19DA41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79D69-EED7-334A-94D3-ACEB54085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72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Aft>
                <a:spcPts val="1200"/>
              </a:spcAft>
            </a:pPr>
            <a:r>
              <a:rPr lang="en-US" sz="1200" b="1" dirty="0"/>
              <a:t>Market research</a:t>
            </a:r>
            <a:r>
              <a:rPr lang="en-US" sz="1200" dirty="0"/>
              <a:t> - Users to have done detailed market research and understand the needs and requirements of all clients in a value chain from farmers through to consumers</a:t>
            </a:r>
          </a:p>
          <a:p>
            <a:pPr lvl="0">
              <a:lnSpc>
                <a:spcPct val="90000"/>
              </a:lnSpc>
              <a:spcAft>
                <a:spcPts val="1200"/>
              </a:spcAft>
            </a:pPr>
            <a:r>
              <a:rPr lang="en-US" sz="1200" b="1" dirty="0"/>
              <a:t>Variety performance</a:t>
            </a:r>
            <a:r>
              <a:rPr lang="en-US" sz="1200" dirty="0"/>
              <a:t> – Detailed technical knowledge of the attributes and performance of registered varieties and those that are market leaders or gaining market share</a:t>
            </a:r>
          </a:p>
          <a:p>
            <a:pPr lvl="0">
              <a:lnSpc>
                <a:spcPct val="90000"/>
              </a:lnSpc>
              <a:spcAft>
                <a:spcPts val="1200"/>
              </a:spcAft>
            </a:pPr>
            <a:r>
              <a:rPr lang="en-US" sz="1200" b="1" dirty="0"/>
              <a:t>Traits required</a:t>
            </a:r>
            <a:r>
              <a:rPr lang="en-US" sz="1200" dirty="0"/>
              <a:t> - To be able to define the list of trait characteristics required and create a performance benchmark </a:t>
            </a:r>
          </a:p>
          <a:p>
            <a:pPr lvl="0">
              <a:lnSpc>
                <a:spcPct val="90000"/>
              </a:lnSpc>
              <a:spcAft>
                <a:spcPts val="1200"/>
              </a:spcAft>
            </a:pPr>
            <a:r>
              <a:rPr lang="en-US" sz="1200" b="1" dirty="0"/>
              <a:t>Trait prioritization</a:t>
            </a:r>
            <a:r>
              <a:rPr lang="en-US" sz="1200" dirty="0"/>
              <a:t> – To be able to assess the importance of each trait in terms of uniqueness/differentiation and likelihood of being in demand by farmers/value chain and/or carry a price premium </a:t>
            </a:r>
            <a:br>
              <a:rPr lang="en-US" sz="1200" dirty="0"/>
            </a:b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79D69-EED7-334A-94D3-ACEB54085DE6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203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79D69-EED7-334A-94D3-ACEB54085DE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03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34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8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493"/>
            <a:ext cx="9144000" cy="2305880"/>
          </a:xfrm>
          <a:prstGeom prst="rect">
            <a:avLst/>
          </a:prstGeom>
          <a:solidFill/>
          <a:ln w="12700">
            <a:solidFill/>
            <a:miter/>
          </a:ln>
        </p:spPr>
        <p:txBody>
          <a:bodyPr lIns="0" tIns="0" rIns="0" bIns="0" anchor="ctr"/>
          <a:lstStyle/>
          <a:p>
            <a:pPr algn="ctr" defTabSz="457200">
              <a:defRPr>
                <a:solidFill>
                  <a:srgbClr val="FFFFFF"/>
                </a:solidFill>
              </a:defRPr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16" name="Shape 16"/>
          <p:cNvSpPr/>
          <p:nvPr/>
        </p:nvSpPr>
        <p:spPr>
          <a:xfrm>
            <a:off x="304800" y="450922"/>
            <a:ext cx="8534400" cy="1631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ctr" defTabSz="457200"/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Demand-Led Plant Breeding</a:t>
            </a:r>
            <a:b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</a:br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Training Manual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4585" y="4575696"/>
            <a:ext cx="8984055" cy="2193337"/>
            <a:chOff x="74585" y="4575696"/>
            <a:chExt cx="8984055" cy="2193337"/>
          </a:xfrm>
        </p:grpSpPr>
        <p:pic>
          <p:nvPicPr>
            <p:cNvPr id="17" name="image1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585" y="4713865"/>
              <a:ext cx="554265" cy="7475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902728" y="4855785"/>
              <a:ext cx="1446182" cy="5431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" name="image3.gif" descr="Syngenta Foundation for Sustainable Agriculture - Homepage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74585" y="5930696"/>
              <a:ext cx="1542114" cy="4752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" name="image4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788439" y="4775126"/>
              <a:ext cx="620019" cy="67892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" name="image5.jp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510531" y="4575696"/>
              <a:ext cx="780126" cy="91779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" name="image6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7870" y="5636659"/>
              <a:ext cx="816466" cy="96776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" name="image7.jpg"/>
            <p:cNvPicPr/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372045" y="4713865"/>
              <a:ext cx="680126" cy="74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4" name="image8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052171" y="4741193"/>
              <a:ext cx="1720322" cy="7468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5" name="image9.jpg"/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62462" y="4775126"/>
              <a:ext cx="1696178" cy="6522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" name="image10.png"/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71896" y="5930414"/>
              <a:ext cx="1235636" cy="592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" name="image11.jp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58329" y="5749530"/>
              <a:ext cx="902886" cy="8652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8" name="image12.jpg"/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1061" y="5713115"/>
              <a:ext cx="1579867" cy="90168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9" name="image13.jpg"/>
            <p:cNvPicPr/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28885" y="5722510"/>
              <a:ext cx="1046521" cy="104652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0" name="ruforum.jpg"/>
            <p:cNvPicPr/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5374727" y="5874221"/>
              <a:ext cx="1540167" cy="6127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" name="Picture 2" descr="506b05695aebfmakerere-university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9301" y="4534777"/>
            <a:ext cx="1093097" cy="95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35163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88900"/>
            <a:ext cx="8455025" cy="81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71475" y="1211263"/>
            <a:ext cx="8480425" cy="477996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17563" y="6481763"/>
            <a:ext cx="5753100" cy="376237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816370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740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771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157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470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863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8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848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4565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5330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8455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0929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493"/>
            <a:ext cx="9144000" cy="2305880"/>
          </a:xfrm>
          <a:prstGeom prst="rect">
            <a:avLst/>
          </a:prstGeom>
          <a:solidFill/>
          <a:ln w="12700">
            <a:solidFill/>
            <a:miter/>
          </a:ln>
        </p:spPr>
        <p:txBody>
          <a:bodyPr lIns="0" tIns="0" rIns="0" bIns="0" anchor="ctr"/>
          <a:lstStyle/>
          <a:p>
            <a:pPr algn="ctr" defTabSz="457200">
              <a:defRPr>
                <a:solidFill>
                  <a:srgbClr val="FFFFFF"/>
                </a:solidFill>
              </a:defRPr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16" name="Shape 16"/>
          <p:cNvSpPr/>
          <p:nvPr/>
        </p:nvSpPr>
        <p:spPr>
          <a:xfrm>
            <a:off x="304800" y="450922"/>
            <a:ext cx="8534400" cy="1631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ctr" defTabSz="457200"/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Demand-Led Plant Breeding</a:t>
            </a:r>
            <a:b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</a:br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Training Manual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4585" y="4575696"/>
            <a:ext cx="8984055" cy="2193337"/>
            <a:chOff x="74585" y="4575696"/>
            <a:chExt cx="8984055" cy="2193337"/>
          </a:xfrm>
        </p:grpSpPr>
        <p:pic>
          <p:nvPicPr>
            <p:cNvPr id="17" name="image1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585" y="4713865"/>
              <a:ext cx="554265" cy="7475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902728" y="4855785"/>
              <a:ext cx="1446182" cy="5431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" name="image3.gif" descr="Syngenta Foundation for Sustainable Agriculture - Homepage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74585" y="5930696"/>
              <a:ext cx="1542114" cy="4752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" name="image4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788439" y="4775126"/>
              <a:ext cx="620019" cy="67892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" name="image5.jp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510531" y="4575696"/>
              <a:ext cx="780126" cy="91779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" name="image6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7870" y="5636659"/>
              <a:ext cx="816466" cy="96776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" name="image7.jpg"/>
            <p:cNvPicPr/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372045" y="4713865"/>
              <a:ext cx="680126" cy="74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4" name="image8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052171" y="4741193"/>
              <a:ext cx="1720322" cy="7468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5" name="image9.jpg"/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62462" y="4775126"/>
              <a:ext cx="1696178" cy="6522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" name="image10.png"/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71896" y="5930414"/>
              <a:ext cx="1235636" cy="592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" name="image11.jp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58329" y="5749530"/>
              <a:ext cx="902886" cy="8652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8" name="image12.jpg"/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1061" y="5713115"/>
              <a:ext cx="1579867" cy="90168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9" name="image13.jpg"/>
            <p:cNvPicPr/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28885" y="5722510"/>
              <a:ext cx="1046521" cy="104652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0" name="ruforum.jpg"/>
            <p:cNvPicPr/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5374727" y="5874221"/>
              <a:ext cx="1540167" cy="6127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" name="Picture 2" descr="506b05695aebfmakerere-university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9301" y="4534777"/>
            <a:ext cx="1093097" cy="95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05838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88900"/>
            <a:ext cx="8455025" cy="81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71475" y="1211263"/>
            <a:ext cx="8480425" cy="477996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17563" y="6481763"/>
            <a:ext cx="5753100" cy="376237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542945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83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777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60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765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20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8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49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77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51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954845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400" i="1" dirty="0"/>
              <a:t>Chapter 4 </a:t>
            </a:r>
          </a:p>
          <a:p>
            <a:pPr algn="ctr"/>
            <a:r>
              <a:rPr lang="en-GB" sz="2400" b="1" i="1" dirty="0"/>
              <a:t>New Variety Design and Product Profiling  </a:t>
            </a:r>
          </a:p>
          <a:p>
            <a:pPr algn="ctr"/>
            <a:r>
              <a:rPr lang="en-GB" sz="2400" i="1" dirty="0" err="1"/>
              <a:t>Shimelis</a:t>
            </a:r>
            <a:r>
              <a:rPr lang="en-GB" sz="2400" i="1" dirty="0"/>
              <a:t> Hussein </a:t>
            </a:r>
          </a:p>
          <a:p>
            <a:pPr algn="ctr"/>
            <a:r>
              <a:rPr lang="de-CH" sz="2400" i="1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0568" y="1260967"/>
            <a:ext cx="5117909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endParaRPr lang="de-CH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99090"/>
            <a:ext cx="9144000" cy="23145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083" y="328037"/>
            <a:ext cx="8975834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800" b="1" dirty="0">
                <a:solidFill>
                  <a:schemeClr val="bg1"/>
                </a:solidFill>
              </a:rPr>
              <a:t>The Business of Plant Breeding:  </a:t>
            </a:r>
          </a:p>
          <a:p>
            <a:pPr algn="ctr"/>
            <a:r>
              <a:rPr lang="en-GB" sz="2800" i="1" dirty="0">
                <a:solidFill>
                  <a:schemeClr val="bg1"/>
                </a:solidFill>
              </a:rPr>
              <a:t>Market-led approaches to new variety design in Africa 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552853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Client and Market Importance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107" y="1398495"/>
            <a:ext cx="8594739" cy="504264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The core goal for a demand-led breeder is to create a new variety that meets a client demand by either: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- Improving design features within existing varieties, - or                   - Providing new benefits that will increase new varietal adoption. 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The four main inputs required for new variety design are: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sz="2600" b="1" dirty="0">
                <a:latin typeface="Calibri" charset="0"/>
                <a:ea typeface="Calibri" charset="0"/>
                <a:cs typeface="Calibri" charset="0"/>
              </a:rPr>
              <a:t>Market research</a:t>
            </a:r>
            <a:r>
              <a:rPr lang="en-US" sz="2600" dirty="0"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sz="2600" b="1" dirty="0">
                <a:latin typeface="Calibri" charset="0"/>
                <a:ea typeface="Calibri" charset="0"/>
                <a:cs typeface="Calibri" charset="0"/>
              </a:rPr>
              <a:t>Variety performance</a:t>
            </a:r>
            <a:r>
              <a:rPr lang="en-US" sz="2600" dirty="0"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sz="2600" b="1" dirty="0">
                <a:latin typeface="Calibri" charset="0"/>
                <a:ea typeface="Calibri" charset="0"/>
                <a:cs typeface="Calibri" charset="0"/>
              </a:rPr>
              <a:t>Traits required</a:t>
            </a:r>
            <a:endParaRPr lang="en-US" sz="260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sz="2600" b="1" dirty="0">
                <a:latin typeface="Calibri" charset="0"/>
                <a:ea typeface="Calibri" charset="0"/>
                <a:cs typeface="Calibri" charset="0"/>
              </a:rPr>
              <a:t>Trait prioritization</a:t>
            </a:r>
            <a:endParaRPr lang="en-US" sz="2600" dirty="0">
              <a:latin typeface="Calibri" charset="0"/>
              <a:ea typeface="Calibri" charset="0"/>
              <a:cs typeface="Calibri" charset="0"/>
            </a:endParaRPr>
          </a:p>
          <a:p>
            <a:pPr marL="400050" lvl="1" indent="0" algn="just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9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Client and Market Importance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813" y="1093695"/>
            <a:ext cx="8851956" cy="5893259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650" dirty="0">
                <a:latin typeface="Calibri" charset="0"/>
                <a:ea typeface="Calibri" charset="0"/>
                <a:cs typeface="Calibri" charset="0"/>
              </a:rPr>
              <a:t>A primary consideration in demand-led variety design is how to define the inherent </a:t>
            </a:r>
            <a:r>
              <a:rPr lang="en-GB" sz="2650" dirty="0">
                <a:latin typeface="Calibri" charset="0"/>
                <a:ea typeface="Calibri" charset="0"/>
                <a:cs typeface="Calibri" charset="0"/>
              </a:rPr>
              <a:t>and relative value of each trait within the product profile, by considering: </a:t>
            </a:r>
            <a:r>
              <a:rPr lang="en-US" sz="2650" dirty="0"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marL="684213" lvl="1" indent="-4572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50" b="1" dirty="0">
                <a:latin typeface="Calibri" charset="0"/>
                <a:ea typeface="Calibri" charset="0"/>
                <a:cs typeface="Calibri" charset="0"/>
              </a:rPr>
              <a:t>Technical and scientific feasibility</a:t>
            </a:r>
            <a:r>
              <a:rPr lang="en-US" sz="265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sz="2400" dirty="0"/>
              <a:t>— </a:t>
            </a:r>
            <a:r>
              <a:rPr lang="en-US" sz="2650" dirty="0">
                <a:latin typeface="Calibri" charset="0"/>
                <a:ea typeface="Calibri" charset="0"/>
                <a:cs typeface="Calibri" charset="0"/>
              </a:rPr>
              <a:t>Trait combinations may be difficult or impossible to achieve due to fundamental physiological or genetic reasons  </a:t>
            </a:r>
          </a:p>
          <a:p>
            <a:pPr marL="684213" lvl="1" indent="-4572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50" b="1" dirty="0">
                <a:latin typeface="Calibri" charset="0"/>
                <a:ea typeface="Calibri" charset="0"/>
                <a:cs typeface="Calibri" charset="0"/>
              </a:rPr>
              <a:t>Legal considerations and freedom to operate </a:t>
            </a:r>
            <a:r>
              <a:rPr lang="en-GB" sz="2400" dirty="0"/>
              <a:t>—</a:t>
            </a:r>
            <a:r>
              <a:rPr lang="en-US" sz="2650" b="1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650" dirty="0">
                <a:latin typeface="Calibri" charset="0"/>
                <a:ea typeface="Calibri" charset="0"/>
                <a:cs typeface="Calibri" charset="0"/>
              </a:rPr>
              <a:t>Access to germplasm and native traits that have intellectual property rights and are owned by others requires careful consideration </a:t>
            </a:r>
          </a:p>
          <a:p>
            <a:pPr marL="684213" lvl="1" indent="-4572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50" b="1" dirty="0">
                <a:latin typeface="Calibri" charset="0"/>
                <a:ea typeface="Calibri" charset="0"/>
                <a:cs typeface="Calibri" charset="0"/>
              </a:rPr>
              <a:t>Skills and resources</a:t>
            </a:r>
            <a:r>
              <a:rPr lang="en-US" sz="265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sz="2400" dirty="0"/>
              <a:t>— </a:t>
            </a:r>
            <a:r>
              <a:rPr lang="en-US" sz="2650" dirty="0">
                <a:latin typeface="Calibri" charset="0"/>
                <a:ea typeface="Calibri" charset="0"/>
                <a:cs typeface="Calibri" charset="0"/>
              </a:rPr>
              <a:t>Delivery requires the appropriate personnel, skills and resources to be available </a:t>
            </a:r>
          </a:p>
          <a:p>
            <a:pPr marL="684213" lvl="1" indent="-4572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650" b="1" dirty="0">
                <a:latin typeface="Calibri" charset="0"/>
                <a:ea typeface="Calibri" charset="0"/>
                <a:cs typeface="Calibri" charset="0"/>
              </a:rPr>
              <a:t>Cost</a:t>
            </a:r>
            <a:r>
              <a:rPr lang="en-US" sz="265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sz="2400" dirty="0"/>
              <a:t>—</a:t>
            </a:r>
            <a:r>
              <a:rPr lang="en-US" sz="2650" dirty="0">
                <a:latin typeface="Calibri" charset="0"/>
                <a:ea typeface="Calibri" charset="0"/>
                <a:cs typeface="Calibri" charset="0"/>
              </a:rPr>
              <a:t> The variety design must be affordable </a:t>
            </a:r>
          </a:p>
        </p:txBody>
      </p:sp>
    </p:spTree>
    <p:extLst>
      <p:ext uri="{BB962C8B-B14F-4D97-AF65-F5344CB8AC3E}">
        <p14:creationId xmlns:p14="http://schemas.microsoft.com/office/powerpoint/2010/main" val="2345125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Individual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954" y="1519518"/>
            <a:ext cx="8840233" cy="512333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List five traits that you are breeding for and who is benefiting.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Place the traits against the primary beneficiaries. 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8238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</a:t>
            </a:r>
            <a:r>
              <a:rPr lang="en-US" dirty="0"/>
              <a:t> </a:t>
            </a:r>
            <a:r>
              <a:rPr lang="en-US" sz="4000" b="1" dirty="0"/>
              <a:t>CREATING A PRODUCT PROFILE </a:t>
            </a:r>
            <a:endParaRPr lang="en-A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2525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What is a Product Profile?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17" y="1586753"/>
            <a:ext cx="8749861" cy="505609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The name given to the full range of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technical attributes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of a new variety with quantitative measures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Also called “</a:t>
            </a:r>
            <a:r>
              <a:rPr lang="en-US" sz="2800" b="1" i="1" dirty="0" err="1">
                <a:latin typeface="Calibri" charset="0"/>
                <a:ea typeface="Calibri" charset="0"/>
                <a:cs typeface="Calibri" charset="0"/>
              </a:rPr>
              <a:t>ideotype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” or “</a:t>
            </a:r>
            <a:r>
              <a:rPr lang="en-US" sz="2800" b="1" i="1" dirty="0">
                <a:latin typeface="Calibri" charset="0"/>
                <a:ea typeface="Calibri" charset="0"/>
                <a:cs typeface="Calibri" charset="0"/>
              </a:rPr>
              <a:t>product specification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”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The best product profiles always set a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target benchmark for the required performance of each trait;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by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comparisons vs. the performance of existing varieties and/or expressed on a numeric or photographic scale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ZA" sz="2800" dirty="0">
                <a:latin typeface="Calibri" charset="0"/>
                <a:ea typeface="Calibri" charset="0"/>
                <a:cs typeface="Calibri" charset="0"/>
              </a:rPr>
              <a:t>Trait descriptors/dictionaries are compiled and published by the CGIAR International Research Centres and national research intuitions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778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Product Profile and New Variety Design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483" y="1586753"/>
            <a:ext cx="8732705" cy="5056095"/>
          </a:xfrm>
        </p:spPr>
        <p:txBody>
          <a:bodyPr>
            <a:noAutofit/>
          </a:bodyPr>
          <a:lstStyle/>
          <a:p>
            <a:pPr marL="227013" lvl="0" indent="-2270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A product profile is required for each prospective new variety that can be communicated to other breeders, scientists, managers and non-scientific stakeholders</a:t>
            </a:r>
          </a:p>
          <a:p>
            <a:pPr marL="227013" lvl="0" indent="-2270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International crop descriptors are a prerequisite to proceed </a:t>
            </a:r>
          </a:p>
          <a:p>
            <a:pPr marL="227013" lvl="0" indent="-2270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Each product characteristic required must be quantified and measurable vs. a target benchmark</a:t>
            </a:r>
          </a:p>
          <a:p>
            <a:pPr marL="227013" lvl="0" indent="-2270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The product profile needs to be tested with customers before major investments in a new breeding </a:t>
            </a:r>
            <a:r>
              <a:rPr lang="en-US" sz="2800" dirty="0" err="1">
                <a:latin typeface="Calibri" charset="0"/>
                <a:ea typeface="Calibri" charset="0"/>
                <a:cs typeface="Calibri" charset="0"/>
              </a:rPr>
              <a:t>programme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6937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655"/>
            <a:ext cx="8229600" cy="740979"/>
          </a:xfrm>
        </p:spPr>
        <p:txBody>
          <a:bodyPr>
            <a:normAutofit/>
          </a:bodyPr>
          <a:lstStyle/>
          <a:p>
            <a:r>
              <a:rPr lang="en-US" sz="4000" b="1" dirty="0"/>
              <a:t>Creating a Product Profile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996667"/>
              </p:ext>
            </p:extLst>
          </p:nvPr>
        </p:nvGraphicFramePr>
        <p:xfrm>
          <a:off x="211015" y="1133848"/>
          <a:ext cx="8721970" cy="5667024"/>
        </p:xfrm>
        <a:graphic>
          <a:graphicData uri="http://schemas.openxmlformats.org/drawingml/2006/table">
            <a:tbl>
              <a:tblPr firstRow="1" firstCol="1" bandRow="1"/>
              <a:tblGrid>
                <a:gridCol w="2303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3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2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5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16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367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Trait category</a:t>
                      </a:r>
                      <a:endParaRPr lang="en-US" sz="1900" b="1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No</a:t>
                      </a:r>
                      <a:endParaRPr lang="en-US" sz="1900" b="1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Trait</a:t>
                      </a:r>
                      <a:endParaRPr lang="en-US" sz="1900" b="1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Trait description</a:t>
                      </a:r>
                      <a:endParaRPr lang="en-US" sz="1900" b="1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Variety benchmark</a:t>
                      </a:r>
                      <a:endParaRPr lang="en-US" sz="1900" b="1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Performance required</a:t>
                      </a:r>
                      <a:b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</a:br>
                      <a:r>
                        <a:rPr lang="en-US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(=, &gt;, &gt;=, &gt;&gt;)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931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Crop yield</a:t>
                      </a:r>
                      <a:endParaRPr lang="en-US" sz="1900" b="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1</a:t>
                      </a:r>
                      <a:endParaRPr lang="en-US" sz="1900" b="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b="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b="1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b="1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1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b="1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931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2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12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Plant architecture </a:t>
                      </a:r>
                      <a:b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</a:b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Seed production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1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058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2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931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Biotic stress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1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931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2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931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Abiotic stress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1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931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2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854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Crop handling,</a:t>
                      </a:r>
                      <a:r>
                        <a:rPr lang="en-GB" sz="1900" baseline="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 h</a:t>
                      </a: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arvest, storage,</a:t>
                      </a:r>
                      <a:r>
                        <a:rPr lang="en-GB" sz="1900" baseline="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 </a:t>
                      </a: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transport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1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509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2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0082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Value chain clients,</a:t>
                      </a:r>
                      <a:r>
                        <a:rPr lang="en-GB" sz="1900" baseline="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 </a:t>
                      </a:r>
                      <a:b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</a:b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consumers, processors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1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8931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2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dirty="0">
                          <a:effectLst/>
                          <a:latin typeface="+mj-lt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900" dirty="0">
                        <a:effectLst/>
                        <a:latin typeface="+mj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658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>
          <a:xfrm>
            <a:off x="247650" y="306495"/>
            <a:ext cx="8648700" cy="511175"/>
          </a:xfrm>
        </p:spPr>
        <p:txBody>
          <a:bodyPr>
            <a:noAutofit/>
          </a:bodyPr>
          <a:lstStyle/>
          <a:p>
            <a:r>
              <a:rPr lang="de-CH" altLang="en-US" sz="4000" b="1" dirty="0"/>
              <a:t>Example of Variety Profiling (Zucchini) </a:t>
            </a:r>
            <a:endParaRPr lang="en-US" altLang="en-US" sz="4000" b="1" dirty="0"/>
          </a:p>
        </p:txBody>
      </p:sp>
      <p:sp>
        <p:nvSpPr>
          <p:cNvPr id="6963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55DBD1-C63D-446C-8B30-D2ACFAEAD0DE}" type="slidenum">
              <a:rPr lang="de-CH" altLang="en-US" sz="10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de-CH" altLang="en-US" sz="1000">
              <a:solidFill>
                <a:srgbClr val="898989"/>
              </a:solidFill>
            </a:endParaRPr>
          </a:p>
        </p:txBody>
      </p:sp>
      <p:pic>
        <p:nvPicPr>
          <p:cNvPr id="6963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" y="1176072"/>
            <a:ext cx="7064375" cy="53959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6" name="TextBox 3"/>
          <p:cNvSpPr txBox="1">
            <a:spLocks noChangeArrowheads="1"/>
          </p:cNvSpPr>
          <p:nvPr/>
        </p:nvSpPr>
        <p:spPr bwMode="auto">
          <a:xfrm>
            <a:off x="1655763" y="5686487"/>
            <a:ext cx="59055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000" dirty="0"/>
              <a:t>Arlika    Alfibio    Carisma    Tulsa    Iskander Otto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46414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1085850" y="247288"/>
            <a:ext cx="6972300" cy="511175"/>
          </a:xfrm>
        </p:spPr>
        <p:txBody>
          <a:bodyPr>
            <a:noAutofit/>
          </a:bodyPr>
          <a:lstStyle/>
          <a:p>
            <a:r>
              <a:rPr lang="en-US" altLang="en-US" sz="4000" b="1" dirty="0">
                <a:latin typeface="Calibri" charset="0"/>
                <a:ea typeface="Calibri" charset="0"/>
                <a:cs typeface="Calibri" charset="0"/>
              </a:rPr>
              <a:t>Product Profile Design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506790"/>
              </p:ext>
            </p:extLst>
          </p:nvPr>
        </p:nvGraphicFramePr>
        <p:xfrm>
          <a:off x="250823" y="1692274"/>
          <a:ext cx="8713476" cy="5098658"/>
        </p:xfrm>
        <a:graphic>
          <a:graphicData uri="http://schemas.openxmlformats.org/drawingml/2006/table">
            <a:tbl>
              <a:tblPr/>
              <a:tblGrid>
                <a:gridCol w="1580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8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90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6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7880">
                <a:tc rowSpan="10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Harvest &amp;</a:t>
                      </a:r>
                      <a:b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</a:b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 storage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Blossom end scar size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Small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Otto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6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Colour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Light green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Carisma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Fruit size (in cm)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16-18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Otto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&gt; 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Fruit shape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Cylindrical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Queen 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1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Fruit uniformity 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High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Queen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Early marketable yield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Good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Otto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&gt; 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1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Marketable yield (tons/1000 m</a:t>
                      </a:r>
                      <a:r>
                        <a:rPr kumimoji="0" lang="en-US" alt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 Low waste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Otto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71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Easiness to pick (peduncle over 4 cm)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High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Carisma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33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Handling (skin) tolerance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Good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Otto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&gt; 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33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Consistency and post-harvest life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Good 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Queen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=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0256" name="TextBox 1"/>
          <p:cNvSpPr txBox="1">
            <a:spLocks noChangeArrowheads="1"/>
          </p:cNvSpPr>
          <p:nvPr/>
        </p:nvSpPr>
        <p:spPr bwMode="auto">
          <a:xfrm>
            <a:off x="298946" y="1042988"/>
            <a:ext cx="884505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 dirty="0">
                <a:latin typeface="Calibri" charset="0"/>
                <a:ea typeface="Calibri" charset="0"/>
                <a:cs typeface="Calibri" charset="0"/>
              </a:rPr>
              <a:t> Trait type         Trait description          Quantification         Benchmark   Performance</a:t>
            </a:r>
            <a:br>
              <a:rPr lang="en-US" altLang="en-US" sz="2000" b="1" dirty="0">
                <a:latin typeface="Calibri" charset="0"/>
                <a:ea typeface="Calibri" charset="0"/>
                <a:cs typeface="Calibri" charset="0"/>
              </a:rPr>
            </a:br>
            <a:r>
              <a:rPr lang="en-US" altLang="en-US" sz="2000" b="1" dirty="0">
                <a:latin typeface="Calibri" charset="0"/>
                <a:ea typeface="Calibri" charset="0"/>
                <a:cs typeface="Calibri" charset="0"/>
              </a:rPr>
              <a:t>                                                                                                         Variety            required</a:t>
            </a:r>
          </a:p>
        </p:txBody>
      </p:sp>
    </p:spTree>
    <p:extLst>
      <p:ext uri="{BB962C8B-B14F-4D97-AF65-F5344CB8AC3E}">
        <p14:creationId xmlns:p14="http://schemas.microsoft.com/office/powerpoint/2010/main" val="1544436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>
          <a:xfrm>
            <a:off x="100013" y="390103"/>
            <a:ext cx="6972300" cy="511175"/>
          </a:xfrm>
        </p:spPr>
        <p:txBody>
          <a:bodyPr>
            <a:noAutofit/>
          </a:bodyPr>
          <a:lstStyle/>
          <a:p>
            <a:r>
              <a:rPr lang="de-CH" altLang="en-US" sz="4000" b="1" dirty="0"/>
              <a:t>Farmers’ preferences </a:t>
            </a:r>
            <a:endParaRPr lang="en-US" altLang="en-US" sz="4000" b="1" dirty="0"/>
          </a:p>
        </p:txBody>
      </p:sp>
      <p:sp>
        <p:nvSpPr>
          <p:cNvPr id="71682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85A744-6E98-4D66-B7D8-DFEF6777B307}" type="slidenum">
              <a:rPr lang="de-CH" altLang="en-US" sz="10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de-CH" altLang="en-US" sz="1000">
              <a:solidFill>
                <a:srgbClr val="898989"/>
              </a:solidFill>
            </a:endParaRPr>
          </a:p>
        </p:txBody>
      </p:sp>
      <p:sp>
        <p:nvSpPr>
          <p:cNvPr id="71683" name="TextBox 3"/>
          <p:cNvSpPr txBox="1">
            <a:spLocks noChangeArrowheads="1"/>
          </p:cNvSpPr>
          <p:nvPr/>
        </p:nvSpPr>
        <p:spPr bwMode="auto">
          <a:xfrm>
            <a:off x="5724525" y="1114425"/>
            <a:ext cx="3024188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u="sng" dirty="0">
                <a:latin typeface="+mj-lt"/>
              </a:rPr>
              <a:t>Trait performance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u="sng" dirty="0">
                <a:latin typeface="+mj-lt"/>
              </a:rPr>
              <a:t>benchmark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CH" altLang="en-US" sz="2400" dirty="0"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dirty="0">
                <a:latin typeface="+mj-lt"/>
              </a:rPr>
              <a:t>Easiness to pick</a:t>
            </a:r>
            <a:br>
              <a:rPr lang="de-CH" altLang="en-US" sz="2400" dirty="0">
                <a:latin typeface="+mj-lt"/>
              </a:rPr>
            </a:br>
            <a:endParaRPr lang="de-CH" altLang="en-US" sz="2400" dirty="0"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dirty="0">
                <a:latin typeface="+mj-lt"/>
              </a:rPr>
              <a:t>Peduncle over 4cm</a:t>
            </a:r>
            <a:endParaRPr lang="en-US" altLang="en-US" sz="2000" dirty="0">
              <a:latin typeface="+mj-lt"/>
            </a:endParaRPr>
          </a:p>
        </p:txBody>
      </p:sp>
      <p:sp>
        <p:nvSpPr>
          <p:cNvPr id="71684" name="TextBox 8"/>
          <p:cNvSpPr txBox="1">
            <a:spLocks noChangeArrowheads="1"/>
          </p:cNvSpPr>
          <p:nvPr/>
        </p:nvSpPr>
        <p:spPr bwMode="auto">
          <a:xfrm>
            <a:off x="2030413" y="4797425"/>
            <a:ext cx="2011362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000"/>
              <a:t>cv. Clarita SL5</a:t>
            </a:r>
            <a:endParaRPr lang="en-US" altLang="en-US" sz="2000"/>
          </a:p>
        </p:txBody>
      </p:sp>
      <p:pic>
        <p:nvPicPr>
          <p:cNvPr id="71685" name="Picture 6" descr="C SL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14425"/>
            <a:ext cx="5100638" cy="4762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6" name="TextBox 9"/>
          <p:cNvSpPr txBox="1">
            <a:spLocks noChangeArrowheads="1"/>
          </p:cNvSpPr>
          <p:nvPr/>
        </p:nvSpPr>
        <p:spPr bwMode="auto">
          <a:xfrm>
            <a:off x="3203575" y="5197475"/>
            <a:ext cx="2011363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000"/>
              <a:t>cv. Clarita SL5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041157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14824"/>
            <a:ext cx="7772400" cy="228562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Chapter 4 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New Variety Design and Product Profiling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194859"/>
          </a:xfrm>
        </p:spPr>
        <p:txBody>
          <a:bodyPr>
            <a:normAutofit/>
          </a:bodyPr>
          <a:lstStyle/>
          <a:p>
            <a:pPr defTabSz="690563"/>
            <a:r>
              <a:rPr lang="en-GB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Shimelis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</a:rPr>
              <a:t> Hussein </a:t>
            </a:r>
          </a:p>
          <a:p>
            <a:pPr defTabSz="690563">
              <a:lnSpc>
                <a:spcPct val="110000"/>
              </a:lnSpc>
              <a:spcBef>
                <a:spcPts val="0"/>
              </a:spcBef>
            </a:pPr>
            <a:endParaRPr lang="en-GB" sz="19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defTabSz="690563">
              <a:lnSpc>
                <a:spcPct val="110000"/>
              </a:lnSpc>
              <a:spcBef>
                <a:spcPts val="0"/>
              </a:spcBef>
            </a:pPr>
            <a:r>
              <a:rPr lang="en-GB" sz="1900" i="1" dirty="0">
                <a:solidFill>
                  <a:schemeClr val="tx1"/>
                </a:solidFill>
                <a:latin typeface="Calibri" panose="020F0502020204030204" pitchFamily="34" charset="0"/>
              </a:rPr>
              <a:t>Africa Centre for Crop Improvement (ACCI)</a:t>
            </a:r>
          </a:p>
          <a:p>
            <a:pPr defTabSz="690563">
              <a:lnSpc>
                <a:spcPct val="110000"/>
              </a:lnSpc>
              <a:spcBef>
                <a:spcPts val="0"/>
              </a:spcBef>
            </a:pPr>
            <a:r>
              <a:rPr lang="en-GB" sz="1900" i="1" dirty="0">
                <a:solidFill>
                  <a:schemeClr val="tx1"/>
                </a:solidFill>
                <a:latin typeface="Calibri" panose="020F0502020204030204" pitchFamily="34" charset="0"/>
              </a:rPr>
              <a:t>University of KwaZulu-Natal </a:t>
            </a:r>
          </a:p>
          <a:p>
            <a:pPr defTabSz="690563">
              <a:lnSpc>
                <a:spcPct val="110000"/>
              </a:lnSpc>
              <a:spcBef>
                <a:spcPts val="0"/>
              </a:spcBef>
            </a:pPr>
            <a:r>
              <a:rPr lang="en-GB" sz="1900" i="1" dirty="0">
                <a:solidFill>
                  <a:schemeClr val="tx1"/>
                </a:solidFill>
                <a:latin typeface="Calibri" panose="020F0502020204030204" pitchFamily="34" charset="0"/>
              </a:rPr>
              <a:t>P/Bag X01, Scottsville 3209, Pietermaritzburg</a:t>
            </a:r>
          </a:p>
          <a:p>
            <a:pPr defTabSz="690563">
              <a:lnSpc>
                <a:spcPct val="110000"/>
              </a:lnSpc>
              <a:spcBef>
                <a:spcPts val="0"/>
              </a:spcBef>
            </a:pPr>
            <a:r>
              <a:rPr lang="en-GB" sz="1900" i="1" dirty="0">
                <a:solidFill>
                  <a:schemeClr val="tx1"/>
                </a:solidFill>
                <a:latin typeface="Calibri" panose="020F0502020204030204" pitchFamily="34" charset="0"/>
              </a:rPr>
              <a:t>South Africa</a:t>
            </a:r>
          </a:p>
        </p:txBody>
      </p:sp>
    </p:spTree>
    <p:extLst>
      <p:ext uri="{BB962C8B-B14F-4D97-AF65-F5344CB8AC3E}">
        <p14:creationId xmlns:p14="http://schemas.microsoft.com/office/powerpoint/2010/main" val="11342536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>
          <a:xfrm>
            <a:off x="100013" y="348538"/>
            <a:ext cx="6972300" cy="511175"/>
          </a:xfrm>
        </p:spPr>
        <p:txBody>
          <a:bodyPr>
            <a:noAutofit/>
          </a:bodyPr>
          <a:lstStyle/>
          <a:p>
            <a:r>
              <a:rPr lang="de-CH" altLang="en-US" sz="4000" b="1" dirty="0"/>
              <a:t>Retailers’ preferences </a:t>
            </a:r>
            <a:endParaRPr lang="en-US" altLang="en-US" sz="4000" b="1" dirty="0"/>
          </a:p>
        </p:txBody>
      </p:sp>
      <p:sp>
        <p:nvSpPr>
          <p:cNvPr id="72706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de-CH" altLang="en-US" sz="1000" dirty="0">
              <a:solidFill>
                <a:srgbClr val="898989"/>
              </a:solidFill>
            </a:endParaRPr>
          </a:p>
        </p:txBody>
      </p:sp>
      <p:sp>
        <p:nvSpPr>
          <p:cNvPr id="72707" name="TextBox 3"/>
          <p:cNvSpPr txBox="1">
            <a:spLocks noChangeArrowheads="1"/>
          </p:cNvSpPr>
          <p:nvPr/>
        </p:nvSpPr>
        <p:spPr bwMode="auto">
          <a:xfrm>
            <a:off x="5940425" y="1325563"/>
            <a:ext cx="2952750" cy="15696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u="sng" dirty="0">
                <a:latin typeface="+mj-lt"/>
              </a:rPr>
              <a:t>Trait performance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u="sng" dirty="0">
                <a:latin typeface="+mj-lt"/>
              </a:rPr>
              <a:t>benchmark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CH" altLang="en-US" sz="2400" dirty="0"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dirty="0" err="1">
                <a:latin typeface="+mj-lt"/>
              </a:rPr>
              <a:t>Peduncle</a:t>
            </a:r>
            <a:r>
              <a:rPr lang="de-CH" altLang="en-US" sz="2400" dirty="0">
                <a:latin typeface="+mj-lt"/>
              </a:rPr>
              <a:t> </a:t>
            </a:r>
            <a:r>
              <a:rPr lang="de-CH" altLang="en-US" sz="2400" dirty="0" err="1">
                <a:latin typeface="+mj-lt"/>
              </a:rPr>
              <a:t>shelf-life</a:t>
            </a:r>
            <a:endParaRPr lang="de-CH" altLang="en-US" sz="2000" dirty="0">
              <a:latin typeface="+mj-lt"/>
            </a:endParaRPr>
          </a:p>
        </p:txBody>
      </p:sp>
      <p:pic>
        <p:nvPicPr>
          <p:cNvPr id="72708" name="Picture 5" descr="Photo-001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0" t="36465" r="22289" b="12721"/>
          <a:stretch>
            <a:fillRect/>
          </a:stretch>
        </p:blipFill>
        <p:spPr bwMode="auto">
          <a:xfrm>
            <a:off x="179388" y="1084263"/>
            <a:ext cx="5430837" cy="5153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9" name="TextBox 6"/>
          <p:cNvSpPr txBox="1">
            <a:spLocks noChangeArrowheads="1"/>
          </p:cNvSpPr>
          <p:nvPr/>
        </p:nvSpPr>
        <p:spPr bwMode="auto">
          <a:xfrm>
            <a:off x="652463" y="5722938"/>
            <a:ext cx="19812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000"/>
              <a:t>cv. Queen/Asg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3191067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>
          <a:xfrm>
            <a:off x="457200" y="327025"/>
            <a:ext cx="6972300" cy="511175"/>
          </a:xfrm>
        </p:spPr>
        <p:txBody>
          <a:bodyPr>
            <a:noAutofit/>
          </a:bodyPr>
          <a:lstStyle/>
          <a:p>
            <a:r>
              <a:rPr lang="de-CH" altLang="en-US" sz="3600" b="1" dirty="0"/>
              <a:t>Consumers’ preferences </a:t>
            </a:r>
            <a:endParaRPr lang="en-US" altLang="en-US" sz="3600" b="1" dirty="0"/>
          </a:p>
        </p:txBody>
      </p:sp>
      <p:sp>
        <p:nvSpPr>
          <p:cNvPr id="7373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de-CH" altLang="en-US" sz="1000" dirty="0">
              <a:solidFill>
                <a:srgbClr val="898989"/>
              </a:solidFill>
            </a:endParaRPr>
          </a:p>
        </p:txBody>
      </p:sp>
      <p:sp>
        <p:nvSpPr>
          <p:cNvPr id="73731" name="TextBox 3"/>
          <p:cNvSpPr txBox="1">
            <a:spLocks noChangeArrowheads="1"/>
          </p:cNvSpPr>
          <p:nvPr/>
        </p:nvSpPr>
        <p:spPr bwMode="auto">
          <a:xfrm>
            <a:off x="5724525" y="1114425"/>
            <a:ext cx="3024188" cy="230832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u="sng" dirty="0">
                <a:latin typeface="+mn-lt"/>
              </a:rPr>
              <a:t>Trait performance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u="sng" dirty="0">
                <a:latin typeface="+mn-lt"/>
              </a:rPr>
              <a:t>benchmark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CH" altLang="en-US" sz="2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dirty="0">
                <a:latin typeface="+mn-lt"/>
              </a:rPr>
              <a:t>Fruit size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dirty="0">
                <a:latin typeface="+mn-lt"/>
              </a:rPr>
              <a:t>16-18 cm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400" dirty="0">
                <a:latin typeface="+mn-lt"/>
              </a:rPr>
              <a:t>Glossiness vs. Otto</a:t>
            </a:r>
          </a:p>
        </p:txBody>
      </p:sp>
      <p:pic>
        <p:nvPicPr>
          <p:cNvPr id="73732" name="Picture 7" descr="Ot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1114425"/>
            <a:ext cx="5165725" cy="51228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3" name="TextBox 8"/>
          <p:cNvSpPr txBox="1">
            <a:spLocks noChangeArrowheads="1"/>
          </p:cNvSpPr>
          <p:nvPr/>
        </p:nvSpPr>
        <p:spPr bwMode="auto">
          <a:xfrm>
            <a:off x="611188" y="5632450"/>
            <a:ext cx="1147762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CH" altLang="en-US" sz="2000"/>
              <a:t>cv. Otto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4003132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Trait Prioritization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0727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Priority of Traits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107" y="1398495"/>
            <a:ext cx="8594739" cy="470276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Important and challenging decision for every breeder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Market evaluation for each trait has two dimensions</a:t>
            </a:r>
          </a:p>
          <a:p>
            <a:pPr marL="914400" lvl="1" indent="-51435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altLang="en-US" b="1" dirty="0">
                <a:latin typeface="Calibri" charset="0"/>
                <a:ea typeface="Calibri" charset="0"/>
                <a:cs typeface="Calibri" charset="0"/>
              </a:rPr>
              <a:t>Differentiation</a:t>
            </a:r>
            <a:r>
              <a:rPr lang="en-US" altLang="en-US" dirty="0"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marL="1254125" lvl="1" indent="-28257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2400" dirty="0">
                <a:latin typeface="Calibri" charset="0"/>
                <a:ea typeface="Calibri" charset="0"/>
                <a:cs typeface="Calibri" charset="0"/>
              </a:rPr>
              <a:t>Willingness to  pay price premium</a:t>
            </a:r>
          </a:p>
          <a:p>
            <a:pPr marL="1254125" lvl="1" indent="-282575">
              <a:lnSpc>
                <a:spcPct val="9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altLang="en-US" sz="2400" dirty="0">
                <a:latin typeface="Calibri" charset="0"/>
                <a:ea typeface="Calibri" charset="0"/>
                <a:cs typeface="Calibri" charset="0"/>
              </a:rPr>
              <a:t>Opportunity to grow market share</a:t>
            </a:r>
          </a:p>
          <a:p>
            <a:pPr marL="971550" lvl="1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 startAt="2"/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Market demand</a:t>
            </a:r>
          </a:p>
          <a:p>
            <a:pPr marL="1254125" lvl="1" indent="-2825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2400" dirty="0">
                <a:latin typeface="Calibri" charset="0"/>
                <a:ea typeface="Calibri" charset="0"/>
                <a:cs typeface="Calibri" charset="0"/>
              </a:rPr>
              <a:t>% growers/area that need this trait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n-US" sz="28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n-US" sz="2800" dirty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endParaRPr lang="en-US" sz="28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7734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1085850" y="247288"/>
            <a:ext cx="6972300" cy="511175"/>
          </a:xfrm>
        </p:spPr>
        <p:txBody>
          <a:bodyPr>
            <a:noAutofit/>
          </a:bodyPr>
          <a:lstStyle/>
          <a:p>
            <a:r>
              <a:rPr lang="en-US" altLang="en-US" sz="4000" b="1" dirty="0">
                <a:latin typeface="Calibri" charset="0"/>
                <a:ea typeface="Calibri" charset="0"/>
                <a:cs typeface="Calibri" charset="0"/>
              </a:rPr>
              <a:t>Trait Prioritization</a:t>
            </a:r>
          </a:p>
        </p:txBody>
      </p:sp>
      <p:sp>
        <p:nvSpPr>
          <p:cNvPr id="54275" name="TextBox 69"/>
          <p:cNvSpPr txBox="1">
            <a:spLocks noChangeArrowheads="1"/>
          </p:cNvSpPr>
          <p:nvPr/>
        </p:nvSpPr>
        <p:spPr bwMode="auto">
          <a:xfrm>
            <a:off x="3414713" y="6391275"/>
            <a:ext cx="38240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de-CH" altLang="en-US" sz="2000">
                <a:latin typeface="Calibri" charset="0"/>
                <a:ea typeface="Calibri" charset="0"/>
                <a:cs typeface="Calibri" charset="0"/>
              </a:rPr>
              <a:t>% growers/area that need this trait</a:t>
            </a:r>
            <a:endParaRPr lang="en-US" alt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4276" name="TextBox 100"/>
          <p:cNvSpPr txBox="1">
            <a:spLocks noChangeArrowheads="1"/>
          </p:cNvSpPr>
          <p:nvPr/>
        </p:nvSpPr>
        <p:spPr bwMode="auto">
          <a:xfrm rot="-5400000">
            <a:off x="807019" y="3676621"/>
            <a:ext cx="2121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de-CH" altLang="en-US" sz="2400" b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Differentiation</a:t>
            </a:r>
            <a:r>
              <a:rPr lang="de-CH" altLang="en-US" sz="2400">
                <a:latin typeface="Calibri" charset="0"/>
                <a:ea typeface="Calibri" charset="0"/>
                <a:cs typeface="Calibri" charset="0"/>
              </a:rPr>
              <a:t> </a:t>
            </a:r>
            <a:endParaRPr lang="en-US" altLang="en-US" sz="2400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2052419" y="1037894"/>
            <a:ext cx="6063107" cy="4978416"/>
            <a:chOff x="1338758" y="1186878"/>
            <a:chExt cx="6305839" cy="5145465"/>
          </a:xfrm>
          <a:solidFill>
            <a:srgbClr val="FFFF99"/>
          </a:solidFill>
        </p:grpSpPr>
        <p:grpSp>
          <p:nvGrpSpPr>
            <p:cNvPr id="68" name="Group 67"/>
            <p:cNvGrpSpPr/>
            <p:nvPr/>
          </p:nvGrpSpPr>
          <p:grpSpPr>
            <a:xfrm>
              <a:off x="1646689" y="1340768"/>
              <a:ext cx="5722163" cy="4715057"/>
              <a:chOff x="1593101" y="1573893"/>
              <a:chExt cx="5722163" cy="4715057"/>
            </a:xfrm>
            <a:grpFill/>
          </p:grpSpPr>
          <p:grpSp>
            <p:nvGrpSpPr>
              <p:cNvPr id="55" name="Group 54"/>
              <p:cNvGrpSpPr/>
              <p:nvPr/>
            </p:nvGrpSpPr>
            <p:grpSpPr>
              <a:xfrm>
                <a:off x="1593101" y="1573893"/>
                <a:ext cx="5722162" cy="4715057"/>
                <a:chOff x="918013" y="1907379"/>
                <a:chExt cx="3653987" cy="3675341"/>
              </a:xfrm>
              <a:grpFill/>
            </p:grpSpPr>
            <p:grpSp>
              <p:nvGrpSpPr>
                <p:cNvPr id="43" name="Group 42"/>
                <p:cNvGrpSpPr/>
                <p:nvPr/>
              </p:nvGrpSpPr>
              <p:grpSpPr>
                <a:xfrm>
                  <a:off x="971600" y="5510712"/>
                  <a:ext cx="3600400" cy="72008"/>
                  <a:chOff x="971600" y="5510712"/>
                  <a:chExt cx="3600400" cy="72008"/>
                </a:xfrm>
                <a:grpFill/>
              </p:grpSpPr>
              <p:cxnSp>
                <p:nvCxnSpPr>
                  <p:cNvPr id="35" name="Straight Connector 34"/>
                  <p:cNvCxnSpPr/>
                  <p:nvPr/>
                </p:nvCxnSpPr>
                <p:spPr>
                  <a:xfrm flipH="1">
                    <a:off x="971600" y="5517232"/>
                    <a:ext cx="3600400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1691680" y="5510712"/>
                    <a:ext cx="0" cy="7200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2427576" y="5525304"/>
                    <a:ext cx="0" cy="57416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3131840" y="5523997"/>
                    <a:ext cx="0" cy="58723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3851920" y="5523997"/>
                    <a:ext cx="0" cy="58723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/>
                  <p:cNvCxnSpPr/>
                  <p:nvPr/>
                </p:nvCxnSpPr>
                <p:spPr>
                  <a:xfrm>
                    <a:off x="4572000" y="5517232"/>
                    <a:ext cx="0" cy="58723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/>
                <p:cNvGrpSpPr/>
                <p:nvPr/>
              </p:nvGrpSpPr>
              <p:grpSpPr>
                <a:xfrm rot="5400000">
                  <a:off x="-840326" y="3665718"/>
                  <a:ext cx="3603334" cy="86655"/>
                  <a:chOff x="968666" y="5496065"/>
                  <a:chExt cx="3603334" cy="86655"/>
                </a:xfrm>
                <a:grpFill/>
              </p:grpSpPr>
              <p:grpSp>
                <p:nvGrpSpPr>
                  <p:cNvPr id="73" name="Group 72"/>
                  <p:cNvGrpSpPr/>
                  <p:nvPr/>
                </p:nvGrpSpPr>
                <p:grpSpPr>
                  <a:xfrm>
                    <a:off x="971600" y="5510712"/>
                    <a:ext cx="3600400" cy="72008"/>
                    <a:chOff x="971600" y="5510712"/>
                    <a:chExt cx="3600400" cy="72008"/>
                  </a:xfrm>
                  <a:grpFill/>
                </p:grpSpPr>
                <p:cxnSp>
                  <p:nvCxnSpPr>
                    <p:cNvPr id="75" name="Straight Connector 74"/>
                    <p:cNvCxnSpPr/>
                    <p:nvPr/>
                  </p:nvCxnSpPr>
                  <p:spPr>
                    <a:xfrm flipH="1">
                      <a:off x="971600" y="5517232"/>
                      <a:ext cx="3600400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Straight Connector 75"/>
                    <p:cNvCxnSpPr/>
                    <p:nvPr/>
                  </p:nvCxnSpPr>
                  <p:spPr>
                    <a:xfrm>
                      <a:off x="1691680" y="5510712"/>
                      <a:ext cx="0" cy="72008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7" name="Straight Connector 76"/>
                    <p:cNvCxnSpPr/>
                    <p:nvPr/>
                  </p:nvCxnSpPr>
                  <p:spPr>
                    <a:xfrm>
                      <a:off x="2427576" y="5525304"/>
                      <a:ext cx="0" cy="57416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" name="Straight Connector 77"/>
                    <p:cNvCxnSpPr/>
                    <p:nvPr/>
                  </p:nvCxnSpPr>
                  <p:spPr>
                    <a:xfrm>
                      <a:off x="3131840" y="5523997"/>
                      <a:ext cx="0" cy="58723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" name="Straight Connector 78"/>
                    <p:cNvCxnSpPr/>
                    <p:nvPr/>
                  </p:nvCxnSpPr>
                  <p:spPr>
                    <a:xfrm>
                      <a:off x="3851920" y="5523997"/>
                      <a:ext cx="0" cy="58723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4" name="Straight Connector 73"/>
                  <p:cNvCxnSpPr/>
                  <p:nvPr/>
                </p:nvCxnSpPr>
                <p:spPr>
                  <a:xfrm>
                    <a:off x="968666" y="5496065"/>
                    <a:ext cx="0" cy="7200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8" name="Rectangle 57"/>
              <p:cNvSpPr/>
              <p:nvPr/>
            </p:nvSpPr>
            <p:spPr>
              <a:xfrm>
                <a:off x="1691028" y="3887116"/>
                <a:ext cx="2805114" cy="2309456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 dirty="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496141" y="1585685"/>
                <a:ext cx="2819123" cy="230142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496142" y="3887114"/>
                <a:ext cx="2819122" cy="2309457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1677020" y="1579925"/>
                <a:ext cx="2819122" cy="2309457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de-CH" sz="2400" i="1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Niche opportunity</a:t>
                </a:r>
                <a:endParaRPr lang="en-US" sz="2400" i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69" name="Rectangle 68"/>
            <p:cNvSpPr/>
            <p:nvPr/>
          </p:nvSpPr>
          <p:spPr>
            <a:xfrm>
              <a:off x="2112841" y="4405703"/>
              <a:ext cx="1958602" cy="477156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de-CH" sz="2400" i="1" dirty="0">
                  <a:latin typeface="Calibri" charset="0"/>
                  <a:ea typeface="Calibri" charset="0"/>
                  <a:cs typeface="Calibri" charset="0"/>
                </a:rPr>
                <a:t>Low potential</a:t>
              </a:r>
              <a:endParaRPr lang="en-US" sz="2400" i="1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864246" y="2284507"/>
              <a:ext cx="2042626" cy="477156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de-CH" sz="2400" i="1" dirty="0">
                  <a:latin typeface="Calibri" charset="0"/>
                  <a:ea typeface="Calibri" charset="0"/>
                  <a:cs typeface="Calibri" charset="0"/>
                </a:rPr>
                <a:t>Winning traits</a:t>
              </a:r>
              <a:endParaRPr lang="en-US" sz="2400" i="1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893746" y="4405703"/>
              <a:ext cx="2091441" cy="477156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de-CH" sz="2400" i="1" dirty="0">
                  <a:latin typeface="Calibri" charset="0"/>
                  <a:ea typeface="Calibri" charset="0"/>
                  <a:cs typeface="Calibri" charset="0"/>
                </a:rPr>
                <a:t>Essential traits</a:t>
              </a:r>
              <a:endParaRPr lang="en-US" sz="2400" i="1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617429" y="5963443"/>
              <a:ext cx="300426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0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049483" y="5963445"/>
              <a:ext cx="408792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80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666537" y="5963446"/>
              <a:ext cx="408792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20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818954" y="5982429"/>
              <a:ext cx="408792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40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4921834" y="5982167"/>
              <a:ext cx="408792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60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452551" y="4885775"/>
              <a:ext cx="300426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2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127438" y="5963443"/>
              <a:ext cx="517159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100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454599" y="3961992"/>
              <a:ext cx="300426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4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430690" y="3058499"/>
              <a:ext cx="300426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6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413798" y="2083649"/>
              <a:ext cx="300426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8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1338758" y="1186878"/>
              <a:ext cx="408792" cy="34991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CH" sz="1600" dirty="0">
                  <a:latin typeface="Calibri" charset="0"/>
                  <a:ea typeface="Calibri" charset="0"/>
                  <a:cs typeface="Calibri" charset="0"/>
                </a:rPr>
                <a:t>10</a:t>
              </a:r>
              <a:endParaRPr lang="en-US" sz="1600" dirty="0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54278" name="TextBox 129"/>
          <p:cNvSpPr txBox="1">
            <a:spLocks noChangeArrowheads="1"/>
          </p:cNvSpPr>
          <p:nvPr/>
        </p:nvSpPr>
        <p:spPr bwMode="auto">
          <a:xfrm>
            <a:off x="4200525" y="5957888"/>
            <a:ext cx="22375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de-CH" altLang="en-US" sz="24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Market </a:t>
            </a:r>
            <a:r>
              <a:rPr lang="de-CH" altLang="en-US" sz="2400" b="1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demand</a:t>
            </a:r>
            <a:endParaRPr lang="en-US" altLang="en-US" sz="2400" b="1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4279" name="TextBox 130"/>
          <p:cNvSpPr txBox="1">
            <a:spLocks noChangeArrowheads="1"/>
          </p:cNvSpPr>
          <p:nvPr/>
        </p:nvSpPr>
        <p:spPr bwMode="auto">
          <a:xfrm>
            <a:off x="155575" y="863966"/>
            <a:ext cx="188702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de-CH" altLang="en-US" sz="2000" dirty="0">
                <a:latin typeface="Calibri" charset="0"/>
                <a:ea typeface="Calibri" charset="0"/>
                <a:cs typeface="Calibri" charset="0"/>
              </a:rPr>
              <a:t>Willingness to </a:t>
            </a:r>
            <a:br>
              <a:rPr lang="de-CH" altLang="en-US" sz="2000" dirty="0">
                <a:latin typeface="Calibri" charset="0"/>
                <a:ea typeface="Calibri" charset="0"/>
                <a:cs typeface="Calibri" charset="0"/>
              </a:rPr>
            </a:br>
            <a:r>
              <a:rPr lang="de-CH" altLang="en-US" sz="2000" dirty="0">
                <a:latin typeface="Calibri" charset="0"/>
                <a:ea typeface="Calibri" charset="0"/>
                <a:cs typeface="Calibri" charset="0"/>
              </a:rPr>
              <a:t>pay price premium</a:t>
            </a:r>
          </a:p>
          <a:p>
            <a:pPr eaLnBrk="1" hangingPunct="1"/>
            <a:endParaRPr lang="de-CH" altLang="en-US" sz="2000" dirty="0">
              <a:latin typeface="Calibri" charset="0"/>
              <a:ea typeface="Calibri" charset="0"/>
              <a:cs typeface="Calibri" charset="0"/>
            </a:endParaRPr>
          </a:p>
          <a:p>
            <a:pPr eaLnBrk="1" hangingPunct="1"/>
            <a:r>
              <a:rPr lang="de-CH" altLang="en-US" sz="2000" dirty="0">
                <a:latin typeface="Calibri" charset="0"/>
                <a:ea typeface="Calibri" charset="0"/>
                <a:cs typeface="Calibri" charset="0"/>
              </a:rPr>
              <a:t>Opportunity to grow</a:t>
            </a:r>
          </a:p>
          <a:p>
            <a:pPr eaLnBrk="1" hangingPunct="1"/>
            <a:r>
              <a:rPr lang="de-CH" altLang="en-US" sz="2000" dirty="0">
                <a:latin typeface="Calibri" charset="0"/>
                <a:ea typeface="Calibri" charset="0"/>
                <a:cs typeface="Calibri" charset="0"/>
              </a:rPr>
              <a:t>market share</a:t>
            </a:r>
            <a:endParaRPr lang="en-US" altLang="en-US" sz="20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139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9" name="Group 2"/>
          <p:cNvGrpSpPr>
            <a:grpSpLocks/>
          </p:cNvGrpSpPr>
          <p:nvPr/>
        </p:nvGrpSpPr>
        <p:grpSpPr bwMode="auto">
          <a:xfrm>
            <a:off x="215764" y="1087438"/>
            <a:ext cx="6478415" cy="5448636"/>
            <a:chOff x="1636912" y="1037894"/>
            <a:chExt cx="6478632" cy="5449785"/>
          </a:xfrm>
        </p:grpSpPr>
        <p:sp>
          <p:nvSpPr>
            <p:cNvPr id="55335" name="TextBox 100"/>
            <p:cNvSpPr txBox="1">
              <a:spLocks noChangeArrowheads="1"/>
            </p:cNvSpPr>
            <p:nvPr/>
          </p:nvSpPr>
          <p:spPr bwMode="auto">
            <a:xfrm rot="16200000">
              <a:off x="806853" y="3131321"/>
              <a:ext cx="2121797" cy="461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de-CH" altLang="en-US" sz="2400" b="1">
                  <a:solidFill>
                    <a:srgbClr val="FF0000"/>
                  </a:solidFill>
                  <a:latin typeface="+mn-lt"/>
                </a:rPr>
                <a:t>Differentiation</a:t>
              </a:r>
              <a:r>
                <a:rPr lang="de-CH" altLang="en-US" sz="2400">
                  <a:latin typeface="+mn-lt"/>
                </a:rPr>
                <a:t> </a:t>
              </a:r>
              <a:endParaRPr lang="en-US" altLang="en-US" sz="2400" dirty="0">
                <a:latin typeface="+mn-lt"/>
              </a:endParaRPr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2052419" y="1037894"/>
              <a:ext cx="6063125" cy="4978487"/>
              <a:chOff x="1338758" y="1186878"/>
              <a:chExt cx="6305858" cy="5145539"/>
            </a:xfrm>
            <a:solidFill>
              <a:srgbClr val="FFFF99"/>
            </a:solidFill>
          </p:grpSpPr>
          <p:grpSp>
            <p:nvGrpSpPr>
              <p:cNvPr id="68" name="Group 67"/>
              <p:cNvGrpSpPr/>
              <p:nvPr/>
            </p:nvGrpSpPr>
            <p:grpSpPr>
              <a:xfrm>
                <a:off x="1646689" y="1340768"/>
                <a:ext cx="5722163" cy="4715057"/>
                <a:chOff x="1593101" y="1573893"/>
                <a:chExt cx="5722163" cy="4715057"/>
              </a:xfrm>
              <a:grpFill/>
            </p:grpSpPr>
            <p:grpSp>
              <p:nvGrpSpPr>
                <p:cNvPr id="55" name="Group 54"/>
                <p:cNvGrpSpPr/>
                <p:nvPr/>
              </p:nvGrpSpPr>
              <p:grpSpPr>
                <a:xfrm>
                  <a:off x="1593101" y="1573893"/>
                  <a:ext cx="5722162" cy="4715057"/>
                  <a:chOff x="918013" y="1907379"/>
                  <a:chExt cx="3653987" cy="3675341"/>
                </a:xfrm>
                <a:grpFill/>
              </p:grpSpPr>
              <p:grpSp>
                <p:nvGrpSpPr>
                  <p:cNvPr id="43" name="Group 42"/>
                  <p:cNvGrpSpPr/>
                  <p:nvPr/>
                </p:nvGrpSpPr>
                <p:grpSpPr>
                  <a:xfrm>
                    <a:off x="971600" y="5510712"/>
                    <a:ext cx="3600400" cy="72008"/>
                    <a:chOff x="971600" y="5510712"/>
                    <a:chExt cx="3600400" cy="72008"/>
                  </a:xfrm>
                  <a:grpFill/>
                </p:grpSpPr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 flipH="1">
                      <a:off x="971600" y="5517232"/>
                      <a:ext cx="3600400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>
                      <a:off x="1691680" y="5510712"/>
                      <a:ext cx="0" cy="72008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/>
                    <p:cNvCxnSpPr/>
                    <p:nvPr/>
                  </p:nvCxnSpPr>
                  <p:spPr>
                    <a:xfrm>
                      <a:off x="2427576" y="5525304"/>
                      <a:ext cx="0" cy="57416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/>
                    <p:cNvCxnSpPr/>
                    <p:nvPr/>
                  </p:nvCxnSpPr>
                  <p:spPr>
                    <a:xfrm>
                      <a:off x="3131840" y="5523997"/>
                      <a:ext cx="0" cy="58723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/>
                    <p:cNvCxnSpPr/>
                    <p:nvPr/>
                  </p:nvCxnSpPr>
                  <p:spPr>
                    <a:xfrm>
                      <a:off x="3851920" y="5523997"/>
                      <a:ext cx="0" cy="58723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" name="Straight Connector 53"/>
                    <p:cNvCxnSpPr/>
                    <p:nvPr/>
                  </p:nvCxnSpPr>
                  <p:spPr>
                    <a:xfrm>
                      <a:off x="4572000" y="5517232"/>
                      <a:ext cx="0" cy="58723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2" name="Group 71"/>
                  <p:cNvGrpSpPr/>
                  <p:nvPr/>
                </p:nvGrpSpPr>
                <p:grpSpPr>
                  <a:xfrm rot="5400000">
                    <a:off x="-840326" y="3665718"/>
                    <a:ext cx="3603334" cy="86655"/>
                    <a:chOff x="968666" y="5496065"/>
                    <a:chExt cx="3603334" cy="86655"/>
                  </a:xfrm>
                  <a:grpFill/>
                </p:grpSpPr>
                <p:grpSp>
                  <p:nvGrpSpPr>
                    <p:cNvPr id="73" name="Group 72"/>
                    <p:cNvGrpSpPr/>
                    <p:nvPr/>
                  </p:nvGrpSpPr>
                  <p:grpSpPr>
                    <a:xfrm>
                      <a:off x="971600" y="5510712"/>
                      <a:ext cx="3600400" cy="72008"/>
                      <a:chOff x="971600" y="5510712"/>
                      <a:chExt cx="3600400" cy="72008"/>
                    </a:xfrm>
                    <a:grpFill/>
                  </p:grpSpPr>
                  <p:cxnSp>
                    <p:nvCxnSpPr>
                      <p:cNvPr id="75" name="Straight Connector 74"/>
                      <p:cNvCxnSpPr/>
                      <p:nvPr/>
                    </p:nvCxnSpPr>
                    <p:spPr>
                      <a:xfrm flipH="1">
                        <a:off x="971600" y="5517232"/>
                        <a:ext cx="3600400" cy="0"/>
                      </a:xfrm>
                      <a:prstGeom prst="line">
                        <a:avLst/>
                      </a:prstGeom>
                      <a:grp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6" name="Straight Connector 75"/>
                      <p:cNvCxnSpPr/>
                      <p:nvPr/>
                    </p:nvCxnSpPr>
                    <p:spPr>
                      <a:xfrm>
                        <a:off x="1691680" y="5510712"/>
                        <a:ext cx="0" cy="72008"/>
                      </a:xfrm>
                      <a:prstGeom prst="line">
                        <a:avLst/>
                      </a:prstGeom>
                      <a:grp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7" name="Straight Connector 76"/>
                      <p:cNvCxnSpPr/>
                      <p:nvPr/>
                    </p:nvCxnSpPr>
                    <p:spPr>
                      <a:xfrm>
                        <a:off x="2427576" y="5525304"/>
                        <a:ext cx="0" cy="57416"/>
                      </a:xfrm>
                      <a:prstGeom prst="line">
                        <a:avLst/>
                      </a:prstGeom>
                      <a:grp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8" name="Straight Connector 77"/>
                      <p:cNvCxnSpPr/>
                      <p:nvPr/>
                    </p:nvCxnSpPr>
                    <p:spPr>
                      <a:xfrm>
                        <a:off x="3131840" y="5523997"/>
                        <a:ext cx="0" cy="58723"/>
                      </a:xfrm>
                      <a:prstGeom prst="line">
                        <a:avLst/>
                      </a:prstGeom>
                      <a:grp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9" name="Straight Connector 78"/>
                      <p:cNvCxnSpPr/>
                      <p:nvPr/>
                    </p:nvCxnSpPr>
                    <p:spPr>
                      <a:xfrm>
                        <a:off x="3851920" y="5523997"/>
                        <a:ext cx="0" cy="58723"/>
                      </a:xfrm>
                      <a:prstGeom prst="line">
                        <a:avLst/>
                      </a:prstGeom>
                      <a:grp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74" name="Straight Connector 73"/>
                    <p:cNvCxnSpPr/>
                    <p:nvPr/>
                  </p:nvCxnSpPr>
                  <p:spPr>
                    <a:xfrm>
                      <a:off x="968666" y="5496065"/>
                      <a:ext cx="0" cy="72008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58" name="Rectangle 57"/>
                <p:cNvSpPr/>
                <p:nvPr/>
              </p:nvSpPr>
              <p:spPr>
                <a:xfrm>
                  <a:off x="1683016" y="3887116"/>
                  <a:ext cx="2813126" cy="2309456"/>
                </a:xfrm>
                <a:prstGeom prst="rect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4496141" y="1585685"/>
                  <a:ext cx="2819123" cy="2301429"/>
                </a:xfrm>
                <a:prstGeom prst="rect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4496142" y="3887114"/>
                  <a:ext cx="2819122" cy="2309457"/>
                </a:xfrm>
                <a:prstGeom prst="rect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88" name="Rectangle 87"/>
                <p:cNvSpPr/>
                <p:nvPr/>
              </p:nvSpPr>
              <p:spPr>
                <a:xfrm>
                  <a:off x="1677020" y="1579925"/>
                  <a:ext cx="2819122" cy="2309457"/>
                </a:xfrm>
                <a:prstGeom prst="rect">
                  <a:avLst/>
                </a:prstGeom>
                <a:grp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 i="1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9" name="Rectangle 68"/>
              <p:cNvSpPr/>
              <p:nvPr/>
            </p:nvSpPr>
            <p:spPr>
              <a:xfrm>
                <a:off x="2219258" y="5514784"/>
                <a:ext cx="1661433" cy="413623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de-CH" sz="2000" i="1" dirty="0">
                    <a:ea typeface="+mn-ea"/>
                    <a:cs typeface="Arial" pitchFamily="34" charset="0"/>
                  </a:rPr>
                  <a:t>Low potential</a:t>
                </a:r>
                <a:endParaRPr lang="en-US" sz="2000" i="1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5063122" y="1364594"/>
                <a:ext cx="1732590" cy="413623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de-CH" sz="2000" i="1" dirty="0">
                    <a:ea typeface="+mn-ea"/>
                    <a:cs typeface="Arial" pitchFamily="34" charset="0"/>
                  </a:rPr>
                  <a:t>Winning traits</a:t>
                </a:r>
                <a:endParaRPr lang="en-US" sz="2000" i="1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5096861" y="5519282"/>
                <a:ext cx="1833559" cy="413623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de-CH" sz="2000" i="1" dirty="0">
                    <a:ea typeface="+mn-ea"/>
                    <a:cs typeface="Arial" pitchFamily="34" charset="0"/>
                  </a:rPr>
                  <a:t>Essential  traits</a:t>
                </a:r>
                <a:endParaRPr lang="en-US" sz="2000" i="1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1617429" y="5963444"/>
                <a:ext cx="300436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0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6049483" y="5963445"/>
                <a:ext cx="408805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80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2666537" y="5963446"/>
                <a:ext cx="408805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20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3818954" y="5982429"/>
                <a:ext cx="408805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40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4921834" y="5982167"/>
                <a:ext cx="408805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60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1452551" y="4885775"/>
                <a:ext cx="300436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2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7127439" y="5963443"/>
                <a:ext cx="517177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100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1454599" y="3961993"/>
                <a:ext cx="300436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4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1430690" y="3058499"/>
                <a:ext cx="300436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6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1413798" y="2083649"/>
                <a:ext cx="300436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8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1338758" y="1186878"/>
                <a:ext cx="408805" cy="3499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1600" dirty="0">
                    <a:ea typeface="+mn-ea"/>
                    <a:cs typeface="Arial" pitchFamily="34" charset="0"/>
                  </a:rPr>
                  <a:t>10</a:t>
                </a:r>
                <a:endParaRPr lang="en-US" sz="1600" dirty="0"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55337" name="TextBox 129"/>
            <p:cNvSpPr txBox="1">
              <a:spLocks noChangeArrowheads="1"/>
            </p:cNvSpPr>
            <p:nvPr/>
          </p:nvSpPr>
          <p:spPr bwMode="auto">
            <a:xfrm>
              <a:off x="4330650" y="6025917"/>
              <a:ext cx="2237611" cy="461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de-CH" altLang="en-US" sz="2400" b="1">
                  <a:solidFill>
                    <a:srgbClr val="FF0000"/>
                  </a:solidFill>
                  <a:latin typeface="+mn-lt"/>
                </a:rPr>
                <a:t>Market </a:t>
              </a:r>
              <a:r>
                <a:rPr lang="de-CH" altLang="en-US" sz="2400" b="1" dirty="0" err="1">
                  <a:solidFill>
                    <a:srgbClr val="FF0000"/>
                  </a:solidFill>
                  <a:latin typeface="+mn-lt"/>
                </a:rPr>
                <a:t>demand</a:t>
              </a:r>
              <a:endParaRPr lang="en-US" altLang="en-US" sz="2400" b="1" dirty="0">
                <a:solidFill>
                  <a:srgbClr val="FF0000"/>
                </a:solidFill>
                <a:latin typeface="+mn-lt"/>
              </a:endParaRPr>
            </a:p>
          </p:txBody>
        </p:sp>
      </p:grpSp>
      <p:sp>
        <p:nvSpPr>
          <p:cNvPr id="55300" name="Rectangle 43"/>
          <p:cNvSpPr>
            <a:spLocks noChangeArrowheads="1"/>
          </p:cNvSpPr>
          <p:nvPr/>
        </p:nvSpPr>
        <p:spPr bwMode="auto">
          <a:xfrm>
            <a:off x="1307542" y="1273175"/>
            <a:ext cx="2052165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de-CH" altLang="en-US" sz="2000" i="1">
                <a:latin typeface="+mn-lt"/>
              </a:rPr>
              <a:t>Niche opportunity</a:t>
            </a:r>
            <a:endParaRPr lang="en-US" altLang="en-US" sz="2000" i="1">
              <a:latin typeface="+mn-lt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5735638" y="2011363"/>
            <a:ext cx="228600" cy="184150"/>
          </a:xfrm>
          <a:prstGeom prst="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8" name="Parallelogram 7"/>
          <p:cNvSpPr/>
          <p:nvPr/>
        </p:nvSpPr>
        <p:spPr>
          <a:xfrm>
            <a:off x="2454275" y="1809750"/>
            <a:ext cx="238125" cy="138113"/>
          </a:xfrm>
          <a:prstGeom prst="parallelogram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9" name="Rectangle 8"/>
          <p:cNvSpPr/>
          <p:nvPr/>
        </p:nvSpPr>
        <p:spPr>
          <a:xfrm>
            <a:off x="3940175" y="4243388"/>
            <a:ext cx="228600" cy="1603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10" name="Diamond 9"/>
          <p:cNvSpPr/>
          <p:nvPr/>
        </p:nvSpPr>
        <p:spPr>
          <a:xfrm>
            <a:off x="3881438" y="4786313"/>
            <a:ext cx="228600" cy="188912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11" name="Flowchart: Connector 10"/>
          <p:cNvSpPr/>
          <p:nvPr/>
        </p:nvSpPr>
        <p:spPr>
          <a:xfrm>
            <a:off x="5621338" y="1798638"/>
            <a:ext cx="228600" cy="149225"/>
          </a:xfrm>
          <a:prstGeom prst="flowChartConnector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53" name="Parallelogram 52"/>
          <p:cNvSpPr/>
          <p:nvPr/>
        </p:nvSpPr>
        <p:spPr>
          <a:xfrm>
            <a:off x="2252663" y="4960938"/>
            <a:ext cx="239712" cy="138112"/>
          </a:xfrm>
          <a:prstGeom prst="parallelogram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56" name="Parallelogram 55"/>
          <p:cNvSpPr/>
          <p:nvPr/>
        </p:nvSpPr>
        <p:spPr>
          <a:xfrm>
            <a:off x="4413250" y="4673600"/>
            <a:ext cx="238125" cy="138113"/>
          </a:xfrm>
          <a:prstGeom prst="parallelogram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57" name="Parallelogram 56"/>
          <p:cNvSpPr/>
          <p:nvPr/>
        </p:nvSpPr>
        <p:spPr>
          <a:xfrm>
            <a:off x="1701800" y="4921250"/>
            <a:ext cx="239713" cy="139700"/>
          </a:xfrm>
          <a:prstGeom prst="parallelogram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59" name="Diamond 58"/>
          <p:cNvSpPr/>
          <p:nvPr/>
        </p:nvSpPr>
        <p:spPr>
          <a:xfrm>
            <a:off x="5699125" y="3636963"/>
            <a:ext cx="228600" cy="187325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60" name="Diamond 59"/>
          <p:cNvSpPr/>
          <p:nvPr/>
        </p:nvSpPr>
        <p:spPr>
          <a:xfrm>
            <a:off x="2532063" y="2332038"/>
            <a:ext cx="228600" cy="188912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67" name="Flowchart: Connector 66"/>
          <p:cNvSpPr/>
          <p:nvPr/>
        </p:nvSpPr>
        <p:spPr>
          <a:xfrm>
            <a:off x="5900738" y="4849813"/>
            <a:ext cx="228600" cy="149225"/>
          </a:xfrm>
          <a:prstGeom prst="flowChartConnector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71" name="Flowchart: Connector 70"/>
          <p:cNvSpPr/>
          <p:nvPr/>
        </p:nvSpPr>
        <p:spPr>
          <a:xfrm>
            <a:off x="5102225" y="4030663"/>
            <a:ext cx="228600" cy="149225"/>
          </a:xfrm>
          <a:prstGeom prst="flowChartConnector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80" name="Flowchart: Connector 79"/>
          <p:cNvSpPr/>
          <p:nvPr/>
        </p:nvSpPr>
        <p:spPr>
          <a:xfrm>
            <a:off x="4897438" y="4637088"/>
            <a:ext cx="228600" cy="149225"/>
          </a:xfrm>
          <a:prstGeom prst="flowChartConnector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84" name="Isosceles Triangle 83"/>
          <p:cNvSpPr/>
          <p:nvPr/>
        </p:nvSpPr>
        <p:spPr>
          <a:xfrm>
            <a:off x="2921000" y="2074863"/>
            <a:ext cx="228600" cy="185737"/>
          </a:xfrm>
          <a:prstGeom prst="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85" name="Isosceles Triangle 84"/>
          <p:cNvSpPr/>
          <p:nvPr/>
        </p:nvSpPr>
        <p:spPr>
          <a:xfrm>
            <a:off x="5330825" y="4575175"/>
            <a:ext cx="228600" cy="184150"/>
          </a:xfrm>
          <a:prstGeom prst="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90" name="Isosceles Triangle 89"/>
          <p:cNvSpPr/>
          <p:nvPr/>
        </p:nvSpPr>
        <p:spPr>
          <a:xfrm>
            <a:off x="5543550" y="2281238"/>
            <a:ext cx="228600" cy="184150"/>
          </a:xfrm>
          <a:prstGeom prst="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93" name="Rectangle 92"/>
          <p:cNvSpPr/>
          <p:nvPr/>
        </p:nvSpPr>
        <p:spPr>
          <a:xfrm>
            <a:off x="2867025" y="4179888"/>
            <a:ext cx="228600" cy="1603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94" name="Rectangle 93"/>
          <p:cNvSpPr/>
          <p:nvPr/>
        </p:nvSpPr>
        <p:spPr>
          <a:xfrm>
            <a:off x="3095625" y="4725988"/>
            <a:ext cx="228600" cy="1603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96" name="Rectangle 95"/>
          <p:cNvSpPr/>
          <p:nvPr/>
        </p:nvSpPr>
        <p:spPr>
          <a:xfrm>
            <a:off x="2882900" y="3313113"/>
            <a:ext cx="228600" cy="1603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14" name="Trapezoid 13"/>
          <p:cNvSpPr/>
          <p:nvPr/>
        </p:nvSpPr>
        <p:spPr>
          <a:xfrm>
            <a:off x="5235575" y="2317750"/>
            <a:ext cx="192088" cy="212725"/>
          </a:xfrm>
          <a:prstGeom prst="trapezoi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108" name="Trapezoid 107"/>
          <p:cNvSpPr/>
          <p:nvPr/>
        </p:nvSpPr>
        <p:spPr>
          <a:xfrm>
            <a:off x="5621338" y="4867275"/>
            <a:ext cx="192087" cy="214313"/>
          </a:xfrm>
          <a:prstGeom prst="trapezoi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sp>
        <p:nvSpPr>
          <p:cNvPr id="109" name="Trapezoid 108"/>
          <p:cNvSpPr/>
          <p:nvPr/>
        </p:nvSpPr>
        <p:spPr>
          <a:xfrm>
            <a:off x="5822950" y="4459288"/>
            <a:ext cx="192088" cy="214312"/>
          </a:xfrm>
          <a:prstGeom prst="trapezoi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/>
          </a:p>
        </p:txBody>
      </p:sp>
      <p:grpSp>
        <p:nvGrpSpPr>
          <p:cNvPr id="55323" name="Group 2"/>
          <p:cNvGrpSpPr>
            <a:grpSpLocks/>
          </p:cNvGrpSpPr>
          <p:nvPr/>
        </p:nvGrpSpPr>
        <p:grpSpPr bwMode="auto">
          <a:xfrm>
            <a:off x="6686547" y="1439863"/>
            <a:ext cx="2548676" cy="2000548"/>
            <a:chOff x="7162800" y="1531560"/>
            <a:chExt cx="2548662" cy="2001393"/>
          </a:xfrm>
        </p:grpSpPr>
        <p:sp>
          <p:nvSpPr>
            <p:cNvPr id="55327" name="TextBox 11"/>
            <p:cNvSpPr txBox="1">
              <a:spLocks noChangeArrowheads="1"/>
            </p:cNvSpPr>
            <p:nvPr/>
          </p:nvSpPr>
          <p:spPr bwMode="auto">
            <a:xfrm>
              <a:off x="7577044" y="1531560"/>
              <a:ext cx="2134418" cy="2001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de-CH" altLang="en-US" dirty="0" err="1">
                  <a:latin typeface="+mn-lt"/>
                </a:rPr>
                <a:t>Yield</a:t>
              </a:r>
              <a:endParaRPr lang="de-CH" altLang="en-US" dirty="0">
                <a:latin typeface="+mn-lt"/>
              </a:endParaRPr>
            </a:p>
            <a:p>
              <a:pPr eaLnBrk="1" hangingPunct="1"/>
              <a:r>
                <a:rPr lang="de-CH" altLang="en-US" dirty="0">
                  <a:latin typeface="+mn-lt"/>
                </a:rPr>
                <a:t>Plant </a:t>
              </a:r>
              <a:r>
                <a:rPr lang="de-CH" altLang="en-US" dirty="0" err="1">
                  <a:latin typeface="+mn-lt"/>
                </a:rPr>
                <a:t>architecture</a:t>
              </a:r>
              <a:endParaRPr lang="de-CH" altLang="en-US" dirty="0">
                <a:latin typeface="+mn-lt"/>
              </a:endParaRPr>
            </a:p>
            <a:p>
              <a:pPr eaLnBrk="1" hangingPunct="1"/>
              <a:r>
                <a:rPr lang="de-CH" altLang="en-US" dirty="0" err="1">
                  <a:latin typeface="+mn-lt"/>
                </a:rPr>
                <a:t>Biotic</a:t>
              </a:r>
              <a:r>
                <a:rPr lang="de-CH" altLang="en-US" dirty="0">
                  <a:latin typeface="+mn-lt"/>
                </a:rPr>
                <a:t> stress</a:t>
              </a:r>
            </a:p>
            <a:p>
              <a:pPr eaLnBrk="1" hangingPunct="1"/>
              <a:r>
                <a:rPr lang="de-CH" altLang="en-US" dirty="0" err="1">
                  <a:latin typeface="+mn-lt"/>
                </a:rPr>
                <a:t>Abiotic</a:t>
              </a:r>
              <a:r>
                <a:rPr lang="de-CH" altLang="en-US" dirty="0">
                  <a:latin typeface="+mn-lt"/>
                </a:rPr>
                <a:t> stress</a:t>
              </a:r>
            </a:p>
            <a:p>
              <a:pPr eaLnBrk="1" hangingPunct="1"/>
              <a:r>
                <a:rPr lang="de-CH" altLang="en-US" dirty="0" err="1">
                  <a:latin typeface="+mn-lt"/>
                </a:rPr>
                <a:t>Crop</a:t>
              </a:r>
              <a:r>
                <a:rPr lang="de-CH" altLang="en-US" dirty="0">
                  <a:latin typeface="+mn-lt"/>
                </a:rPr>
                <a:t> </a:t>
              </a:r>
              <a:r>
                <a:rPr lang="de-CH" altLang="en-US" dirty="0" err="1">
                  <a:latin typeface="+mn-lt"/>
                </a:rPr>
                <a:t>handling</a:t>
              </a:r>
              <a:endParaRPr lang="de-CH" altLang="en-US" dirty="0">
                <a:latin typeface="+mn-lt"/>
              </a:endParaRPr>
            </a:p>
            <a:p>
              <a:pPr eaLnBrk="1" hangingPunct="1"/>
              <a:r>
                <a:rPr lang="de-CH" altLang="en-US" dirty="0">
                  <a:latin typeface="+mn-lt"/>
                </a:rPr>
                <a:t>Consume</a:t>
              </a:r>
              <a:r>
                <a:rPr lang="de-CH" altLang="en-US" sz="1600" dirty="0">
                  <a:latin typeface="+mn-lt"/>
                </a:rPr>
                <a:t>r preference </a:t>
              </a:r>
            </a:p>
            <a:p>
              <a:pPr eaLnBrk="1" hangingPunct="1"/>
              <a:endParaRPr lang="en-US" altLang="en-US" sz="1600" dirty="0">
                <a:latin typeface="+mn-lt"/>
              </a:endParaRPr>
            </a:p>
          </p:txBody>
        </p:sp>
        <p:grpSp>
          <p:nvGrpSpPr>
            <p:cNvPr id="55328" name="Group 1"/>
            <p:cNvGrpSpPr>
              <a:grpSpLocks/>
            </p:cNvGrpSpPr>
            <p:nvPr/>
          </p:nvGrpSpPr>
          <p:grpSpPr bwMode="auto">
            <a:xfrm>
              <a:off x="7162800" y="1660201"/>
              <a:ext cx="266698" cy="1484583"/>
              <a:chOff x="7162800" y="1660201"/>
              <a:chExt cx="266698" cy="1484583"/>
            </a:xfrm>
          </p:grpSpPr>
          <p:sp>
            <p:nvSpPr>
              <p:cNvPr id="103" name="Flowchart: Connector 102"/>
              <p:cNvSpPr/>
              <p:nvPr/>
            </p:nvSpPr>
            <p:spPr>
              <a:xfrm>
                <a:off x="7200900" y="1660201"/>
                <a:ext cx="228598" cy="149288"/>
              </a:xfrm>
              <a:prstGeom prst="flowChartConnector">
                <a:avLst/>
              </a:prstGeom>
              <a:solidFill>
                <a:srgbClr val="009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104" name="Parallelogram 103"/>
              <p:cNvSpPr/>
              <p:nvPr/>
            </p:nvSpPr>
            <p:spPr>
              <a:xfrm>
                <a:off x="7162800" y="1944729"/>
                <a:ext cx="238123" cy="138170"/>
              </a:xfrm>
              <a:prstGeom prst="parallelogram">
                <a:avLst/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105" name="Isosceles Triangle 104"/>
              <p:cNvSpPr/>
              <p:nvPr/>
            </p:nvSpPr>
            <p:spPr>
              <a:xfrm>
                <a:off x="7200900" y="2960556"/>
                <a:ext cx="228598" cy="184228"/>
              </a:xfrm>
              <a:prstGeom prst="triangl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106" name="Diamond 105"/>
              <p:cNvSpPr/>
              <p:nvPr/>
            </p:nvSpPr>
            <p:spPr>
              <a:xfrm>
                <a:off x="7172325" y="2159622"/>
                <a:ext cx="228598" cy="188993"/>
              </a:xfrm>
              <a:prstGeom prst="diamond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7199313" y="2720493"/>
                <a:ext cx="228598" cy="16040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110" name="Trapezoid 109"/>
              <p:cNvSpPr/>
              <p:nvPr/>
            </p:nvSpPr>
            <p:spPr>
              <a:xfrm>
                <a:off x="7178675" y="2402858"/>
                <a:ext cx="192087" cy="214403"/>
              </a:xfrm>
              <a:prstGeom prst="trapezoi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</p:grpSp>
      </p:grpSp>
      <p:sp>
        <p:nvSpPr>
          <p:cNvPr id="55324" name="Rectangle 1"/>
          <p:cNvSpPr>
            <a:spLocks noChangeArrowheads="1"/>
          </p:cNvSpPr>
          <p:nvPr/>
        </p:nvSpPr>
        <p:spPr bwMode="auto">
          <a:xfrm>
            <a:off x="1971675" y="6423025"/>
            <a:ext cx="38240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de-CH" altLang="en-US" sz="2000" dirty="0">
                <a:latin typeface="+mn-lt"/>
              </a:rPr>
              <a:t>% growers/area that need this trait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5325" name="TextBox 130"/>
          <p:cNvSpPr txBox="1">
            <a:spLocks noChangeArrowheads="1"/>
          </p:cNvSpPr>
          <p:nvPr/>
        </p:nvSpPr>
        <p:spPr bwMode="auto">
          <a:xfrm>
            <a:off x="6783388" y="4179888"/>
            <a:ext cx="2322302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de-CH" altLang="en-US" sz="2000" dirty="0">
                <a:latin typeface="+mn-lt"/>
              </a:rPr>
              <a:t>Willingness to </a:t>
            </a:r>
            <a:br>
              <a:rPr lang="de-CH" altLang="en-US" sz="2000" dirty="0">
                <a:latin typeface="+mn-lt"/>
              </a:rPr>
            </a:br>
            <a:r>
              <a:rPr lang="de-CH" altLang="en-US" sz="2000" dirty="0">
                <a:latin typeface="+mn-lt"/>
              </a:rPr>
              <a:t>pay price premium</a:t>
            </a:r>
          </a:p>
          <a:p>
            <a:pPr eaLnBrk="1" hangingPunct="1"/>
            <a:endParaRPr lang="de-CH" altLang="en-US" sz="2000" dirty="0">
              <a:latin typeface="+mn-lt"/>
            </a:endParaRPr>
          </a:p>
          <a:p>
            <a:pPr eaLnBrk="1" hangingPunct="1"/>
            <a:r>
              <a:rPr lang="de-CH" altLang="en-US" sz="2000" dirty="0" err="1">
                <a:latin typeface="+mn-lt"/>
              </a:rPr>
              <a:t>Opportunity</a:t>
            </a:r>
            <a:r>
              <a:rPr lang="de-CH" altLang="en-US" sz="2000" dirty="0">
                <a:latin typeface="+mn-lt"/>
              </a:rPr>
              <a:t> </a:t>
            </a:r>
            <a:r>
              <a:rPr lang="de-CH" altLang="en-US" sz="2000" dirty="0" err="1">
                <a:latin typeface="+mn-lt"/>
              </a:rPr>
              <a:t>to</a:t>
            </a:r>
            <a:r>
              <a:rPr lang="de-CH" altLang="en-US" sz="2000" dirty="0">
                <a:latin typeface="+mn-lt"/>
              </a:rPr>
              <a:t> </a:t>
            </a:r>
            <a:r>
              <a:rPr lang="de-CH" altLang="en-US" sz="2000" dirty="0" err="1">
                <a:latin typeface="+mn-lt"/>
              </a:rPr>
              <a:t>grow</a:t>
            </a:r>
            <a:endParaRPr lang="de-CH" altLang="en-US" sz="2000" dirty="0">
              <a:latin typeface="+mn-lt"/>
            </a:endParaRPr>
          </a:p>
          <a:p>
            <a:pPr eaLnBrk="1" hangingPunct="1"/>
            <a:r>
              <a:rPr lang="de-CH" altLang="en-US" sz="2000" dirty="0" err="1">
                <a:latin typeface="+mn-lt"/>
              </a:rPr>
              <a:t>market</a:t>
            </a:r>
            <a:r>
              <a:rPr lang="de-CH" altLang="en-US" sz="2000" dirty="0">
                <a:latin typeface="+mn-lt"/>
              </a:rPr>
              <a:t> </a:t>
            </a:r>
            <a:r>
              <a:rPr lang="de-CH" altLang="en-US" sz="2000" dirty="0" err="1">
                <a:latin typeface="+mn-lt"/>
              </a:rPr>
              <a:t>share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5326" name="TextBox 100"/>
          <p:cNvSpPr txBox="1">
            <a:spLocks noChangeArrowheads="1"/>
          </p:cNvSpPr>
          <p:nvPr/>
        </p:nvSpPr>
        <p:spPr bwMode="auto">
          <a:xfrm>
            <a:off x="6799263" y="3792538"/>
            <a:ext cx="21373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de-CH" altLang="en-US" sz="2400" b="1">
                <a:solidFill>
                  <a:srgbClr val="FF0000"/>
                </a:solidFill>
                <a:latin typeface="+mn-lt"/>
              </a:rPr>
              <a:t>Differentiation</a:t>
            </a:r>
            <a:r>
              <a:rPr lang="de-CH" altLang="en-US" sz="2400">
                <a:latin typeface="+mn-lt"/>
              </a:rPr>
              <a:t> 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01" name="Title 1"/>
          <p:cNvSpPr txBox="1">
            <a:spLocks/>
          </p:cNvSpPr>
          <p:nvPr/>
        </p:nvSpPr>
        <p:spPr>
          <a:xfrm>
            <a:off x="1085850" y="247288"/>
            <a:ext cx="6972300" cy="511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dirty="0">
                <a:latin typeface="+mn-lt"/>
                <a:ea typeface="Calibri" charset="0"/>
                <a:cs typeface="Calibri" charset="0"/>
              </a:rPr>
              <a:t>Trait Prioritization</a:t>
            </a:r>
          </a:p>
        </p:txBody>
      </p:sp>
    </p:spTree>
    <p:extLst>
      <p:ext uri="{BB962C8B-B14F-4D97-AF65-F5344CB8AC3E}">
        <p14:creationId xmlns:p14="http://schemas.microsoft.com/office/powerpoint/2010/main" val="13154907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584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sz="4000" b="1" dirty="0">
                <a:latin typeface="Calibri" charset="0"/>
                <a:ea typeface="Calibri" charset="0"/>
                <a:cs typeface="Calibri" charset="0"/>
              </a:rPr>
              <a:t>5. Setting External (Non-Market) Performance Standards for a New Variety </a:t>
            </a:r>
            <a:endParaRPr lang="en-US" sz="40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5153" y="1986455"/>
            <a:ext cx="8673353" cy="4139708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What are the non-market standards that you have to meet in order to get a new variety released and grown?</a:t>
            </a:r>
          </a:p>
        </p:txBody>
      </p:sp>
    </p:spTree>
    <p:extLst>
      <p:ext uri="{BB962C8B-B14F-4D97-AF65-F5344CB8AC3E}">
        <p14:creationId xmlns:p14="http://schemas.microsoft.com/office/powerpoint/2010/main" val="39220401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716" y="1942899"/>
            <a:ext cx="878139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0988" lvl="0" indent="-280988">
              <a:lnSpc>
                <a:spcPct val="90000"/>
              </a:lnSpc>
              <a:spcAft>
                <a:spcPts val="1200"/>
              </a:spcAft>
              <a:buFont typeface="Arial" charset="0"/>
              <a:buChar char="•"/>
            </a:pPr>
            <a:r>
              <a:rPr lang="en-GB" sz="2800" b="1" dirty="0">
                <a:latin typeface="Calibri" charset="0"/>
                <a:ea typeface="Calibri" charset="0"/>
                <a:cs typeface="Calibri" charset="0"/>
              </a:rPr>
              <a:t>Variety registration requirements</a:t>
            </a:r>
            <a:r>
              <a:rPr lang="en-GB" sz="2800" dirty="0">
                <a:latin typeface="Calibri" charset="0"/>
                <a:ea typeface="Calibri" charset="0"/>
                <a:cs typeface="Calibri" charset="0"/>
              </a:rPr>
              <a:t>:  Dialogue with key officials re registration processes and time frame;   markers for varietal identification, adoption, monitoring, performance assessment; requirements for new consumer-based traits e.g. nutritional quality  </a:t>
            </a:r>
            <a:endParaRPr lang="en-GB" sz="2800" b="1" dirty="0">
              <a:latin typeface="Calibri" charset="0"/>
              <a:ea typeface="Calibri" charset="0"/>
              <a:cs typeface="Calibri" charset="0"/>
            </a:endParaRPr>
          </a:p>
          <a:p>
            <a:pPr marL="280988" lvl="0" indent="-280988">
              <a:lnSpc>
                <a:spcPct val="90000"/>
              </a:lnSpc>
              <a:spcAft>
                <a:spcPts val="1200"/>
              </a:spcAft>
              <a:buFont typeface="Arial" charset="0"/>
              <a:buChar char="•"/>
            </a:pPr>
            <a:r>
              <a:rPr lang="en-GB" sz="2800" b="1" dirty="0">
                <a:latin typeface="Calibri" charset="0"/>
                <a:ea typeface="Calibri" charset="0"/>
                <a:cs typeface="Calibri" charset="0"/>
              </a:rPr>
              <a:t>Advocacy</a:t>
            </a:r>
            <a:r>
              <a:rPr lang="en-GB" sz="2800" dirty="0">
                <a:latin typeface="Calibri" charset="0"/>
                <a:ea typeface="Calibri" charset="0"/>
                <a:cs typeface="Calibri" charset="0"/>
              </a:rPr>
              <a:t>: Create an advocacy programme for changes in  registration to assess requirements for market-led traits</a:t>
            </a:r>
            <a:endParaRPr lang="en-AU" sz="2800" b="1" dirty="0">
              <a:latin typeface="Calibri" charset="0"/>
              <a:ea typeface="Calibri" charset="0"/>
              <a:cs typeface="Calibri" charset="0"/>
            </a:endParaRPr>
          </a:p>
          <a:p>
            <a:pPr marL="280988" indent="-280988">
              <a:lnSpc>
                <a:spcPct val="90000"/>
              </a:lnSpc>
              <a:spcAft>
                <a:spcPts val="1200"/>
              </a:spcAft>
              <a:buFont typeface="Arial" charset="0"/>
              <a:buChar char="•"/>
            </a:pPr>
            <a:r>
              <a:rPr lang="en-AU" sz="2800" b="1" dirty="0">
                <a:latin typeface="Calibri" charset="0"/>
                <a:ea typeface="Calibri" charset="0"/>
                <a:cs typeface="Calibri" charset="0"/>
              </a:rPr>
              <a:t>Seed production and scaling</a:t>
            </a:r>
            <a:r>
              <a:rPr lang="en-AU" sz="2800" dirty="0">
                <a:latin typeface="Calibri" charset="0"/>
                <a:ea typeface="Calibri" charset="0"/>
                <a:cs typeface="Calibri" charset="0"/>
              </a:rPr>
              <a:t>: Scaling up seed multiplication and what are the associated costs? Seed production costs decide commercial viability</a:t>
            </a:r>
            <a:endParaRPr lang="en-ZA" sz="28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>
                <a:latin typeface="Calibri" charset="0"/>
                <a:ea typeface="Calibri" charset="0"/>
                <a:cs typeface="Calibri" charset="0"/>
              </a:rPr>
              <a:t>Setting Non-Market Standards </a:t>
            </a:r>
            <a:endParaRPr lang="en-US" sz="40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9103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Considerations on External Standards of a New Variety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4951" y="1820924"/>
            <a:ext cx="8828689" cy="4525963"/>
          </a:xfrm>
        </p:spPr>
        <p:txBody>
          <a:bodyPr>
            <a:noAutofit/>
          </a:bodyPr>
          <a:lstStyle/>
          <a:p>
            <a:pPr marL="312738" indent="-312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Traits known and part of the official crop descriptors or  creating a new variety with a very different phenotype</a:t>
            </a:r>
          </a:p>
          <a:p>
            <a:pPr marL="312738" lvl="0" indent="-312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Minimum requirements set by the national testing agency or national variety releasing committee</a:t>
            </a:r>
          </a:p>
          <a:p>
            <a:pPr marL="312738" lvl="0" indent="-312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Traits adhere to farmers or market or industry preferred requirements</a:t>
            </a:r>
          </a:p>
        </p:txBody>
      </p:sp>
    </p:spTree>
    <p:extLst>
      <p:ext uri="{BB962C8B-B14F-4D97-AF65-F5344CB8AC3E}">
        <p14:creationId xmlns:p14="http://schemas.microsoft.com/office/powerpoint/2010/main" val="1897212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Considerations on External Standards of a New Variety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4952" y="1899748"/>
            <a:ext cx="8812924" cy="4525963"/>
          </a:xfrm>
        </p:spPr>
        <p:txBody>
          <a:bodyPr>
            <a:noAutofit/>
          </a:bodyPr>
          <a:lstStyle/>
          <a:p>
            <a:pPr marL="312738" lvl="0" indent="-312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The need for historic performance data (genotype x environment, stability analysis)</a:t>
            </a:r>
          </a:p>
          <a:p>
            <a:pPr marL="312738" lvl="0" indent="-312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Field and laboratory evaluation protocols to make comparisons </a:t>
            </a:r>
          </a:p>
          <a:p>
            <a:pPr marL="312738" lvl="0" indent="-312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Calibri" charset="0"/>
                <a:ea typeface="Calibri" charset="0"/>
                <a:cs typeface="Calibri" charset="0"/>
              </a:rPr>
              <a:t>Government interest and urgency for the new variety 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  <a:p>
            <a:pPr marL="312738" lvl="0" indent="-312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Relative performance of a new variety vs the national list of recommended varieties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endParaRPr lang="en-US" sz="28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14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charset="0"/>
                <a:ea typeface="Calibri" charset="0"/>
                <a:cs typeface="Calibri" charset="0"/>
              </a:rPr>
              <a:t>Chapter 4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813" y="1417638"/>
            <a:ext cx="8858828" cy="5172348"/>
          </a:xfrm>
        </p:spPr>
        <p:txBody>
          <a:bodyPr>
            <a:noAutofit/>
          </a:bodyPr>
          <a:lstStyle/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To understand the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core method of product profiling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to: 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		- Characterize existing varieties used by farmers; and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		- Identify future properties important to clients and 			other 	stakeholders along the value chain</a:t>
            </a: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AutoNum type="arabicPeriod" startAt="2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To understand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how to create new designs and set 	benchmarks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to meet client needs</a:t>
            </a: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AutoNum type="arabicPeriod" startAt="2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To understand how to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prioritize a range of traits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using demand-led approaches and make trade-off decisions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4. 	To understand how to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translate a new variety design  	into a practical breeding </a:t>
            </a:r>
            <a:r>
              <a:rPr lang="en-US" sz="2800" b="1" dirty="0" err="1">
                <a:latin typeface="Calibri" charset="0"/>
                <a:ea typeface="Calibri" charset="0"/>
                <a:cs typeface="Calibri" charset="0"/>
              </a:rPr>
              <a:t>programme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with clear goals and 	objectives</a:t>
            </a:r>
            <a:endParaRPr lang="en-US" sz="2800" dirty="0">
              <a:effectLst/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2059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b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 dirty="0">
                <a:latin typeface="+mn-lt"/>
                <a:cs typeface="Arial" pitchFamily="34" charset="0"/>
              </a:rPr>
              <a:t>Variety registration, breeders' rights and control</a:t>
            </a:r>
            <a:br>
              <a:rPr lang="en-US" sz="4000" dirty="0">
                <a:latin typeface="+mn-lt"/>
                <a:cs typeface="Arial" pitchFamily="34" charset="0"/>
              </a:rPr>
            </a:br>
            <a:br>
              <a:rPr lang="en-US" sz="3600" dirty="0"/>
            </a:b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ea typeface="Calibri" pitchFamily="34" charset="0"/>
                <a:cs typeface="Times New Roman" pitchFamily="18" charset="0"/>
              </a:rPr>
              <a:t>Variety registration requirements, breeders' rights and the way cultivars are commercialized differ across countries 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ea typeface="Calibri" pitchFamily="34" charset="0"/>
                <a:cs typeface="Times New Roman" pitchFamily="18" charset="0"/>
              </a:rPr>
              <a:t>Within a country the requirements may differ for different crops</a:t>
            </a:r>
            <a:endParaRPr lang="en-US" sz="2800" dirty="0"/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ea typeface="Calibri" pitchFamily="34" charset="0"/>
                <a:cs typeface="Times New Roman" pitchFamily="18" charset="0"/>
              </a:rPr>
              <a:t>A new variety has to be registered and should appear on the recommended list of cultivars 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ea typeface="Calibri" pitchFamily="34" charset="0"/>
                <a:cs typeface="Times New Roman" pitchFamily="18" charset="0"/>
              </a:rPr>
              <a:t>The new cultivar has to be an improvement over the benchmark using a set of variety descriptions </a:t>
            </a:r>
          </a:p>
          <a:p>
            <a:pPr marL="0" indent="0">
              <a:buNone/>
            </a:pP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9677770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>
                <a:cs typeface="Arial" pitchFamily="34" charset="0"/>
              </a:rPr>
            </a:br>
            <a:r>
              <a:rPr lang="en-US" b="1" dirty="0">
                <a:cs typeface="Arial" pitchFamily="34" charset="0"/>
              </a:rPr>
              <a:t>Variety registration, breeders' rights and control</a:t>
            </a:r>
            <a:br>
              <a:rPr lang="en-US" dirty="0">
                <a:cs typeface="Arial" pitchFamily="34" charset="0"/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Several countries (&gt;73) are member of the International Union for the Protection of New  Varieties of Plants (UPOV)</a:t>
            </a:r>
          </a:p>
          <a:p>
            <a:pPr lvl="0" algn="just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UPOV members agreed to acknowledge breeders' rights over a variety</a:t>
            </a:r>
          </a:p>
          <a:p>
            <a:pPr lvl="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UPOV stimulates breeders' rights at an international level</a:t>
            </a:r>
          </a:p>
          <a:p>
            <a:pPr lvl="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UPOV has issued a set of basic rules for the development of breeders' rights in the countries of its membership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 </a:t>
            </a:r>
          </a:p>
          <a:p>
            <a:pPr lvl="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A new cultivar, in order to obtain breeders' rights, must be: 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	</a:t>
            </a:r>
            <a:r>
              <a:rPr lang="en-US" sz="2000" b="1" dirty="0">
                <a:solidFill>
                  <a:prstClr val="black"/>
                </a:solidFill>
                <a:cs typeface="Arial" pitchFamily="34" charset="0"/>
              </a:rPr>
              <a:t>D</a:t>
            </a: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 Distinguishable, from all other registered cultivars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	</a:t>
            </a:r>
            <a:r>
              <a:rPr lang="en-US" sz="2000" b="1" dirty="0">
                <a:solidFill>
                  <a:prstClr val="black"/>
                </a:solidFill>
                <a:cs typeface="Arial" pitchFamily="34" charset="0"/>
              </a:rPr>
              <a:t>U</a:t>
            </a: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 Uniform 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	</a:t>
            </a:r>
            <a:r>
              <a:rPr lang="en-US" sz="2000" b="1" dirty="0">
                <a:solidFill>
                  <a:prstClr val="black"/>
                </a:solidFill>
                <a:cs typeface="Arial" pitchFamily="34" charset="0"/>
              </a:rPr>
              <a:t>S </a:t>
            </a: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Stable, not changing during maintenance and multiplication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	</a:t>
            </a:r>
            <a:r>
              <a:rPr lang="en-US" sz="2000" b="1" dirty="0">
                <a:solidFill>
                  <a:prstClr val="black"/>
                </a:solidFill>
                <a:cs typeface="Arial" pitchFamily="34" charset="0"/>
              </a:rPr>
              <a:t>N</a:t>
            </a:r>
            <a:r>
              <a:rPr lang="en-US" sz="2000" dirty="0">
                <a:solidFill>
                  <a:prstClr val="black"/>
                </a:solidFill>
                <a:cs typeface="Arial" pitchFamily="34" charset="0"/>
              </a:rPr>
              <a:t> Novel, innovative and should not be commercialized already</a:t>
            </a:r>
          </a:p>
          <a:p>
            <a:pPr marL="0" lvl="0" indent="0" defTabSz="914400">
              <a:spcBef>
                <a:spcPts val="0"/>
              </a:spcBef>
              <a:buNone/>
            </a:pPr>
            <a:endParaRPr lang="en-US" sz="2000" dirty="0">
              <a:solidFill>
                <a:prstClr val="black"/>
              </a:solidFill>
              <a:cs typeface="Arial" pitchFamily="34" charset="0"/>
            </a:endParaRPr>
          </a:p>
          <a:p>
            <a:pPr lvl="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cs typeface="Arial" pitchFamily="34" charset="0"/>
              </a:rPr>
              <a:t>The  DUSN criteria are established through the results of DUSN trials</a:t>
            </a:r>
          </a:p>
          <a:p>
            <a:pPr lvl="0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black"/>
              </a:solidFill>
              <a:cs typeface="Arial" pitchFamily="34" charset="0"/>
            </a:endParaRPr>
          </a:p>
          <a:p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2621529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 Validating New Variety Designs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4052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Validating New Variety Designs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>
              <a:buFont typeface="Arial" panose="020B0604020202020204" pitchFamily="34" charset="0"/>
              <a:buChar char="•"/>
            </a:pPr>
            <a:r>
              <a:rPr lang="en-GB" dirty="0"/>
              <a:t>Ensure all new variety designs reflect conclusions from market research </a:t>
            </a:r>
            <a:endParaRPr lang="en-AU" dirty="0"/>
          </a:p>
          <a:p>
            <a:pPr marL="0" indent="0" algn="just">
              <a:buNone/>
            </a:pPr>
            <a:endParaRPr lang="en-AU" dirty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GB" dirty="0"/>
              <a:t>Validate any revisions to the ideal design that may alter future demand with farmers and other value chain clients before investment in the breeding program</a:t>
            </a:r>
          </a:p>
          <a:p>
            <a:pPr lvl="0" algn="just">
              <a:buFont typeface="Arial" panose="020B0604020202020204" pitchFamily="34" charset="0"/>
              <a:buChar char="•"/>
            </a:pPr>
            <a:endParaRPr lang="en-GB" dirty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GB" dirty="0"/>
              <a:t>Identify factors that affect farmer variety preference and adoption and devise a strategy to manage and mitigate the risk factors limiting adoption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50738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Validating New Variety Designs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GB" dirty="0"/>
              <a:t>Communication of the product profiles and best ways to display and win support for new variety design </a:t>
            </a:r>
          </a:p>
          <a:p>
            <a:pPr marL="0" lvl="0" indent="0">
              <a:buNone/>
            </a:pPr>
            <a:endParaRPr lang="en-AU" dirty="0"/>
          </a:p>
          <a:p>
            <a:pPr lvl="0"/>
            <a:r>
              <a:rPr lang="en-GB" dirty="0"/>
              <a:t>Visioning of potential landscape changes is essential</a:t>
            </a:r>
          </a:p>
          <a:p>
            <a:pPr marL="0" lvl="0" indent="0">
              <a:buNone/>
            </a:pPr>
            <a:endParaRPr lang="en-AU" dirty="0"/>
          </a:p>
          <a:p>
            <a:pPr lvl="0"/>
            <a:r>
              <a:rPr lang="en-GB" dirty="0"/>
              <a:t>Clarify with clients that new design still responds to market demand, after trade-off decisions made on ideal profile vs. feasibility of breeding the new variety </a:t>
            </a: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lvl="0"/>
            <a:r>
              <a:rPr lang="en-GB" dirty="0"/>
              <a:t>Engage with key stakeholders in the value chain during the whole timeline of variety development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50738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/>
              <a:t>7. </a:t>
            </a:r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Translating Product Profiles into Breeding Objectives</a:t>
            </a:r>
            <a:br>
              <a:rPr lang="en-US" dirty="0">
                <a:latin typeface="Calibri" charset="0"/>
                <a:ea typeface="Calibri" charset="0"/>
                <a:cs typeface="Calibri" charset="0"/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646391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Translating Product Profiles into Breeding Objectives</a:t>
            </a:r>
            <a:br>
              <a:rPr lang="en-US" dirty="0">
                <a:latin typeface="Calibri" charset="0"/>
                <a:ea typeface="Calibri" charset="0"/>
                <a:cs typeface="Calibri" charset="0"/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Product profile aligns with a set of measurable breeding goals and objectives</a:t>
            </a:r>
          </a:p>
          <a:p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ZA" dirty="0"/>
              <a:t>Successful </a:t>
            </a:r>
            <a:r>
              <a:rPr lang="en-GB" dirty="0"/>
              <a:t>demand-led variety design and development  creates new varieties that are fit-for-purpose, high quality, and feasible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breeding </a:t>
            </a:r>
            <a:r>
              <a:rPr lang="en-ZA" dirty="0"/>
              <a:t>science and its technical and practical feasibilities depend  on defined </a:t>
            </a:r>
            <a:r>
              <a:rPr lang="en-GB" dirty="0"/>
              <a:t>goals and objectives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640031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Translating Product Profiles into Breeding Objectives</a:t>
            </a:r>
            <a:br>
              <a:rPr lang="en-US" dirty="0">
                <a:latin typeface="Calibri" charset="0"/>
                <a:ea typeface="Calibri" charset="0"/>
                <a:cs typeface="Calibri" charset="0"/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New varieties are highly innovative and require new combinations of traits</a:t>
            </a:r>
          </a:p>
          <a:p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new varieties  are: Distinguishable (D), Uniform (U),  Stable (S) and  Novel (N) - meeting the DUSN trial requirements</a:t>
            </a:r>
          </a:p>
          <a:p>
            <a:pPr marL="0" indent="0">
              <a:buNone/>
            </a:pPr>
            <a:endParaRPr lang="en-ZA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Product profiles may require some revisions to increase the probability of delivery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Innovation and ease of delivery can be inversely correlated;  Paradigm shifts may require supporting investigative science programs and pre-breeding activities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70462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Challenges in Demand-led Breeding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Inadequately defined product profile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Poorly defined breeding goals, not supported by specific, measurable objectives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Performance standards either not set or not met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694881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8. Conclusion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 lvl="2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000" dirty="0">
              <a:latin typeface="Calibri" charset="0"/>
              <a:ea typeface="Calibri" charset="0"/>
              <a:cs typeface="Calibri" charset="0"/>
            </a:endParaRPr>
          </a:p>
          <a:p>
            <a:pPr marL="800100" lvl="2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latin typeface="Calibri" charset="0"/>
                <a:ea typeface="Calibri" charset="0"/>
                <a:cs typeface="Calibri" charset="0"/>
              </a:rPr>
              <a:t>How does demand-led design differ from current practice? </a:t>
            </a:r>
          </a:p>
          <a:p>
            <a:pPr marL="800100" lvl="2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3600" dirty="0">
              <a:latin typeface="Calibri" charset="0"/>
              <a:ea typeface="Calibri" charset="0"/>
              <a:cs typeface="Calibri" charset="0"/>
            </a:endParaRPr>
          </a:p>
          <a:p>
            <a:pPr marL="800100" lvl="2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latin typeface="Calibri" charset="0"/>
                <a:ea typeface="Calibri" charset="0"/>
                <a:cs typeface="Calibri" charset="0"/>
              </a:rPr>
              <a:t>What are the implications for the role of the plant breeder ?</a:t>
            </a:r>
          </a:p>
          <a:p>
            <a:pPr marL="0" indent="0">
              <a:buNone/>
            </a:pP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1096586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charset="0"/>
                <a:ea typeface="Calibri" charset="0"/>
                <a:cs typeface="Calibri" charset="0"/>
              </a:rPr>
              <a:t>Chapter 4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323" y="1600200"/>
            <a:ext cx="8289743" cy="4839447"/>
          </a:xfrm>
        </p:spPr>
        <p:txBody>
          <a:bodyPr>
            <a:noAutofit/>
          </a:bodyPr>
          <a:lstStyle/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Introduction </a:t>
            </a:r>
            <a:endParaRPr lang="en-US" sz="2800" dirty="0">
              <a:effectLst/>
              <a:latin typeface="Calibri" charset="0"/>
              <a:ea typeface="Calibri" charset="0"/>
              <a:cs typeface="Calibri" charset="0"/>
            </a:endParaRP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New Variety Design and P</a:t>
            </a:r>
            <a:r>
              <a:rPr lang="en-US" sz="2800" dirty="0">
                <a:effectLst/>
                <a:latin typeface="Calibri" charset="0"/>
                <a:ea typeface="Calibri" charset="0"/>
                <a:cs typeface="Calibri" charset="0"/>
              </a:rPr>
              <a:t>roduct Profiling</a:t>
            </a: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Creating a Product Profile </a:t>
            </a: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Trait Prioritization   </a:t>
            </a: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charset="0"/>
                <a:ea typeface="Calibri" charset="0"/>
                <a:cs typeface="Calibri" charset="0"/>
              </a:rPr>
              <a:t>Setting External Performance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S</a:t>
            </a:r>
            <a:r>
              <a:rPr lang="en-US" sz="2800" dirty="0">
                <a:effectLst/>
                <a:latin typeface="Calibri" charset="0"/>
                <a:ea typeface="Calibri" charset="0"/>
                <a:cs typeface="Calibri" charset="0"/>
              </a:rPr>
              <a:t>tandards</a:t>
            </a: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Validating Variety Designs </a:t>
            </a:r>
            <a:endParaRPr lang="en-US" sz="2800" dirty="0">
              <a:effectLst/>
              <a:latin typeface="Calibri" charset="0"/>
              <a:ea typeface="Calibri" charset="0"/>
              <a:cs typeface="Calibri" charset="0"/>
            </a:endParaRP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Translating Product Profiles into Breeding Objectives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effectLst/>
                <a:latin typeface="Calibri" charset="0"/>
                <a:ea typeface="Calibri" charset="0"/>
                <a:cs typeface="Calibri" charset="0"/>
              </a:rPr>
              <a:t>Conclusion </a:t>
            </a:r>
          </a:p>
          <a:p>
            <a:pPr marL="800100" lvl="2" indent="0">
              <a:spcBef>
                <a:spcPts val="0"/>
              </a:spcBef>
              <a:buNone/>
            </a:pPr>
            <a:endParaRPr lang="en-US" dirty="0">
              <a:latin typeface="Calibri" charset="0"/>
              <a:ea typeface="Calibri" charset="0"/>
              <a:cs typeface="Calibri" charset="0"/>
            </a:endParaRPr>
          </a:p>
          <a:p>
            <a:pPr marL="914400" lvl="1" indent="-514350">
              <a:spcBef>
                <a:spcPts val="0"/>
              </a:spcBef>
              <a:buFont typeface="+mj-lt"/>
              <a:buAutoNum type="arabicPeriod"/>
            </a:pPr>
            <a:endParaRPr lang="en-US" sz="2400" dirty="0">
              <a:effectLst/>
              <a:latin typeface="Calibri" charset="0"/>
              <a:ea typeface="Calibri" charset="0"/>
              <a:cs typeface="Calibri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800" dirty="0">
              <a:effectLst/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325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latin typeface="Calibri" charset="0"/>
                <a:ea typeface="Calibri" charset="0"/>
                <a:cs typeface="Calibri" charset="0"/>
              </a:rPr>
              <a:t>How is Demand-led Variety Design Different from Current Practice?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812" y="1647498"/>
            <a:ext cx="8863679" cy="4988859"/>
          </a:xfrm>
        </p:spPr>
        <p:txBody>
          <a:bodyPr>
            <a:noAutofit/>
          </a:bodyPr>
          <a:lstStyle/>
          <a:p>
            <a:pPr marL="400050" indent="-4000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700" b="1" dirty="0">
                <a:latin typeface="Calibri" charset="0"/>
                <a:ea typeface="Calibri" charset="0"/>
                <a:cs typeface="Calibri" charset="0"/>
              </a:rPr>
              <a:t>Competitor product profiling </a:t>
            </a:r>
            <a:r>
              <a:rPr lang="en-US" sz="2700" dirty="0">
                <a:latin typeface="Calibri" charset="0"/>
                <a:ea typeface="Calibri" charset="0"/>
                <a:cs typeface="Calibri" charset="0"/>
              </a:rPr>
              <a:t>– Analysis of characteristics of existing varieties and landraces and their differentiating characteristics at each stage in the value chain</a:t>
            </a:r>
          </a:p>
          <a:p>
            <a:pPr marL="400050" indent="-4000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700" b="1" dirty="0">
                <a:latin typeface="Calibri" charset="0"/>
                <a:ea typeface="Calibri" charset="0"/>
                <a:cs typeface="Calibri" charset="0"/>
              </a:rPr>
              <a:t>New variety design </a:t>
            </a:r>
            <a:r>
              <a:rPr lang="en-US" sz="2700" dirty="0">
                <a:latin typeface="Calibri" charset="0"/>
                <a:ea typeface="Calibri" charset="0"/>
                <a:cs typeface="Calibri" charset="0"/>
              </a:rPr>
              <a:t>– A product profile is created that contains many traits and characteristics (typically &gt; 40) with performance benchmarks to create breeding objectives</a:t>
            </a:r>
          </a:p>
          <a:p>
            <a:pPr marL="360363" lvl="0" indent="-360363">
              <a:lnSpc>
                <a:spcPct val="90000"/>
              </a:lnSpc>
              <a:spcAft>
                <a:spcPts val="1200"/>
              </a:spcAft>
              <a:buFont typeface="+mj-lt"/>
              <a:buAutoNum type="arabicPeriod" startAt="3"/>
            </a:pPr>
            <a:r>
              <a:rPr lang="en-GB" sz="2800" b="1" dirty="0">
                <a:latin typeface="Calibri" charset="0"/>
                <a:ea typeface="Calibri" charset="0"/>
                <a:cs typeface="Calibri" charset="0"/>
              </a:rPr>
              <a:t>Quantitative benchmarks</a:t>
            </a:r>
            <a:r>
              <a:rPr lang="en-GB" sz="2800" dirty="0">
                <a:latin typeface="Calibri" charset="0"/>
                <a:ea typeface="Calibri" charset="0"/>
                <a:cs typeface="Calibri" charset="0"/>
              </a:rPr>
              <a:t> – A target quantitative bench-mark for each trait for line progression to variety release </a:t>
            </a:r>
          </a:p>
          <a:p>
            <a:pPr marL="360363" lvl="0" indent="-360363">
              <a:lnSpc>
                <a:spcPct val="90000"/>
              </a:lnSpc>
              <a:spcAft>
                <a:spcPts val="1200"/>
              </a:spcAft>
              <a:buFont typeface="+mj-lt"/>
              <a:buAutoNum type="arabicPeriod" startAt="3"/>
            </a:pPr>
            <a:r>
              <a:rPr lang="en-GB" sz="2800" b="1" dirty="0">
                <a:latin typeface="Calibri" charset="0"/>
                <a:ea typeface="Calibri" charset="0"/>
                <a:cs typeface="Calibri" charset="0"/>
              </a:rPr>
              <a:t>Trade-off decisions on traits</a:t>
            </a:r>
            <a:r>
              <a:rPr lang="en-GB" sz="2800" dirty="0">
                <a:latin typeface="Calibri" charset="0"/>
                <a:ea typeface="Calibri" charset="0"/>
                <a:cs typeface="Calibri" charset="0"/>
              </a:rPr>
              <a:t> – A decision process to determine final variety design that takes account of client needs, technical feasibility and fiscal considerations </a:t>
            </a:r>
          </a:p>
          <a:p>
            <a:pPr marL="400050" indent="-40005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en-US" sz="2700" dirty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700" dirty="0">
              <a:effectLst/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405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latin typeface="Calibri" charset="0"/>
                <a:ea typeface="Calibri" charset="0"/>
                <a:cs typeface="Calibri" charset="0"/>
              </a:rPr>
              <a:t>How is Demand-led Variety Design Different from Current Practice?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812" y="1647498"/>
            <a:ext cx="8863679" cy="498885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700" b="1" i="1" dirty="0">
                <a:latin typeface="Calibri" charset="0"/>
                <a:ea typeface="Calibri" charset="0"/>
                <a:cs typeface="Calibri" charset="0"/>
              </a:rPr>
              <a:t>Demand-led approaches </a:t>
            </a:r>
            <a:r>
              <a:rPr lang="en-US" sz="2700" dirty="0">
                <a:latin typeface="Calibri" charset="0"/>
                <a:ea typeface="Calibri" charset="0"/>
                <a:cs typeface="Calibri" charset="0"/>
              </a:rPr>
              <a:t>combine consumption and consumer based traits with farmer requirements to drive adoption of new varieties. Current practices typically focus on a smaller number of farmer requirements only</a:t>
            </a:r>
          </a:p>
          <a:p>
            <a:pPr lvl="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Calibri" charset="0"/>
                <a:ea typeface="Calibri" charset="0"/>
                <a:cs typeface="Calibri" charset="0"/>
              </a:rPr>
              <a:t>Active and inclusive decision-making with value chain actors is core to demand-led breeding </a:t>
            </a:r>
          </a:p>
          <a:p>
            <a:pPr lvl="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Calibri" charset="0"/>
                <a:ea typeface="Calibri" charset="0"/>
                <a:cs typeface="Calibri" charset="0"/>
              </a:rPr>
              <a:t>A prioritized list of traits for the proposed variety design is discussed and agreed with clients and stakeholders before  breeding goals set and breeding commences</a:t>
            </a:r>
          </a:p>
          <a:p>
            <a:pPr lvl="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Calibri" charset="0"/>
                <a:ea typeface="Calibri" charset="0"/>
                <a:cs typeface="Calibri" charset="0"/>
              </a:rPr>
              <a:t>Variety design includes bioassays/markers to monitor progress towards set benchmarks for demand-led traits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700" dirty="0">
              <a:effectLst/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3104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Implications for Role of the Breeder</a:t>
            </a:r>
            <a:endParaRPr lang="en-US" sz="40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813" y="1417638"/>
            <a:ext cx="8754034" cy="5225209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Aft>
                <a:spcPts val="1200"/>
              </a:spcAft>
            </a:pPr>
            <a:r>
              <a:rPr lang="en-GB" sz="2700" b="1" dirty="0">
                <a:latin typeface="Calibri" charset="0"/>
                <a:ea typeface="Calibri" charset="0"/>
                <a:cs typeface="Calibri" charset="0"/>
              </a:rPr>
              <a:t>Variety identity</a:t>
            </a:r>
            <a:r>
              <a:rPr lang="en-GB" sz="2700" dirty="0">
                <a:latin typeface="Calibri" charset="0"/>
                <a:ea typeface="Calibri" charset="0"/>
                <a:cs typeface="Calibri" charset="0"/>
              </a:rPr>
              <a:t> – In-depth understanding about the full range of characteristics that comprise each variety and landrace used by clients</a:t>
            </a:r>
            <a:r>
              <a:rPr lang="en-GB" sz="2700" b="1" dirty="0">
                <a:latin typeface="Calibri" charset="0"/>
                <a:ea typeface="Calibri" charset="0"/>
                <a:cs typeface="Calibri" charset="0"/>
              </a:rPr>
              <a:t> </a:t>
            </a:r>
            <a:endParaRPr lang="en-US" sz="2700" dirty="0">
              <a:latin typeface="Calibri" charset="0"/>
              <a:ea typeface="Calibri" charset="0"/>
              <a:cs typeface="Calibri" charset="0"/>
            </a:endParaRPr>
          </a:p>
          <a:p>
            <a:pPr lvl="0">
              <a:lnSpc>
                <a:spcPct val="90000"/>
              </a:lnSpc>
              <a:spcAft>
                <a:spcPts val="1200"/>
              </a:spcAft>
            </a:pPr>
            <a:r>
              <a:rPr lang="en-GB" sz="2700" b="1" dirty="0">
                <a:latin typeface="Calibri" charset="0"/>
                <a:ea typeface="Calibri" charset="0"/>
                <a:cs typeface="Calibri" charset="0"/>
              </a:rPr>
              <a:t>Registration officials</a:t>
            </a:r>
            <a:r>
              <a:rPr lang="en-GB" sz="2700" dirty="0">
                <a:latin typeface="Calibri" charset="0"/>
                <a:ea typeface="Calibri" charset="0"/>
                <a:cs typeface="Calibri" charset="0"/>
              </a:rPr>
              <a:t> – Early dialogue with registration officials to develop a detailed understanding about the variety registration processes and requirements </a:t>
            </a:r>
          </a:p>
          <a:p>
            <a:pPr lvl="0">
              <a:lnSpc>
                <a:spcPct val="90000"/>
              </a:lnSpc>
              <a:spcAft>
                <a:spcPts val="1200"/>
              </a:spcAft>
            </a:pPr>
            <a:r>
              <a:rPr lang="en-GB" sz="2700" b="1" dirty="0">
                <a:latin typeface="Calibri" charset="0"/>
                <a:ea typeface="Calibri" charset="0"/>
                <a:cs typeface="Calibri" charset="0"/>
              </a:rPr>
              <a:t>Co-ordination and consultation </a:t>
            </a:r>
            <a:r>
              <a:rPr lang="en-GB" sz="2700" dirty="0">
                <a:latin typeface="Calibri" charset="0"/>
                <a:ea typeface="Calibri" charset="0"/>
                <a:cs typeface="Calibri" charset="0"/>
              </a:rPr>
              <a:t>– Greater consultation and co-ordination time and liaison skills are needed to understand the needs of clients all along the value chain</a:t>
            </a:r>
          </a:p>
          <a:p>
            <a:pPr lvl="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700" b="1" dirty="0">
                <a:latin typeface="Calibri" charset="0"/>
                <a:ea typeface="Calibri" charset="0"/>
                <a:cs typeface="Calibri" charset="0"/>
              </a:rPr>
              <a:t>Communication skills </a:t>
            </a:r>
            <a:r>
              <a:rPr lang="en-GB" sz="2700" dirty="0">
                <a:latin typeface="Calibri" charset="0"/>
                <a:ea typeface="Calibri" charset="0"/>
                <a:cs typeface="Calibri" charset="0"/>
              </a:rPr>
              <a:t>- Demand-led breeders need to present  new variety designs to a range of clients, non-technical professionals, government officials and investors </a:t>
            </a:r>
            <a:endParaRPr lang="en-US" sz="27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817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Challenges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the large private sector seed industry, </a:t>
            </a:r>
          </a:p>
          <a:p>
            <a:pPr lvl="1"/>
            <a:r>
              <a:rPr lang="en-GB" dirty="0"/>
              <a:t>Demand-driven product design successfully  introduced into productive plant breeding programs</a:t>
            </a:r>
          </a:p>
          <a:p>
            <a:pPr lvl="1"/>
            <a:r>
              <a:rPr lang="en-GB" dirty="0"/>
              <a:t>Combined with excellent science and technology, development rigor and appropriate awareness campaigns with farmers and customers </a:t>
            </a:r>
          </a:p>
          <a:p>
            <a:pPr lvl="1"/>
            <a:r>
              <a:rPr lang="en-GB" dirty="0"/>
              <a:t>Leads to significant gains in adoption rates and market share of new varieties. </a:t>
            </a:r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916557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Challenges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challenge is finding cost-effective ways to  tailor demand-led approaches to new variety design, product profiling and success criteria into public sector and small seed company breeding programs in developing countries</a:t>
            </a:r>
          </a:p>
          <a:p>
            <a:r>
              <a:rPr lang="en-GB" dirty="0"/>
              <a:t>Need to harness skills and cooperation of the private sector; and better understand tropical crop value chains and market trends  </a:t>
            </a:r>
          </a:p>
          <a:p>
            <a:r>
              <a:rPr lang="en-GB" dirty="0"/>
              <a:t>Opportunities for new public and private sector partnerships to solve problems together  </a:t>
            </a:r>
            <a:endParaRPr lang="en-AU" dirty="0"/>
          </a:p>
          <a:p>
            <a:endParaRPr lang="en-GB" dirty="0"/>
          </a:p>
          <a:p>
            <a:pPr lvl="1"/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269816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954845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400" i="1" dirty="0"/>
              <a:t>Chapter 4 </a:t>
            </a:r>
          </a:p>
          <a:p>
            <a:pPr algn="ctr"/>
            <a:r>
              <a:rPr lang="en-GB" sz="2400" b="1" i="1" dirty="0"/>
              <a:t>New Variety Design and Product Profiling  </a:t>
            </a:r>
          </a:p>
          <a:p>
            <a:pPr algn="ctr"/>
            <a:r>
              <a:rPr lang="en-GB" sz="2400" i="1" dirty="0" err="1"/>
              <a:t>Shimelis</a:t>
            </a:r>
            <a:r>
              <a:rPr lang="en-GB" sz="2400" i="1" dirty="0"/>
              <a:t> Hussein </a:t>
            </a:r>
          </a:p>
          <a:p>
            <a:pPr algn="ctr"/>
            <a:r>
              <a:rPr lang="de-CH" sz="2400" i="1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0568" y="1260967"/>
            <a:ext cx="5117909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endParaRPr lang="de-CH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10813"/>
            <a:ext cx="9144000" cy="23145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605" y="306860"/>
            <a:ext cx="8975834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800" b="1" dirty="0">
                <a:solidFill>
                  <a:schemeClr val="bg1"/>
                </a:solidFill>
              </a:rPr>
              <a:t>The Business of Plant Breeding:  </a:t>
            </a:r>
          </a:p>
          <a:p>
            <a:pPr algn="ctr"/>
            <a:r>
              <a:rPr lang="en-GB" sz="2800" i="1" dirty="0">
                <a:solidFill>
                  <a:schemeClr val="bg1"/>
                </a:solidFill>
              </a:rPr>
              <a:t>Market-led approaches to new variety design in Africa 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04258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charset="0"/>
                <a:ea typeface="Calibri" charset="0"/>
                <a:cs typeface="Calibri" charset="0"/>
              </a:rPr>
              <a:t>1. 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933" y="1600200"/>
            <a:ext cx="8602134" cy="4839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Opening Group Discussion</a:t>
            </a:r>
          </a:p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800" b="1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effectLst/>
                <a:latin typeface="Calibri" charset="0"/>
                <a:ea typeface="Calibri" charset="0"/>
                <a:cs typeface="Calibri" charset="0"/>
              </a:rPr>
              <a:t>How do you design your new varieties?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How do you decide the performance required from your new varieties?</a:t>
            </a:r>
            <a:endParaRPr lang="en-US" sz="2800" dirty="0">
              <a:effectLst/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</a:pPr>
            <a:endParaRPr lang="en-US" sz="2800" dirty="0">
              <a:effectLst/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770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NEW VARIETY DESIGN AND </a:t>
            </a:r>
            <a:br>
              <a:rPr lang="en-US" b="1" dirty="0"/>
            </a:br>
            <a:r>
              <a:rPr lang="en-US" b="1" dirty="0"/>
              <a:t>PRODUCT PROFILING 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9445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5000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New Variety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813" y="1576552"/>
            <a:ext cx="8754034" cy="5066295"/>
          </a:xfrm>
        </p:spPr>
        <p:txBody>
          <a:bodyPr>
            <a:noAutofit/>
          </a:bodyPr>
          <a:lstStyle/>
          <a:p>
            <a:pPr marL="185738" lvl="0" indent="-185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Target clients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–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Define who the new variety is targeted to serve i.e. what market segment(s)</a:t>
            </a:r>
          </a:p>
          <a:p>
            <a:pPr marL="185738" lvl="0" indent="-185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Value chain needs –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 Understand clients and stakeholders along the whole targeted value chain </a:t>
            </a:r>
          </a:p>
          <a:p>
            <a:pPr marL="185738" lvl="0" indent="-185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Crop uses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–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Define all uses of the crop as food, feed, energy, propagation seed or other purposes</a:t>
            </a:r>
          </a:p>
          <a:p>
            <a:pPr marL="185738" lvl="0" indent="-185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Variety identity and descriptors –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Understand every facet of the crop plant, pre and post harvest and differences between varieties</a:t>
            </a:r>
          </a:p>
        </p:txBody>
      </p:sp>
    </p:spTree>
    <p:extLst>
      <p:ext uri="{BB962C8B-B14F-4D97-AF65-F5344CB8AC3E}">
        <p14:creationId xmlns:p14="http://schemas.microsoft.com/office/powerpoint/2010/main" val="3538505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New Variety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813" y="1417638"/>
            <a:ext cx="8754034" cy="5225209"/>
          </a:xfrm>
        </p:spPr>
        <p:txBody>
          <a:bodyPr>
            <a:noAutofit/>
          </a:bodyPr>
          <a:lstStyle/>
          <a:p>
            <a:pPr marL="185738" indent="-185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Variety awareness and demand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 - Regular contact with clients and stakeholders. Involve them in decision-making and testing of new designs to create “product pull” and widespread use of the variety when it is registered </a:t>
            </a:r>
          </a:p>
          <a:p>
            <a:pPr marL="185738" lvl="0" indent="-185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Product profiling -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A</a:t>
            </a:r>
            <a:r>
              <a:rPr lang="en-US" sz="2800" b="1" i="1" dirty="0">
                <a:latin typeface="Calibri" charset="0"/>
                <a:ea typeface="Calibri" charset="0"/>
                <a:cs typeface="Calibri" charset="0"/>
              </a:rPr>
              <a:t> “product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800" b="1" i="1" dirty="0">
                <a:latin typeface="Calibri" charset="0"/>
                <a:ea typeface="Calibri" charset="0"/>
                <a:cs typeface="Calibri" charset="0"/>
              </a:rPr>
              <a:t>profile”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is the name given to the technical specification of a new variety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. This design specification contains a detailed set of technical attributes or traits with quantitative measures</a:t>
            </a:r>
          </a:p>
          <a:p>
            <a:pPr marL="185738" lvl="0" indent="-185738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Trait prioritization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– Determining the relative priority of different traits in a new variety design is an important and active process in demand-led variety design</a:t>
            </a:r>
          </a:p>
        </p:txBody>
      </p:sp>
    </p:spTree>
    <p:extLst>
      <p:ext uri="{BB962C8B-B14F-4D97-AF65-F5344CB8AC3E}">
        <p14:creationId xmlns:p14="http://schemas.microsoft.com/office/powerpoint/2010/main" val="3582302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>
                <a:latin typeface="Calibri" charset="0"/>
                <a:ea typeface="Calibri" charset="0"/>
                <a:cs typeface="Calibri" charset="0"/>
              </a:rPr>
              <a:t>New Variety Design and Product Profiles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918" y="1519518"/>
            <a:ext cx="8821270" cy="5123330"/>
          </a:xfrm>
        </p:spPr>
        <p:txBody>
          <a:bodyPr>
            <a:noAutofit/>
          </a:bodyPr>
          <a:lstStyle/>
          <a:p>
            <a:pPr marL="227013" indent="-227013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	Key messages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  <a:p>
            <a:pPr marL="227013" lvl="0" indent="-2270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Up-to-date </a:t>
            </a:r>
            <a:r>
              <a:rPr lang="en-US" sz="2800" b="1" i="1" dirty="0">
                <a:latin typeface="Calibri" charset="0"/>
                <a:ea typeface="Calibri" charset="0"/>
                <a:cs typeface="Calibri" charset="0"/>
              </a:rPr>
              <a:t>qualitative and quantitative market research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data on clients’ needs are essential to make decisions </a:t>
            </a:r>
          </a:p>
          <a:p>
            <a:pPr marL="227013" lvl="0" indent="-2270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A key aspect in the design (often overlooked) is the cost and feasibility of </a:t>
            </a:r>
            <a:r>
              <a:rPr lang="en-US" sz="2800" b="1" i="1" dirty="0">
                <a:latin typeface="Calibri" charset="0"/>
                <a:ea typeface="Calibri" charset="0"/>
                <a:cs typeface="Calibri" charset="0"/>
              </a:rPr>
              <a:t>seed multiplication </a:t>
            </a:r>
          </a:p>
          <a:p>
            <a:pPr marL="227013" lvl="0" indent="-227013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To understand and create an </a:t>
            </a:r>
            <a:r>
              <a:rPr lang="en-US" sz="2800" b="1" i="1" dirty="0">
                <a:latin typeface="Calibri" charset="0"/>
                <a:ea typeface="Calibri" charset="0"/>
                <a:cs typeface="Calibri" charset="0"/>
              </a:rPr>
              <a:t>advocacy </a:t>
            </a:r>
            <a:r>
              <a:rPr lang="en-US" sz="2800" b="1" i="1" dirty="0" err="1">
                <a:latin typeface="Calibri" charset="0"/>
                <a:ea typeface="Calibri" charset="0"/>
                <a:cs typeface="Calibri" charset="0"/>
              </a:rPr>
              <a:t>programme</a:t>
            </a:r>
            <a:r>
              <a:rPr lang="en-US" sz="2800" b="1" i="1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with </a:t>
            </a:r>
            <a:r>
              <a:rPr lang="en-US" sz="2800" b="1" i="1" dirty="0">
                <a:latin typeface="Calibri" charset="0"/>
                <a:ea typeface="Calibri" charset="0"/>
                <a:cs typeface="Calibri" charset="0"/>
              </a:rPr>
              <a:t>government regulators 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to adapt current registration requirements to include new, market-led design features that offer additional benefits to farmers and consumers</a:t>
            </a:r>
          </a:p>
        </p:txBody>
      </p:sp>
    </p:spTree>
    <p:extLst>
      <p:ext uri="{BB962C8B-B14F-4D97-AF65-F5344CB8AC3E}">
        <p14:creationId xmlns:p14="http://schemas.microsoft.com/office/powerpoint/2010/main" val="422966936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5964</TotalTime>
  <Words>2071</Words>
  <Application>Microsoft Office PowerPoint</Application>
  <PresentationFormat>On-screen Show (4:3)</PresentationFormat>
  <Paragraphs>397</Paragraphs>
  <Slides>45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Arial</vt:lpstr>
      <vt:lpstr>Calibri</vt:lpstr>
      <vt:lpstr>Cambria</vt:lpstr>
      <vt:lpstr>Times New Roman</vt:lpstr>
      <vt:lpstr>1_Office Theme</vt:lpstr>
      <vt:lpstr>Office Theme</vt:lpstr>
      <vt:lpstr>PowerPoint Presentation</vt:lpstr>
      <vt:lpstr>Chapter 4   New Variety Design and Product Profiling  </vt:lpstr>
      <vt:lpstr>Chapter 4 Objectives</vt:lpstr>
      <vt:lpstr>Chapter 4 Contents</vt:lpstr>
      <vt:lpstr>1. INTRODUCTION </vt:lpstr>
      <vt:lpstr>2. NEW VARIETY DESIGN AND  PRODUCT PROFILING  </vt:lpstr>
      <vt:lpstr>New Variety Design</vt:lpstr>
      <vt:lpstr>New Variety Design</vt:lpstr>
      <vt:lpstr>New Variety Design and Product Profiles</vt:lpstr>
      <vt:lpstr>Client and Market Importance</vt:lpstr>
      <vt:lpstr>Client and Market Importance</vt:lpstr>
      <vt:lpstr>Individual Exercise</vt:lpstr>
      <vt:lpstr>3. CREATING A PRODUCT PROFILE </vt:lpstr>
      <vt:lpstr>What is a Product Profile? </vt:lpstr>
      <vt:lpstr>Product Profile and New Variety Design </vt:lpstr>
      <vt:lpstr>Creating a Product Profile</vt:lpstr>
      <vt:lpstr>Example of Variety Profiling (Zucchini) </vt:lpstr>
      <vt:lpstr>Product Profile Design</vt:lpstr>
      <vt:lpstr>Farmers’ preferences </vt:lpstr>
      <vt:lpstr>Retailers’ preferences </vt:lpstr>
      <vt:lpstr>Consumers’ preferences </vt:lpstr>
      <vt:lpstr>4. Trait Prioritization </vt:lpstr>
      <vt:lpstr>Priority of Traits</vt:lpstr>
      <vt:lpstr>Trait Prioritization</vt:lpstr>
      <vt:lpstr>PowerPoint Presentation</vt:lpstr>
      <vt:lpstr>5. Setting External (Non-Market) Performance Standards for a New Variety </vt:lpstr>
      <vt:lpstr>Setting Non-Market Standards </vt:lpstr>
      <vt:lpstr>Considerations on External Standards of a New Variety</vt:lpstr>
      <vt:lpstr>Considerations on External Standards of a New Variety</vt:lpstr>
      <vt:lpstr>  Variety registration, breeders' rights and control  </vt:lpstr>
      <vt:lpstr> Variety registration, breeders' rights and control </vt:lpstr>
      <vt:lpstr>6. Validating New Variety Designs </vt:lpstr>
      <vt:lpstr>Validating New Variety Designs </vt:lpstr>
      <vt:lpstr>Validating New Variety Designs </vt:lpstr>
      <vt:lpstr> 7. Translating Product Profiles into Breeding Objectives </vt:lpstr>
      <vt:lpstr> Translating Product Profiles into Breeding Objectives </vt:lpstr>
      <vt:lpstr> Translating Product Profiles into Breeding Objectives </vt:lpstr>
      <vt:lpstr>Challenges in Demand-led Breeding </vt:lpstr>
      <vt:lpstr>8. Conclusion </vt:lpstr>
      <vt:lpstr>How is Demand-led Variety Design Different from Current Practice?</vt:lpstr>
      <vt:lpstr>How is Demand-led Variety Design Different from Current Practice?</vt:lpstr>
      <vt:lpstr>Implications for Role of the Breeder</vt:lpstr>
      <vt:lpstr>Challenges </vt:lpstr>
      <vt:lpstr>Challenges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Agyemang Danquah</dc:creator>
  <cp:lastModifiedBy>Leigh-Ann Bard</cp:lastModifiedBy>
  <cp:revision>133</cp:revision>
  <cp:lastPrinted>2016-04-30T11:07:33Z</cp:lastPrinted>
  <dcterms:created xsi:type="dcterms:W3CDTF">2015-10-17T21:49:28Z</dcterms:created>
  <dcterms:modified xsi:type="dcterms:W3CDTF">2019-07-29T09:44:59Z</dcterms:modified>
</cp:coreProperties>
</file>