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34"/>
  </p:notesMasterIdLst>
  <p:sldIdLst>
    <p:sldId id="289" r:id="rId3"/>
    <p:sldId id="256" r:id="rId4"/>
    <p:sldId id="291" r:id="rId5"/>
    <p:sldId id="257" r:id="rId6"/>
    <p:sldId id="284" r:id="rId7"/>
    <p:sldId id="262" r:id="rId8"/>
    <p:sldId id="263" r:id="rId9"/>
    <p:sldId id="264" r:id="rId10"/>
    <p:sldId id="282" r:id="rId11"/>
    <p:sldId id="290" r:id="rId12"/>
    <p:sldId id="265" r:id="rId13"/>
    <p:sldId id="266" r:id="rId14"/>
    <p:sldId id="267" r:id="rId15"/>
    <p:sldId id="268" r:id="rId16"/>
    <p:sldId id="270" r:id="rId17"/>
    <p:sldId id="285" r:id="rId18"/>
    <p:sldId id="271" r:id="rId19"/>
    <p:sldId id="272" r:id="rId20"/>
    <p:sldId id="296" r:id="rId21"/>
    <p:sldId id="274" r:id="rId22"/>
    <p:sldId id="277" r:id="rId23"/>
    <p:sldId id="286" r:id="rId24"/>
    <p:sldId id="275" r:id="rId25"/>
    <p:sldId id="278" r:id="rId26"/>
    <p:sldId id="279" r:id="rId27"/>
    <p:sldId id="292" r:id="rId28"/>
    <p:sldId id="258" r:id="rId29"/>
    <p:sldId id="259" r:id="rId30"/>
    <p:sldId id="260" r:id="rId31"/>
    <p:sldId id="261" r:id="rId32"/>
    <p:sldId id="297"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8"/>
    <p:restoredTop sz="94906"/>
  </p:normalViewPr>
  <p:slideViewPr>
    <p:cSldViewPr snapToGrid="0" snapToObjects="1">
      <p:cViewPr varScale="1">
        <p:scale>
          <a:sx n="109" d="100"/>
          <a:sy n="109" d="100"/>
        </p:scale>
        <p:origin x="167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3FACC2B-AA8A-4632-AE01-B4D369589707}" type="datetimeFigureOut">
              <a:rPr lang="en-US" smtClean="0"/>
              <a:t>7/29/2019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686374-DD73-440C-B1C4-5E8E4D4CC58B}" type="slidenum">
              <a:rPr lang="en-US" smtClean="0"/>
              <a:t>‹#›</a:t>
            </a:fld>
            <a:endParaRPr lang="en-US"/>
          </a:p>
        </p:txBody>
      </p:sp>
    </p:spTree>
    <p:extLst>
      <p:ext uri="{BB962C8B-B14F-4D97-AF65-F5344CB8AC3E}">
        <p14:creationId xmlns:p14="http://schemas.microsoft.com/office/powerpoint/2010/main" val="21082611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6686374-DD73-440C-B1C4-5E8E4D4CC58B}" type="slidenum">
              <a:rPr lang="en-US" smtClean="0"/>
              <a:t>4</a:t>
            </a:fld>
            <a:endParaRPr lang="en-US"/>
          </a:p>
        </p:txBody>
      </p:sp>
    </p:spTree>
    <p:extLst>
      <p:ext uri="{BB962C8B-B14F-4D97-AF65-F5344CB8AC3E}">
        <p14:creationId xmlns:p14="http://schemas.microsoft.com/office/powerpoint/2010/main" val="12757571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686374-DD73-440C-B1C4-5E8E4D4CC58B}" type="slidenum">
              <a:rPr lang="en-US" smtClean="0"/>
              <a:t>15</a:t>
            </a:fld>
            <a:endParaRPr lang="en-US"/>
          </a:p>
        </p:txBody>
      </p:sp>
    </p:spTree>
    <p:extLst>
      <p:ext uri="{BB962C8B-B14F-4D97-AF65-F5344CB8AC3E}">
        <p14:creationId xmlns:p14="http://schemas.microsoft.com/office/powerpoint/2010/main" val="2707639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686374-DD73-440C-B1C4-5E8E4D4CC58B}" type="slidenum">
              <a:rPr lang="en-US" smtClean="0"/>
              <a:t>16</a:t>
            </a:fld>
            <a:endParaRPr lang="en-US"/>
          </a:p>
        </p:txBody>
      </p:sp>
    </p:spTree>
    <p:extLst>
      <p:ext uri="{BB962C8B-B14F-4D97-AF65-F5344CB8AC3E}">
        <p14:creationId xmlns:p14="http://schemas.microsoft.com/office/powerpoint/2010/main" val="27076397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3" Type="http://schemas.openxmlformats.org/officeDocument/2006/relationships/image" Target="../media/image2.png"/><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image" Target="../media/image1.png"/><Relationship Id="rId16" Type="http://schemas.openxmlformats.org/officeDocument/2006/relationships/image" Target="../media/image15.jpg"/><Relationship Id="rId1" Type="http://schemas.openxmlformats.org/officeDocument/2006/relationships/slideMaster" Target="../slideMasters/slideMaster2.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jpeg"/><Relationship Id="rId10" Type="http://schemas.openxmlformats.org/officeDocument/2006/relationships/image" Target="../media/image9.jpeg"/><Relationship Id="rId4" Type="http://schemas.openxmlformats.org/officeDocument/2006/relationships/image" Target="../media/image3.gif"/><Relationship Id="rId9" Type="http://schemas.openxmlformats.org/officeDocument/2006/relationships/image" Target="../media/image8.jpeg"/><Relationship Id="rId14" Type="http://schemas.openxmlformats.org/officeDocument/2006/relationships/image" Target="../media/image13.jpe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5B69E2AB-8991-BB4B-96E7-AF123D21F8B4}" type="datetime1">
              <a:rPr lang="en-US" smtClean="0"/>
              <a:t>7/29/2019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0F4311-B5AC-2841-96E8-2E481065DB52}" type="slidenum">
              <a:rPr lang="en-US" smtClean="0"/>
              <a:t>‹#›</a:t>
            </a:fld>
            <a:endParaRPr lang="en-US"/>
          </a:p>
        </p:txBody>
      </p:sp>
    </p:spTree>
    <p:extLst>
      <p:ext uri="{BB962C8B-B14F-4D97-AF65-F5344CB8AC3E}">
        <p14:creationId xmlns:p14="http://schemas.microsoft.com/office/powerpoint/2010/main" val="19457423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6E0299-3C69-F842-8992-F8B337F3172A}" type="datetime1">
              <a:rPr lang="en-US" smtClean="0"/>
              <a:t>7/29/2019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0F4311-B5AC-2841-96E8-2E481065DB52}" type="slidenum">
              <a:rPr lang="en-US" smtClean="0"/>
              <a:t>‹#›</a:t>
            </a:fld>
            <a:endParaRPr lang="en-US"/>
          </a:p>
        </p:txBody>
      </p:sp>
    </p:spTree>
    <p:extLst>
      <p:ext uri="{BB962C8B-B14F-4D97-AF65-F5344CB8AC3E}">
        <p14:creationId xmlns:p14="http://schemas.microsoft.com/office/powerpoint/2010/main" val="507754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365125"/>
            <a:ext cx="1478756"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71488" y="365125"/>
            <a:ext cx="432196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DCEFEB-38AA-5242-AB7F-7702094A2FFE}" type="datetime1">
              <a:rPr lang="en-US" smtClean="0"/>
              <a:t>7/29/2019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0F4311-B5AC-2841-96E8-2E481065DB52}" type="slidenum">
              <a:rPr lang="en-US" smtClean="0"/>
              <a:t>‹#›</a:t>
            </a:fld>
            <a:endParaRPr lang="en-US"/>
          </a:p>
        </p:txBody>
      </p:sp>
    </p:spTree>
    <p:extLst>
      <p:ext uri="{BB962C8B-B14F-4D97-AF65-F5344CB8AC3E}">
        <p14:creationId xmlns:p14="http://schemas.microsoft.com/office/powerpoint/2010/main" val="18720913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C39BD9B-04D5-FD4F-A1A1-E2D62ECD5782}" type="datetime1">
              <a:rPr lang="en-US" smtClean="0">
                <a:solidFill>
                  <a:prstClr val="black">
                    <a:tint val="75000"/>
                  </a:prstClr>
                </a:solidFill>
              </a:rPr>
              <a:t>7/29/2019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F3EDCE-8713-5549-AD14-6F85A1AFCD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63617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991015-F06E-FB4B-835A-964579EC53DD}" type="datetime1">
              <a:rPr lang="en-US" smtClean="0">
                <a:solidFill>
                  <a:prstClr val="black">
                    <a:tint val="75000"/>
                  </a:prstClr>
                </a:solidFill>
              </a:rPr>
              <a:t>7/29/2019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F3EDCE-8713-5549-AD14-6F85A1AFCD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38044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03EEE7A-37F8-C146-AA6F-51B5840BC28E}" type="datetime1">
              <a:rPr lang="en-US" smtClean="0">
                <a:solidFill>
                  <a:prstClr val="black">
                    <a:tint val="75000"/>
                  </a:prstClr>
                </a:solidFill>
              </a:rPr>
              <a:t>7/29/2019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F3EDCE-8713-5549-AD14-6F85A1AFCD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54209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9C2D40F-F332-444C-8E64-17B06B384471}" type="datetime1">
              <a:rPr lang="en-US" smtClean="0">
                <a:solidFill>
                  <a:prstClr val="black">
                    <a:tint val="75000"/>
                  </a:prstClr>
                </a:solidFill>
              </a:rPr>
              <a:t>7/29/2019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4F3EDCE-8713-5549-AD14-6F85A1AFCD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12478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BF64C0F-9D78-A547-92ED-C26B4722123F}" type="datetime1">
              <a:rPr lang="en-US" smtClean="0">
                <a:solidFill>
                  <a:prstClr val="black">
                    <a:tint val="75000"/>
                  </a:prstClr>
                </a:solidFill>
              </a:rPr>
              <a:t>7/29/2019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4F3EDCE-8713-5549-AD14-6F85A1AFCD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01161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116AFF-D519-D54A-9211-5E124F7DCDEE}" type="datetime1">
              <a:rPr lang="en-US" smtClean="0">
                <a:solidFill>
                  <a:prstClr val="black">
                    <a:tint val="75000"/>
                  </a:prstClr>
                </a:solidFill>
              </a:rPr>
              <a:t>7/29/2019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4F3EDCE-8713-5549-AD14-6F85A1AFCD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24435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541C4E-FFE0-5345-ABF4-78DA5FFFA699}" type="datetime1">
              <a:rPr lang="en-US" smtClean="0">
                <a:solidFill>
                  <a:prstClr val="black">
                    <a:tint val="75000"/>
                  </a:prstClr>
                </a:solidFill>
              </a:rPr>
              <a:t>7/29/2019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4F3EDCE-8713-5549-AD14-6F85A1AFCD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51871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39FBD03-70AB-4D49-8C99-DBF86EC42B3C}" type="datetime1">
              <a:rPr lang="en-US" smtClean="0">
                <a:solidFill>
                  <a:prstClr val="black">
                    <a:tint val="75000"/>
                  </a:prstClr>
                </a:solidFill>
              </a:rPr>
              <a:t>7/29/2019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4F3EDCE-8713-5549-AD14-6F85A1AFCD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06224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1E55633-6080-A445-898D-8D8A10892353}" type="datetime1">
              <a:rPr lang="en-US" smtClean="0"/>
              <a:t>7/29/2019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0F4311-B5AC-2841-96E8-2E481065DB52}" type="slidenum">
              <a:rPr lang="en-US" smtClean="0"/>
              <a:t>‹#›</a:t>
            </a:fld>
            <a:endParaRPr lang="en-US"/>
          </a:p>
        </p:txBody>
      </p:sp>
    </p:spTree>
    <p:extLst>
      <p:ext uri="{BB962C8B-B14F-4D97-AF65-F5344CB8AC3E}">
        <p14:creationId xmlns:p14="http://schemas.microsoft.com/office/powerpoint/2010/main" val="12251706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02A409B-E2B6-724B-9B10-F2023B371F2C}" type="datetime1">
              <a:rPr lang="en-US" smtClean="0">
                <a:solidFill>
                  <a:prstClr val="black">
                    <a:tint val="75000"/>
                  </a:prstClr>
                </a:solidFill>
              </a:rPr>
              <a:t>7/29/2019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4F3EDCE-8713-5549-AD14-6F85A1AFCD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11390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D90F4FF-25CE-E44B-8448-6FF74BB92809}" type="datetime1">
              <a:rPr lang="en-US" smtClean="0">
                <a:solidFill>
                  <a:prstClr val="black">
                    <a:tint val="75000"/>
                  </a:prstClr>
                </a:solidFill>
              </a:rPr>
              <a:t>7/29/2019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F3EDCE-8713-5549-AD14-6F85A1AFCD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30211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45842C8-14E6-154D-86E1-6220D2B2D9A6}" type="datetime1">
              <a:rPr lang="en-US" smtClean="0">
                <a:solidFill>
                  <a:prstClr val="black">
                    <a:tint val="75000"/>
                  </a:prstClr>
                </a:solidFill>
              </a:rPr>
              <a:t>7/29/2019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F3EDCE-8713-5549-AD14-6F85A1AFCD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0078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
  <p:cSld name="1_Section Header">
    <p:spTree>
      <p:nvGrpSpPr>
        <p:cNvPr id="1" name=""/>
        <p:cNvGrpSpPr/>
        <p:nvPr/>
      </p:nvGrpSpPr>
      <p:grpSpPr>
        <a:xfrm>
          <a:off x="0" y="0"/>
          <a:ext cx="0" cy="0"/>
          <a:chOff x="0" y="0"/>
          <a:chExt cx="0" cy="0"/>
        </a:xfrm>
      </p:grpSpPr>
      <p:sp>
        <p:nvSpPr>
          <p:cNvPr id="15" name="Shape 15"/>
          <p:cNvSpPr/>
          <p:nvPr/>
        </p:nvSpPr>
        <p:spPr>
          <a:xfrm>
            <a:off x="0" y="4493"/>
            <a:ext cx="9144000" cy="2305880"/>
          </a:xfrm>
          <a:prstGeom prst="rect">
            <a:avLst/>
          </a:prstGeom>
          <a:solidFill/>
          <a:ln w="12700">
            <a:solidFill/>
            <a:miter/>
          </a:ln>
        </p:spPr>
        <p:txBody>
          <a:bodyPr lIns="0" tIns="0" rIns="0" bIns="0" anchor="ctr"/>
          <a:lstStyle/>
          <a:p>
            <a:pPr algn="ctr" defTabSz="457200">
              <a:defRPr>
                <a:solidFill>
                  <a:srgbClr val="FFFFFF"/>
                </a:solidFill>
              </a:defRPr>
            </a:pPr>
            <a:endParaRPr>
              <a:solidFill>
                <a:srgbClr val="FFFFFF"/>
              </a:solidFill>
            </a:endParaRPr>
          </a:p>
        </p:txBody>
      </p:sp>
      <p:sp>
        <p:nvSpPr>
          <p:cNvPr id="16" name="Shape 16"/>
          <p:cNvSpPr/>
          <p:nvPr/>
        </p:nvSpPr>
        <p:spPr>
          <a:xfrm>
            <a:off x="304800" y="450922"/>
            <a:ext cx="8534400" cy="1631216"/>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lgn="ctr" defTabSz="457200"/>
            <a:r>
              <a:rPr sz="5000" b="1" dirty="0">
                <a:solidFill>
                  <a:srgbClr val="FFFFFF"/>
                </a:solidFill>
                <a:effectLst>
                  <a:outerShdw blurRad="38100" dist="38100" dir="2700000" rotWithShape="0">
                    <a:srgbClr val="000000">
                      <a:alpha val="43137"/>
                    </a:srgbClr>
                  </a:outerShdw>
                </a:effectLst>
                <a:ea typeface="Cambria"/>
                <a:cs typeface="Cambria"/>
                <a:sym typeface="Cambria"/>
              </a:rPr>
              <a:t>Demand-Led Plant Breeding</a:t>
            </a:r>
            <a:br>
              <a:rPr sz="5000" b="1" dirty="0">
                <a:solidFill>
                  <a:srgbClr val="FFFFFF"/>
                </a:solidFill>
                <a:effectLst>
                  <a:outerShdw blurRad="38100" dist="38100" dir="2700000" rotWithShape="0">
                    <a:srgbClr val="000000">
                      <a:alpha val="43137"/>
                    </a:srgbClr>
                  </a:outerShdw>
                </a:effectLst>
                <a:ea typeface="Cambria"/>
                <a:cs typeface="Cambria"/>
                <a:sym typeface="Cambria"/>
              </a:rPr>
            </a:br>
            <a:r>
              <a:rPr sz="5000" b="1" dirty="0">
                <a:solidFill>
                  <a:srgbClr val="FFFFFF"/>
                </a:solidFill>
                <a:effectLst>
                  <a:outerShdw blurRad="38100" dist="38100" dir="2700000" rotWithShape="0">
                    <a:srgbClr val="000000">
                      <a:alpha val="43137"/>
                    </a:srgbClr>
                  </a:outerShdw>
                </a:effectLst>
                <a:ea typeface="Cambria"/>
                <a:cs typeface="Cambria"/>
                <a:sym typeface="Cambria"/>
              </a:rPr>
              <a:t>Training Manual</a:t>
            </a:r>
          </a:p>
        </p:txBody>
      </p:sp>
      <p:grpSp>
        <p:nvGrpSpPr>
          <p:cNvPr id="4" name="Group 3"/>
          <p:cNvGrpSpPr/>
          <p:nvPr userDrawn="1"/>
        </p:nvGrpSpPr>
        <p:grpSpPr>
          <a:xfrm>
            <a:off x="74585" y="4575696"/>
            <a:ext cx="8984055" cy="2193337"/>
            <a:chOff x="74585" y="4575696"/>
            <a:chExt cx="8984055" cy="2193337"/>
          </a:xfrm>
        </p:grpSpPr>
        <p:pic>
          <p:nvPicPr>
            <p:cNvPr id="17" name="image1.png"/>
            <p:cNvPicPr/>
            <p:nvPr/>
          </p:nvPicPr>
          <p:blipFill>
            <a:blip r:embed="rId2" cstate="print">
              <a:extLst>
                <a:ext uri="{28A0092B-C50C-407E-A947-70E740481C1C}">
                  <a14:useLocalDpi xmlns:a14="http://schemas.microsoft.com/office/drawing/2010/main"/>
                </a:ext>
              </a:extLst>
            </a:blip>
            <a:stretch>
              <a:fillRect/>
            </a:stretch>
          </p:blipFill>
          <p:spPr>
            <a:xfrm>
              <a:off x="74585" y="4713865"/>
              <a:ext cx="554265" cy="747537"/>
            </a:xfrm>
            <a:prstGeom prst="rect">
              <a:avLst/>
            </a:prstGeom>
            <a:ln w="12700" cap="flat">
              <a:noFill/>
              <a:miter lim="400000"/>
            </a:ln>
            <a:effectLst/>
          </p:spPr>
        </p:pic>
        <p:pic>
          <p:nvPicPr>
            <p:cNvPr id="18" name="image2.png"/>
            <p:cNvPicPr/>
            <p:nvPr/>
          </p:nvPicPr>
          <p:blipFill>
            <a:blip r:embed="rId3">
              <a:extLst/>
            </a:blip>
            <a:stretch>
              <a:fillRect/>
            </a:stretch>
          </p:blipFill>
          <p:spPr>
            <a:xfrm>
              <a:off x="5902728" y="4855785"/>
              <a:ext cx="1446182" cy="543136"/>
            </a:xfrm>
            <a:prstGeom prst="rect">
              <a:avLst/>
            </a:prstGeom>
            <a:ln w="12700" cap="flat">
              <a:noFill/>
              <a:miter lim="400000"/>
            </a:ln>
            <a:effectLst/>
          </p:spPr>
        </p:pic>
        <p:pic>
          <p:nvPicPr>
            <p:cNvPr id="19" name="image3.gif" descr="Syngenta Foundation for Sustainable Agriculture - Homepage"/>
            <p:cNvPicPr/>
            <p:nvPr/>
          </p:nvPicPr>
          <p:blipFill>
            <a:blip r:embed="rId4">
              <a:extLst/>
            </a:blip>
            <a:stretch>
              <a:fillRect/>
            </a:stretch>
          </p:blipFill>
          <p:spPr>
            <a:xfrm>
              <a:off x="74585" y="5930696"/>
              <a:ext cx="1542114" cy="475244"/>
            </a:xfrm>
            <a:prstGeom prst="rect">
              <a:avLst/>
            </a:prstGeom>
            <a:ln w="12700" cap="flat">
              <a:noFill/>
              <a:miter lim="400000"/>
            </a:ln>
            <a:effectLst/>
          </p:spPr>
        </p:pic>
        <p:pic>
          <p:nvPicPr>
            <p:cNvPr id="20" name="image4.png"/>
            <p:cNvPicPr/>
            <p:nvPr/>
          </p:nvPicPr>
          <p:blipFill>
            <a:blip r:embed="rId5" cstate="print">
              <a:extLst>
                <a:ext uri="{28A0092B-C50C-407E-A947-70E740481C1C}">
                  <a14:useLocalDpi xmlns:a14="http://schemas.microsoft.com/office/drawing/2010/main"/>
                </a:ext>
              </a:extLst>
            </a:blip>
            <a:srcRect/>
            <a:stretch>
              <a:fillRect/>
            </a:stretch>
          </p:blipFill>
          <p:spPr>
            <a:xfrm>
              <a:off x="788439" y="4775126"/>
              <a:ext cx="620019" cy="678920"/>
            </a:xfrm>
            <a:prstGeom prst="rect">
              <a:avLst/>
            </a:prstGeom>
            <a:ln w="12700" cap="flat">
              <a:noFill/>
              <a:miter lim="400000"/>
            </a:ln>
            <a:effectLst/>
          </p:spPr>
        </p:pic>
        <p:pic>
          <p:nvPicPr>
            <p:cNvPr id="21" name="image5.jpg"/>
            <p:cNvPicPr>
              <a:picLocks noChangeAspect="1"/>
            </p:cNvPicPr>
            <p:nvPr/>
          </p:nvPicPr>
          <p:blipFill>
            <a:blip r:embed="rId6">
              <a:extLst/>
            </a:blip>
            <a:stretch>
              <a:fillRect/>
            </a:stretch>
          </p:blipFill>
          <p:spPr>
            <a:xfrm>
              <a:off x="1510531" y="4575696"/>
              <a:ext cx="780126" cy="917795"/>
            </a:xfrm>
            <a:prstGeom prst="rect">
              <a:avLst/>
            </a:prstGeom>
            <a:ln w="12700" cap="flat">
              <a:noFill/>
              <a:miter lim="400000"/>
            </a:ln>
            <a:effectLst/>
          </p:spPr>
        </p:pic>
        <p:pic>
          <p:nvPicPr>
            <p:cNvPr id="22" name="image6.jpg"/>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6887870" y="5636659"/>
              <a:ext cx="816466" cy="967763"/>
            </a:xfrm>
            <a:prstGeom prst="rect">
              <a:avLst/>
            </a:prstGeom>
            <a:ln w="12700" cap="flat">
              <a:noFill/>
              <a:miter lim="400000"/>
            </a:ln>
            <a:effectLst/>
          </p:spPr>
        </p:pic>
        <p:pic>
          <p:nvPicPr>
            <p:cNvPr id="23" name="image7.jpg"/>
            <p:cNvPicPr/>
            <p:nvPr/>
          </p:nvPicPr>
          <p:blipFill>
            <a:blip r:embed="rId8">
              <a:extLst/>
            </a:blip>
            <a:stretch>
              <a:fillRect/>
            </a:stretch>
          </p:blipFill>
          <p:spPr>
            <a:xfrm>
              <a:off x="2372045" y="4713865"/>
              <a:ext cx="680126" cy="740248"/>
            </a:xfrm>
            <a:prstGeom prst="rect">
              <a:avLst/>
            </a:prstGeom>
            <a:ln w="12700" cap="flat">
              <a:noFill/>
              <a:miter lim="400000"/>
            </a:ln>
            <a:effectLst/>
          </p:spPr>
        </p:pic>
        <p:pic>
          <p:nvPicPr>
            <p:cNvPr id="24" name="image8.jpg"/>
            <p:cNvPicPr/>
            <p:nvPr/>
          </p:nvPicPr>
          <p:blipFill>
            <a:blip r:embed="rId9" cstate="print">
              <a:extLst>
                <a:ext uri="{28A0092B-C50C-407E-A947-70E740481C1C}">
                  <a14:useLocalDpi xmlns:a14="http://schemas.microsoft.com/office/drawing/2010/main"/>
                </a:ext>
              </a:extLst>
            </a:blip>
            <a:srcRect/>
            <a:stretch>
              <a:fillRect/>
            </a:stretch>
          </p:blipFill>
          <p:spPr>
            <a:xfrm>
              <a:off x="3052171" y="4741193"/>
              <a:ext cx="1720322" cy="746812"/>
            </a:xfrm>
            <a:prstGeom prst="rect">
              <a:avLst/>
            </a:prstGeom>
            <a:ln w="12700" cap="flat">
              <a:noFill/>
              <a:miter lim="400000"/>
            </a:ln>
            <a:effectLst/>
          </p:spPr>
        </p:pic>
        <p:pic>
          <p:nvPicPr>
            <p:cNvPr id="25" name="image9.jpg"/>
            <p:cNvPicPr/>
            <p:nvPr/>
          </p:nvPicPr>
          <p:blipFill>
            <a:blip r:embed="rId10" cstate="print">
              <a:extLst>
                <a:ext uri="{28A0092B-C50C-407E-A947-70E740481C1C}">
                  <a14:useLocalDpi xmlns:a14="http://schemas.microsoft.com/office/drawing/2010/main"/>
                </a:ext>
              </a:extLst>
            </a:blip>
            <a:stretch>
              <a:fillRect/>
            </a:stretch>
          </p:blipFill>
          <p:spPr>
            <a:xfrm>
              <a:off x="7362462" y="4775126"/>
              <a:ext cx="1696178" cy="652264"/>
            </a:xfrm>
            <a:prstGeom prst="rect">
              <a:avLst/>
            </a:prstGeom>
            <a:ln w="12700" cap="flat">
              <a:noFill/>
              <a:miter lim="400000"/>
            </a:ln>
            <a:effectLst/>
          </p:spPr>
        </p:pic>
        <p:pic>
          <p:nvPicPr>
            <p:cNvPr id="26" name="image10.png"/>
            <p:cNvPicPr/>
            <p:nvPr/>
          </p:nvPicPr>
          <p:blipFill>
            <a:blip r:embed="rId11" cstate="print">
              <a:extLst>
                <a:ext uri="{28A0092B-C50C-407E-A947-70E740481C1C}">
                  <a14:useLocalDpi xmlns:a14="http://schemas.microsoft.com/office/drawing/2010/main"/>
                </a:ext>
              </a:extLst>
            </a:blip>
            <a:stretch>
              <a:fillRect/>
            </a:stretch>
          </p:blipFill>
          <p:spPr>
            <a:xfrm>
              <a:off x="7771896" y="5930414"/>
              <a:ext cx="1235636" cy="592925"/>
            </a:xfrm>
            <a:prstGeom prst="rect">
              <a:avLst/>
            </a:prstGeom>
            <a:ln w="12700" cap="flat">
              <a:noFill/>
              <a:miter lim="400000"/>
            </a:ln>
            <a:effectLst/>
          </p:spPr>
        </p:pic>
        <p:pic>
          <p:nvPicPr>
            <p:cNvPr id="27" name="image11.jpg"/>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4458329" y="5749530"/>
              <a:ext cx="902886" cy="865265"/>
            </a:xfrm>
            <a:prstGeom prst="rect">
              <a:avLst/>
            </a:prstGeom>
            <a:ln w="12700" cap="flat">
              <a:noFill/>
              <a:miter lim="400000"/>
            </a:ln>
            <a:effectLst/>
          </p:spPr>
        </p:pic>
        <p:pic>
          <p:nvPicPr>
            <p:cNvPr id="28" name="image12.jpg"/>
            <p:cNvPicPr/>
            <p:nvPr/>
          </p:nvPicPr>
          <p:blipFill>
            <a:blip r:embed="rId13" cstate="print">
              <a:extLst>
                <a:ext uri="{28A0092B-C50C-407E-A947-70E740481C1C}">
                  <a14:useLocalDpi xmlns:a14="http://schemas.microsoft.com/office/drawing/2010/main"/>
                </a:ext>
              </a:extLst>
            </a:blip>
            <a:stretch>
              <a:fillRect/>
            </a:stretch>
          </p:blipFill>
          <p:spPr>
            <a:xfrm>
              <a:off x="2721061" y="5713115"/>
              <a:ext cx="1579867" cy="901680"/>
            </a:xfrm>
            <a:prstGeom prst="rect">
              <a:avLst/>
            </a:prstGeom>
            <a:ln w="12700" cap="flat">
              <a:noFill/>
              <a:miter lim="400000"/>
            </a:ln>
            <a:effectLst/>
          </p:spPr>
        </p:pic>
        <p:pic>
          <p:nvPicPr>
            <p:cNvPr id="29" name="image13.jpg"/>
            <p:cNvPicPr/>
            <p:nvPr/>
          </p:nvPicPr>
          <p:blipFill>
            <a:blip r:embed="rId14" cstate="print">
              <a:extLst>
                <a:ext uri="{28A0092B-C50C-407E-A947-70E740481C1C}">
                  <a14:useLocalDpi xmlns:a14="http://schemas.microsoft.com/office/drawing/2010/main"/>
                </a:ext>
              </a:extLst>
            </a:blip>
            <a:stretch>
              <a:fillRect/>
            </a:stretch>
          </p:blipFill>
          <p:spPr>
            <a:xfrm>
              <a:off x="1628885" y="5722510"/>
              <a:ext cx="1046521" cy="1046523"/>
            </a:xfrm>
            <a:prstGeom prst="rect">
              <a:avLst/>
            </a:prstGeom>
            <a:ln w="12700" cap="flat">
              <a:noFill/>
              <a:miter lim="400000"/>
            </a:ln>
            <a:effectLst/>
          </p:spPr>
        </p:pic>
        <p:pic>
          <p:nvPicPr>
            <p:cNvPr id="30" name="ruforum.jpg"/>
            <p:cNvPicPr/>
            <p:nvPr/>
          </p:nvPicPr>
          <p:blipFill>
            <a:blip r:embed="rId15" cstate="print">
              <a:extLst>
                <a:ext uri="{28A0092B-C50C-407E-A947-70E740481C1C}">
                  <a14:useLocalDpi xmlns:a14="http://schemas.microsoft.com/office/drawing/2010/main"/>
                </a:ext>
              </a:extLst>
            </a:blip>
            <a:srcRect/>
            <a:stretch>
              <a:fillRect/>
            </a:stretch>
          </p:blipFill>
          <p:spPr>
            <a:xfrm>
              <a:off x="5374727" y="5874221"/>
              <a:ext cx="1540167" cy="612756"/>
            </a:xfrm>
            <a:prstGeom prst="rect">
              <a:avLst/>
            </a:prstGeom>
            <a:ln w="12700" cap="flat">
              <a:noFill/>
              <a:miter lim="400000"/>
            </a:ln>
            <a:effectLst/>
          </p:spPr>
        </p:pic>
      </p:grpSp>
      <p:pic>
        <p:nvPicPr>
          <p:cNvPr id="3" name="Picture 2" descr="506b05695aebfmakerere-university.jpg"/>
          <p:cNvPicPr>
            <a:picLocks noChangeAspect="1"/>
          </p:cNvPicPr>
          <p:nvPr userDrawn="1"/>
        </p:nvPicPr>
        <p:blipFill>
          <a:blip r:embed="rId16">
            <a:extLst>
              <a:ext uri="{28A0092B-C50C-407E-A947-70E740481C1C}">
                <a14:useLocalDpi xmlns:a14="http://schemas.microsoft.com/office/drawing/2010/main"/>
              </a:ext>
            </a:extLst>
          </a:blip>
          <a:stretch>
            <a:fillRect/>
          </a:stretch>
        </p:blipFill>
        <p:spPr>
          <a:xfrm>
            <a:off x="4789301" y="4534777"/>
            <a:ext cx="1093097" cy="953282"/>
          </a:xfrm>
          <a:prstGeom prst="rect">
            <a:avLst/>
          </a:prstGeom>
        </p:spPr>
      </p:pic>
    </p:spTree>
    <p:extLst>
      <p:ext uri="{BB962C8B-B14F-4D97-AF65-F5344CB8AC3E}">
        <p14:creationId xmlns:p14="http://schemas.microsoft.com/office/powerpoint/2010/main" val="590997605"/>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71475" y="88900"/>
            <a:ext cx="8455025" cy="812800"/>
          </a:xfrm>
        </p:spPr>
        <p:txBody>
          <a:bodyPr/>
          <a:lstStyle/>
          <a:p>
            <a:r>
              <a:rPr lang="en-US"/>
              <a:t>Click to edit Master title style</a:t>
            </a:r>
            <a:endParaRPr lang="en-GB"/>
          </a:p>
        </p:txBody>
      </p:sp>
      <p:sp>
        <p:nvSpPr>
          <p:cNvPr id="3" name="Table Placeholder 2"/>
          <p:cNvSpPr>
            <a:spLocks noGrp="1"/>
          </p:cNvSpPr>
          <p:nvPr>
            <p:ph type="tbl" idx="1"/>
          </p:nvPr>
        </p:nvSpPr>
        <p:spPr>
          <a:xfrm>
            <a:off x="371475" y="1211263"/>
            <a:ext cx="8480425" cy="4779962"/>
          </a:xfrm>
        </p:spPr>
        <p:txBody>
          <a:bodyPr/>
          <a:lstStyle/>
          <a:p>
            <a:endParaRPr lang="en-GB"/>
          </a:p>
        </p:txBody>
      </p:sp>
      <p:sp>
        <p:nvSpPr>
          <p:cNvPr id="4" name="Footer Placeholder 3"/>
          <p:cNvSpPr>
            <a:spLocks noGrp="1"/>
          </p:cNvSpPr>
          <p:nvPr>
            <p:ph type="ftr" sz="quarter" idx="10"/>
          </p:nvPr>
        </p:nvSpPr>
        <p:spPr>
          <a:xfrm>
            <a:off x="817563" y="6481763"/>
            <a:ext cx="5753100" cy="376237"/>
          </a:xfrm>
        </p:spPr>
        <p:txBody>
          <a:bodyPr/>
          <a:lstStyle>
            <a:lvl1pPr>
              <a:defRPr/>
            </a:lvl1pPr>
          </a:lstStyle>
          <a:p>
            <a:endParaRPr lang="en-GB">
              <a:solidFill>
                <a:prstClr val="black">
                  <a:tint val="75000"/>
                </a:prstClr>
              </a:solidFill>
            </a:endParaRPr>
          </a:p>
        </p:txBody>
      </p:sp>
    </p:spTree>
    <p:extLst>
      <p:ext uri="{BB962C8B-B14F-4D97-AF65-F5344CB8AC3E}">
        <p14:creationId xmlns:p14="http://schemas.microsoft.com/office/powerpoint/2010/main" val="1631247146"/>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A8E02F-450A-3347-B251-A0CD3FF74DC7}" type="datetime1">
              <a:rPr lang="en-US" smtClean="0"/>
              <a:t>7/29/2019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0F4311-B5AC-2841-96E8-2E481065DB52}" type="slidenum">
              <a:rPr lang="en-US" smtClean="0"/>
              <a:t>‹#›</a:t>
            </a:fld>
            <a:endParaRPr lang="en-US"/>
          </a:p>
        </p:txBody>
      </p:sp>
    </p:spTree>
    <p:extLst>
      <p:ext uri="{BB962C8B-B14F-4D97-AF65-F5344CB8AC3E}">
        <p14:creationId xmlns:p14="http://schemas.microsoft.com/office/powerpoint/2010/main" val="13691844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71487" y="1825625"/>
            <a:ext cx="2900363"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825625"/>
            <a:ext cx="2900363"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0FCDDBA-4996-A249-ADFC-AF0FABD3B875}" type="datetime1">
              <a:rPr lang="en-US" smtClean="0"/>
              <a:t>7/29/2019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0F4311-B5AC-2841-96E8-2E481065DB52}" type="slidenum">
              <a:rPr lang="en-US" smtClean="0"/>
              <a:t>‹#›</a:t>
            </a:fld>
            <a:endParaRPr lang="en-US"/>
          </a:p>
        </p:txBody>
      </p:sp>
    </p:spTree>
    <p:extLst>
      <p:ext uri="{BB962C8B-B14F-4D97-AF65-F5344CB8AC3E}">
        <p14:creationId xmlns:p14="http://schemas.microsoft.com/office/powerpoint/2010/main" val="1595151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FBA349F-6007-FC47-AF72-FB68D1C48825}" type="datetime1">
              <a:rPr lang="en-US" smtClean="0"/>
              <a:t>7/29/2019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0F4311-B5AC-2841-96E8-2E481065DB52}" type="slidenum">
              <a:rPr lang="en-US" smtClean="0"/>
              <a:t>‹#›</a:t>
            </a:fld>
            <a:endParaRPr lang="en-US"/>
          </a:p>
        </p:txBody>
      </p:sp>
    </p:spTree>
    <p:extLst>
      <p:ext uri="{BB962C8B-B14F-4D97-AF65-F5344CB8AC3E}">
        <p14:creationId xmlns:p14="http://schemas.microsoft.com/office/powerpoint/2010/main" val="5285374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F66B892-46F7-9040-BF59-7765BC5943C3}" type="datetime1">
              <a:rPr lang="en-US" smtClean="0"/>
              <a:t>7/29/2019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0F4311-B5AC-2841-96E8-2E481065DB52}" type="slidenum">
              <a:rPr lang="en-US" smtClean="0"/>
              <a:t>‹#›</a:t>
            </a:fld>
            <a:endParaRPr lang="en-US"/>
          </a:p>
        </p:txBody>
      </p:sp>
    </p:spTree>
    <p:extLst>
      <p:ext uri="{BB962C8B-B14F-4D97-AF65-F5344CB8AC3E}">
        <p14:creationId xmlns:p14="http://schemas.microsoft.com/office/powerpoint/2010/main" val="1136625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F7BA02-4318-DD41-9ABA-FE7FF6308437}" type="datetime1">
              <a:rPr lang="en-US" smtClean="0"/>
              <a:t>7/29/2019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0F4311-B5AC-2841-96E8-2E481065DB52}" type="slidenum">
              <a:rPr lang="en-US" smtClean="0"/>
              <a:t>‹#›</a:t>
            </a:fld>
            <a:endParaRPr lang="en-US"/>
          </a:p>
        </p:txBody>
      </p:sp>
    </p:spTree>
    <p:extLst>
      <p:ext uri="{BB962C8B-B14F-4D97-AF65-F5344CB8AC3E}">
        <p14:creationId xmlns:p14="http://schemas.microsoft.com/office/powerpoint/2010/main" val="1395822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5C623A3-4CCE-4340-9A8D-159ABF484256}" type="datetime1">
              <a:rPr lang="en-US" smtClean="0"/>
              <a:t>7/29/2019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0F4311-B5AC-2841-96E8-2E481065DB52}" type="slidenum">
              <a:rPr lang="en-US" smtClean="0"/>
              <a:t>‹#›</a:t>
            </a:fld>
            <a:endParaRPr lang="en-US"/>
          </a:p>
        </p:txBody>
      </p:sp>
    </p:spTree>
    <p:extLst>
      <p:ext uri="{BB962C8B-B14F-4D97-AF65-F5344CB8AC3E}">
        <p14:creationId xmlns:p14="http://schemas.microsoft.com/office/powerpoint/2010/main" val="4763388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E5ADD61-50F6-7C43-8828-DFB7708DA326}" type="datetime1">
              <a:rPr lang="en-US" smtClean="0"/>
              <a:t>7/29/2019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0F4311-B5AC-2841-96E8-2E481065DB52}" type="slidenum">
              <a:rPr lang="en-US" smtClean="0"/>
              <a:t>‹#›</a:t>
            </a:fld>
            <a:endParaRPr lang="en-US"/>
          </a:p>
        </p:txBody>
      </p:sp>
    </p:spTree>
    <p:extLst>
      <p:ext uri="{BB962C8B-B14F-4D97-AF65-F5344CB8AC3E}">
        <p14:creationId xmlns:p14="http://schemas.microsoft.com/office/powerpoint/2010/main" val="76966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CC578ED-1C94-EB4F-8146-56208A46C78F}" type="datetime1">
              <a:rPr lang="en-US" smtClean="0"/>
              <a:t>7/29/2019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10F4311-B5AC-2841-96E8-2E481065DB52}" type="slidenum">
              <a:rPr lang="en-US" smtClean="0"/>
              <a:t>‹#›</a:t>
            </a:fld>
            <a:endParaRPr lang="en-US"/>
          </a:p>
        </p:txBody>
      </p:sp>
    </p:spTree>
    <p:extLst>
      <p:ext uri="{BB962C8B-B14F-4D97-AF65-F5344CB8AC3E}">
        <p14:creationId xmlns:p14="http://schemas.microsoft.com/office/powerpoint/2010/main" val="4773485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42218643-F8F9-D744-A8BF-2006A3C31CDC}" type="datetime1">
              <a:rPr lang="en-US" smtClean="0">
                <a:solidFill>
                  <a:prstClr val="black">
                    <a:tint val="75000"/>
                  </a:prstClr>
                </a:solidFill>
              </a:rPr>
              <a:t>7/29/2019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F4F3EDCE-8713-5549-AD14-6F85A1AFCD62}"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5857102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3.xml"/><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06671" y="2746299"/>
            <a:ext cx="7530651" cy="1569660"/>
          </a:xfrm>
          <a:prstGeom prst="rect">
            <a:avLst/>
          </a:prstGeom>
          <a:noFill/>
        </p:spPr>
        <p:txBody>
          <a:bodyPr wrap="none" rtlCol="0">
            <a:spAutoFit/>
          </a:bodyPr>
          <a:lstStyle/>
          <a:p>
            <a:pPr algn="ctr"/>
            <a:r>
              <a:rPr lang="en-US" sz="2400" dirty="0"/>
              <a:t>Chapter 3</a:t>
            </a:r>
          </a:p>
          <a:p>
            <a:pPr algn="ctr"/>
            <a:r>
              <a:rPr lang="en-US" sz="2400" b="1" i="1" dirty="0"/>
              <a:t>Understanding Clients’ Needs</a:t>
            </a:r>
          </a:p>
          <a:p>
            <a:pPr algn="ctr"/>
            <a:r>
              <a:rPr lang="en-GB" sz="2400" dirty="0" err="1">
                <a:latin typeface="Calibri" panose="020F0502020204030204" pitchFamily="34" charset="0"/>
              </a:rPr>
              <a:t>Pangirayi</a:t>
            </a:r>
            <a:r>
              <a:rPr lang="en-GB" sz="2400" dirty="0">
                <a:latin typeface="Calibri" panose="020F0502020204030204" pitchFamily="34" charset="0"/>
              </a:rPr>
              <a:t> </a:t>
            </a:r>
            <a:r>
              <a:rPr lang="en-GB" sz="2400" dirty="0" err="1">
                <a:latin typeface="Calibri" panose="020F0502020204030204" pitchFamily="34" charset="0"/>
              </a:rPr>
              <a:t>Tongoona</a:t>
            </a:r>
            <a:r>
              <a:rPr lang="en-GB" sz="2400" dirty="0">
                <a:latin typeface="Calibri" panose="020F0502020204030204" pitchFamily="34" charset="0"/>
              </a:rPr>
              <a:t>, </a:t>
            </a:r>
            <a:r>
              <a:rPr lang="en-GB" sz="2400" dirty="0" err="1">
                <a:latin typeface="Calibri" panose="020F0502020204030204" pitchFamily="34" charset="0"/>
              </a:rPr>
              <a:t>Agyemang</a:t>
            </a:r>
            <a:r>
              <a:rPr lang="en-GB" sz="2400" dirty="0">
                <a:latin typeface="Calibri" panose="020F0502020204030204" pitchFamily="34" charset="0"/>
              </a:rPr>
              <a:t> Danquah and Eric Danquah</a:t>
            </a:r>
          </a:p>
          <a:p>
            <a:pPr algn="ctr"/>
            <a:r>
              <a:rPr lang="en-US" sz="2400" i="1" dirty="0"/>
              <a:t> </a:t>
            </a:r>
          </a:p>
        </p:txBody>
      </p:sp>
      <p:sp>
        <p:nvSpPr>
          <p:cNvPr id="3" name="TextBox 2"/>
          <p:cNvSpPr txBox="1"/>
          <p:nvPr/>
        </p:nvSpPr>
        <p:spPr>
          <a:xfrm>
            <a:off x="1960568" y="1260967"/>
            <a:ext cx="5117909" cy="830997"/>
          </a:xfrm>
          <a:prstGeom prst="rect">
            <a:avLst/>
          </a:prstGeom>
          <a:solidFill>
            <a:schemeClr val="tx1"/>
          </a:solidFill>
        </p:spPr>
        <p:txBody>
          <a:bodyPr wrap="square" rtlCol="0">
            <a:spAutoFit/>
          </a:bodyPr>
          <a:lstStyle/>
          <a:p>
            <a:pPr algn="ctr"/>
            <a:endParaRPr lang="de-CH" sz="4800" b="1" dirty="0">
              <a:solidFill>
                <a:schemeClr val="bg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468310"/>
            <a:ext cx="9144000" cy="2314560"/>
          </a:xfrm>
          <a:prstGeom prst="rect">
            <a:avLst/>
          </a:prstGeom>
        </p:spPr>
      </p:pic>
      <p:sp>
        <p:nvSpPr>
          <p:cNvPr id="5" name="TextBox 4"/>
          <p:cNvSpPr txBox="1"/>
          <p:nvPr/>
        </p:nvSpPr>
        <p:spPr>
          <a:xfrm>
            <a:off x="31605" y="471504"/>
            <a:ext cx="8975834" cy="954107"/>
          </a:xfrm>
          <a:prstGeom prst="rect">
            <a:avLst/>
          </a:prstGeom>
          <a:solidFill>
            <a:schemeClr val="tx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2800" b="1" dirty="0">
                <a:solidFill>
                  <a:schemeClr val="bg1"/>
                </a:solidFill>
              </a:rPr>
              <a:t>The Business of Plant Breeding:  </a:t>
            </a:r>
          </a:p>
          <a:p>
            <a:pPr algn="ctr"/>
            <a:r>
              <a:rPr lang="en-GB" sz="2800" i="1" dirty="0">
                <a:solidFill>
                  <a:schemeClr val="bg1"/>
                </a:solidFill>
              </a:rPr>
              <a:t>Market-led approaches to new variety design in Africa </a:t>
            </a:r>
            <a:endParaRPr lang="en-US" sz="2800" i="1" dirty="0">
              <a:solidFill>
                <a:schemeClr val="bg1"/>
              </a:solidFill>
            </a:endParaRPr>
          </a:p>
        </p:txBody>
      </p:sp>
    </p:spTree>
    <p:extLst>
      <p:ext uri="{BB962C8B-B14F-4D97-AF65-F5344CB8AC3E}">
        <p14:creationId xmlns:p14="http://schemas.microsoft.com/office/powerpoint/2010/main" val="838082580"/>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a:t>3. Markets and Market Segments </a:t>
            </a:r>
            <a:endParaRPr lang="en-US" b="1" dirty="0"/>
          </a:p>
        </p:txBody>
      </p:sp>
      <p:sp>
        <p:nvSpPr>
          <p:cNvPr id="3" name="Content Placeholder 2"/>
          <p:cNvSpPr>
            <a:spLocks noGrp="1"/>
          </p:cNvSpPr>
          <p:nvPr>
            <p:ph idx="1"/>
          </p:nvPr>
        </p:nvSpPr>
        <p:spPr>
          <a:xfrm>
            <a:off x="457200" y="1600200"/>
            <a:ext cx="8229600" cy="3240741"/>
          </a:xfrm>
        </p:spPr>
        <p:txBody>
          <a:bodyPr>
            <a:normAutofit/>
          </a:bodyPr>
          <a:lstStyle/>
          <a:p>
            <a:pPr lvl="0">
              <a:lnSpc>
                <a:spcPct val="90000"/>
              </a:lnSpc>
              <a:spcAft>
                <a:spcPts val="1200"/>
              </a:spcAft>
            </a:pPr>
            <a:r>
              <a:rPr lang="en-US" sz="2800" dirty="0"/>
              <a:t>A market is a forum that allows buyers and sellers of a specific good or service to interact in order to facilitate an exchange</a:t>
            </a:r>
          </a:p>
          <a:p>
            <a:pPr>
              <a:lnSpc>
                <a:spcPct val="90000"/>
              </a:lnSpc>
              <a:spcAft>
                <a:spcPts val="1200"/>
              </a:spcAft>
            </a:pPr>
            <a:r>
              <a:rPr lang="en-US" sz="2800" dirty="0"/>
              <a:t>The price paid by individuals during the transaction may be determined by many factors but usually it is driven by supply and demand</a:t>
            </a:r>
          </a:p>
        </p:txBody>
      </p:sp>
      <p:sp>
        <p:nvSpPr>
          <p:cNvPr id="4" name="Slide Number Placeholder 3"/>
          <p:cNvSpPr>
            <a:spLocks noGrp="1"/>
          </p:cNvSpPr>
          <p:nvPr>
            <p:ph type="sldNum" sz="quarter" idx="12"/>
          </p:nvPr>
        </p:nvSpPr>
        <p:spPr/>
        <p:txBody>
          <a:bodyPr/>
          <a:lstStyle/>
          <a:p>
            <a:endParaRPr lang="en-US" dirty="0">
              <a:solidFill>
                <a:prstClr val="black">
                  <a:tint val="75000"/>
                </a:prstClr>
              </a:solidFill>
            </a:endParaRPr>
          </a:p>
        </p:txBody>
      </p:sp>
    </p:spTree>
    <p:extLst>
      <p:ext uri="{BB962C8B-B14F-4D97-AF65-F5344CB8AC3E}">
        <p14:creationId xmlns:p14="http://schemas.microsoft.com/office/powerpoint/2010/main" val="17717908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a:t>Market Segments</a:t>
            </a:r>
            <a:endParaRPr lang="en-US" sz="4000" dirty="0"/>
          </a:p>
        </p:txBody>
      </p:sp>
      <p:sp>
        <p:nvSpPr>
          <p:cNvPr id="3" name="Content Placeholder 2"/>
          <p:cNvSpPr>
            <a:spLocks noGrp="1"/>
          </p:cNvSpPr>
          <p:nvPr>
            <p:ph idx="1"/>
          </p:nvPr>
        </p:nvSpPr>
        <p:spPr>
          <a:xfrm>
            <a:off x="110359" y="1417638"/>
            <a:ext cx="8891751" cy="5022009"/>
          </a:xfrm>
        </p:spPr>
        <p:txBody>
          <a:bodyPr>
            <a:noAutofit/>
          </a:bodyPr>
          <a:lstStyle/>
          <a:p>
            <a:pPr>
              <a:lnSpc>
                <a:spcPct val="90000"/>
              </a:lnSpc>
              <a:spcBef>
                <a:spcPts val="24"/>
              </a:spcBef>
              <a:spcAft>
                <a:spcPts val="1400"/>
              </a:spcAft>
            </a:pPr>
            <a:r>
              <a:rPr lang="en-US" sz="2800" dirty="0"/>
              <a:t>A new crop variety should be designed to meet a group of individual clients’ or organizations’ needs that have set of common requirements. This is termed a </a:t>
            </a:r>
            <a:r>
              <a:rPr lang="en-US" sz="2800" b="1" i="1" dirty="0"/>
              <a:t>market segment</a:t>
            </a:r>
            <a:r>
              <a:rPr lang="en-US" sz="2800" dirty="0"/>
              <a:t>.</a:t>
            </a:r>
          </a:p>
          <a:p>
            <a:pPr>
              <a:lnSpc>
                <a:spcPct val="90000"/>
              </a:lnSpc>
              <a:spcBef>
                <a:spcPts val="24"/>
              </a:spcBef>
              <a:spcAft>
                <a:spcPts val="1400"/>
              </a:spcAft>
            </a:pPr>
            <a:r>
              <a:rPr lang="en-US" sz="2800" dirty="0"/>
              <a:t>Understanding market segmentation is required because it defines the scope and likelihood of farmer adoption.</a:t>
            </a:r>
          </a:p>
          <a:p>
            <a:pPr>
              <a:lnSpc>
                <a:spcPct val="90000"/>
              </a:lnSpc>
              <a:spcBef>
                <a:spcPts val="24"/>
              </a:spcBef>
              <a:spcAft>
                <a:spcPts val="1400"/>
              </a:spcAft>
            </a:pPr>
            <a:r>
              <a:rPr lang="en-US" sz="2800" b="1" i="1" dirty="0"/>
              <a:t>Market segmentation </a:t>
            </a:r>
            <a:r>
              <a:rPr lang="en-US" sz="2800" dirty="0"/>
              <a:t>can be defined as</a:t>
            </a:r>
            <a:r>
              <a:rPr lang="en-US" sz="2800" i="1" dirty="0"/>
              <a:t> “a strategy that involves dividing a broad target market (such as a crop) into subsets of consumers, businesses or countries with common needs and priorities, and then designing and implementing strategies to serve them”.</a:t>
            </a:r>
            <a:endParaRPr lang="en-US" sz="2800" dirty="0"/>
          </a:p>
        </p:txBody>
      </p:sp>
      <p:sp>
        <p:nvSpPr>
          <p:cNvPr id="4" name="Slide Number Placeholder 3"/>
          <p:cNvSpPr>
            <a:spLocks noGrp="1"/>
          </p:cNvSpPr>
          <p:nvPr>
            <p:ph type="sldNum" sz="quarter" idx="12"/>
          </p:nvPr>
        </p:nvSpPr>
        <p:spPr/>
        <p:txBody>
          <a:bodyPr/>
          <a:lstStyle/>
          <a:p>
            <a:endParaRPr lang="en-US" dirty="0">
              <a:solidFill>
                <a:prstClr val="black">
                  <a:tint val="75000"/>
                </a:prstClr>
              </a:solidFill>
            </a:endParaRPr>
          </a:p>
        </p:txBody>
      </p:sp>
    </p:spTree>
    <p:extLst>
      <p:ext uri="{BB962C8B-B14F-4D97-AF65-F5344CB8AC3E}">
        <p14:creationId xmlns:p14="http://schemas.microsoft.com/office/powerpoint/2010/main" val="19111531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a:t>Examples of Market Segments</a:t>
            </a:r>
            <a:endParaRPr lang="en-US" sz="4000" dirty="0"/>
          </a:p>
        </p:txBody>
      </p:sp>
      <p:sp>
        <p:nvSpPr>
          <p:cNvPr id="3" name="Content Placeholder 2"/>
          <p:cNvSpPr>
            <a:spLocks noGrp="1"/>
          </p:cNvSpPr>
          <p:nvPr>
            <p:ph idx="1"/>
          </p:nvPr>
        </p:nvSpPr>
        <p:spPr>
          <a:xfrm>
            <a:off x="78831" y="1417638"/>
            <a:ext cx="9002110" cy="5022009"/>
          </a:xfrm>
        </p:spPr>
        <p:txBody>
          <a:bodyPr>
            <a:noAutofit/>
          </a:bodyPr>
          <a:lstStyle/>
          <a:p>
            <a:pPr>
              <a:lnSpc>
                <a:spcPct val="90000"/>
              </a:lnSpc>
              <a:spcBef>
                <a:spcPts val="24"/>
              </a:spcBef>
              <a:spcAft>
                <a:spcPts val="1400"/>
              </a:spcAft>
            </a:pPr>
            <a:r>
              <a:rPr lang="en-US" sz="2800" dirty="0"/>
              <a:t>A group of farmers that grow a crop in a particular agronomic way </a:t>
            </a:r>
          </a:p>
          <a:p>
            <a:pPr lvl="1">
              <a:lnSpc>
                <a:spcPct val="90000"/>
              </a:lnSpc>
              <a:spcBef>
                <a:spcPts val="24"/>
              </a:spcBef>
              <a:spcAft>
                <a:spcPts val="1400"/>
              </a:spcAft>
            </a:pPr>
            <a:r>
              <a:rPr lang="en-US" sz="2400" dirty="0"/>
              <a:t>e.g. Tomatoes grown in open field conditions in a specified agro-ecological zone or in intensive production under vinyl shelters</a:t>
            </a:r>
          </a:p>
          <a:p>
            <a:pPr>
              <a:lnSpc>
                <a:spcPct val="90000"/>
              </a:lnSpc>
              <a:spcBef>
                <a:spcPts val="24"/>
              </a:spcBef>
              <a:spcAft>
                <a:spcPts val="1400"/>
              </a:spcAft>
            </a:pPr>
            <a:r>
              <a:rPr lang="en-US" sz="2800" dirty="0"/>
              <a:t>Traders selling a specific market class of beans </a:t>
            </a:r>
          </a:p>
          <a:p>
            <a:pPr>
              <a:lnSpc>
                <a:spcPct val="90000"/>
              </a:lnSpc>
              <a:spcBef>
                <a:spcPts val="24"/>
              </a:spcBef>
              <a:spcAft>
                <a:spcPts val="1400"/>
              </a:spcAft>
            </a:pPr>
            <a:r>
              <a:rPr lang="en-US" sz="2800" dirty="0"/>
              <a:t>A group of processors that require a unique product type</a:t>
            </a:r>
          </a:p>
          <a:p>
            <a:pPr lvl="1">
              <a:lnSpc>
                <a:spcPct val="90000"/>
              </a:lnSpc>
              <a:spcBef>
                <a:spcPts val="24"/>
              </a:spcBef>
              <a:spcAft>
                <a:spcPts val="1400"/>
              </a:spcAft>
            </a:pPr>
            <a:r>
              <a:rPr lang="en-US" sz="2400" dirty="0"/>
              <a:t>e.g. Cassava that is suitable for production of fuel alcohol </a:t>
            </a:r>
          </a:p>
          <a:p>
            <a:pPr>
              <a:lnSpc>
                <a:spcPct val="90000"/>
              </a:lnSpc>
              <a:spcBef>
                <a:spcPts val="24"/>
              </a:spcBef>
              <a:spcAft>
                <a:spcPts val="1400"/>
              </a:spcAft>
            </a:pPr>
            <a:r>
              <a:rPr lang="en-US" sz="2800" dirty="0"/>
              <a:t>Consumers with different varietal preferences </a:t>
            </a:r>
          </a:p>
          <a:p>
            <a:pPr lvl="1">
              <a:lnSpc>
                <a:spcPct val="90000"/>
              </a:lnSpc>
              <a:spcBef>
                <a:spcPts val="24"/>
              </a:spcBef>
              <a:spcAft>
                <a:spcPts val="1400"/>
              </a:spcAft>
            </a:pPr>
            <a:r>
              <a:rPr lang="en-US" sz="2400" dirty="0"/>
              <a:t>e.g. Purchasing Irish potatoes for boiling or frying</a:t>
            </a:r>
          </a:p>
        </p:txBody>
      </p:sp>
      <p:sp>
        <p:nvSpPr>
          <p:cNvPr id="4" name="Slide Number Placeholder 3"/>
          <p:cNvSpPr>
            <a:spLocks noGrp="1"/>
          </p:cNvSpPr>
          <p:nvPr>
            <p:ph type="sldNum" sz="quarter" idx="12"/>
          </p:nvPr>
        </p:nvSpPr>
        <p:spPr/>
        <p:txBody>
          <a:bodyPr/>
          <a:lstStyle/>
          <a:p>
            <a:endParaRPr lang="en-US" dirty="0">
              <a:solidFill>
                <a:prstClr val="black">
                  <a:tint val="75000"/>
                </a:prstClr>
              </a:solidFill>
            </a:endParaRPr>
          </a:p>
        </p:txBody>
      </p:sp>
    </p:spTree>
    <p:extLst>
      <p:ext uri="{BB962C8B-B14F-4D97-AF65-F5344CB8AC3E}">
        <p14:creationId xmlns:p14="http://schemas.microsoft.com/office/powerpoint/2010/main" val="8383863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4000" b="1" dirty="0"/>
              <a:t>Fresh Tomatoes, their Uses and Pricing Segments</a:t>
            </a:r>
          </a:p>
        </p:txBody>
      </p:sp>
      <p:pic>
        <p:nvPicPr>
          <p:cNvPr id="5" name="Picture 4" descr="\\CHWSFC01VFIL16\t611443$\Documents\Demand-led breeding\Ghana tomato implementation\large vine tomatoes.jpg"/>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80492" y="1801904"/>
            <a:ext cx="3366617" cy="2128835"/>
          </a:xfrm>
          <a:prstGeom prst="rect">
            <a:avLst/>
          </a:prstGeom>
          <a:noFill/>
          <a:ln>
            <a:noFill/>
          </a:ln>
        </p:spPr>
      </p:pic>
      <p:sp>
        <p:nvSpPr>
          <p:cNvPr id="6" name="Text Box 2"/>
          <p:cNvSpPr txBox="1">
            <a:spLocks noChangeArrowheads="1"/>
          </p:cNvSpPr>
          <p:nvPr/>
        </p:nvSpPr>
        <p:spPr bwMode="auto">
          <a:xfrm>
            <a:off x="267536" y="3944188"/>
            <a:ext cx="2959758" cy="1085010"/>
          </a:xfrm>
          <a:prstGeom prst="rect">
            <a:avLst/>
          </a:prstGeom>
          <a:noFill/>
          <a:ln w="9525">
            <a:noFill/>
            <a:miter lim="800000"/>
            <a:headEnd/>
            <a:tailEnd/>
          </a:ln>
        </p:spPr>
        <p:txBody>
          <a:bodyPr rot="0" vert="horz" wrap="square" lIns="91440" tIns="45720" rIns="91440" bIns="45720" anchor="ctr" anchorCtr="0">
            <a:noAutofit/>
          </a:bodyPr>
          <a:lstStyle/>
          <a:p>
            <a:pPr defTabSz="457200">
              <a:spcAft>
                <a:spcPts val="1200"/>
              </a:spcAft>
            </a:pPr>
            <a:r>
              <a:rPr lang="en-US" dirty="0">
                <a:solidFill>
                  <a:prstClr val="black"/>
                </a:solidFill>
                <a:ea typeface="Calibri" charset="0"/>
                <a:cs typeface="Times New Roman" charset="0"/>
              </a:rPr>
              <a:t>Type:     Large tomatoes</a:t>
            </a:r>
            <a:br>
              <a:rPr lang="en-US" dirty="0">
                <a:solidFill>
                  <a:prstClr val="black"/>
                </a:solidFill>
                <a:ea typeface="Calibri" charset="0"/>
                <a:cs typeface="Times New Roman" charset="0"/>
              </a:rPr>
            </a:br>
            <a:r>
              <a:rPr lang="en-US" dirty="0">
                <a:solidFill>
                  <a:prstClr val="black"/>
                </a:solidFill>
                <a:ea typeface="Calibri" charset="0"/>
                <a:cs typeface="Times New Roman" charset="0"/>
              </a:rPr>
              <a:t>Use:       Fresh sliced, cooking</a:t>
            </a:r>
            <a:br>
              <a:rPr lang="en-US" dirty="0">
                <a:solidFill>
                  <a:prstClr val="black"/>
                </a:solidFill>
                <a:ea typeface="Calibri" charset="0"/>
                <a:cs typeface="Times New Roman" charset="0"/>
              </a:rPr>
            </a:br>
            <a:r>
              <a:rPr lang="en-US" dirty="0">
                <a:solidFill>
                  <a:prstClr val="black"/>
                </a:solidFill>
                <a:ea typeface="Calibri" charset="0"/>
                <a:cs typeface="Times New Roman" charset="0"/>
              </a:rPr>
              <a:t>Pricing:  Economy price</a:t>
            </a:r>
          </a:p>
        </p:txBody>
      </p:sp>
      <p:pic>
        <p:nvPicPr>
          <p:cNvPr id="7" name="Picture 6" descr="\\CHWSFC01VFIL16\t611443$\Documents\Demand-led breeding\Ghana tomato implementation\vine mini tomatos .jpg"/>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3515558" y="1801904"/>
            <a:ext cx="3009219" cy="2128836"/>
          </a:xfrm>
          <a:prstGeom prst="rect">
            <a:avLst/>
          </a:prstGeom>
          <a:noFill/>
          <a:ln>
            <a:noFill/>
          </a:ln>
        </p:spPr>
      </p:pic>
      <p:sp>
        <p:nvSpPr>
          <p:cNvPr id="8" name="Text Box 2"/>
          <p:cNvSpPr txBox="1">
            <a:spLocks noChangeArrowheads="1"/>
          </p:cNvSpPr>
          <p:nvPr/>
        </p:nvSpPr>
        <p:spPr bwMode="auto">
          <a:xfrm>
            <a:off x="3502111" y="3944187"/>
            <a:ext cx="2888195" cy="1083600"/>
          </a:xfrm>
          <a:prstGeom prst="rect">
            <a:avLst/>
          </a:prstGeom>
          <a:noFill/>
          <a:ln w="9525">
            <a:noFill/>
            <a:miter lim="800000"/>
            <a:headEnd/>
            <a:tailEnd/>
          </a:ln>
        </p:spPr>
        <p:txBody>
          <a:bodyPr rot="0" vert="horz" wrap="square" lIns="91440" tIns="45720" rIns="91440" bIns="45720" anchor="ctr" anchorCtr="0">
            <a:noAutofit/>
          </a:bodyPr>
          <a:lstStyle/>
          <a:p>
            <a:pPr defTabSz="457200">
              <a:spcAft>
                <a:spcPts val="1200"/>
              </a:spcAft>
            </a:pPr>
            <a:r>
              <a:rPr lang="en-US" dirty="0">
                <a:solidFill>
                  <a:prstClr val="black"/>
                </a:solidFill>
                <a:ea typeface="Calibri" charset="0"/>
                <a:cs typeface="Times New Roman" charset="0"/>
              </a:rPr>
              <a:t>Type:     Cherry (on the vine)</a:t>
            </a:r>
            <a:br>
              <a:rPr lang="en-US" dirty="0">
                <a:solidFill>
                  <a:prstClr val="black"/>
                </a:solidFill>
                <a:ea typeface="Calibri" charset="0"/>
                <a:cs typeface="Times New Roman" charset="0"/>
              </a:rPr>
            </a:br>
            <a:r>
              <a:rPr lang="en-US" dirty="0">
                <a:solidFill>
                  <a:prstClr val="black"/>
                </a:solidFill>
                <a:ea typeface="Calibri" charset="0"/>
                <a:cs typeface="Times New Roman" charset="0"/>
              </a:rPr>
              <a:t>Use:	      Salads</a:t>
            </a:r>
            <a:br>
              <a:rPr lang="en-US" dirty="0">
                <a:solidFill>
                  <a:prstClr val="black"/>
                </a:solidFill>
                <a:ea typeface="Calibri" charset="0"/>
                <a:cs typeface="Times New Roman" charset="0"/>
              </a:rPr>
            </a:br>
            <a:r>
              <a:rPr lang="en-US" dirty="0">
                <a:solidFill>
                  <a:prstClr val="black"/>
                </a:solidFill>
                <a:ea typeface="Calibri" charset="0"/>
                <a:cs typeface="Times New Roman" charset="0"/>
              </a:rPr>
              <a:t>Pricing:  Mid-range price</a:t>
            </a:r>
          </a:p>
        </p:txBody>
      </p:sp>
      <p:pic>
        <p:nvPicPr>
          <p:cNvPr id="9" name="Picture 8" descr="\\CHWSFC01VFIL16\t611443$\Documents\Demand-led breeding\Ghana tomato implementation\Plum yellow tomatos 2 .jpg"/>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bwMode="auto">
          <a:xfrm>
            <a:off x="6593226" y="1801904"/>
            <a:ext cx="2490009" cy="2128836"/>
          </a:xfrm>
          <a:prstGeom prst="rect">
            <a:avLst/>
          </a:prstGeom>
          <a:noFill/>
          <a:ln>
            <a:noFill/>
          </a:ln>
        </p:spPr>
      </p:pic>
      <p:sp>
        <p:nvSpPr>
          <p:cNvPr id="10" name="Text Box 2"/>
          <p:cNvSpPr txBox="1">
            <a:spLocks noChangeArrowheads="1"/>
          </p:cNvSpPr>
          <p:nvPr/>
        </p:nvSpPr>
        <p:spPr bwMode="auto">
          <a:xfrm>
            <a:off x="6376859" y="3929270"/>
            <a:ext cx="2807483" cy="1085070"/>
          </a:xfrm>
          <a:prstGeom prst="rect">
            <a:avLst/>
          </a:prstGeom>
          <a:noFill/>
          <a:ln w="9525">
            <a:noFill/>
            <a:miter lim="800000"/>
            <a:headEnd/>
            <a:tailEnd/>
          </a:ln>
        </p:spPr>
        <p:txBody>
          <a:bodyPr rot="0" vert="horz" wrap="square" lIns="91440" tIns="45720" rIns="91440" bIns="45720" anchor="ctr" anchorCtr="0">
            <a:noAutofit/>
          </a:bodyPr>
          <a:lstStyle/>
          <a:p>
            <a:pPr defTabSz="457200">
              <a:spcAft>
                <a:spcPts val="1200"/>
              </a:spcAft>
            </a:pPr>
            <a:r>
              <a:rPr lang="en-US" dirty="0">
                <a:solidFill>
                  <a:prstClr val="black"/>
                </a:solidFill>
                <a:ea typeface="Calibri" charset="0"/>
                <a:cs typeface="Times New Roman" charset="0"/>
              </a:rPr>
              <a:t>Type:     Mini, amber plum</a:t>
            </a:r>
            <a:br>
              <a:rPr lang="en-US" dirty="0">
                <a:solidFill>
                  <a:prstClr val="black"/>
                </a:solidFill>
                <a:ea typeface="Calibri" charset="0"/>
                <a:cs typeface="Times New Roman" charset="0"/>
              </a:rPr>
            </a:br>
            <a:r>
              <a:rPr lang="en-US" dirty="0">
                <a:solidFill>
                  <a:prstClr val="black"/>
                </a:solidFill>
                <a:ea typeface="Calibri" charset="0"/>
                <a:cs typeface="Times New Roman" charset="0"/>
              </a:rPr>
              <a:t>Use:       Salads and snacking</a:t>
            </a:r>
            <a:br>
              <a:rPr lang="en-US" dirty="0">
                <a:solidFill>
                  <a:prstClr val="black"/>
                </a:solidFill>
                <a:ea typeface="Calibri" charset="0"/>
                <a:cs typeface="Times New Roman" charset="0"/>
              </a:rPr>
            </a:br>
            <a:r>
              <a:rPr lang="en-US" dirty="0">
                <a:solidFill>
                  <a:prstClr val="black"/>
                </a:solidFill>
                <a:ea typeface="Calibri" charset="0"/>
                <a:cs typeface="Times New Roman" charset="0"/>
              </a:rPr>
              <a:t>Pricing:  Premium price</a:t>
            </a:r>
          </a:p>
        </p:txBody>
      </p:sp>
      <p:sp>
        <p:nvSpPr>
          <p:cNvPr id="3" name="Slide Number Placeholder 2"/>
          <p:cNvSpPr>
            <a:spLocks noGrp="1"/>
          </p:cNvSpPr>
          <p:nvPr>
            <p:ph type="sldNum" sz="quarter" idx="12"/>
          </p:nvPr>
        </p:nvSpPr>
        <p:spPr/>
        <p:txBody>
          <a:bodyPr/>
          <a:lstStyle/>
          <a:p>
            <a:endParaRPr lang="en-US" dirty="0">
              <a:solidFill>
                <a:prstClr val="black">
                  <a:tint val="75000"/>
                </a:prstClr>
              </a:solidFill>
            </a:endParaRPr>
          </a:p>
        </p:txBody>
      </p:sp>
    </p:spTree>
    <p:extLst>
      <p:ext uri="{BB962C8B-B14F-4D97-AF65-F5344CB8AC3E}">
        <p14:creationId xmlns:p14="http://schemas.microsoft.com/office/powerpoint/2010/main" val="1119966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4000" b="1" dirty="0"/>
              <a:t>Simplified Tomato Value Chain in Ghana Market Segments</a:t>
            </a:r>
          </a:p>
        </p:txBody>
      </p:sp>
      <p:grpSp>
        <p:nvGrpSpPr>
          <p:cNvPr id="11" name="Group 10"/>
          <p:cNvGrpSpPr/>
          <p:nvPr/>
        </p:nvGrpSpPr>
        <p:grpSpPr>
          <a:xfrm>
            <a:off x="1212110" y="1719074"/>
            <a:ext cx="6681316" cy="4951578"/>
            <a:chOff x="1480014" y="577211"/>
            <a:chExt cx="5476877" cy="5443178"/>
          </a:xfrm>
        </p:grpSpPr>
        <p:cxnSp>
          <p:nvCxnSpPr>
            <p:cNvPr id="12" name="Straight Connector 11"/>
            <p:cNvCxnSpPr/>
            <p:nvPr/>
          </p:nvCxnSpPr>
          <p:spPr>
            <a:xfrm flipV="1">
              <a:off x="4324321" y="5389979"/>
              <a:ext cx="901031" cy="0"/>
            </a:xfrm>
            <a:prstGeom prst="line">
              <a:avLst/>
            </a:prstGeom>
            <a:ln>
              <a:solidFill>
                <a:srgbClr val="000000"/>
              </a:solidFill>
              <a:prstDash val="sysDash"/>
            </a:ln>
          </p:spPr>
          <p:style>
            <a:lnRef idx="2">
              <a:schemeClr val="accent4"/>
            </a:lnRef>
            <a:fillRef idx="0">
              <a:schemeClr val="accent4"/>
            </a:fillRef>
            <a:effectRef idx="1">
              <a:schemeClr val="accent4"/>
            </a:effectRef>
            <a:fontRef idx="minor">
              <a:schemeClr val="tx1"/>
            </a:fontRef>
          </p:style>
        </p:cxnSp>
        <p:cxnSp>
          <p:nvCxnSpPr>
            <p:cNvPr id="13" name="Straight Connector 12"/>
            <p:cNvCxnSpPr/>
            <p:nvPr/>
          </p:nvCxnSpPr>
          <p:spPr>
            <a:xfrm flipV="1">
              <a:off x="4171921" y="4211939"/>
              <a:ext cx="901031" cy="0"/>
            </a:xfrm>
            <a:prstGeom prst="line">
              <a:avLst/>
            </a:prstGeom>
            <a:ln>
              <a:solidFill>
                <a:srgbClr val="000000"/>
              </a:solidFill>
              <a:prstDash val="sysDash"/>
            </a:ln>
          </p:spPr>
          <p:style>
            <a:lnRef idx="2">
              <a:schemeClr val="accent4"/>
            </a:lnRef>
            <a:fillRef idx="0">
              <a:schemeClr val="accent4"/>
            </a:fillRef>
            <a:effectRef idx="1">
              <a:schemeClr val="accent4"/>
            </a:effectRef>
            <a:fontRef idx="minor">
              <a:schemeClr val="tx1"/>
            </a:fontRef>
          </p:style>
        </p:cxnSp>
        <p:sp>
          <p:nvSpPr>
            <p:cNvPr id="14" name="Rectangle 13"/>
            <p:cNvSpPr/>
            <p:nvPr/>
          </p:nvSpPr>
          <p:spPr>
            <a:xfrm>
              <a:off x="1480014" y="577212"/>
              <a:ext cx="1563724" cy="995990"/>
            </a:xfrm>
            <a:prstGeom prst="rect">
              <a:avLst/>
            </a:prstGeom>
            <a:solidFill>
              <a:srgbClr val="FFFF00"/>
            </a:solidFill>
            <a:ln/>
          </p:spPr>
          <p:style>
            <a:lnRef idx="1">
              <a:schemeClr val="accent4"/>
            </a:lnRef>
            <a:fillRef idx="2">
              <a:schemeClr val="accent4"/>
            </a:fillRef>
            <a:effectRef idx="1">
              <a:schemeClr val="accent4"/>
            </a:effectRef>
            <a:fontRef idx="minor">
              <a:schemeClr val="dk1"/>
            </a:fontRef>
          </p:style>
          <p:txBody>
            <a:bodyPr rtlCol="0" anchor="ctr"/>
            <a:lstStyle/>
            <a:p>
              <a:pPr algn="ctr" defTabSz="457200"/>
              <a:r>
                <a:rPr lang="en-US" dirty="0">
                  <a:solidFill>
                    <a:prstClr val="black"/>
                  </a:solidFill>
                </a:rPr>
                <a:t>Seed </a:t>
              </a:r>
              <a:r>
                <a:rPr lang="en-US">
                  <a:solidFill>
                    <a:prstClr val="black"/>
                  </a:solidFill>
                </a:rPr>
                <a:t>producers/</a:t>
              </a:r>
            </a:p>
            <a:p>
              <a:pPr algn="ctr" defTabSz="457200"/>
              <a:r>
                <a:rPr lang="en-US" dirty="0">
                  <a:solidFill>
                    <a:prstClr val="black"/>
                  </a:solidFill>
                </a:rPr>
                <a:t>suppliers</a:t>
              </a:r>
            </a:p>
          </p:txBody>
        </p:sp>
        <p:sp>
          <p:nvSpPr>
            <p:cNvPr id="15" name="Rectangle 14"/>
            <p:cNvSpPr/>
            <p:nvPr/>
          </p:nvSpPr>
          <p:spPr>
            <a:xfrm>
              <a:off x="3248253" y="1736004"/>
              <a:ext cx="1204818" cy="667485"/>
            </a:xfrm>
            <a:prstGeom prst="rect">
              <a:avLst/>
            </a:prstGeom>
            <a:solidFill>
              <a:srgbClr val="FFFF00"/>
            </a:solidFill>
            <a:ln/>
          </p:spPr>
          <p:style>
            <a:lnRef idx="1">
              <a:schemeClr val="accent4"/>
            </a:lnRef>
            <a:fillRef idx="2">
              <a:schemeClr val="accent4"/>
            </a:fillRef>
            <a:effectRef idx="1">
              <a:schemeClr val="accent4"/>
            </a:effectRef>
            <a:fontRef idx="minor">
              <a:schemeClr val="dk1"/>
            </a:fontRef>
          </p:style>
          <p:txBody>
            <a:bodyPr rtlCol="0" anchor="ctr"/>
            <a:lstStyle/>
            <a:p>
              <a:pPr algn="ctr" defTabSz="457200"/>
              <a:r>
                <a:rPr lang="en-US" dirty="0">
                  <a:solidFill>
                    <a:prstClr val="black"/>
                  </a:solidFill>
                </a:rPr>
                <a:t>Farmers</a:t>
              </a:r>
            </a:p>
          </p:txBody>
        </p:sp>
        <p:sp>
          <p:nvSpPr>
            <p:cNvPr id="16" name="Rectangle 15"/>
            <p:cNvSpPr/>
            <p:nvPr/>
          </p:nvSpPr>
          <p:spPr>
            <a:xfrm>
              <a:off x="3242382" y="2816371"/>
              <a:ext cx="1204818" cy="667485"/>
            </a:xfrm>
            <a:prstGeom prst="rect">
              <a:avLst/>
            </a:prstGeom>
            <a:solidFill>
              <a:srgbClr val="FFFF00"/>
            </a:solidFill>
            <a:ln/>
          </p:spPr>
          <p:style>
            <a:lnRef idx="1">
              <a:schemeClr val="accent4"/>
            </a:lnRef>
            <a:fillRef idx="2">
              <a:schemeClr val="accent4"/>
            </a:fillRef>
            <a:effectRef idx="1">
              <a:schemeClr val="accent4"/>
            </a:effectRef>
            <a:fontRef idx="minor">
              <a:schemeClr val="dk1"/>
            </a:fontRef>
          </p:style>
          <p:txBody>
            <a:bodyPr rtlCol="0" anchor="ctr"/>
            <a:lstStyle/>
            <a:p>
              <a:pPr algn="ctr" defTabSz="457200"/>
              <a:r>
                <a:rPr lang="en-US">
                  <a:solidFill>
                    <a:prstClr val="black"/>
                  </a:solidFill>
                </a:rPr>
                <a:t>Market Queens</a:t>
              </a:r>
              <a:endParaRPr lang="en-US" dirty="0">
                <a:solidFill>
                  <a:prstClr val="black"/>
                </a:solidFill>
              </a:endParaRPr>
            </a:p>
          </p:txBody>
        </p:sp>
        <p:sp>
          <p:nvSpPr>
            <p:cNvPr id="17" name="Rectangle 16"/>
            <p:cNvSpPr/>
            <p:nvPr/>
          </p:nvSpPr>
          <p:spPr>
            <a:xfrm>
              <a:off x="3248253" y="3913772"/>
              <a:ext cx="1204818" cy="667485"/>
            </a:xfrm>
            <a:prstGeom prst="rect">
              <a:avLst/>
            </a:prstGeom>
            <a:solidFill>
              <a:srgbClr val="FFFF00"/>
            </a:solidFill>
            <a:ln/>
          </p:spPr>
          <p:style>
            <a:lnRef idx="1">
              <a:schemeClr val="accent4"/>
            </a:lnRef>
            <a:fillRef idx="2">
              <a:schemeClr val="accent4"/>
            </a:fillRef>
            <a:effectRef idx="1">
              <a:schemeClr val="accent4"/>
            </a:effectRef>
            <a:fontRef idx="minor">
              <a:schemeClr val="dk1"/>
            </a:fontRef>
          </p:style>
          <p:txBody>
            <a:bodyPr rtlCol="0" anchor="ctr"/>
            <a:lstStyle/>
            <a:p>
              <a:pPr algn="ctr" defTabSz="457200"/>
              <a:r>
                <a:rPr lang="en-US" dirty="0">
                  <a:solidFill>
                    <a:prstClr val="black"/>
                  </a:solidFill>
                </a:rPr>
                <a:t>Retailer</a:t>
              </a:r>
            </a:p>
          </p:txBody>
        </p:sp>
        <p:sp>
          <p:nvSpPr>
            <p:cNvPr id="18" name="Rectangle 17"/>
            <p:cNvSpPr/>
            <p:nvPr/>
          </p:nvSpPr>
          <p:spPr>
            <a:xfrm>
              <a:off x="3144696" y="5016580"/>
              <a:ext cx="1375956" cy="667485"/>
            </a:xfrm>
            <a:prstGeom prst="rect">
              <a:avLst/>
            </a:prstGeom>
            <a:solidFill>
              <a:srgbClr val="FFFF00"/>
            </a:solidFill>
            <a:ln/>
          </p:spPr>
          <p:style>
            <a:lnRef idx="1">
              <a:schemeClr val="accent4"/>
            </a:lnRef>
            <a:fillRef idx="2">
              <a:schemeClr val="accent4"/>
            </a:fillRef>
            <a:effectRef idx="1">
              <a:schemeClr val="accent4"/>
            </a:effectRef>
            <a:fontRef idx="minor">
              <a:schemeClr val="dk1"/>
            </a:fontRef>
          </p:style>
          <p:txBody>
            <a:bodyPr rtlCol="0" anchor="ctr"/>
            <a:lstStyle/>
            <a:p>
              <a:pPr algn="ctr" defTabSz="457200"/>
              <a:r>
                <a:rPr lang="en-US" dirty="0">
                  <a:solidFill>
                    <a:prstClr val="black"/>
                  </a:solidFill>
                </a:rPr>
                <a:t>Consumers</a:t>
              </a:r>
            </a:p>
          </p:txBody>
        </p:sp>
        <p:sp>
          <p:nvSpPr>
            <p:cNvPr id="19" name="Rectangle 18"/>
            <p:cNvSpPr/>
            <p:nvPr/>
          </p:nvSpPr>
          <p:spPr>
            <a:xfrm>
              <a:off x="4568232" y="577211"/>
              <a:ext cx="2123401" cy="1012272"/>
            </a:xfrm>
            <a:prstGeom prst="rect">
              <a:avLst/>
            </a:prstGeom>
            <a:solidFill>
              <a:srgbClr val="FFFF00"/>
            </a:solidFill>
            <a:ln/>
          </p:spPr>
          <p:style>
            <a:lnRef idx="1">
              <a:schemeClr val="accent4"/>
            </a:lnRef>
            <a:fillRef idx="2">
              <a:schemeClr val="accent4"/>
            </a:fillRef>
            <a:effectRef idx="1">
              <a:schemeClr val="accent4"/>
            </a:effectRef>
            <a:fontRef idx="minor">
              <a:schemeClr val="dk1"/>
            </a:fontRef>
          </p:style>
          <p:txBody>
            <a:bodyPr rtlCol="0" anchor="ctr"/>
            <a:lstStyle/>
            <a:p>
              <a:pPr algn="ctr" defTabSz="457200"/>
              <a:r>
                <a:rPr lang="en-US" dirty="0">
                  <a:solidFill>
                    <a:prstClr val="black"/>
                  </a:solidFill>
                </a:rPr>
                <a:t>Local seed producers/farmer saved seeds (informal)</a:t>
              </a:r>
            </a:p>
          </p:txBody>
        </p:sp>
        <p:sp>
          <p:nvSpPr>
            <p:cNvPr id="20" name="Rectangle 19"/>
            <p:cNvSpPr/>
            <p:nvPr/>
          </p:nvSpPr>
          <p:spPr>
            <a:xfrm>
              <a:off x="4861290" y="5041000"/>
              <a:ext cx="2095601" cy="979389"/>
            </a:xfrm>
            <a:prstGeom prst="rect">
              <a:avLst/>
            </a:prstGeom>
            <a:solidFill>
              <a:srgbClr val="FFFF00"/>
            </a:solidFill>
            <a:ln/>
          </p:spPr>
          <p:style>
            <a:lnRef idx="1">
              <a:schemeClr val="accent4"/>
            </a:lnRef>
            <a:fillRef idx="2">
              <a:schemeClr val="accent4"/>
            </a:fillRef>
            <a:effectRef idx="1">
              <a:schemeClr val="accent4"/>
            </a:effectRef>
            <a:fontRef idx="minor">
              <a:schemeClr val="dk1"/>
            </a:fontRef>
          </p:style>
          <p:txBody>
            <a:bodyPr rtlCol="0" anchor="ctr"/>
            <a:lstStyle/>
            <a:p>
              <a:pPr marL="342900" indent="-342900" defTabSz="457200">
                <a:buFontTx/>
                <a:buAutoNum type="arabicPeriod"/>
              </a:pPr>
              <a:r>
                <a:rPr lang="en-US" dirty="0">
                  <a:solidFill>
                    <a:prstClr val="black"/>
                  </a:solidFill>
                </a:rPr>
                <a:t>Hotels &amp; Restaurants</a:t>
              </a:r>
            </a:p>
            <a:p>
              <a:pPr marL="342900" indent="-342900" defTabSz="457200">
                <a:buFontTx/>
                <a:buAutoNum type="arabicPeriod"/>
              </a:pPr>
              <a:r>
                <a:rPr lang="en-US" dirty="0">
                  <a:solidFill>
                    <a:prstClr val="black"/>
                  </a:solidFill>
                </a:rPr>
                <a:t>Local households</a:t>
              </a:r>
            </a:p>
            <a:p>
              <a:pPr marL="342900" indent="-342900" defTabSz="457200">
                <a:buFontTx/>
                <a:buAutoNum type="arabicPeriod"/>
              </a:pPr>
              <a:r>
                <a:rPr lang="en-US" dirty="0">
                  <a:solidFill>
                    <a:prstClr val="black"/>
                  </a:solidFill>
                </a:rPr>
                <a:t>Expatriates</a:t>
              </a:r>
            </a:p>
          </p:txBody>
        </p:sp>
        <p:sp>
          <p:nvSpPr>
            <p:cNvPr id="21" name="Rectangle 20"/>
            <p:cNvSpPr/>
            <p:nvPr/>
          </p:nvSpPr>
          <p:spPr>
            <a:xfrm>
              <a:off x="4861290" y="3793177"/>
              <a:ext cx="2095600" cy="858042"/>
            </a:xfrm>
            <a:prstGeom prst="rect">
              <a:avLst/>
            </a:prstGeom>
            <a:solidFill>
              <a:srgbClr val="FFFF00"/>
            </a:solidFill>
            <a:ln/>
          </p:spPr>
          <p:style>
            <a:lnRef idx="1">
              <a:schemeClr val="accent4"/>
            </a:lnRef>
            <a:fillRef idx="2">
              <a:schemeClr val="accent4"/>
            </a:fillRef>
            <a:effectRef idx="1">
              <a:schemeClr val="accent4"/>
            </a:effectRef>
            <a:fontRef idx="minor">
              <a:schemeClr val="dk1"/>
            </a:fontRef>
          </p:style>
          <p:txBody>
            <a:bodyPr rtlCol="0" anchor="ctr"/>
            <a:lstStyle/>
            <a:p>
              <a:pPr marL="342900" indent="-342900" defTabSz="457200">
                <a:buFontTx/>
                <a:buAutoNum type="arabicPeriod"/>
              </a:pPr>
              <a:r>
                <a:rPr lang="en-US" dirty="0">
                  <a:solidFill>
                    <a:prstClr val="black"/>
                  </a:solidFill>
                </a:rPr>
                <a:t>Open market</a:t>
              </a:r>
            </a:p>
            <a:p>
              <a:pPr marL="342900" indent="-342900" defTabSz="457200">
                <a:buFontTx/>
                <a:buAutoNum type="arabicPeriod"/>
              </a:pPr>
              <a:r>
                <a:rPr lang="en-US" dirty="0">
                  <a:solidFill>
                    <a:prstClr val="black"/>
                  </a:solidFill>
                </a:rPr>
                <a:t>Roadside grocery</a:t>
              </a:r>
            </a:p>
            <a:p>
              <a:pPr marL="342900" indent="-342900" defTabSz="457200">
                <a:buFontTx/>
                <a:buAutoNum type="arabicPeriod"/>
              </a:pPr>
              <a:r>
                <a:rPr lang="en-US" dirty="0">
                  <a:solidFill>
                    <a:prstClr val="black"/>
                  </a:solidFill>
                </a:rPr>
                <a:t>Supermarkets</a:t>
              </a:r>
            </a:p>
          </p:txBody>
        </p:sp>
        <p:cxnSp>
          <p:nvCxnSpPr>
            <p:cNvPr id="22" name="Straight Arrow Connector 21"/>
            <p:cNvCxnSpPr/>
            <p:nvPr/>
          </p:nvCxnSpPr>
          <p:spPr>
            <a:xfrm>
              <a:off x="3826112" y="2452340"/>
              <a:ext cx="0" cy="29891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3" name="Elbow Connector 22"/>
            <p:cNvCxnSpPr/>
            <p:nvPr/>
          </p:nvCxnSpPr>
          <p:spPr>
            <a:xfrm rot="10800000" flipV="1">
              <a:off x="4536933" y="1670884"/>
              <a:ext cx="884750" cy="482534"/>
            </a:xfrm>
            <a:prstGeom prst="bentConnector3">
              <a:avLst>
                <a:gd name="adj1" fmla="val 2154"/>
              </a:avLst>
            </a:prstGeom>
            <a:ln>
              <a:tailEnd type="arrow"/>
            </a:ln>
          </p:spPr>
          <p:style>
            <a:lnRef idx="2">
              <a:schemeClr val="dk1"/>
            </a:lnRef>
            <a:fillRef idx="0">
              <a:schemeClr val="dk1"/>
            </a:fillRef>
            <a:effectRef idx="1">
              <a:schemeClr val="dk1"/>
            </a:effectRef>
            <a:fontRef idx="minor">
              <a:schemeClr val="tx1"/>
            </a:fontRef>
          </p:style>
        </p:cxnSp>
        <p:cxnSp>
          <p:nvCxnSpPr>
            <p:cNvPr id="24" name="Elbow Connector 23"/>
            <p:cNvCxnSpPr/>
            <p:nvPr/>
          </p:nvCxnSpPr>
          <p:spPr>
            <a:xfrm rot="10800000" flipH="1" flipV="1">
              <a:off x="2273822" y="1670884"/>
              <a:ext cx="884750" cy="482534"/>
            </a:xfrm>
            <a:prstGeom prst="bentConnector3">
              <a:avLst>
                <a:gd name="adj1" fmla="val 2154"/>
              </a:avLst>
            </a:prstGeom>
            <a:ln>
              <a:tailEnd type="arrow"/>
            </a:ln>
          </p:spPr>
          <p:style>
            <a:lnRef idx="2">
              <a:schemeClr val="dk1"/>
            </a:lnRef>
            <a:fillRef idx="0">
              <a:schemeClr val="dk1"/>
            </a:fillRef>
            <a:effectRef idx="1">
              <a:schemeClr val="dk1"/>
            </a:effectRef>
            <a:fontRef idx="minor">
              <a:schemeClr val="tx1"/>
            </a:fontRef>
          </p:style>
        </p:cxnSp>
        <p:cxnSp>
          <p:nvCxnSpPr>
            <p:cNvPr id="25" name="Straight Arrow Connector 24"/>
            <p:cNvCxnSpPr/>
            <p:nvPr/>
          </p:nvCxnSpPr>
          <p:spPr>
            <a:xfrm>
              <a:off x="3826112" y="3544454"/>
              <a:ext cx="0" cy="29891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6" name="Straight Arrow Connector 25"/>
            <p:cNvCxnSpPr/>
            <p:nvPr/>
          </p:nvCxnSpPr>
          <p:spPr>
            <a:xfrm>
              <a:off x="3826112" y="4634939"/>
              <a:ext cx="0" cy="29891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sp>
        <p:nvSpPr>
          <p:cNvPr id="3" name="Slide Number Placeholder 2"/>
          <p:cNvSpPr>
            <a:spLocks noGrp="1"/>
          </p:cNvSpPr>
          <p:nvPr>
            <p:ph type="sldNum" sz="quarter" idx="12"/>
          </p:nvPr>
        </p:nvSpPr>
        <p:spPr/>
        <p:txBody>
          <a:bodyPr/>
          <a:lstStyle/>
          <a:p>
            <a:endParaRPr lang="en-US" dirty="0">
              <a:solidFill>
                <a:prstClr val="black">
                  <a:tint val="75000"/>
                </a:prstClr>
              </a:solidFill>
            </a:endParaRPr>
          </a:p>
        </p:txBody>
      </p:sp>
    </p:spTree>
    <p:extLst>
      <p:ext uri="{BB962C8B-B14F-4D97-AF65-F5344CB8AC3E}">
        <p14:creationId xmlns:p14="http://schemas.microsoft.com/office/powerpoint/2010/main" val="5813205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a:t>4. Clients within Value Chains</a:t>
            </a:r>
          </a:p>
        </p:txBody>
      </p:sp>
      <p:sp>
        <p:nvSpPr>
          <p:cNvPr id="3" name="Content Placeholder 2"/>
          <p:cNvSpPr>
            <a:spLocks noGrp="1"/>
          </p:cNvSpPr>
          <p:nvPr>
            <p:ph idx="1"/>
          </p:nvPr>
        </p:nvSpPr>
        <p:spPr>
          <a:xfrm>
            <a:off x="94596" y="1600200"/>
            <a:ext cx="8986354" cy="4525963"/>
          </a:xfrm>
        </p:spPr>
        <p:txBody>
          <a:bodyPr>
            <a:noAutofit/>
          </a:bodyPr>
          <a:lstStyle/>
          <a:p>
            <a:pPr>
              <a:lnSpc>
                <a:spcPct val="90000"/>
              </a:lnSpc>
              <a:spcBef>
                <a:spcPts val="600"/>
              </a:spcBef>
              <a:spcAft>
                <a:spcPts val="1200"/>
              </a:spcAft>
            </a:pPr>
            <a:r>
              <a:rPr lang="en-US" sz="2800" dirty="0"/>
              <a:t>Different clients in value chains have different requirements and often cannot all be satisfied with the same variety, especially when there are specialist properties required for processing </a:t>
            </a:r>
          </a:p>
          <a:p>
            <a:pPr>
              <a:lnSpc>
                <a:spcPct val="90000"/>
              </a:lnSpc>
              <a:spcBef>
                <a:spcPts val="600"/>
              </a:spcBef>
              <a:spcAft>
                <a:spcPts val="1200"/>
              </a:spcAft>
            </a:pPr>
            <a:r>
              <a:rPr lang="en-US" sz="2800" dirty="0"/>
              <a:t>Breeders should have regular contact with clients in all parts of the value chain and involve them in new variety design</a:t>
            </a:r>
          </a:p>
        </p:txBody>
      </p:sp>
      <p:sp>
        <p:nvSpPr>
          <p:cNvPr id="4" name="Slide Number Placeholder 3"/>
          <p:cNvSpPr>
            <a:spLocks noGrp="1"/>
          </p:cNvSpPr>
          <p:nvPr>
            <p:ph type="sldNum" sz="quarter" idx="12"/>
          </p:nvPr>
        </p:nvSpPr>
        <p:spPr/>
        <p:txBody>
          <a:bodyPr/>
          <a:lstStyle/>
          <a:p>
            <a:endParaRPr lang="en-US" dirty="0">
              <a:solidFill>
                <a:prstClr val="black">
                  <a:tint val="75000"/>
                </a:prstClr>
              </a:solidFill>
            </a:endParaRPr>
          </a:p>
        </p:txBody>
      </p:sp>
    </p:spTree>
    <p:extLst>
      <p:ext uri="{BB962C8B-B14F-4D97-AF65-F5344CB8AC3E}">
        <p14:creationId xmlns:p14="http://schemas.microsoft.com/office/powerpoint/2010/main" val="12603051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a:t>Group Exercise – Value Chains </a:t>
            </a:r>
          </a:p>
        </p:txBody>
      </p:sp>
      <p:sp>
        <p:nvSpPr>
          <p:cNvPr id="3" name="Content Placeholder 2"/>
          <p:cNvSpPr>
            <a:spLocks noGrp="1"/>
          </p:cNvSpPr>
          <p:nvPr>
            <p:ph idx="1"/>
          </p:nvPr>
        </p:nvSpPr>
        <p:spPr>
          <a:xfrm>
            <a:off x="299545" y="1600200"/>
            <a:ext cx="8655269" cy="4525963"/>
          </a:xfrm>
        </p:spPr>
        <p:txBody>
          <a:bodyPr>
            <a:noAutofit/>
          </a:bodyPr>
          <a:lstStyle/>
          <a:p>
            <a:pPr>
              <a:lnSpc>
                <a:spcPct val="90000"/>
              </a:lnSpc>
              <a:spcBef>
                <a:spcPts val="600"/>
              </a:spcBef>
              <a:spcAft>
                <a:spcPts val="1200"/>
              </a:spcAft>
            </a:pPr>
            <a:r>
              <a:rPr lang="en-US" sz="2800" dirty="0"/>
              <a:t>List the value chains in the crop(s) that you work with</a:t>
            </a:r>
          </a:p>
          <a:p>
            <a:pPr>
              <a:lnSpc>
                <a:spcPct val="90000"/>
              </a:lnSpc>
              <a:spcBef>
                <a:spcPts val="600"/>
              </a:spcBef>
              <a:spcAft>
                <a:spcPts val="1200"/>
              </a:spcAft>
            </a:pPr>
            <a:r>
              <a:rPr lang="en-US" sz="2800" dirty="0"/>
              <a:t>List the key stakeholders and value chain actors for one of the value chains that your breeding </a:t>
            </a:r>
            <a:r>
              <a:rPr lang="en-US" sz="2800" dirty="0" err="1"/>
              <a:t>programme</a:t>
            </a:r>
            <a:r>
              <a:rPr lang="en-US" sz="2800" dirty="0"/>
              <a:t> serves</a:t>
            </a:r>
          </a:p>
          <a:p>
            <a:pPr>
              <a:lnSpc>
                <a:spcPct val="90000"/>
              </a:lnSpc>
              <a:spcBef>
                <a:spcPts val="600"/>
              </a:spcBef>
              <a:spcAft>
                <a:spcPts val="1200"/>
              </a:spcAft>
            </a:pPr>
            <a:r>
              <a:rPr lang="en-US" sz="2800" dirty="0"/>
              <a:t>What is the relative importance of these actors in setting your breeding goal?</a:t>
            </a:r>
          </a:p>
        </p:txBody>
      </p:sp>
      <p:sp>
        <p:nvSpPr>
          <p:cNvPr id="4" name="Slide Number Placeholder 3"/>
          <p:cNvSpPr>
            <a:spLocks noGrp="1"/>
          </p:cNvSpPr>
          <p:nvPr>
            <p:ph type="sldNum" sz="quarter" idx="12"/>
          </p:nvPr>
        </p:nvSpPr>
        <p:spPr/>
        <p:txBody>
          <a:bodyPr/>
          <a:lstStyle/>
          <a:p>
            <a:endParaRPr lang="en-US" dirty="0">
              <a:solidFill>
                <a:prstClr val="black">
                  <a:tint val="75000"/>
                </a:prstClr>
              </a:solidFill>
            </a:endParaRPr>
          </a:p>
        </p:txBody>
      </p:sp>
    </p:spTree>
    <p:extLst>
      <p:ext uri="{BB962C8B-B14F-4D97-AF65-F5344CB8AC3E}">
        <p14:creationId xmlns:p14="http://schemas.microsoft.com/office/powerpoint/2010/main" val="41089373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12870"/>
          </a:xfrm>
        </p:spPr>
        <p:txBody>
          <a:bodyPr>
            <a:normAutofit fontScale="90000"/>
          </a:bodyPr>
          <a:lstStyle/>
          <a:p>
            <a:r>
              <a:rPr lang="en-US" sz="4000" b="1" dirty="0"/>
              <a:t>List of Actors in Crop Value Chains</a:t>
            </a:r>
            <a:endParaRPr lang="en-US" sz="40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612412141"/>
              </p:ext>
            </p:extLst>
          </p:nvPr>
        </p:nvGraphicFramePr>
        <p:xfrm>
          <a:off x="1467293" y="887508"/>
          <a:ext cx="6209414" cy="5880013"/>
        </p:xfrm>
        <a:graphic>
          <a:graphicData uri="http://schemas.openxmlformats.org/drawingml/2006/table">
            <a:tbl>
              <a:tblPr firstRow="1" firstCol="1" bandRow="1"/>
              <a:tblGrid>
                <a:gridCol w="3277795">
                  <a:extLst>
                    <a:ext uri="{9D8B030D-6E8A-4147-A177-3AD203B41FA5}">
                      <a16:colId xmlns:a16="http://schemas.microsoft.com/office/drawing/2014/main" val="20000"/>
                    </a:ext>
                  </a:extLst>
                </a:gridCol>
                <a:gridCol w="2931619">
                  <a:extLst>
                    <a:ext uri="{9D8B030D-6E8A-4147-A177-3AD203B41FA5}">
                      <a16:colId xmlns:a16="http://schemas.microsoft.com/office/drawing/2014/main" val="20001"/>
                    </a:ext>
                  </a:extLst>
                </a:gridCol>
              </a:tblGrid>
              <a:tr h="727369">
                <a:tc>
                  <a:txBody>
                    <a:bodyPr/>
                    <a:lstStyle/>
                    <a:p>
                      <a:pPr marL="228600">
                        <a:lnSpc>
                          <a:spcPct val="115000"/>
                        </a:lnSpc>
                        <a:spcAft>
                          <a:spcPts val="0"/>
                        </a:spcAft>
                      </a:pPr>
                      <a:r>
                        <a:rPr lang="en-US" sz="1400" dirty="0">
                          <a:effectLst/>
                          <a:latin typeface="Calibri" charset="0"/>
                          <a:ea typeface="Calibri" charset="0"/>
                          <a:cs typeface="Calibri" charset="0"/>
                        </a:rPr>
                        <a:t>Simple Crop Value Chain</a:t>
                      </a:r>
                      <a:br>
                        <a:rPr lang="en-US" sz="1400" dirty="0">
                          <a:effectLst/>
                          <a:latin typeface="Calibri" charset="0"/>
                          <a:ea typeface="Calibri" charset="0"/>
                          <a:cs typeface="Calibri" charset="0"/>
                        </a:rPr>
                      </a:br>
                      <a:r>
                        <a:rPr lang="en-US" sz="1400" dirty="0">
                          <a:effectLst/>
                          <a:latin typeface="Calibri" charset="0"/>
                          <a:ea typeface="Calibri" charset="0"/>
                          <a:cs typeface="Calibri" charset="0"/>
                        </a:rPr>
                        <a:t>(List 1)</a:t>
                      </a:r>
                      <a:endParaRPr lang="en-US" sz="1200" dirty="0">
                        <a:effectLst/>
                        <a:latin typeface="Calibri" charset="0"/>
                        <a:ea typeface="Calibri" charset="0"/>
                        <a:cs typeface="Calibri" charset="0"/>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GB" sz="1400" dirty="0">
                          <a:effectLst/>
                          <a:latin typeface="Calibri" charset="0"/>
                          <a:ea typeface="Calibri" charset="0"/>
                          <a:cs typeface="Calibri" charset="0"/>
                        </a:rPr>
                        <a:t>Complex Crop Value Chain Network</a:t>
                      </a:r>
                      <a:endParaRPr lang="en-US" sz="1200" dirty="0">
                        <a:effectLst/>
                        <a:latin typeface="Calibri" charset="0"/>
                        <a:ea typeface="Calibri" charset="0"/>
                        <a:cs typeface="Calibri" charset="0"/>
                      </a:endParaRPr>
                    </a:p>
                    <a:p>
                      <a:pPr>
                        <a:lnSpc>
                          <a:spcPct val="115000"/>
                        </a:lnSpc>
                        <a:spcAft>
                          <a:spcPts val="0"/>
                        </a:spcAft>
                      </a:pPr>
                      <a:r>
                        <a:rPr lang="en-GB" sz="1400" dirty="0">
                          <a:effectLst/>
                          <a:latin typeface="Calibri" charset="0"/>
                          <a:ea typeface="Calibri" charset="0"/>
                          <a:cs typeface="Calibri" charset="0"/>
                        </a:rPr>
                        <a:t>(List 2)</a:t>
                      </a:r>
                      <a:endParaRPr lang="en-US" sz="1200" dirty="0">
                        <a:effectLst/>
                        <a:latin typeface="Calibri" charset="0"/>
                        <a:ea typeface="Calibri" charset="0"/>
                        <a:cs typeface="Calibri" charset="0"/>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4684266">
                <a:tc>
                  <a:txBody>
                    <a:bodyPr/>
                    <a:lstStyle/>
                    <a:p>
                      <a:pPr marL="228600">
                        <a:lnSpc>
                          <a:spcPct val="115000"/>
                        </a:lnSpc>
                        <a:spcAft>
                          <a:spcPts val="0"/>
                        </a:spcAft>
                      </a:pPr>
                      <a:r>
                        <a:rPr lang="en-US" sz="1400" dirty="0">
                          <a:effectLst/>
                          <a:latin typeface="Calibri" charset="0"/>
                          <a:ea typeface="Calibri" charset="0"/>
                          <a:cs typeface="Calibri" charset="0"/>
                        </a:rPr>
                        <a:t>Seed company/distributor                Farmers                              </a:t>
                      </a:r>
                      <a:endParaRPr lang="en-US" sz="1200" dirty="0">
                        <a:effectLst/>
                        <a:latin typeface="Calibri" charset="0"/>
                        <a:ea typeface="Calibri" charset="0"/>
                        <a:cs typeface="Calibri" charset="0"/>
                      </a:endParaRPr>
                    </a:p>
                    <a:p>
                      <a:pPr marL="228600">
                        <a:lnSpc>
                          <a:spcPct val="115000"/>
                        </a:lnSpc>
                        <a:spcAft>
                          <a:spcPts val="0"/>
                        </a:spcAft>
                      </a:pPr>
                      <a:r>
                        <a:rPr lang="en-US" sz="1400" dirty="0">
                          <a:effectLst/>
                          <a:latin typeface="Calibri" charset="0"/>
                          <a:ea typeface="Calibri" charset="0"/>
                          <a:cs typeface="Calibri" charset="0"/>
                        </a:rPr>
                        <a:t>Local market                                        </a:t>
                      </a:r>
                      <a:endParaRPr lang="en-US" sz="1200" dirty="0">
                        <a:effectLst/>
                        <a:latin typeface="Calibri" charset="0"/>
                        <a:ea typeface="Calibri" charset="0"/>
                        <a:cs typeface="Calibri" charset="0"/>
                      </a:endParaRPr>
                    </a:p>
                    <a:p>
                      <a:pPr marL="228600">
                        <a:lnSpc>
                          <a:spcPct val="115000"/>
                        </a:lnSpc>
                        <a:spcAft>
                          <a:spcPts val="0"/>
                        </a:spcAft>
                      </a:pPr>
                      <a:r>
                        <a:rPr lang="en-US" sz="1400" dirty="0">
                          <a:effectLst/>
                          <a:latin typeface="Calibri" charset="0"/>
                          <a:ea typeface="Calibri" charset="0"/>
                          <a:cs typeface="Calibri" charset="0"/>
                        </a:rPr>
                        <a:t>Traders                                                </a:t>
                      </a:r>
                      <a:endParaRPr lang="en-US" sz="1200" dirty="0">
                        <a:effectLst/>
                        <a:latin typeface="Calibri" charset="0"/>
                        <a:ea typeface="Calibri" charset="0"/>
                        <a:cs typeface="Calibri" charset="0"/>
                      </a:endParaRPr>
                    </a:p>
                    <a:p>
                      <a:pPr marL="228600">
                        <a:lnSpc>
                          <a:spcPct val="115000"/>
                        </a:lnSpc>
                        <a:spcAft>
                          <a:spcPts val="0"/>
                        </a:spcAft>
                      </a:pPr>
                      <a:r>
                        <a:rPr lang="en-US" sz="1400" dirty="0">
                          <a:effectLst/>
                          <a:latin typeface="Calibri" charset="0"/>
                          <a:ea typeface="Calibri" charset="0"/>
                          <a:cs typeface="Calibri" charset="0"/>
                        </a:rPr>
                        <a:t>Processors                                    </a:t>
                      </a:r>
                      <a:endParaRPr lang="en-US" sz="1200" dirty="0">
                        <a:effectLst/>
                        <a:latin typeface="Calibri" charset="0"/>
                        <a:ea typeface="Calibri" charset="0"/>
                        <a:cs typeface="Calibri" charset="0"/>
                      </a:endParaRPr>
                    </a:p>
                    <a:p>
                      <a:pPr marL="228600">
                        <a:lnSpc>
                          <a:spcPct val="115000"/>
                        </a:lnSpc>
                        <a:spcAft>
                          <a:spcPts val="0"/>
                        </a:spcAft>
                      </a:pPr>
                      <a:r>
                        <a:rPr lang="en-US" sz="1400" dirty="0">
                          <a:effectLst/>
                          <a:latin typeface="Calibri" charset="0"/>
                          <a:ea typeface="Calibri" charset="0"/>
                          <a:cs typeface="Calibri" charset="0"/>
                        </a:rPr>
                        <a:t>Wholesalers                                       </a:t>
                      </a:r>
                      <a:endParaRPr lang="en-US" sz="1200" dirty="0">
                        <a:effectLst/>
                        <a:latin typeface="Calibri" charset="0"/>
                        <a:ea typeface="Calibri" charset="0"/>
                        <a:cs typeface="Calibri" charset="0"/>
                      </a:endParaRPr>
                    </a:p>
                    <a:p>
                      <a:pPr marL="228600">
                        <a:lnSpc>
                          <a:spcPct val="115000"/>
                        </a:lnSpc>
                        <a:spcAft>
                          <a:spcPts val="0"/>
                        </a:spcAft>
                      </a:pPr>
                      <a:r>
                        <a:rPr lang="en-US" sz="1400" dirty="0">
                          <a:effectLst/>
                          <a:latin typeface="Calibri" charset="0"/>
                          <a:ea typeface="Calibri" charset="0"/>
                          <a:cs typeface="Calibri" charset="0"/>
                        </a:rPr>
                        <a:t>Retailers                                              </a:t>
                      </a:r>
                      <a:endParaRPr lang="en-US" sz="1200" dirty="0">
                        <a:effectLst/>
                        <a:latin typeface="Calibri" charset="0"/>
                        <a:ea typeface="Calibri" charset="0"/>
                        <a:cs typeface="Calibri" charset="0"/>
                      </a:endParaRPr>
                    </a:p>
                    <a:p>
                      <a:pPr marL="228600">
                        <a:lnSpc>
                          <a:spcPct val="115000"/>
                        </a:lnSpc>
                        <a:spcAft>
                          <a:spcPts val="0"/>
                        </a:spcAft>
                      </a:pPr>
                      <a:r>
                        <a:rPr lang="en-US" sz="1400" dirty="0">
                          <a:effectLst/>
                          <a:latin typeface="Calibri" charset="0"/>
                          <a:ea typeface="Calibri" charset="0"/>
                          <a:cs typeface="Calibri" charset="0"/>
                        </a:rPr>
                        <a:t>Supermarkets</a:t>
                      </a:r>
                      <a:endParaRPr lang="en-US" sz="1200" dirty="0">
                        <a:effectLst/>
                        <a:latin typeface="Calibri" charset="0"/>
                        <a:ea typeface="Calibri" charset="0"/>
                        <a:cs typeface="Calibri" charset="0"/>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GB" sz="1400" dirty="0">
                          <a:effectLst/>
                          <a:latin typeface="Calibri" charset="0"/>
                          <a:ea typeface="Calibri" charset="0"/>
                          <a:cs typeface="Calibri" charset="0"/>
                        </a:rPr>
                        <a:t>Crop breeders</a:t>
                      </a:r>
                      <a:endParaRPr lang="en-US" sz="1200" dirty="0">
                        <a:effectLst/>
                        <a:latin typeface="Calibri" charset="0"/>
                        <a:ea typeface="Calibri" charset="0"/>
                        <a:cs typeface="Calibri" charset="0"/>
                      </a:endParaRPr>
                    </a:p>
                    <a:p>
                      <a:pPr>
                        <a:lnSpc>
                          <a:spcPct val="115000"/>
                        </a:lnSpc>
                        <a:spcAft>
                          <a:spcPts val="0"/>
                        </a:spcAft>
                      </a:pPr>
                      <a:r>
                        <a:rPr lang="en-GB" sz="1400" dirty="0">
                          <a:effectLst/>
                          <a:latin typeface="Calibri" charset="0"/>
                          <a:ea typeface="Calibri" charset="0"/>
                          <a:cs typeface="Calibri" charset="0"/>
                        </a:rPr>
                        <a:t>Variety release agencies</a:t>
                      </a:r>
                      <a:endParaRPr lang="en-US" sz="1200" dirty="0">
                        <a:effectLst/>
                        <a:latin typeface="Calibri" charset="0"/>
                        <a:ea typeface="Calibri" charset="0"/>
                        <a:cs typeface="Calibri" charset="0"/>
                      </a:endParaRPr>
                    </a:p>
                    <a:p>
                      <a:pPr>
                        <a:lnSpc>
                          <a:spcPct val="115000"/>
                        </a:lnSpc>
                        <a:spcAft>
                          <a:spcPts val="0"/>
                        </a:spcAft>
                      </a:pPr>
                      <a:r>
                        <a:rPr lang="en-GB" sz="1400" dirty="0">
                          <a:effectLst/>
                          <a:latin typeface="Calibri" charset="0"/>
                          <a:ea typeface="Calibri" charset="0"/>
                          <a:cs typeface="Calibri" charset="0"/>
                        </a:rPr>
                        <a:t>Seed producers</a:t>
                      </a:r>
                      <a:endParaRPr lang="en-US" sz="1200" dirty="0">
                        <a:effectLst/>
                        <a:latin typeface="Calibri" charset="0"/>
                        <a:ea typeface="Calibri" charset="0"/>
                        <a:cs typeface="Calibri" charset="0"/>
                      </a:endParaRPr>
                    </a:p>
                    <a:p>
                      <a:pPr>
                        <a:lnSpc>
                          <a:spcPct val="115000"/>
                        </a:lnSpc>
                        <a:spcAft>
                          <a:spcPts val="0"/>
                        </a:spcAft>
                      </a:pPr>
                      <a:r>
                        <a:rPr lang="en-GB" sz="1400" dirty="0">
                          <a:effectLst/>
                          <a:latin typeface="Calibri" charset="0"/>
                          <a:ea typeface="Calibri" charset="0"/>
                          <a:cs typeface="Calibri" charset="0"/>
                        </a:rPr>
                        <a:t>Seed companies</a:t>
                      </a:r>
                      <a:endParaRPr lang="en-US" sz="1200" dirty="0">
                        <a:effectLst/>
                        <a:latin typeface="Calibri" charset="0"/>
                        <a:ea typeface="Calibri" charset="0"/>
                        <a:cs typeface="Calibri" charset="0"/>
                      </a:endParaRPr>
                    </a:p>
                    <a:p>
                      <a:pPr>
                        <a:lnSpc>
                          <a:spcPct val="115000"/>
                        </a:lnSpc>
                        <a:spcAft>
                          <a:spcPts val="0"/>
                        </a:spcAft>
                      </a:pPr>
                      <a:r>
                        <a:rPr lang="en-GB" sz="1400" dirty="0">
                          <a:effectLst/>
                          <a:latin typeface="Calibri" charset="0"/>
                          <a:ea typeface="Calibri" charset="0"/>
                          <a:cs typeface="Calibri" charset="0"/>
                        </a:rPr>
                        <a:t>Agrochemicals</a:t>
                      </a:r>
                      <a:endParaRPr lang="en-US" sz="1200" dirty="0">
                        <a:effectLst/>
                        <a:latin typeface="Calibri" charset="0"/>
                        <a:ea typeface="Calibri" charset="0"/>
                        <a:cs typeface="Calibri" charset="0"/>
                      </a:endParaRPr>
                    </a:p>
                    <a:p>
                      <a:pPr>
                        <a:lnSpc>
                          <a:spcPct val="115000"/>
                        </a:lnSpc>
                        <a:spcAft>
                          <a:spcPts val="0"/>
                        </a:spcAft>
                      </a:pPr>
                      <a:r>
                        <a:rPr lang="en-GB" sz="1400" dirty="0">
                          <a:effectLst/>
                          <a:latin typeface="Calibri" charset="0"/>
                          <a:ea typeface="Calibri" charset="0"/>
                          <a:cs typeface="Calibri" charset="0"/>
                        </a:rPr>
                        <a:t>Farmers</a:t>
                      </a:r>
                      <a:endParaRPr lang="en-US" sz="1200" dirty="0">
                        <a:effectLst/>
                        <a:latin typeface="Calibri" charset="0"/>
                        <a:ea typeface="Calibri" charset="0"/>
                        <a:cs typeface="Calibri" charset="0"/>
                      </a:endParaRPr>
                    </a:p>
                    <a:p>
                      <a:pPr>
                        <a:lnSpc>
                          <a:spcPct val="115000"/>
                        </a:lnSpc>
                        <a:spcAft>
                          <a:spcPts val="0"/>
                        </a:spcAft>
                      </a:pPr>
                      <a:r>
                        <a:rPr lang="en-GB" sz="1400" dirty="0">
                          <a:effectLst/>
                          <a:latin typeface="Calibri" charset="0"/>
                          <a:ea typeface="Calibri" charset="0"/>
                          <a:cs typeface="Calibri" charset="0"/>
                        </a:rPr>
                        <a:t>Extension services</a:t>
                      </a:r>
                      <a:endParaRPr lang="en-US" sz="1200" dirty="0">
                        <a:effectLst/>
                        <a:latin typeface="Calibri" charset="0"/>
                        <a:ea typeface="Calibri" charset="0"/>
                        <a:cs typeface="Calibri" charset="0"/>
                      </a:endParaRPr>
                    </a:p>
                    <a:p>
                      <a:pPr>
                        <a:lnSpc>
                          <a:spcPct val="115000"/>
                        </a:lnSpc>
                        <a:spcAft>
                          <a:spcPts val="0"/>
                        </a:spcAft>
                      </a:pPr>
                      <a:r>
                        <a:rPr lang="en-GB" sz="1400" dirty="0">
                          <a:effectLst/>
                          <a:latin typeface="Calibri" charset="0"/>
                          <a:ea typeface="Calibri" charset="0"/>
                          <a:cs typeface="Calibri" charset="0"/>
                        </a:rPr>
                        <a:t>Commodity producers</a:t>
                      </a:r>
                      <a:endParaRPr lang="en-US" sz="1200" dirty="0">
                        <a:effectLst/>
                        <a:latin typeface="Calibri" charset="0"/>
                        <a:ea typeface="Calibri" charset="0"/>
                        <a:cs typeface="Calibri" charset="0"/>
                      </a:endParaRPr>
                    </a:p>
                    <a:p>
                      <a:pPr>
                        <a:lnSpc>
                          <a:spcPct val="115000"/>
                        </a:lnSpc>
                        <a:spcAft>
                          <a:spcPts val="0"/>
                        </a:spcAft>
                      </a:pPr>
                      <a:r>
                        <a:rPr lang="en-GB" sz="1400" dirty="0">
                          <a:effectLst/>
                          <a:latin typeface="Calibri" charset="0"/>
                          <a:ea typeface="Calibri" charset="0"/>
                          <a:cs typeface="Calibri" charset="0"/>
                        </a:rPr>
                        <a:t>Millers</a:t>
                      </a:r>
                      <a:endParaRPr lang="en-US" sz="1200" dirty="0">
                        <a:effectLst/>
                        <a:latin typeface="Calibri" charset="0"/>
                        <a:ea typeface="Calibri" charset="0"/>
                        <a:cs typeface="Calibri" charset="0"/>
                      </a:endParaRPr>
                    </a:p>
                    <a:p>
                      <a:pPr>
                        <a:lnSpc>
                          <a:spcPct val="115000"/>
                        </a:lnSpc>
                        <a:spcAft>
                          <a:spcPts val="0"/>
                        </a:spcAft>
                      </a:pPr>
                      <a:r>
                        <a:rPr lang="en-GB" sz="1400" dirty="0">
                          <a:effectLst/>
                          <a:latin typeface="Calibri" charset="0"/>
                          <a:ea typeface="Calibri" charset="0"/>
                          <a:cs typeface="Calibri" charset="0"/>
                        </a:rPr>
                        <a:t>Refiners</a:t>
                      </a:r>
                      <a:endParaRPr lang="en-US" sz="1200" dirty="0">
                        <a:effectLst/>
                        <a:latin typeface="Calibri" charset="0"/>
                        <a:ea typeface="Calibri" charset="0"/>
                        <a:cs typeface="Calibri" charset="0"/>
                      </a:endParaRPr>
                    </a:p>
                    <a:p>
                      <a:pPr>
                        <a:lnSpc>
                          <a:spcPct val="115000"/>
                        </a:lnSpc>
                        <a:spcAft>
                          <a:spcPts val="0"/>
                        </a:spcAft>
                      </a:pPr>
                      <a:r>
                        <a:rPr lang="en-GB" sz="1400" dirty="0">
                          <a:effectLst/>
                          <a:latin typeface="Calibri" charset="0"/>
                          <a:ea typeface="Calibri" charset="0"/>
                          <a:cs typeface="Calibri" charset="0"/>
                        </a:rPr>
                        <a:t>Packers</a:t>
                      </a:r>
                      <a:endParaRPr lang="en-US" sz="1200" dirty="0">
                        <a:effectLst/>
                        <a:latin typeface="Calibri" charset="0"/>
                        <a:ea typeface="Calibri" charset="0"/>
                        <a:cs typeface="Calibri" charset="0"/>
                      </a:endParaRPr>
                    </a:p>
                    <a:p>
                      <a:pPr>
                        <a:lnSpc>
                          <a:spcPct val="115000"/>
                        </a:lnSpc>
                        <a:spcAft>
                          <a:spcPts val="0"/>
                        </a:spcAft>
                      </a:pPr>
                      <a:r>
                        <a:rPr lang="en-GB" sz="1400" dirty="0">
                          <a:effectLst/>
                          <a:latin typeface="Calibri" charset="0"/>
                          <a:ea typeface="Calibri" charset="0"/>
                          <a:cs typeface="Calibri" charset="0"/>
                        </a:rPr>
                        <a:t>Processed foods</a:t>
                      </a:r>
                      <a:endParaRPr lang="en-US" sz="1200" dirty="0">
                        <a:effectLst/>
                        <a:latin typeface="Calibri" charset="0"/>
                        <a:ea typeface="Calibri" charset="0"/>
                        <a:cs typeface="Calibri" charset="0"/>
                      </a:endParaRPr>
                    </a:p>
                    <a:p>
                      <a:pPr>
                        <a:lnSpc>
                          <a:spcPct val="115000"/>
                        </a:lnSpc>
                        <a:spcAft>
                          <a:spcPts val="0"/>
                        </a:spcAft>
                      </a:pPr>
                      <a:r>
                        <a:rPr lang="en-GB" sz="1400" dirty="0">
                          <a:effectLst/>
                          <a:latin typeface="Calibri" charset="0"/>
                          <a:ea typeface="Calibri" charset="0"/>
                          <a:cs typeface="Calibri" charset="0"/>
                        </a:rPr>
                        <a:t>Manufacturers</a:t>
                      </a:r>
                      <a:endParaRPr lang="en-US" sz="1200" dirty="0">
                        <a:effectLst/>
                        <a:latin typeface="Calibri" charset="0"/>
                        <a:ea typeface="Calibri" charset="0"/>
                        <a:cs typeface="Calibri" charset="0"/>
                      </a:endParaRPr>
                    </a:p>
                    <a:p>
                      <a:pPr>
                        <a:lnSpc>
                          <a:spcPct val="115000"/>
                        </a:lnSpc>
                        <a:spcAft>
                          <a:spcPts val="0"/>
                        </a:spcAft>
                      </a:pPr>
                      <a:r>
                        <a:rPr lang="en-GB" sz="1400" dirty="0">
                          <a:effectLst/>
                          <a:latin typeface="Calibri" charset="0"/>
                          <a:ea typeface="Calibri" charset="0"/>
                          <a:cs typeface="Calibri" charset="0"/>
                        </a:rPr>
                        <a:t>Importers</a:t>
                      </a:r>
                      <a:endParaRPr lang="en-US" sz="1200" dirty="0">
                        <a:effectLst/>
                        <a:latin typeface="Calibri" charset="0"/>
                        <a:ea typeface="Calibri" charset="0"/>
                        <a:cs typeface="Calibri" charset="0"/>
                      </a:endParaRPr>
                    </a:p>
                    <a:p>
                      <a:pPr>
                        <a:lnSpc>
                          <a:spcPct val="115000"/>
                        </a:lnSpc>
                        <a:spcAft>
                          <a:spcPts val="0"/>
                        </a:spcAft>
                      </a:pPr>
                      <a:r>
                        <a:rPr lang="en-GB" sz="1400" dirty="0">
                          <a:effectLst/>
                          <a:latin typeface="Calibri" charset="0"/>
                          <a:ea typeface="Calibri" charset="0"/>
                          <a:cs typeface="Calibri" charset="0"/>
                        </a:rPr>
                        <a:t>Exporters</a:t>
                      </a:r>
                      <a:endParaRPr lang="en-US" sz="1200" dirty="0">
                        <a:effectLst/>
                        <a:latin typeface="Calibri" charset="0"/>
                        <a:ea typeface="Calibri" charset="0"/>
                        <a:cs typeface="Calibri" charset="0"/>
                      </a:endParaRPr>
                    </a:p>
                    <a:p>
                      <a:pPr>
                        <a:lnSpc>
                          <a:spcPct val="115000"/>
                        </a:lnSpc>
                        <a:spcAft>
                          <a:spcPts val="0"/>
                        </a:spcAft>
                      </a:pPr>
                      <a:r>
                        <a:rPr lang="en-GB" sz="1400" dirty="0">
                          <a:effectLst/>
                          <a:latin typeface="Calibri" charset="0"/>
                          <a:ea typeface="Calibri" charset="0"/>
                          <a:cs typeface="Calibri" charset="0"/>
                        </a:rPr>
                        <a:t>Wholesalers</a:t>
                      </a:r>
                      <a:endParaRPr lang="en-US" sz="1200" dirty="0">
                        <a:effectLst/>
                        <a:latin typeface="Calibri" charset="0"/>
                        <a:ea typeface="Calibri" charset="0"/>
                        <a:cs typeface="Calibri" charset="0"/>
                      </a:endParaRPr>
                    </a:p>
                    <a:p>
                      <a:pPr>
                        <a:lnSpc>
                          <a:spcPct val="115000"/>
                        </a:lnSpc>
                        <a:spcAft>
                          <a:spcPts val="0"/>
                        </a:spcAft>
                      </a:pPr>
                      <a:r>
                        <a:rPr lang="en-GB" sz="1400" dirty="0">
                          <a:effectLst/>
                          <a:latin typeface="Calibri" charset="0"/>
                          <a:ea typeface="Calibri" charset="0"/>
                          <a:cs typeface="Calibri" charset="0"/>
                        </a:rPr>
                        <a:t>Informal retailers</a:t>
                      </a:r>
                      <a:endParaRPr lang="en-US" sz="1200" dirty="0">
                        <a:effectLst/>
                        <a:latin typeface="Calibri" charset="0"/>
                        <a:ea typeface="Calibri" charset="0"/>
                        <a:cs typeface="Calibri" charset="0"/>
                      </a:endParaRPr>
                    </a:p>
                    <a:p>
                      <a:pPr>
                        <a:lnSpc>
                          <a:spcPct val="115000"/>
                        </a:lnSpc>
                        <a:spcAft>
                          <a:spcPts val="0"/>
                        </a:spcAft>
                      </a:pPr>
                      <a:r>
                        <a:rPr lang="en-GB" sz="1400" dirty="0">
                          <a:effectLst/>
                          <a:latin typeface="Calibri" charset="0"/>
                          <a:ea typeface="Calibri" charset="0"/>
                          <a:cs typeface="Calibri" charset="0"/>
                        </a:rPr>
                        <a:t>Supermarkets</a:t>
                      </a:r>
                      <a:endParaRPr lang="en-US" sz="1200" dirty="0">
                        <a:effectLst/>
                        <a:latin typeface="Calibri" charset="0"/>
                        <a:ea typeface="Calibri" charset="0"/>
                        <a:cs typeface="Calibri" charset="0"/>
                      </a:endParaRPr>
                    </a:p>
                    <a:p>
                      <a:pPr>
                        <a:lnSpc>
                          <a:spcPct val="115000"/>
                        </a:lnSpc>
                        <a:spcAft>
                          <a:spcPts val="0"/>
                        </a:spcAft>
                      </a:pPr>
                      <a:r>
                        <a:rPr lang="en-GB" sz="1400" dirty="0">
                          <a:effectLst/>
                          <a:latin typeface="Calibri" charset="0"/>
                          <a:ea typeface="Calibri" charset="0"/>
                          <a:cs typeface="Calibri" charset="0"/>
                        </a:rPr>
                        <a:t>Restaurants</a:t>
                      </a:r>
                      <a:endParaRPr lang="en-US" sz="1200" dirty="0">
                        <a:effectLst/>
                        <a:latin typeface="Calibri" charset="0"/>
                        <a:ea typeface="Calibri" charset="0"/>
                        <a:cs typeface="Calibri" charset="0"/>
                      </a:endParaRPr>
                    </a:p>
                    <a:p>
                      <a:pPr>
                        <a:lnSpc>
                          <a:spcPct val="115000"/>
                        </a:lnSpc>
                        <a:spcAft>
                          <a:spcPts val="0"/>
                        </a:spcAft>
                      </a:pPr>
                      <a:r>
                        <a:rPr lang="en-GB" sz="1400" dirty="0">
                          <a:effectLst/>
                          <a:latin typeface="Calibri" charset="0"/>
                          <a:ea typeface="Calibri" charset="0"/>
                          <a:cs typeface="Calibri" charset="0"/>
                        </a:rPr>
                        <a:t>Fast foods outlets</a:t>
                      </a:r>
                      <a:endParaRPr lang="en-US" sz="1200" dirty="0">
                        <a:effectLst/>
                        <a:latin typeface="Calibri" charset="0"/>
                        <a:ea typeface="Calibri" charset="0"/>
                        <a:cs typeface="Calibri" charset="0"/>
                      </a:endParaRPr>
                    </a:p>
                    <a:p>
                      <a:pPr>
                        <a:lnSpc>
                          <a:spcPct val="115000"/>
                        </a:lnSpc>
                        <a:spcAft>
                          <a:spcPts val="0"/>
                        </a:spcAft>
                      </a:pPr>
                      <a:r>
                        <a:rPr lang="en-GB" sz="1400" dirty="0">
                          <a:effectLst/>
                          <a:latin typeface="Calibri" charset="0"/>
                          <a:ea typeface="Calibri" charset="0"/>
                          <a:cs typeface="Calibri" charset="0"/>
                        </a:rPr>
                        <a:t>Consumers</a:t>
                      </a:r>
                      <a:endParaRPr lang="en-US" sz="1200" dirty="0">
                        <a:effectLst/>
                        <a:latin typeface="Calibri" charset="0"/>
                        <a:ea typeface="Calibri" charset="0"/>
                        <a:cs typeface="Calibri" charset="0"/>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bl>
          </a:graphicData>
        </a:graphic>
      </p:graphicFrame>
      <p:sp>
        <p:nvSpPr>
          <p:cNvPr id="3" name="Slide Number Placeholder 2"/>
          <p:cNvSpPr>
            <a:spLocks noGrp="1"/>
          </p:cNvSpPr>
          <p:nvPr>
            <p:ph type="sldNum" sz="quarter" idx="12"/>
          </p:nvPr>
        </p:nvSpPr>
        <p:spPr/>
        <p:txBody>
          <a:bodyPr/>
          <a:lstStyle/>
          <a:p>
            <a:endParaRPr lang="en-US" dirty="0">
              <a:solidFill>
                <a:prstClr val="black">
                  <a:tint val="75000"/>
                </a:prstClr>
              </a:solidFill>
            </a:endParaRPr>
          </a:p>
        </p:txBody>
      </p:sp>
    </p:spTree>
    <p:extLst>
      <p:ext uri="{BB962C8B-B14F-4D97-AF65-F5344CB8AC3E}">
        <p14:creationId xmlns:p14="http://schemas.microsoft.com/office/powerpoint/2010/main" val="13177650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sz="4000" b="1" dirty="0"/>
              <a:t>Function of Ugandan Dry Bean Value Chain</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1054342" y="1249960"/>
            <a:ext cx="7035316" cy="5287474"/>
          </a:xfrm>
          <a:prstGeom prst="rect">
            <a:avLst/>
          </a:prstGeom>
          <a:noFill/>
          <a:ln>
            <a:noFill/>
          </a:ln>
        </p:spPr>
      </p:pic>
      <p:sp>
        <p:nvSpPr>
          <p:cNvPr id="3" name="Slide Number Placeholder 2"/>
          <p:cNvSpPr>
            <a:spLocks noGrp="1"/>
          </p:cNvSpPr>
          <p:nvPr>
            <p:ph type="sldNum" sz="quarter" idx="12"/>
          </p:nvPr>
        </p:nvSpPr>
        <p:spPr/>
        <p:txBody>
          <a:bodyPr/>
          <a:lstStyle/>
          <a:p>
            <a:endParaRPr lang="en-US" dirty="0">
              <a:solidFill>
                <a:prstClr val="black">
                  <a:tint val="75000"/>
                </a:prstClr>
              </a:solidFill>
            </a:endParaRPr>
          </a:p>
        </p:txBody>
      </p:sp>
    </p:spTree>
    <p:extLst>
      <p:ext uri="{BB962C8B-B14F-4D97-AF65-F5344CB8AC3E}">
        <p14:creationId xmlns:p14="http://schemas.microsoft.com/office/powerpoint/2010/main" val="6778732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GB" dirty="0"/>
            </a:br>
            <a:r>
              <a:rPr lang="en-GB" b="1" dirty="0"/>
              <a:t>Ugandan bean value network  </a:t>
            </a:r>
            <a:br>
              <a:rPr lang="en-AU" b="1" dirty="0"/>
            </a:br>
            <a:endParaRPr lang="en-AU" b="1"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156138" y="1282262"/>
            <a:ext cx="6768662" cy="4645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99555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14824"/>
            <a:ext cx="7772400" cy="2285627"/>
          </a:xfrm>
        </p:spPr>
        <p:txBody>
          <a:bodyPr>
            <a:normAutofit/>
          </a:bodyPr>
          <a:lstStyle/>
          <a:p>
            <a:r>
              <a:rPr lang="en-US" b="1" dirty="0"/>
              <a:t>Chapter 3 </a:t>
            </a:r>
            <a:br>
              <a:rPr lang="en-US" b="1" dirty="0"/>
            </a:br>
            <a:br>
              <a:rPr lang="en-US" b="1" dirty="0"/>
            </a:br>
            <a:r>
              <a:rPr lang="en-US" b="1" dirty="0"/>
              <a:t>Understanding Clients’ Needs</a:t>
            </a:r>
          </a:p>
        </p:txBody>
      </p:sp>
      <p:sp>
        <p:nvSpPr>
          <p:cNvPr id="3" name="Subtitle 2"/>
          <p:cNvSpPr>
            <a:spLocks noGrp="1"/>
          </p:cNvSpPr>
          <p:nvPr>
            <p:ph type="subTitle" idx="1"/>
          </p:nvPr>
        </p:nvSpPr>
        <p:spPr>
          <a:xfrm>
            <a:off x="1371600" y="3886199"/>
            <a:ext cx="6400800" cy="2194859"/>
          </a:xfrm>
        </p:spPr>
        <p:txBody>
          <a:bodyPr>
            <a:normAutofit fontScale="32500" lnSpcReduction="20000"/>
          </a:bodyPr>
          <a:lstStyle/>
          <a:p>
            <a:pPr defTabSz="690563"/>
            <a:endParaRPr lang="en-GB" sz="4000" dirty="0">
              <a:solidFill>
                <a:schemeClr val="bg1">
                  <a:lumMod val="50000"/>
                </a:schemeClr>
              </a:solidFill>
              <a:latin typeface="Berlin Sans FB" pitchFamily="34" charset="0"/>
            </a:endParaRPr>
          </a:p>
          <a:p>
            <a:pPr defTabSz="690563"/>
            <a:r>
              <a:rPr lang="en-GB" sz="6000" dirty="0" err="1">
                <a:solidFill>
                  <a:schemeClr val="tx1"/>
                </a:solidFill>
              </a:rPr>
              <a:t>Pangirayi</a:t>
            </a:r>
            <a:r>
              <a:rPr lang="en-GB" sz="6000" dirty="0">
                <a:solidFill>
                  <a:schemeClr val="tx1"/>
                </a:solidFill>
              </a:rPr>
              <a:t> </a:t>
            </a:r>
            <a:r>
              <a:rPr lang="en-GB" sz="6000" dirty="0" err="1">
                <a:solidFill>
                  <a:schemeClr val="tx1"/>
                </a:solidFill>
              </a:rPr>
              <a:t>Tongoona</a:t>
            </a:r>
            <a:r>
              <a:rPr lang="en-GB" sz="6000" dirty="0">
                <a:solidFill>
                  <a:schemeClr val="tx1"/>
                </a:solidFill>
              </a:rPr>
              <a:t>, </a:t>
            </a:r>
            <a:r>
              <a:rPr lang="en-GB" sz="6000" dirty="0" err="1">
                <a:solidFill>
                  <a:schemeClr val="tx1"/>
                </a:solidFill>
              </a:rPr>
              <a:t>Agyemang</a:t>
            </a:r>
            <a:r>
              <a:rPr lang="en-GB" sz="6000" dirty="0">
                <a:solidFill>
                  <a:schemeClr val="tx1"/>
                </a:solidFill>
              </a:rPr>
              <a:t> Danquah </a:t>
            </a:r>
          </a:p>
          <a:p>
            <a:pPr defTabSz="690563"/>
            <a:r>
              <a:rPr lang="en-GB" sz="6000" dirty="0">
                <a:solidFill>
                  <a:schemeClr val="tx1"/>
                </a:solidFill>
              </a:rPr>
              <a:t>and Eric Danquah </a:t>
            </a:r>
          </a:p>
          <a:p>
            <a:pPr defTabSz="690563"/>
            <a:r>
              <a:rPr lang="en-GB" sz="6000" dirty="0">
                <a:solidFill>
                  <a:schemeClr val="tx1"/>
                </a:solidFill>
              </a:rPr>
              <a:t>West Africa Centre for Crop Improvement (WACCI), </a:t>
            </a:r>
          </a:p>
          <a:p>
            <a:pPr defTabSz="690563"/>
            <a:r>
              <a:rPr lang="en-GB" sz="6000" dirty="0">
                <a:solidFill>
                  <a:schemeClr val="tx1"/>
                </a:solidFill>
              </a:rPr>
              <a:t>College of Basic and Applied Sciences, </a:t>
            </a:r>
          </a:p>
          <a:p>
            <a:pPr defTabSz="690563"/>
            <a:r>
              <a:rPr lang="en-GB" sz="6000" dirty="0">
                <a:solidFill>
                  <a:schemeClr val="tx1"/>
                </a:solidFill>
              </a:rPr>
              <a:t>University of Ghana, Legon</a:t>
            </a:r>
          </a:p>
          <a:p>
            <a:pPr defTabSz="690563"/>
            <a:r>
              <a:rPr lang="en-GB" sz="6000" dirty="0">
                <a:solidFill>
                  <a:schemeClr val="tx1"/>
                </a:solidFill>
              </a:rPr>
              <a:t>PMB LG 30, Ghana</a:t>
            </a:r>
          </a:p>
        </p:txBody>
      </p:sp>
      <p:sp>
        <p:nvSpPr>
          <p:cNvPr id="4" name="Slide Number Placeholder 3"/>
          <p:cNvSpPr>
            <a:spLocks noGrp="1"/>
          </p:cNvSpPr>
          <p:nvPr>
            <p:ph type="sldNum" sz="quarter" idx="12"/>
          </p:nvPr>
        </p:nvSpPr>
        <p:spPr/>
        <p:txBody>
          <a:bodyPr/>
          <a:lstStyle/>
          <a:p>
            <a:endParaRPr lang="en-US" dirty="0">
              <a:solidFill>
                <a:prstClr val="black">
                  <a:tint val="75000"/>
                </a:prstClr>
              </a:solidFill>
            </a:endParaRPr>
          </a:p>
        </p:txBody>
      </p:sp>
    </p:spTree>
    <p:extLst>
      <p:ext uri="{BB962C8B-B14F-4D97-AF65-F5344CB8AC3E}">
        <p14:creationId xmlns:p14="http://schemas.microsoft.com/office/powerpoint/2010/main" val="15945452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1600199"/>
            <a:ext cx="8471647" cy="5022273"/>
          </a:xfrm>
        </p:spPr>
        <p:txBody>
          <a:bodyPr>
            <a:noAutofit/>
          </a:bodyPr>
          <a:lstStyle/>
          <a:p>
            <a:pPr marL="0" indent="0">
              <a:lnSpc>
                <a:spcPct val="90000"/>
              </a:lnSpc>
              <a:spcBef>
                <a:spcPts val="0"/>
              </a:spcBef>
              <a:spcAft>
                <a:spcPts val="1200"/>
              </a:spcAft>
              <a:buNone/>
            </a:pPr>
            <a:endParaRPr lang="en-US" dirty="0"/>
          </a:p>
          <a:p>
            <a:pPr marL="0" indent="0" algn="ctr">
              <a:lnSpc>
                <a:spcPct val="90000"/>
              </a:lnSpc>
              <a:spcBef>
                <a:spcPts val="0"/>
              </a:spcBef>
              <a:spcAft>
                <a:spcPts val="1200"/>
              </a:spcAft>
              <a:buNone/>
            </a:pPr>
            <a:r>
              <a:rPr lang="en-US" dirty="0"/>
              <a:t>How do you obtain the information on what are the market needs?</a:t>
            </a:r>
          </a:p>
        </p:txBody>
      </p:sp>
      <p:sp>
        <p:nvSpPr>
          <p:cNvPr id="4" name="Title 3"/>
          <p:cNvSpPr>
            <a:spLocks noGrp="1"/>
          </p:cNvSpPr>
          <p:nvPr>
            <p:ph type="title"/>
          </p:nvPr>
        </p:nvSpPr>
        <p:spPr/>
        <p:txBody>
          <a:bodyPr>
            <a:normAutofit/>
          </a:bodyPr>
          <a:lstStyle/>
          <a:p>
            <a:r>
              <a:rPr lang="en-US" sz="4000" b="1" dirty="0"/>
              <a:t>5. Markets and Market Research </a:t>
            </a:r>
          </a:p>
        </p:txBody>
      </p:sp>
      <p:sp>
        <p:nvSpPr>
          <p:cNvPr id="2" name="Slide Number Placeholder 1"/>
          <p:cNvSpPr>
            <a:spLocks noGrp="1"/>
          </p:cNvSpPr>
          <p:nvPr>
            <p:ph type="sldNum" sz="quarter" idx="12"/>
          </p:nvPr>
        </p:nvSpPr>
        <p:spPr/>
        <p:txBody>
          <a:bodyPr/>
          <a:lstStyle/>
          <a:p>
            <a:endParaRPr lang="en-US" dirty="0">
              <a:solidFill>
                <a:prstClr val="black">
                  <a:tint val="75000"/>
                </a:prstClr>
              </a:solidFill>
            </a:endParaRPr>
          </a:p>
        </p:txBody>
      </p:sp>
    </p:spTree>
    <p:extLst>
      <p:ext uri="{BB962C8B-B14F-4D97-AF65-F5344CB8AC3E}">
        <p14:creationId xmlns:p14="http://schemas.microsoft.com/office/powerpoint/2010/main" val="550937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4000" b="1" dirty="0"/>
              <a:t>Market Research</a:t>
            </a:r>
            <a:br>
              <a:rPr lang="en-GB" sz="4000" b="1" dirty="0"/>
            </a:br>
            <a:r>
              <a:rPr lang="en-GB" sz="4000" b="1" dirty="0"/>
              <a:t>Definitions  </a:t>
            </a:r>
            <a:endParaRPr lang="en-US" sz="4000" dirty="0"/>
          </a:p>
        </p:txBody>
      </p:sp>
      <p:sp>
        <p:nvSpPr>
          <p:cNvPr id="3" name="Content Placeholder 2"/>
          <p:cNvSpPr>
            <a:spLocks noGrp="1"/>
          </p:cNvSpPr>
          <p:nvPr>
            <p:ph idx="1"/>
          </p:nvPr>
        </p:nvSpPr>
        <p:spPr>
          <a:xfrm>
            <a:off x="242047" y="1600201"/>
            <a:ext cx="8700247" cy="4034118"/>
          </a:xfrm>
        </p:spPr>
        <p:txBody>
          <a:bodyPr>
            <a:noAutofit/>
          </a:bodyPr>
          <a:lstStyle/>
          <a:p>
            <a:pPr lvl="0">
              <a:lnSpc>
                <a:spcPct val="90000"/>
              </a:lnSpc>
              <a:spcAft>
                <a:spcPts val="1200"/>
              </a:spcAft>
            </a:pPr>
            <a:r>
              <a:rPr lang="en-US" sz="2800" dirty="0"/>
              <a:t>Market research also termed “</a:t>
            </a:r>
            <a:r>
              <a:rPr lang="en-US" sz="2800" i="1" dirty="0"/>
              <a:t>opinion research</a:t>
            </a:r>
            <a:r>
              <a:rPr lang="en-US" sz="2800" dirty="0"/>
              <a:t>”, “</a:t>
            </a:r>
            <a:r>
              <a:rPr lang="en-US" sz="2800" i="1" dirty="0"/>
              <a:t>market survey</a:t>
            </a:r>
            <a:r>
              <a:rPr lang="en-US" sz="2800" dirty="0"/>
              <a:t>” or “</a:t>
            </a:r>
            <a:r>
              <a:rPr lang="en-US" sz="2800" i="1" dirty="0"/>
              <a:t>poll marketing research</a:t>
            </a:r>
            <a:r>
              <a:rPr lang="en-US" sz="2800" dirty="0"/>
              <a:t>”</a:t>
            </a:r>
          </a:p>
          <a:p>
            <a:pPr lvl="0">
              <a:lnSpc>
                <a:spcPct val="90000"/>
              </a:lnSpc>
              <a:spcAft>
                <a:spcPts val="1200"/>
              </a:spcAft>
            </a:pPr>
            <a:r>
              <a:rPr lang="en-US" sz="2800" dirty="0"/>
              <a:t>Market research agencies specialize in best practices and advanced techniques to obtain unbiased, high quality data</a:t>
            </a:r>
          </a:p>
          <a:p>
            <a:pPr lvl="0">
              <a:lnSpc>
                <a:spcPct val="90000"/>
              </a:lnSpc>
              <a:spcAft>
                <a:spcPts val="1200"/>
              </a:spcAft>
            </a:pPr>
            <a:r>
              <a:rPr lang="en-US" sz="2800" dirty="0"/>
              <a:t>Market research is conducted during new variety development, not only at the product concept stage but also at intervals through breeding, product prototyping, variety launch and post-commercialization release</a:t>
            </a:r>
          </a:p>
        </p:txBody>
      </p:sp>
      <p:sp>
        <p:nvSpPr>
          <p:cNvPr id="4" name="Slide Number Placeholder 3"/>
          <p:cNvSpPr>
            <a:spLocks noGrp="1"/>
          </p:cNvSpPr>
          <p:nvPr>
            <p:ph type="sldNum" sz="quarter" idx="12"/>
          </p:nvPr>
        </p:nvSpPr>
        <p:spPr/>
        <p:txBody>
          <a:bodyPr/>
          <a:lstStyle/>
          <a:p>
            <a:endParaRPr lang="en-US" dirty="0">
              <a:solidFill>
                <a:prstClr val="black">
                  <a:tint val="75000"/>
                </a:prstClr>
              </a:solidFill>
            </a:endParaRPr>
          </a:p>
        </p:txBody>
      </p:sp>
    </p:spTree>
    <p:extLst>
      <p:ext uri="{BB962C8B-B14F-4D97-AF65-F5344CB8AC3E}">
        <p14:creationId xmlns:p14="http://schemas.microsoft.com/office/powerpoint/2010/main" val="21232988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4000" b="1" dirty="0"/>
              <a:t>Market Research</a:t>
            </a:r>
            <a:br>
              <a:rPr lang="en-GB" sz="4000" b="1" dirty="0"/>
            </a:br>
            <a:r>
              <a:rPr lang="en-GB" sz="4000" b="1" dirty="0"/>
              <a:t>Best practices </a:t>
            </a:r>
            <a:endParaRPr lang="en-US" b="1" dirty="0"/>
          </a:p>
        </p:txBody>
      </p:sp>
      <p:sp>
        <p:nvSpPr>
          <p:cNvPr id="3" name="Content Placeholder 2"/>
          <p:cNvSpPr>
            <a:spLocks noGrp="1"/>
          </p:cNvSpPr>
          <p:nvPr>
            <p:ph idx="1"/>
          </p:nvPr>
        </p:nvSpPr>
        <p:spPr>
          <a:xfrm>
            <a:off x="189187" y="1600199"/>
            <a:ext cx="8739660" cy="5022273"/>
          </a:xfrm>
        </p:spPr>
        <p:txBody>
          <a:bodyPr>
            <a:noAutofit/>
          </a:bodyPr>
          <a:lstStyle/>
          <a:p>
            <a:pPr marL="280988" indent="-280988">
              <a:lnSpc>
                <a:spcPct val="90000"/>
              </a:lnSpc>
              <a:spcBef>
                <a:spcPts val="0"/>
              </a:spcBef>
              <a:spcAft>
                <a:spcPts val="1200"/>
              </a:spcAft>
            </a:pPr>
            <a:r>
              <a:rPr lang="en-US" sz="2600" b="1" dirty="0"/>
              <a:t>Best market research practices -</a:t>
            </a:r>
            <a:r>
              <a:rPr lang="en-US" sz="2600" dirty="0"/>
              <a:t> Breeders need to access key information from farmers and all clients in crop value chains. </a:t>
            </a:r>
          </a:p>
          <a:p>
            <a:pPr marL="681038" lvl="1" indent="-280988">
              <a:lnSpc>
                <a:spcPct val="90000"/>
              </a:lnSpc>
              <a:spcBef>
                <a:spcPts val="0"/>
              </a:spcBef>
              <a:spcAft>
                <a:spcPts val="1200"/>
              </a:spcAft>
            </a:pPr>
            <a:r>
              <a:rPr lang="en-US" sz="2200" dirty="0"/>
              <a:t>The best quality market research methods should be used that remove bias; may require skilled third parties, such as social scientists and independent market research agencies to gather information, and conduct interviews on behalf of plant breeders.  </a:t>
            </a:r>
          </a:p>
          <a:p>
            <a:pPr marL="280988" lvl="0" indent="-280988">
              <a:lnSpc>
                <a:spcPct val="90000"/>
              </a:lnSpc>
              <a:spcBef>
                <a:spcPts val="0"/>
              </a:spcBef>
              <a:spcAft>
                <a:spcPts val="1200"/>
              </a:spcAft>
            </a:pPr>
            <a:r>
              <a:rPr lang="en-US" sz="2600" b="1" dirty="0"/>
              <a:t>Partnering with social scientists –</a:t>
            </a:r>
            <a:r>
              <a:rPr lang="en-US" sz="2600" dirty="0"/>
              <a:t> breeders should liaise closely with social scientists who are conducting market research and </a:t>
            </a:r>
            <a:r>
              <a:rPr lang="en-US" sz="2600" i="1" dirty="0"/>
              <a:t>ex-ante</a:t>
            </a:r>
            <a:r>
              <a:rPr lang="en-US" sz="2600" dirty="0"/>
              <a:t> impact assessments and: </a:t>
            </a:r>
          </a:p>
          <a:p>
            <a:pPr marL="681038" lvl="1" indent="-280988">
              <a:lnSpc>
                <a:spcPct val="90000"/>
              </a:lnSpc>
              <a:spcBef>
                <a:spcPts val="0"/>
              </a:spcBef>
              <a:spcAft>
                <a:spcPts val="1200"/>
              </a:spcAft>
            </a:pPr>
            <a:r>
              <a:rPr lang="en-US" sz="2200" dirty="0"/>
              <a:t>Seek to include additional questions in the questionnaires that can be used to guide new variety design and plant breeding </a:t>
            </a:r>
            <a:r>
              <a:rPr lang="en-US" sz="2200" dirty="0" err="1"/>
              <a:t>programmes</a:t>
            </a:r>
            <a:endParaRPr lang="en-US" sz="2200" dirty="0"/>
          </a:p>
        </p:txBody>
      </p:sp>
      <p:sp>
        <p:nvSpPr>
          <p:cNvPr id="4" name="Slide Number Placeholder 3"/>
          <p:cNvSpPr>
            <a:spLocks noGrp="1"/>
          </p:cNvSpPr>
          <p:nvPr>
            <p:ph type="sldNum" sz="quarter" idx="12"/>
          </p:nvPr>
        </p:nvSpPr>
        <p:spPr/>
        <p:txBody>
          <a:bodyPr/>
          <a:lstStyle/>
          <a:p>
            <a:fld id="{F4F3EDCE-8713-5549-AD14-6F85A1AFCD62}" type="slidenum">
              <a:rPr lang="en-US" smtClean="0">
                <a:solidFill>
                  <a:prstClr val="black">
                    <a:tint val="75000"/>
                  </a:prstClr>
                </a:solidFill>
              </a:rPr>
              <a:pPr/>
              <a:t>22</a:t>
            </a:fld>
            <a:endParaRPr lang="en-US">
              <a:solidFill>
                <a:prstClr val="black">
                  <a:tint val="75000"/>
                </a:prstClr>
              </a:solidFill>
            </a:endParaRPr>
          </a:p>
        </p:txBody>
      </p:sp>
    </p:spTree>
    <p:extLst>
      <p:ext uri="{BB962C8B-B14F-4D97-AF65-F5344CB8AC3E}">
        <p14:creationId xmlns:p14="http://schemas.microsoft.com/office/powerpoint/2010/main" val="5536429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4000" b="1" dirty="0"/>
              <a:t>Market Research</a:t>
            </a:r>
            <a:br>
              <a:rPr lang="en-GB" sz="4000" b="1" dirty="0"/>
            </a:br>
            <a:r>
              <a:rPr lang="en-GB" sz="4000" b="1" dirty="0"/>
              <a:t>Participatory appraisals </a:t>
            </a:r>
            <a:endParaRPr lang="en-US" b="1" dirty="0"/>
          </a:p>
        </p:txBody>
      </p:sp>
      <p:sp>
        <p:nvSpPr>
          <p:cNvPr id="3" name="Content Placeholder 2"/>
          <p:cNvSpPr>
            <a:spLocks noGrp="1"/>
          </p:cNvSpPr>
          <p:nvPr>
            <p:ph idx="1"/>
          </p:nvPr>
        </p:nvSpPr>
        <p:spPr>
          <a:xfrm>
            <a:off x="336176" y="1600200"/>
            <a:ext cx="8665934" cy="4182035"/>
          </a:xfrm>
        </p:spPr>
        <p:txBody>
          <a:bodyPr>
            <a:normAutofit/>
          </a:bodyPr>
          <a:lstStyle/>
          <a:p>
            <a:pPr marL="234950" lvl="0" indent="-234950">
              <a:lnSpc>
                <a:spcPct val="90000"/>
              </a:lnSpc>
              <a:spcAft>
                <a:spcPts val="1200"/>
              </a:spcAft>
            </a:pPr>
            <a:r>
              <a:rPr lang="en-US" sz="2800" b="1" dirty="0"/>
              <a:t>Participatory rural appraisals (PRAs) </a:t>
            </a:r>
            <a:r>
              <a:rPr lang="en-US" sz="2800" dirty="0"/>
              <a:t>are a starting point for gathering market research information. PRAs usually only include farmers in rural areas.</a:t>
            </a:r>
          </a:p>
          <a:p>
            <a:pPr marL="234950" lvl="0" indent="-234950">
              <a:lnSpc>
                <a:spcPct val="90000"/>
              </a:lnSpc>
              <a:spcAft>
                <a:spcPts val="1200"/>
              </a:spcAft>
            </a:pPr>
            <a:r>
              <a:rPr lang="en-US" sz="2800" dirty="0"/>
              <a:t>Participatory “</a:t>
            </a:r>
            <a:r>
              <a:rPr lang="en-US" sz="2800" b="1" i="1" dirty="0"/>
              <a:t>urban</a:t>
            </a:r>
            <a:r>
              <a:rPr lang="en-US" sz="2800" dirty="0"/>
              <a:t>” appraisals need to be extended to many other clients in the value chain and especially traders, retailers and consumers in urban situations</a:t>
            </a:r>
            <a:r>
              <a:rPr lang="en-US" sz="2800" i="1" dirty="0"/>
              <a:t>. </a:t>
            </a:r>
          </a:p>
          <a:p>
            <a:pPr marL="234950" lvl="0" indent="-234950">
              <a:lnSpc>
                <a:spcPct val="90000"/>
              </a:lnSpc>
              <a:spcAft>
                <a:spcPts val="1200"/>
              </a:spcAft>
            </a:pPr>
            <a:r>
              <a:rPr lang="en-US" sz="2800" b="1" dirty="0"/>
              <a:t>Avoid making assumptions –</a:t>
            </a:r>
            <a:r>
              <a:rPr lang="en-US" sz="2800" dirty="0"/>
              <a:t> breeders require regular contact with key clients to avoid making incorrect or only  historically relevant assumptions.</a:t>
            </a:r>
          </a:p>
        </p:txBody>
      </p:sp>
      <p:sp>
        <p:nvSpPr>
          <p:cNvPr id="4" name="Slide Number Placeholder 3"/>
          <p:cNvSpPr>
            <a:spLocks noGrp="1"/>
          </p:cNvSpPr>
          <p:nvPr>
            <p:ph type="sldNum" sz="quarter" idx="12"/>
          </p:nvPr>
        </p:nvSpPr>
        <p:spPr/>
        <p:txBody>
          <a:bodyPr/>
          <a:lstStyle/>
          <a:p>
            <a:fld id="{F4F3EDCE-8713-5549-AD14-6F85A1AFCD62}" type="slidenum">
              <a:rPr lang="en-US" smtClean="0">
                <a:solidFill>
                  <a:prstClr val="black">
                    <a:tint val="75000"/>
                  </a:prstClr>
                </a:solidFill>
              </a:rPr>
              <a:pPr/>
              <a:t>23</a:t>
            </a:fld>
            <a:endParaRPr lang="en-US">
              <a:solidFill>
                <a:prstClr val="black">
                  <a:tint val="75000"/>
                </a:prstClr>
              </a:solidFill>
            </a:endParaRPr>
          </a:p>
        </p:txBody>
      </p:sp>
    </p:spTree>
    <p:extLst>
      <p:ext uri="{BB962C8B-B14F-4D97-AF65-F5344CB8AC3E}">
        <p14:creationId xmlns:p14="http://schemas.microsoft.com/office/powerpoint/2010/main" val="3960111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a:t>Market Research</a:t>
            </a:r>
            <a:br>
              <a:rPr lang="en-US" sz="3600" b="1" dirty="0"/>
            </a:br>
            <a:r>
              <a:rPr lang="en-US" sz="3600" b="1" dirty="0"/>
              <a:t>Benefits </a:t>
            </a:r>
            <a:endParaRPr lang="en-US" sz="3600" dirty="0"/>
          </a:p>
        </p:txBody>
      </p:sp>
      <p:sp>
        <p:nvSpPr>
          <p:cNvPr id="3" name="Content Placeholder 2"/>
          <p:cNvSpPr>
            <a:spLocks noGrp="1"/>
          </p:cNvSpPr>
          <p:nvPr>
            <p:ph idx="1"/>
          </p:nvPr>
        </p:nvSpPr>
        <p:spPr>
          <a:xfrm>
            <a:off x="215153" y="1600200"/>
            <a:ext cx="8686799" cy="5123329"/>
          </a:xfrm>
        </p:spPr>
        <p:txBody>
          <a:bodyPr>
            <a:normAutofit fontScale="85000" lnSpcReduction="20000"/>
          </a:bodyPr>
          <a:lstStyle/>
          <a:p>
            <a:pPr>
              <a:lnSpc>
                <a:spcPct val="110000"/>
              </a:lnSpc>
              <a:spcBef>
                <a:spcPts val="0"/>
              </a:spcBef>
              <a:spcAft>
                <a:spcPts val="1200"/>
              </a:spcAft>
            </a:pPr>
            <a:r>
              <a:rPr lang="en-US" dirty="0"/>
              <a:t>Market research enables clients’ opinions, needs and wants to be investigated.  It helps to identify the needs of all clients in value chains so that solutions are developed that best address these needs. These include:  </a:t>
            </a:r>
          </a:p>
          <a:p>
            <a:pPr marL="547688" lvl="1" indent="-282575">
              <a:lnSpc>
                <a:spcPct val="110000"/>
              </a:lnSpc>
              <a:spcBef>
                <a:spcPts val="0"/>
              </a:spcBef>
              <a:spcAft>
                <a:spcPts val="1200"/>
              </a:spcAft>
            </a:pPr>
            <a:r>
              <a:rPr lang="en-GB" sz="2900" dirty="0"/>
              <a:t>Ensuring smallholder farmers can access varieties that will improve their economic situation and livelihoods  </a:t>
            </a:r>
            <a:endParaRPr lang="en-US" sz="2900" dirty="0"/>
          </a:p>
          <a:p>
            <a:pPr marL="547688" lvl="1" indent="-282575">
              <a:lnSpc>
                <a:spcPct val="110000"/>
              </a:lnSpc>
              <a:spcBef>
                <a:spcPts val="0"/>
              </a:spcBef>
              <a:spcAft>
                <a:spcPts val="1200"/>
              </a:spcAft>
            </a:pPr>
            <a:r>
              <a:rPr lang="en-GB" sz="2900" dirty="0"/>
              <a:t>Enable farmers not only to produce more yield but also crops with the quality needed to sell into markets </a:t>
            </a:r>
            <a:endParaRPr lang="en-US" sz="2900" dirty="0"/>
          </a:p>
          <a:p>
            <a:pPr marL="547688" lvl="1" indent="-282575">
              <a:lnSpc>
                <a:spcPct val="110000"/>
              </a:lnSpc>
              <a:spcBef>
                <a:spcPts val="0"/>
              </a:spcBef>
              <a:spcAft>
                <a:spcPts val="1200"/>
              </a:spcAft>
            </a:pPr>
            <a:r>
              <a:rPr lang="en-GB" sz="2900" dirty="0"/>
              <a:t>Setting R&amp;D priorities and delivering new varieties that can stimulate market growth and value creation</a:t>
            </a:r>
            <a:endParaRPr lang="en-US" sz="2900" dirty="0"/>
          </a:p>
          <a:p>
            <a:pPr marL="547688" lvl="1" indent="-282575">
              <a:lnSpc>
                <a:spcPct val="110000"/>
              </a:lnSpc>
              <a:spcBef>
                <a:spcPts val="0"/>
              </a:spcBef>
              <a:spcAft>
                <a:spcPts val="1200"/>
              </a:spcAft>
            </a:pPr>
            <a:r>
              <a:rPr lang="en-GB" sz="2900" dirty="0"/>
              <a:t>Market research can also be used to validate new variety designs, concepts or solutions</a:t>
            </a:r>
            <a:endParaRPr lang="en-US" sz="2900" dirty="0"/>
          </a:p>
        </p:txBody>
      </p:sp>
      <p:sp>
        <p:nvSpPr>
          <p:cNvPr id="4" name="Slide Number Placeholder 3"/>
          <p:cNvSpPr>
            <a:spLocks noGrp="1"/>
          </p:cNvSpPr>
          <p:nvPr>
            <p:ph type="sldNum" sz="quarter" idx="12"/>
          </p:nvPr>
        </p:nvSpPr>
        <p:spPr/>
        <p:txBody>
          <a:bodyPr/>
          <a:lstStyle/>
          <a:p>
            <a:endParaRPr lang="en-US" dirty="0">
              <a:solidFill>
                <a:prstClr val="black">
                  <a:tint val="75000"/>
                </a:prstClr>
              </a:solidFill>
            </a:endParaRPr>
          </a:p>
        </p:txBody>
      </p:sp>
    </p:spTree>
    <p:extLst>
      <p:ext uri="{BB962C8B-B14F-4D97-AF65-F5344CB8AC3E}">
        <p14:creationId xmlns:p14="http://schemas.microsoft.com/office/powerpoint/2010/main" val="15480433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a:t>Market Research</a:t>
            </a:r>
            <a:br>
              <a:rPr lang="en-US" sz="3600" b="1" dirty="0"/>
            </a:br>
            <a:r>
              <a:rPr lang="en-US" sz="3600" b="1" dirty="0"/>
              <a:t>Risks of not using market research </a:t>
            </a:r>
            <a:endParaRPr lang="en-US" sz="3600" dirty="0"/>
          </a:p>
        </p:txBody>
      </p:sp>
      <p:sp>
        <p:nvSpPr>
          <p:cNvPr id="3" name="Content Placeholder 2"/>
          <p:cNvSpPr>
            <a:spLocks noGrp="1"/>
          </p:cNvSpPr>
          <p:nvPr>
            <p:ph idx="1"/>
          </p:nvPr>
        </p:nvSpPr>
        <p:spPr>
          <a:xfrm>
            <a:off x="215153" y="1600201"/>
            <a:ext cx="8686799" cy="4910958"/>
          </a:xfrm>
        </p:spPr>
        <p:txBody>
          <a:bodyPr>
            <a:normAutofit fontScale="77500" lnSpcReduction="20000"/>
          </a:bodyPr>
          <a:lstStyle/>
          <a:p>
            <a:pPr>
              <a:lnSpc>
                <a:spcPct val="110000"/>
              </a:lnSpc>
              <a:spcBef>
                <a:spcPts val="0"/>
              </a:spcBef>
              <a:spcAft>
                <a:spcPts val="1200"/>
              </a:spcAft>
            </a:pPr>
            <a:r>
              <a:rPr lang="en-US" dirty="0"/>
              <a:t>New varieties, products or technological innovations are created that are not used by farmers </a:t>
            </a:r>
          </a:p>
          <a:p>
            <a:pPr lvl="0">
              <a:lnSpc>
                <a:spcPct val="110000"/>
              </a:lnSpc>
              <a:spcBef>
                <a:spcPts val="0"/>
              </a:spcBef>
              <a:spcAft>
                <a:spcPts val="1200"/>
              </a:spcAft>
            </a:pPr>
            <a:r>
              <a:rPr lang="en-US" dirty="0"/>
              <a:t>Public or private investments are wasted</a:t>
            </a:r>
          </a:p>
          <a:p>
            <a:pPr lvl="0">
              <a:lnSpc>
                <a:spcPct val="110000"/>
              </a:lnSpc>
              <a:spcBef>
                <a:spcPts val="0"/>
              </a:spcBef>
              <a:spcAft>
                <a:spcPts val="1200"/>
              </a:spcAft>
            </a:pPr>
            <a:r>
              <a:rPr lang="en-US" dirty="0"/>
              <a:t>Investment in plant breeding does not give returns and the innovation is not sustainable</a:t>
            </a:r>
          </a:p>
          <a:p>
            <a:pPr lvl="0">
              <a:lnSpc>
                <a:spcPct val="110000"/>
              </a:lnSpc>
              <a:spcBef>
                <a:spcPts val="0"/>
              </a:spcBef>
              <a:spcAft>
                <a:spcPts val="1200"/>
              </a:spcAft>
            </a:pPr>
            <a:r>
              <a:rPr lang="en-US" dirty="0"/>
              <a:t>Lack of confidence by government agencies in the performance of their national research system, leading to finance ministries   seeing R&amp;D as a cost and not as an investment with a return </a:t>
            </a:r>
          </a:p>
          <a:p>
            <a:pPr lvl="0">
              <a:lnSpc>
                <a:spcPct val="110000"/>
              </a:lnSpc>
              <a:spcBef>
                <a:spcPts val="0"/>
              </a:spcBef>
              <a:spcAft>
                <a:spcPts val="1200"/>
              </a:spcAft>
            </a:pPr>
            <a:r>
              <a:rPr lang="en-US" dirty="0"/>
              <a:t>Lack of involvement of the public in developing new varieties and so lack of credibility and trust by the public towards agricultural scientists and the new varieties they are releasing</a:t>
            </a:r>
          </a:p>
        </p:txBody>
      </p:sp>
      <p:sp>
        <p:nvSpPr>
          <p:cNvPr id="4" name="Slide Number Placeholder 3"/>
          <p:cNvSpPr>
            <a:spLocks noGrp="1"/>
          </p:cNvSpPr>
          <p:nvPr>
            <p:ph type="sldNum" sz="quarter" idx="12"/>
          </p:nvPr>
        </p:nvSpPr>
        <p:spPr/>
        <p:txBody>
          <a:bodyPr/>
          <a:lstStyle/>
          <a:p>
            <a:endParaRPr lang="en-US" dirty="0">
              <a:solidFill>
                <a:prstClr val="black">
                  <a:tint val="75000"/>
                </a:prstClr>
              </a:solidFill>
            </a:endParaRPr>
          </a:p>
        </p:txBody>
      </p:sp>
    </p:spTree>
    <p:extLst>
      <p:ext uri="{BB962C8B-B14F-4D97-AF65-F5344CB8AC3E}">
        <p14:creationId xmlns:p14="http://schemas.microsoft.com/office/powerpoint/2010/main" val="12004521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 Conclusion </a:t>
            </a:r>
            <a:endParaRPr lang="en-AU" dirty="0"/>
          </a:p>
        </p:txBody>
      </p:sp>
      <p:sp>
        <p:nvSpPr>
          <p:cNvPr id="3" name="Content Placeholder 2"/>
          <p:cNvSpPr>
            <a:spLocks noGrp="1"/>
          </p:cNvSpPr>
          <p:nvPr>
            <p:ph idx="1"/>
          </p:nvPr>
        </p:nvSpPr>
        <p:spPr/>
        <p:txBody>
          <a:bodyPr/>
          <a:lstStyle/>
          <a:p>
            <a:endParaRPr lang="en-AU"/>
          </a:p>
        </p:txBody>
      </p:sp>
      <p:sp>
        <p:nvSpPr>
          <p:cNvPr id="4" name="Slide Number Placeholder 3"/>
          <p:cNvSpPr>
            <a:spLocks noGrp="1"/>
          </p:cNvSpPr>
          <p:nvPr>
            <p:ph type="sldNum" sz="quarter" idx="12"/>
          </p:nvPr>
        </p:nvSpPr>
        <p:spPr/>
        <p:txBody>
          <a:bodyPr/>
          <a:lstStyle/>
          <a:p>
            <a:endParaRPr lang="en-US" dirty="0">
              <a:solidFill>
                <a:prstClr val="black">
                  <a:tint val="75000"/>
                </a:prstClr>
              </a:solidFill>
            </a:endParaRPr>
          </a:p>
        </p:txBody>
      </p:sp>
    </p:spTree>
    <p:extLst>
      <p:ext uri="{BB962C8B-B14F-4D97-AF65-F5344CB8AC3E}">
        <p14:creationId xmlns:p14="http://schemas.microsoft.com/office/powerpoint/2010/main" val="7522571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a:t>How is Demand-Led Breeding Different from Current Breeding Practices? </a:t>
            </a:r>
          </a:p>
        </p:txBody>
      </p:sp>
      <p:sp>
        <p:nvSpPr>
          <p:cNvPr id="3" name="Content Placeholder 2"/>
          <p:cNvSpPr>
            <a:spLocks noGrp="1"/>
          </p:cNvSpPr>
          <p:nvPr>
            <p:ph idx="1"/>
          </p:nvPr>
        </p:nvSpPr>
        <p:spPr>
          <a:xfrm>
            <a:off x="457200" y="1600200"/>
            <a:ext cx="8229600" cy="4839447"/>
          </a:xfrm>
        </p:spPr>
        <p:txBody>
          <a:bodyPr>
            <a:noAutofit/>
          </a:bodyPr>
          <a:lstStyle/>
          <a:p>
            <a:pPr marL="514350" indent="-514350">
              <a:lnSpc>
                <a:spcPct val="90000"/>
              </a:lnSpc>
              <a:spcAft>
                <a:spcPts val="600"/>
              </a:spcAft>
              <a:buFont typeface="+mj-lt"/>
              <a:buAutoNum type="arabicPeriod"/>
            </a:pPr>
            <a:r>
              <a:rPr lang="en-US" sz="2800" b="1" dirty="0">
                <a:solidFill>
                  <a:srgbClr val="000000"/>
                </a:solidFill>
              </a:rPr>
              <a:t>Client focus </a:t>
            </a:r>
            <a:r>
              <a:rPr lang="en-US" sz="2800" dirty="0">
                <a:solidFill>
                  <a:srgbClr val="000000"/>
                </a:solidFill>
              </a:rPr>
              <a:t>- Breeding goals and objectives are set based on what clients want and need rather than any bias towards either what technology can offer or a specific focus on individual trait improvement</a:t>
            </a:r>
            <a:br>
              <a:rPr lang="en-US" sz="2800" dirty="0">
                <a:solidFill>
                  <a:srgbClr val="000000"/>
                </a:solidFill>
              </a:rPr>
            </a:br>
            <a:endParaRPr lang="en-US" sz="2800" dirty="0">
              <a:solidFill>
                <a:srgbClr val="000000"/>
              </a:solidFill>
            </a:endParaRPr>
          </a:p>
          <a:p>
            <a:pPr marL="514350" indent="-514350">
              <a:lnSpc>
                <a:spcPct val="90000"/>
              </a:lnSpc>
              <a:spcAft>
                <a:spcPts val="600"/>
              </a:spcAft>
              <a:buFont typeface="+mj-lt"/>
              <a:buAutoNum type="arabicPeriod"/>
            </a:pPr>
            <a:r>
              <a:rPr lang="en-US" sz="2800" b="1" dirty="0">
                <a:solidFill>
                  <a:srgbClr val="000000"/>
                </a:solidFill>
              </a:rPr>
              <a:t>Value chains </a:t>
            </a:r>
            <a:r>
              <a:rPr lang="en-US" sz="2800" dirty="0">
                <a:solidFill>
                  <a:srgbClr val="000000"/>
                </a:solidFill>
              </a:rPr>
              <a:t>- Much greater understanding is required about the structure of crop value chains and the buying and selling factors of different clients and their relative priority in setting new variety designs</a:t>
            </a:r>
          </a:p>
        </p:txBody>
      </p:sp>
      <p:sp>
        <p:nvSpPr>
          <p:cNvPr id="4" name="Slide Number Placeholder 3"/>
          <p:cNvSpPr>
            <a:spLocks noGrp="1"/>
          </p:cNvSpPr>
          <p:nvPr>
            <p:ph type="sldNum" sz="quarter" idx="12"/>
          </p:nvPr>
        </p:nvSpPr>
        <p:spPr/>
        <p:txBody>
          <a:bodyPr/>
          <a:lstStyle/>
          <a:p>
            <a:endParaRPr lang="en-US" dirty="0">
              <a:solidFill>
                <a:prstClr val="black">
                  <a:tint val="75000"/>
                </a:prstClr>
              </a:solidFill>
            </a:endParaRPr>
          </a:p>
        </p:txBody>
      </p:sp>
    </p:spTree>
    <p:extLst>
      <p:ext uri="{BB962C8B-B14F-4D97-AF65-F5344CB8AC3E}">
        <p14:creationId xmlns:p14="http://schemas.microsoft.com/office/powerpoint/2010/main" val="715237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a:t>How is Demand-Led Breeding Different from Current Breeding Practices?  </a:t>
            </a:r>
          </a:p>
        </p:txBody>
      </p:sp>
      <p:sp>
        <p:nvSpPr>
          <p:cNvPr id="3" name="Content Placeholder 2"/>
          <p:cNvSpPr>
            <a:spLocks noGrp="1"/>
          </p:cNvSpPr>
          <p:nvPr>
            <p:ph idx="1"/>
          </p:nvPr>
        </p:nvSpPr>
        <p:spPr>
          <a:xfrm>
            <a:off x="457200" y="1600200"/>
            <a:ext cx="8229600" cy="4839447"/>
          </a:xfrm>
        </p:spPr>
        <p:txBody>
          <a:bodyPr>
            <a:noAutofit/>
          </a:bodyPr>
          <a:lstStyle/>
          <a:p>
            <a:pPr marL="514350" indent="-514350">
              <a:lnSpc>
                <a:spcPct val="90000"/>
              </a:lnSpc>
              <a:spcAft>
                <a:spcPts val="600"/>
              </a:spcAft>
              <a:buFont typeface="+mj-lt"/>
              <a:buAutoNum type="arabicPeriod" startAt="3"/>
            </a:pPr>
            <a:r>
              <a:rPr lang="en-US" sz="2800" b="1" dirty="0">
                <a:solidFill>
                  <a:srgbClr val="000000"/>
                </a:solidFill>
              </a:rPr>
              <a:t>Demand-led breeding </a:t>
            </a:r>
            <a:r>
              <a:rPr lang="en-US" sz="2800" dirty="0">
                <a:solidFill>
                  <a:srgbClr val="000000"/>
                </a:solidFill>
              </a:rPr>
              <a:t>puts much more emphasis on regularly consulting and understanding the needs and preferences of all clients and stakeholders in a crop value chain, not only farmers </a:t>
            </a:r>
          </a:p>
          <a:p>
            <a:pPr marL="514350" indent="-514350">
              <a:lnSpc>
                <a:spcPct val="90000"/>
              </a:lnSpc>
              <a:spcAft>
                <a:spcPts val="600"/>
              </a:spcAft>
              <a:buFont typeface="+mj-lt"/>
              <a:buAutoNum type="arabicPeriod" startAt="3"/>
            </a:pPr>
            <a:r>
              <a:rPr lang="en-US" sz="2800" b="1" dirty="0">
                <a:solidFill>
                  <a:srgbClr val="000000"/>
                </a:solidFill>
              </a:rPr>
              <a:t>Variety design and benchmarking</a:t>
            </a:r>
            <a:r>
              <a:rPr lang="en-US" sz="2800" dirty="0">
                <a:solidFill>
                  <a:srgbClr val="000000"/>
                </a:solidFill>
              </a:rPr>
              <a:t> </a:t>
            </a:r>
            <a:r>
              <a:rPr lang="en-US" sz="2800" b="1" dirty="0">
                <a:solidFill>
                  <a:srgbClr val="000000"/>
                </a:solidFill>
              </a:rPr>
              <a:t>-</a:t>
            </a:r>
            <a:r>
              <a:rPr lang="en-US" sz="2800" dirty="0">
                <a:solidFill>
                  <a:srgbClr val="000000"/>
                </a:solidFill>
              </a:rPr>
              <a:t> Much stronger emphasis is placed on systematic, quantitative assessment of varietal characteristics and creating product profiles with benchmarks for varietal performance and line progression</a:t>
            </a:r>
          </a:p>
        </p:txBody>
      </p:sp>
      <p:sp>
        <p:nvSpPr>
          <p:cNvPr id="4" name="Slide Number Placeholder 3"/>
          <p:cNvSpPr>
            <a:spLocks noGrp="1"/>
          </p:cNvSpPr>
          <p:nvPr>
            <p:ph type="sldNum" sz="quarter" idx="12"/>
          </p:nvPr>
        </p:nvSpPr>
        <p:spPr/>
        <p:txBody>
          <a:bodyPr/>
          <a:lstStyle/>
          <a:p>
            <a:endParaRPr lang="en-US" dirty="0">
              <a:solidFill>
                <a:prstClr val="black">
                  <a:tint val="75000"/>
                </a:prstClr>
              </a:solidFill>
            </a:endParaRPr>
          </a:p>
        </p:txBody>
      </p:sp>
    </p:spTree>
    <p:extLst>
      <p:ext uri="{BB962C8B-B14F-4D97-AF65-F5344CB8AC3E}">
        <p14:creationId xmlns:p14="http://schemas.microsoft.com/office/powerpoint/2010/main" val="15304045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a:t>How is Demand-Led Breeding Different from Current Breeding Practices?  </a:t>
            </a:r>
          </a:p>
        </p:txBody>
      </p:sp>
      <p:sp>
        <p:nvSpPr>
          <p:cNvPr id="3" name="Content Placeholder 2"/>
          <p:cNvSpPr>
            <a:spLocks noGrp="1"/>
          </p:cNvSpPr>
          <p:nvPr>
            <p:ph idx="1"/>
          </p:nvPr>
        </p:nvSpPr>
        <p:spPr>
          <a:xfrm>
            <a:off x="457200" y="1600200"/>
            <a:ext cx="8229600" cy="4839447"/>
          </a:xfrm>
        </p:spPr>
        <p:txBody>
          <a:bodyPr>
            <a:noAutofit/>
          </a:bodyPr>
          <a:lstStyle/>
          <a:p>
            <a:pPr marL="514350" lvl="0" indent="-514350">
              <a:lnSpc>
                <a:spcPct val="90000"/>
              </a:lnSpc>
              <a:buFont typeface="+mj-lt"/>
              <a:buAutoNum type="arabicPeriod" startAt="5"/>
            </a:pPr>
            <a:r>
              <a:rPr lang="en-US" sz="2800" b="1" dirty="0"/>
              <a:t>Market research</a:t>
            </a:r>
            <a:r>
              <a:rPr lang="en-US" sz="2800" dirty="0"/>
              <a:t> </a:t>
            </a:r>
            <a:r>
              <a:rPr lang="en-US" sz="2800" b="1" dirty="0"/>
              <a:t>-</a:t>
            </a:r>
            <a:r>
              <a:rPr lang="en-US" sz="2800" dirty="0"/>
              <a:t> Much stronger emphasis on gathering unbiased, reliable, independent information on clients’ needs and preferences</a:t>
            </a:r>
            <a:br>
              <a:rPr lang="en-US" sz="2800" dirty="0"/>
            </a:br>
            <a:endParaRPr lang="en-US" sz="2800" dirty="0"/>
          </a:p>
          <a:p>
            <a:pPr marL="514350" indent="-514350">
              <a:lnSpc>
                <a:spcPct val="90000"/>
              </a:lnSpc>
              <a:buFont typeface="+mj-lt"/>
              <a:buAutoNum type="arabicPeriod" startAt="5"/>
            </a:pPr>
            <a:r>
              <a:rPr lang="en-US" sz="2800" b="1" dirty="0"/>
              <a:t>Market and business knowledge</a:t>
            </a:r>
            <a:r>
              <a:rPr lang="en-US" sz="2800" dirty="0"/>
              <a:t> </a:t>
            </a:r>
            <a:r>
              <a:rPr lang="en-US" sz="2800" b="1" dirty="0"/>
              <a:t>–</a:t>
            </a:r>
            <a:r>
              <a:rPr lang="en-US" sz="2800" dirty="0"/>
              <a:t> Demand-led breeding require greater knowledge about crop uses, markets and the “business” (economics) of breeding. It takes the best practices from breeding and integrates these with the best practices in business</a:t>
            </a:r>
            <a:endParaRPr lang="en-US" sz="2800" dirty="0">
              <a:solidFill>
                <a:srgbClr val="000000"/>
              </a:solidFill>
            </a:endParaRPr>
          </a:p>
        </p:txBody>
      </p:sp>
      <p:sp>
        <p:nvSpPr>
          <p:cNvPr id="4" name="Slide Number Placeholder 3"/>
          <p:cNvSpPr>
            <a:spLocks noGrp="1"/>
          </p:cNvSpPr>
          <p:nvPr>
            <p:ph type="sldNum" sz="quarter" idx="12"/>
          </p:nvPr>
        </p:nvSpPr>
        <p:spPr/>
        <p:txBody>
          <a:bodyPr/>
          <a:lstStyle/>
          <a:p>
            <a:endParaRPr lang="en-US" dirty="0">
              <a:solidFill>
                <a:prstClr val="black">
                  <a:tint val="75000"/>
                </a:prstClr>
              </a:solidFill>
            </a:endParaRPr>
          </a:p>
        </p:txBody>
      </p:sp>
    </p:spTree>
    <p:extLst>
      <p:ext uri="{BB962C8B-B14F-4D97-AF65-F5344CB8AC3E}">
        <p14:creationId xmlns:p14="http://schemas.microsoft.com/office/powerpoint/2010/main" val="10971611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dirty="0"/>
              <a:t>Chapter 3 </a:t>
            </a:r>
            <a:br>
              <a:rPr lang="en-US" sz="4000" b="1" dirty="0"/>
            </a:br>
            <a:r>
              <a:rPr lang="en-US" sz="4000" b="1" dirty="0"/>
              <a:t>Objectives</a:t>
            </a:r>
          </a:p>
        </p:txBody>
      </p:sp>
      <p:sp>
        <p:nvSpPr>
          <p:cNvPr id="3" name="Content Placeholder 2"/>
          <p:cNvSpPr>
            <a:spLocks noGrp="1"/>
          </p:cNvSpPr>
          <p:nvPr>
            <p:ph idx="1"/>
          </p:nvPr>
        </p:nvSpPr>
        <p:spPr>
          <a:xfrm>
            <a:off x="220717" y="1600200"/>
            <a:ext cx="8466083" cy="4839447"/>
          </a:xfrm>
        </p:spPr>
        <p:txBody>
          <a:bodyPr>
            <a:noAutofit/>
          </a:bodyPr>
          <a:lstStyle/>
          <a:p>
            <a:pPr marL="0" lvl="0" indent="0">
              <a:buNone/>
            </a:pPr>
            <a:r>
              <a:rPr lang="en-US" sz="2800" dirty="0"/>
              <a:t>1. To equip breeders with the knowledge and methods to 	understand clients and their value chains, their needs, 	what they prefer and are prepared to pay for in a new 	variety. </a:t>
            </a:r>
            <a:endParaRPr lang="en-AU" sz="2800" dirty="0"/>
          </a:p>
          <a:p>
            <a:pPr marL="0" lvl="0" indent="0">
              <a:buNone/>
            </a:pPr>
            <a:r>
              <a:rPr lang="en-US" sz="2800" dirty="0"/>
              <a:t>2. To understand markets and the need, importance and 	principles of market research and best practices to 	guide the information gathering from clients and crop 	value chains to drive and validate new variety designs. </a:t>
            </a:r>
            <a:endParaRPr lang="en-AU" sz="2800" dirty="0"/>
          </a:p>
          <a:p>
            <a:pPr marL="0" indent="0">
              <a:spcAft>
                <a:spcPts val="600"/>
              </a:spcAft>
              <a:buNone/>
            </a:pPr>
            <a:endParaRPr lang="en-US" sz="2800" dirty="0"/>
          </a:p>
          <a:p>
            <a:pPr marL="0" indent="0">
              <a:spcAft>
                <a:spcPts val="600"/>
              </a:spcAft>
              <a:buNone/>
            </a:pPr>
            <a:endParaRPr lang="en-US" sz="2800" dirty="0"/>
          </a:p>
          <a:p>
            <a:pPr marL="0" indent="0">
              <a:spcAft>
                <a:spcPts val="600"/>
              </a:spcAft>
              <a:buNone/>
            </a:pPr>
            <a:endParaRPr lang="en-US" sz="2800" dirty="0">
              <a:solidFill>
                <a:srgbClr val="000000"/>
              </a:solidFill>
            </a:endParaRPr>
          </a:p>
        </p:txBody>
      </p:sp>
      <p:sp>
        <p:nvSpPr>
          <p:cNvPr id="4" name="Slide Number Placeholder 3"/>
          <p:cNvSpPr>
            <a:spLocks noGrp="1"/>
          </p:cNvSpPr>
          <p:nvPr>
            <p:ph type="sldNum" sz="quarter" idx="12"/>
          </p:nvPr>
        </p:nvSpPr>
        <p:spPr/>
        <p:txBody>
          <a:bodyPr/>
          <a:lstStyle/>
          <a:p>
            <a:endParaRPr lang="en-US" dirty="0">
              <a:solidFill>
                <a:prstClr val="black">
                  <a:tint val="75000"/>
                </a:prstClr>
              </a:solidFill>
            </a:endParaRPr>
          </a:p>
        </p:txBody>
      </p:sp>
    </p:spTree>
    <p:extLst>
      <p:ext uri="{BB962C8B-B14F-4D97-AF65-F5344CB8AC3E}">
        <p14:creationId xmlns:p14="http://schemas.microsoft.com/office/powerpoint/2010/main" val="30351485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dirty="0"/>
              <a:t>Implications for the Role of the Breeder</a:t>
            </a:r>
          </a:p>
        </p:txBody>
      </p:sp>
      <p:sp>
        <p:nvSpPr>
          <p:cNvPr id="3" name="Content Placeholder 2"/>
          <p:cNvSpPr>
            <a:spLocks noGrp="1"/>
          </p:cNvSpPr>
          <p:nvPr>
            <p:ph idx="1"/>
          </p:nvPr>
        </p:nvSpPr>
        <p:spPr>
          <a:xfrm>
            <a:off x="457200" y="1600200"/>
            <a:ext cx="8229600" cy="4839447"/>
          </a:xfrm>
        </p:spPr>
        <p:txBody>
          <a:bodyPr>
            <a:noAutofit/>
          </a:bodyPr>
          <a:lstStyle/>
          <a:p>
            <a:pPr lvl="0">
              <a:lnSpc>
                <a:spcPct val="90000"/>
              </a:lnSpc>
              <a:buFont typeface="Arial" panose="020B0604020202020204" pitchFamily="34" charset="0"/>
              <a:buChar char="•"/>
            </a:pPr>
            <a:r>
              <a:rPr lang="en-US" sz="2800" b="1" dirty="0"/>
              <a:t>The business of breeding</a:t>
            </a:r>
            <a:r>
              <a:rPr lang="en-US" sz="2800" dirty="0"/>
              <a:t> – Demand–led approaches  	require breeders to learn the </a:t>
            </a:r>
            <a:r>
              <a:rPr lang="en-US" sz="2800" i="1" dirty="0"/>
              <a:t>“business of plant 	breeding” </a:t>
            </a:r>
            <a:r>
              <a:rPr lang="en-US" sz="2800" dirty="0"/>
              <a:t>and be able to gather and assimilate 	information from multiple clients and sources within 	crop value chains</a:t>
            </a:r>
            <a:br>
              <a:rPr lang="en-US" sz="2800" dirty="0"/>
            </a:br>
            <a:endParaRPr lang="en-US" sz="2800" dirty="0"/>
          </a:p>
          <a:p>
            <a:pPr lvl="0">
              <a:lnSpc>
                <a:spcPct val="90000"/>
              </a:lnSpc>
            </a:pPr>
            <a:r>
              <a:rPr lang="en-US" sz="2800" b="1" dirty="0"/>
              <a:t>Partnering and collaboration</a:t>
            </a:r>
            <a:r>
              <a:rPr lang="en-US" sz="2800" dirty="0"/>
              <a:t> – Breeders need to broaden their reach, influence and know-how beyond their technical competencies and to be able to manage collaborations and partnerships with  both the public and private sectors</a:t>
            </a:r>
            <a:endParaRPr lang="en-US" sz="2800" dirty="0">
              <a:effectLst/>
            </a:endParaRPr>
          </a:p>
        </p:txBody>
      </p:sp>
      <p:sp>
        <p:nvSpPr>
          <p:cNvPr id="4" name="Slide Number Placeholder 3"/>
          <p:cNvSpPr>
            <a:spLocks noGrp="1"/>
          </p:cNvSpPr>
          <p:nvPr>
            <p:ph type="sldNum" sz="quarter" idx="12"/>
          </p:nvPr>
        </p:nvSpPr>
        <p:spPr/>
        <p:txBody>
          <a:bodyPr/>
          <a:lstStyle/>
          <a:p>
            <a:endParaRPr lang="en-US" dirty="0">
              <a:solidFill>
                <a:prstClr val="black">
                  <a:tint val="75000"/>
                </a:prstClr>
              </a:solidFill>
            </a:endParaRPr>
          </a:p>
        </p:txBody>
      </p:sp>
    </p:spTree>
    <p:extLst>
      <p:ext uri="{BB962C8B-B14F-4D97-AF65-F5344CB8AC3E}">
        <p14:creationId xmlns:p14="http://schemas.microsoft.com/office/powerpoint/2010/main" val="16926028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3707" y="2746299"/>
            <a:ext cx="7636579" cy="1569660"/>
          </a:xfrm>
          <a:prstGeom prst="rect">
            <a:avLst/>
          </a:prstGeom>
          <a:noFill/>
        </p:spPr>
        <p:txBody>
          <a:bodyPr wrap="none" rtlCol="0">
            <a:spAutoFit/>
          </a:bodyPr>
          <a:lstStyle/>
          <a:p>
            <a:pPr algn="ctr"/>
            <a:r>
              <a:rPr lang="en-US" sz="2400" dirty="0">
                <a:solidFill>
                  <a:prstClr val="black"/>
                </a:solidFill>
              </a:rPr>
              <a:t>Chapter 3</a:t>
            </a:r>
          </a:p>
          <a:p>
            <a:pPr algn="ctr"/>
            <a:r>
              <a:rPr lang="en-US" sz="2400" b="1" i="1" dirty="0">
                <a:solidFill>
                  <a:prstClr val="black"/>
                </a:solidFill>
              </a:rPr>
              <a:t>Understanding Clients’ Needs</a:t>
            </a:r>
          </a:p>
          <a:p>
            <a:pPr algn="ctr"/>
            <a:r>
              <a:rPr lang="en-GB" sz="2400" dirty="0" err="1">
                <a:solidFill>
                  <a:prstClr val="black"/>
                </a:solidFill>
              </a:rPr>
              <a:t>Pangirayi</a:t>
            </a:r>
            <a:r>
              <a:rPr lang="en-GB" sz="2400" dirty="0">
                <a:solidFill>
                  <a:prstClr val="black"/>
                </a:solidFill>
              </a:rPr>
              <a:t> </a:t>
            </a:r>
            <a:r>
              <a:rPr lang="en-GB" sz="2400" dirty="0" err="1">
                <a:solidFill>
                  <a:prstClr val="black"/>
                </a:solidFill>
              </a:rPr>
              <a:t>Tongoona</a:t>
            </a:r>
            <a:r>
              <a:rPr lang="en-GB" sz="2400" dirty="0">
                <a:solidFill>
                  <a:prstClr val="black"/>
                </a:solidFill>
              </a:rPr>
              <a:t>, </a:t>
            </a:r>
            <a:r>
              <a:rPr lang="en-GB" sz="2400" dirty="0" err="1">
                <a:solidFill>
                  <a:prstClr val="black"/>
                </a:solidFill>
              </a:rPr>
              <a:t>Agyemang</a:t>
            </a:r>
            <a:r>
              <a:rPr lang="en-GB" sz="2400" dirty="0">
                <a:solidFill>
                  <a:prstClr val="black"/>
                </a:solidFill>
              </a:rPr>
              <a:t> Danquah and Eric Danquah</a:t>
            </a:r>
          </a:p>
          <a:p>
            <a:pPr algn="ctr"/>
            <a:r>
              <a:rPr lang="en-US" sz="2400" i="1" dirty="0">
                <a:solidFill>
                  <a:prstClr val="black"/>
                </a:solidFill>
              </a:rPr>
              <a:t> </a:t>
            </a:r>
          </a:p>
        </p:txBody>
      </p:sp>
      <p:sp>
        <p:nvSpPr>
          <p:cNvPr id="3" name="TextBox 2"/>
          <p:cNvSpPr txBox="1"/>
          <p:nvPr/>
        </p:nvSpPr>
        <p:spPr>
          <a:xfrm>
            <a:off x="1960568" y="1260967"/>
            <a:ext cx="5117909" cy="830997"/>
          </a:xfrm>
          <a:prstGeom prst="rect">
            <a:avLst/>
          </a:prstGeom>
          <a:solidFill>
            <a:schemeClr val="tx1"/>
          </a:solidFill>
        </p:spPr>
        <p:txBody>
          <a:bodyPr wrap="square" rtlCol="0">
            <a:spAutoFit/>
          </a:bodyPr>
          <a:lstStyle/>
          <a:p>
            <a:pPr algn="ctr"/>
            <a:endParaRPr lang="de-CH" sz="4800" b="1" dirty="0">
              <a:solidFill>
                <a:prstClr val="white"/>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520860"/>
            <a:ext cx="9144000" cy="2314560"/>
          </a:xfrm>
          <a:prstGeom prst="rect">
            <a:avLst/>
          </a:prstGeom>
        </p:spPr>
      </p:pic>
      <p:sp>
        <p:nvSpPr>
          <p:cNvPr id="5" name="TextBox 4"/>
          <p:cNvSpPr txBox="1"/>
          <p:nvPr/>
        </p:nvSpPr>
        <p:spPr>
          <a:xfrm>
            <a:off x="31605" y="327019"/>
            <a:ext cx="8975834" cy="954107"/>
          </a:xfrm>
          <a:prstGeom prst="rect">
            <a:avLst/>
          </a:prstGeom>
          <a:solidFill>
            <a:schemeClr val="tx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2800" b="1" dirty="0">
                <a:solidFill>
                  <a:schemeClr val="bg1"/>
                </a:solidFill>
              </a:rPr>
              <a:t>The Business of Plant Breeding:  </a:t>
            </a:r>
          </a:p>
          <a:p>
            <a:pPr algn="ctr"/>
            <a:r>
              <a:rPr lang="en-GB" sz="2800" i="1" dirty="0">
                <a:solidFill>
                  <a:schemeClr val="bg1"/>
                </a:solidFill>
              </a:rPr>
              <a:t>Market-led approaches to new variety design in Africa </a:t>
            </a:r>
            <a:endParaRPr lang="en-US" sz="2800" i="1" dirty="0">
              <a:solidFill>
                <a:schemeClr val="bg1"/>
              </a:solidFill>
            </a:endParaRPr>
          </a:p>
        </p:txBody>
      </p:sp>
    </p:spTree>
    <p:extLst>
      <p:ext uri="{BB962C8B-B14F-4D97-AF65-F5344CB8AC3E}">
        <p14:creationId xmlns:p14="http://schemas.microsoft.com/office/powerpoint/2010/main" val="4014356722"/>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Content</a:t>
            </a:r>
          </a:p>
        </p:txBody>
      </p:sp>
      <p:sp>
        <p:nvSpPr>
          <p:cNvPr id="3" name="Content Placeholder 2"/>
          <p:cNvSpPr>
            <a:spLocks noGrp="1"/>
          </p:cNvSpPr>
          <p:nvPr>
            <p:ph idx="1"/>
          </p:nvPr>
        </p:nvSpPr>
        <p:spPr>
          <a:xfrm>
            <a:off x="739588" y="1600200"/>
            <a:ext cx="7947212" cy="4839447"/>
          </a:xfrm>
        </p:spPr>
        <p:txBody>
          <a:bodyPr>
            <a:noAutofit/>
          </a:bodyPr>
          <a:lstStyle/>
          <a:p>
            <a:pPr marL="514350" indent="-514350">
              <a:spcAft>
                <a:spcPts val="600"/>
              </a:spcAft>
              <a:buFont typeface="+mj-lt"/>
              <a:buAutoNum type="arabicPeriod"/>
            </a:pPr>
            <a:r>
              <a:rPr lang="en-US" sz="2800" dirty="0"/>
              <a:t>Crops and their Uses </a:t>
            </a:r>
          </a:p>
          <a:p>
            <a:pPr marL="514350" indent="-514350">
              <a:spcAft>
                <a:spcPts val="600"/>
              </a:spcAft>
              <a:buFont typeface="+mj-lt"/>
              <a:buAutoNum type="arabicPeriod"/>
            </a:pPr>
            <a:r>
              <a:rPr lang="en-US" sz="2800" dirty="0">
                <a:solidFill>
                  <a:srgbClr val="000000"/>
                </a:solidFill>
              </a:rPr>
              <a:t>Clients and Stakeholders</a:t>
            </a:r>
          </a:p>
          <a:p>
            <a:pPr marL="514350" indent="-514350">
              <a:spcAft>
                <a:spcPts val="600"/>
              </a:spcAft>
              <a:buFont typeface="+mj-lt"/>
              <a:buAutoNum type="arabicPeriod"/>
            </a:pPr>
            <a:r>
              <a:rPr lang="en-US" sz="2800" dirty="0">
                <a:solidFill>
                  <a:srgbClr val="000000"/>
                </a:solidFill>
              </a:rPr>
              <a:t>Markets and Market Segments</a:t>
            </a:r>
          </a:p>
          <a:p>
            <a:pPr marL="514350" indent="-514350">
              <a:spcAft>
                <a:spcPts val="600"/>
              </a:spcAft>
              <a:buFont typeface="+mj-lt"/>
              <a:buAutoNum type="arabicPeriod"/>
            </a:pPr>
            <a:r>
              <a:rPr lang="en-US" sz="2800" dirty="0">
                <a:solidFill>
                  <a:srgbClr val="000000"/>
                </a:solidFill>
              </a:rPr>
              <a:t>Clients within Value Chains</a:t>
            </a:r>
          </a:p>
          <a:p>
            <a:pPr marL="514350" indent="-514350">
              <a:spcAft>
                <a:spcPts val="600"/>
              </a:spcAft>
              <a:buFont typeface="+mj-lt"/>
              <a:buAutoNum type="arabicPeriod"/>
            </a:pPr>
            <a:r>
              <a:rPr lang="en-US" sz="2800" dirty="0">
                <a:solidFill>
                  <a:srgbClr val="000000"/>
                </a:solidFill>
              </a:rPr>
              <a:t>Understanding Markets and Market Research </a:t>
            </a:r>
          </a:p>
          <a:p>
            <a:pPr marL="0" indent="0">
              <a:spcAft>
                <a:spcPts val="600"/>
              </a:spcAft>
              <a:buNone/>
            </a:pPr>
            <a:endParaRPr lang="en-US" sz="2800" dirty="0">
              <a:solidFill>
                <a:srgbClr val="000000"/>
              </a:solidFill>
            </a:endParaRPr>
          </a:p>
        </p:txBody>
      </p:sp>
      <p:sp>
        <p:nvSpPr>
          <p:cNvPr id="4" name="Slide Number Placeholder 3"/>
          <p:cNvSpPr>
            <a:spLocks noGrp="1"/>
          </p:cNvSpPr>
          <p:nvPr>
            <p:ph type="sldNum" sz="quarter" idx="12"/>
          </p:nvPr>
        </p:nvSpPr>
        <p:spPr/>
        <p:txBody>
          <a:bodyPr/>
          <a:lstStyle/>
          <a:p>
            <a:endParaRPr lang="en-US" dirty="0">
              <a:solidFill>
                <a:prstClr val="black">
                  <a:tint val="75000"/>
                </a:prstClr>
              </a:solidFill>
            </a:endParaRPr>
          </a:p>
        </p:txBody>
      </p:sp>
    </p:spTree>
    <p:extLst>
      <p:ext uri="{BB962C8B-B14F-4D97-AF65-F5344CB8AC3E}">
        <p14:creationId xmlns:p14="http://schemas.microsoft.com/office/powerpoint/2010/main" val="10730816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Opening Discussion</a:t>
            </a:r>
          </a:p>
        </p:txBody>
      </p:sp>
      <p:sp>
        <p:nvSpPr>
          <p:cNvPr id="3" name="Content Placeholder 2"/>
          <p:cNvSpPr>
            <a:spLocks noGrp="1"/>
          </p:cNvSpPr>
          <p:nvPr>
            <p:ph idx="1"/>
          </p:nvPr>
        </p:nvSpPr>
        <p:spPr>
          <a:xfrm>
            <a:off x="739588" y="1600200"/>
            <a:ext cx="7947212" cy="4839447"/>
          </a:xfrm>
        </p:spPr>
        <p:txBody>
          <a:bodyPr>
            <a:noAutofit/>
          </a:bodyPr>
          <a:lstStyle/>
          <a:p>
            <a:pPr>
              <a:spcAft>
                <a:spcPts val="600"/>
              </a:spcAft>
            </a:pPr>
            <a:r>
              <a:rPr lang="en-US" sz="2800" dirty="0">
                <a:solidFill>
                  <a:srgbClr val="000000"/>
                </a:solidFill>
              </a:rPr>
              <a:t>Who are the clients of your breeding </a:t>
            </a:r>
            <a:r>
              <a:rPr lang="en-US" sz="2800" dirty="0" err="1">
                <a:solidFill>
                  <a:srgbClr val="000000"/>
                </a:solidFill>
              </a:rPr>
              <a:t>programme</a:t>
            </a:r>
            <a:r>
              <a:rPr lang="en-US" sz="2800" dirty="0">
                <a:solidFill>
                  <a:srgbClr val="000000"/>
                </a:solidFill>
              </a:rPr>
              <a:t>? </a:t>
            </a:r>
          </a:p>
          <a:p>
            <a:pPr>
              <a:spcAft>
                <a:spcPts val="600"/>
              </a:spcAft>
            </a:pPr>
            <a:r>
              <a:rPr lang="en-US" sz="2800" dirty="0">
                <a:solidFill>
                  <a:srgbClr val="000000"/>
                </a:solidFill>
              </a:rPr>
              <a:t>What traits do your clients consider important?</a:t>
            </a:r>
          </a:p>
          <a:p>
            <a:pPr>
              <a:spcAft>
                <a:spcPts val="600"/>
              </a:spcAft>
            </a:pPr>
            <a:r>
              <a:rPr lang="en-US" sz="2800" dirty="0">
                <a:solidFill>
                  <a:srgbClr val="000000"/>
                </a:solidFill>
              </a:rPr>
              <a:t>Who uses your varieties and for what purposes?</a:t>
            </a:r>
          </a:p>
          <a:p>
            <a:pPr>
              <a:spcAft>
                <a:spcPts val="600"/>
              </a:spcAft>
            </a:pPr>
            <a:endParaRPr lang="en-US" sz="2800" dirty="0">
              <a:solidFill>
                <a:srgbClr val="000000"/>
              </a:solidFill>
            </a:endParaRPr>
          </a:p>
        </p:txBody>
      </p:sp>
      <p:sp>
        <p:nvSpPr>
          <p:cNvPr id="4" name="Slide Number Placeholder 3"/>
          <p:cNvSpPr>
            <a:spLocks noGrp="1"/>
          </p:cNvSpPr>
          <p:nvPr>
            <p:ph type="sldNum" sz="quarter" idx="12"/>
          </p:nvPr>
        </p:nvSpPr>
        <p:spPr/>
        <p:txBody>
          <a:bodyPr/>
          <a:lstStyle/>
          <a:p>
            <a:endParaRPr lang="en-US" dirty="0">
              <a:solidFill>
                <a:prstClr val="black">
                  <a:tint val="75000"/>
                </a:prstClr>
              </a:solidFill>
            </a:endParaRPr>
          </a:p>
        </p:txBody>
      </p:sp>
    </p:spTree>
    <p:extLst>
      <p:ext uri="{BB962C8B-B14F-4D97-AF65-F5344CB8AC3E}">
        <p14:creationId xmlns:p14="http://schemas.microsoft.com/office/powerpoint/2010/main" val="37485648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1. Crops and their Uses</a:t>
            </a:r>
          </a:p>
        </p:txBody>
      </p:sp>
      <p:sp>
        <p:nvSpPr>
          <p:cNvPr id="3" name="Content Placeholder 2"/>
          <p:cNvSpPr>
            <a:spLocks noGrp="1"/>
          </p:cNvSpPr>
          <p:nvPr>
            <p:ph idx="1"/>
          </p:nvPr>
        </p:nvSpPr>
        <p:spPr>
          <a:xfrm>
            <a:off x="270933" y="1600200"/>
            <a:ext cx="8602134" cy="5037083"/>
          </a:xfrm>
        </p:spPr>
        <p:txBody>
          <a:bodyPr>
            <a:noAutofit/>
          </a:bodyPr>
          <a:lstStyle/>
          <a:p>
            <a:pPr>
              <a:lnSpc>
                <a:spcPct val="90000"/>
              </a:lnSpc>
              <a:spcBef>
                <a:spcPts val="24"/>
              </a:spcBef>
              <a:spcAft>
                <a:spcPts val="1800"/>
              </a:spcAft>
            </a:pPr>
            <a:r>
              <a:rPr lang="en-US" sz="2800" dirty="0"/>
              <a:t>Some </a:t>
            </a:r>
            <a:r>
              <a:rPr lang="en-US" sz="2800" b="1" dirty="0"/>
              <a:t>330,000</a:t>
            </a:r>
            <a:r>
              <a:rPr lang="en-US" sz="2800" dirty="0"/>
              <a:t> plant species are available on the planet </a:t>
            </a:r>
          </a:p>
          <a:p>
            <a:pPr>
              <a:lnSpc>
                <a:spcPct val="90000"/>
              </a:lnSpc>
              <a:spcBef>
                <a:spcPts val="24"/>
              </a:spcBef>
              <a:spcAft>
                <a:spcPts val="1800"/>
              </a:spcAft>
            </a:pPr>
            <a:r>
              <a:rPr lang="en-US" sz="2800" dirty="0"/>
              <a:t>Only about </a:t>
            </a:r>
            <a:r>
              <a:rPr lang="en-US" sz="2800" b="1" dirty="0"/>
              <a:t>7,000</a:t>
            </a:r>
            <a:r>
              <a:rPr lang="en-US" sz="2800" dirty="0"/>
              <a:t> plant species comprise food sources; and of these only </a:t>
            </a:r>
            <a:r>
              <a:rPr lang="en-US" sz="2800" b="1" dirty="0"/>
              <a:t>12</a:t>
            </a:r>
            <a:r>
              <a:rPr lang="en-US" sz="2800" dirty="0"/>
              <a:t> species are major food crops</a:t>
            </a:r>
          </a:p>
          <a:p>
            <a:pPr>
              <a:lnSpc>
                <a:spcPct val="90000"/>
              </a:lnSpc>
              <a:spcBef>
                <a:spcPts val="24"/>
              </a:spcBef>
              <a:spcAft>
                <a:spcPts val="1800"/>
              </a:spcAft>
            </a:pPr>
            <a:r>
              <a:rPr lang="en-US" sz="2800" dirty="0"/>
              <a:t>Food crops have multiple uses that go beyond food – as the rest of the vegetative biomass may be used as animal feed, bedding material, shelter, etc.</a:t>
            </a:r>
          </a:p>
          <a:p>
            <a:pPr>
              <a:lnSpc>
                <a:spcPct val="90000"/>
              </a:lnSpc>
              <a:spcBef>
                <a:spcPts val="24"/>
              </a:spcBef>
              <a:spcAft>
                <a:spcPts val="1800"/>
              </a:spcAft>
            </a:pPr>
            <a:r>
              <a:rPr lang="en-US" sz="2800" dirty="0"/>
              <a:t>In a demand-led approach, an understanding of the </a:t>
            </a:r>
            <a:r>
              <a:rPr lang="en-US" sz="2800" b="1" dirty="0"/>
              <a:t>crop plant uses </a:t>
            </a:r>
            <a:r>
              <a:rPr lang="en-US" sz="2800" dirty="0"/>
              <a:t>and the </a:t>
            </a:r>
            <a:r>
              <a:rPr lang="en-US" sz="2800" b="1" dirty="0"/>
              <a:t>people</a:t>
            </a:r>
            <a:r>
              <a:rPr lang="en-US" sz="2800" dirty="0"/>
              <a:t>, </a:t>
            </a:r>
            <a:r>
              <a:rPr lang="en-US" sz="2800" b="1" dirty="0"/>
              <a:t>clients</a:t>
            </a:r>
            <a:r>
              <a:rPr lang="en-US" sz="2800" dirty="0"/>
              <a:t> and </a:t>
            </a:r>
            <a:r>
              <a:rPr lang="en-US" sz="2800" b="1" dirty="0"/>
              <a:t>markets</a:t>
            </a:r>
            <a:r>
              <a:rPr lang="en-US" sz="2800" dirty="0">
                <a:solidFill>
                  <a:srgbClr val="C00000"/>
                </a:solidFill>
              </a:rPr>
              <a:t> </a:t>
            </a:r>
            <a:r>
              <a:rPr lang="en-US" sz="2800" dirty="0"/>
              <a:t>that may be affected by changing specific plant characteristics is vital for new variety design</a:t>
            </a:r>
          </a:p>
        </p:txBody>
      </p:sp>
      <p:sp>
        <p:nvSpPr>
          <p:cNvPr id="4" name="Slide Number Placeholder 3"/>
          <p:cNvSpPr>
            <a:spLocks noGrp="1"/>
          </p:cNvSpPr>
          <p:nvPr>
            <p:ph type="sldNum" sz="quarter" idx="12"/>
          </p:nvPr>
        </p:nvSpPr>
        <p:spPr/>
        <p:txBody>
          <a:bodyPr/>
          <a:lstStyle/>
          <a:p>
            <a:endParaRPr lang="en-US" dirty="0">
              <a:solidFill>
                <a:prstClr val="black">
                  <a:tint val="75000"/>
                </a:prstClr>
              </a:solidFill>
            </a:endParaRPr>
          </a:p>
        </p:txBody>
      </p:sp>
    </p:spTree>
    <p:extLst>
      <p:ext uri="{BB962C8B-B14F-4D97-AF65-F5344CB8AC3E}">
        <p14:creationId xmlns:p14="http://schemas.microsoft.com/office/powerpoint/2010/main" val="20069218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Different Uses of Tomato in Ghana</a:t>
            </a:r>
          </a:p>
        </p:txBody>
      </p:sp>
      <p:sp>
        <p:nvSpPr>
          <p:cNvPr id="4" name="Content Placeholder 3"/>
          <p:cNvSpPr>
            <a:spLocks noGrp="1"/>
          </p:cNvSpPr>
          <p:nvPr>
            <p:ph idx="1"/>
          </p:nvPr>
        </p:nvSpPr>
        <p:spPr/>
        <p:txBody>
          <a:bodyPr/>
          <a:lstStyle/>
          <a:p>
            <a:endParaRPr lang="en-US"/>
          </a:p>
        </p:txBody>
      </p:sp>
      <p:pic>
        <p:nvPicPr>
          <p:cNvPr id="5" name="Picture 4"/>
          <p:cNvPicPr>
            <a:picLocks noChangeAspect="1"/>
          </p:cNvPicPr>
          <p:nvPr/>
        </p:nvPicPr>
        <p:blipFill>
          <a:blip r:embed="rId2"/>
          <a:stretch>
            <a:fillRect/>
          </a:stretch>
        </p:blipFill>
        <p:spPr>
          <a:xfrm>
            <a:off x="16933" y="1188565"/>
            <a:ext cx="9144000" cy="5666193"/>
          </a:xfrm>
          <a:prstGeom prst="rect">
            <a:avLst/>
          </a:prstGeom>
        </p:spPr>
      </p:pic>
      <p:sp>
        <p:nvSpPr>
          <p:cNvPr id="3" name="Slide Number Placeholder 2"/>
          <p:cNvSpPr>
            <a:spLocks noGrp="1"/>
          </p:cNvSpPr>
          <p:nvPr>
            <p:ph type="sldNum" sz="quarter" idx="12"/>
          </p:nvPr>
        </p:nvSpPr>
        <p:spPr/>
        <p:txBody>
          <a:bodyPr/>
          <a:lstStyle/>
          <a:p>
            <a:endParaRPr lang="en-US" dirty="0">
              <a:solidFill>
                <a:prstClr val="black">
                  <a:tint val="75000"/>
                </a:prstClr>
              </a:solidFill>
            </a:endParaRPr>
          </a:p>
        </p:txBody>
      </p:sp>
    </p:spTree>
    <p:extLst>
      <p:ext uri="{BB962C8B-B14F-4D97-AF65-F5344CB8AC3E}">
        <p14:creationId xmlns:p14="http://schemas.microsoft.com/office/powerpoint/2010/main" val="19575244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a:t>2. Clients and Stakeholders</a:t>
            </a:r>
            <a:r>
              <a:rPr lang="en-GB" sz="4000" dirty="0"/>
              <a:t> </a:t>
            </a:r>
            <a:endParaRPr lang="en-US" sz="4000" dirty="0"/>
          </a:p>
        </p:txBody>
      </p:sp>
      <p:sp>
        <p:nvSpPr>
          <p:cNvPr id="3" name="Content Placeholder 2"/>
          <p:cNvSpPr>
            <a:spLocks noGrp="1"/>
          </p:cNvSpPr>
          <p:nvPr>
            <p:ph idx="1"/>
          </p:nvPr>
        </p:nvSpPr>
        <p:spPr>
          <a:xfrm>
            <a:off x="157655" y="1417638"/>
            <a:ext cx="8828690" cy="5022009"/>
          </a:xfrm>
        </p:spPr>
        <p:txBody>
          <a:bodyPr>
            <a:noAutofit/>
          </a:bodyPr>
          <a:lstStyle/>
          <a:p>
            <a:pPr>
              <a:lnSpc>
                <a:spcPct val="90000"/>
              </a:lnSpc>
              <a:spcBef>
                <a:spcPts val="24"/>
              </a:spcBef>
              <a:spcAft>
                <a:spcPts val="1400"/>
              </a:spcAft>
            </a:pPr>
            <a:r>
              <a:rPr lang="en-US" sz="2800" dirty="0"/>
              <a:t>The terms “</a:t>
            </a:r>
            <a:r>
              <a:rPr lang="en-US" sz="2800" b="1" i="1" dirty="0"/>
              <a:t>clients</a:t>
            </a:r>
            <a:r>
              <a:rPr lang="en-US" sz="2800" dirty="0"/>
              <a:t>” and “</a:t>
            </a:r>
            <a:r>
              <a:rPr lang="en-US" sz="2800" b="1" i="1" dirty="0"/>
              <a:t>stakeholders</a:t>
            </a:r>
            <a:r>
              <a:rPr lang="en-US" sz="2800" dirty="0"/>
              <a:t>” are in common use in the business of plant breeding and new variety development</a:t>
            </a:r>
          </a:p>
          <a:p>
            <a:pPr>
              <a:lnSpc>
                <a:spcPct val="90000"/>
              </a:lnSpc>
              <a:spcBef>
                <a:spcPts val="24"/>
              </a:spcBef>
              <a:spcAft>
                <a:spcPts val="1400"/>
              </a:spcAft>
            </a:pPr>
            <a:r>
              <a:rPr lang="en-US" sz="2800" dirty="0"/>
              <a:t>A</a:t>
            </a:r>
            <a:r>
              <a:rPr lang="en-US" sz="2800" b="1" dirty="0"/>
              <a:t> “</a:t>
            </a:r>
            <a:r>
              <a:rPr lang="en-US" sz="2800" b="1" i="1" dirty="0"/>
              <a:t>client</a:t>
            </a:r>
            <a:r>
              <a:rPr lang="en-US" sz="2800" b="1" dirty="0"/>
              <a:t>”</a:t>
            </a:r>
            <a:r>
              <a:rPr lang="en-US" sz="2800" dirty="0"/>
              <a:t> is a “</a:t>
            </a:r>
            <a:r>
              <a:rPr lang="en-US" sz="2800" i="1" dirty="0"/>
              <a:t>customer, buyer, purchaser or receiver of a new crop variety, its crop produce, and/or processed material from a seller, vendor or supplier in the value chain for a monetary or other consideration</a:t>
            </a:r>
            <a:r>
              <a:rPr lang="en-US" sz="2800" dirty="0"/>
              <a:t>” </a:t>
            </a:r>
          </a:p>
          <a:p>
            <a:pPr>
              <a:lnSpc>
                <a:spcPct val="90000"/>
              </a:lnSpc>
              <a:spcBef>
                <a:spcPts val="24"/>
              </a:spcBef>
              <a:spcAft>
                <a:spcPts val="1400"/>
              </a:spcAft>
            </a:pPr>
            <a:r>
              <a:rPr lang="en-US" sz="2800" b="1" dirty="0"/>
              <a:t>Clients</a:t>
            </a:r>
            <a:r>
              <a:rPr lang="en-US" sz="2800" dirty="0"/>
              <a:t> include seed companies, farmers, crop traders, processors, food companies, retailers and consumers </a:t>
            </a:r>
          </a:p>
        </p:txBody>
      </p:sp>
      <p:sp>
        <p:nvSpPr>
          <p:cNvPr id="4" name="Slide Number Placeholder 3"/>
          <p:cNvSpPr>
            <a:spLocks noGrp="1"/>
          </p:cNvSpPr>
          <p:nvPr>
            <p:ph type="sldNum" sz="quarter" idx="12"/>
          </p:nvPr>
        </p:nvSpPr>
        <p:spPr/>
        <p:txBody>
          <a:bodyPr/>
          <a:lstStyle/>
          <a:p>
            <a:endParaRPr lang="en-US" dirty="0">
              <a:solidFill>
                <a:prstClr val="black">
                  <a:tint val="75000"/>
                </a:prstClr>
              </a:solidFill>
            </a:endParaRPr>
          </a:p>
        </p:txBody>
      </p:sp>
    </p:spTree>
    <p:extLst>
      <p:ext uri="{BB962C8B-B14F-4D97-AF65-F5344CB8AC3E}">
        <p14:creationId xmlns:p14="http://schemas.microsoft.com/office/powerpoint/2010/main" val="6636397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a:t>Clients and Stakeholders</a:t>
            </a:r>
            <a:r>
              <a:rPr lang="en-GB" sz="4000" dirty="0"/>
              <a:t> </a:t>
            </a:r>
            <a:endParaRPr lang="en-US" sz="4000" dirty="0"/>
          </a:p>
        </p:txBody>
      </p:sp>
      <p:sp>
        <p:nvSpPr>
          <p:cNvPr id="3" name="Content Placeholder 2"/>
          <p:cNvSpPr>
            <a:spLocks noGrp="1"/>
          </p:cNvSpPr>
          <p:nvPr>
            <p:ph idx="1"/>
          </p:nvPr>
        </p:nvSpPr>
        <p:spPr>
          <a:xfrm>
            <a:off x="110360" y="1417638"/>
            <a:ext cx="8844454" cy="5022009"/>
          </a:xfrm>
        </p:spPr>
        <p:txBody>
          <a:bodyPr>
            <a:noAutofit/>
          </a:bodyPr>
          <a:lstStyle/>
          <a:p>
            <a:pPr>
              <a:lnSpc>
                <a:spcPct val="90000"/>
              </a:lnSpc>
              <a:spcBef>
                <a:spcPts val="0"/>
              </a:spcBef>
              <a:spcAft>
                <a:spcPts val="1200"/>
              </a:spcAft>
            </a:pPr>
            <a:r>
              <a:rPr lang="en-GB" sz="2800" b="1" i="1" dirty="0"/>
              <a:t>“Stakeholder</a:t>
            </a:r>
            <a:r>
              <a:rPr lang="en-GB" sz="2800" dirty="0"/>
              <a:t>” is a broader term that includes clients but also any person or organization with an interest in a given crop situation, action or enterprise e.g. government officials, donors, civil society organizations </a:t>
            </a:r>
          </a:p>
          <a:p>
            <a:pPr>
              <a:lnSpc>
                <a:spcPct val="90000"/>
              </a:lnSpc>
              <a:spcBef>
                <a:spcPts val="0"/>
              </a:spcBef>
              <a:spcAft>
                <a:spcPts val="1200"/>
              </a:spcAft>
            </a:pPr>
            <a:r>
              <a:rPr lang="en-GB" sz="2800" b="1" i="1" dirty="0"/>
              <a:t>“Value chain actor” </a:t>
            </a:r>
            <a:r>
              <a:rPr lang="en-GB" sz="2800" dirty="0"/>
              <a:t>is a person or organization buying or selling a crop or processed products in the value chain</a:t>
            </a:r>
          </a:p>
          <a:p>
            <a:pPr>
              <a:lnSpc>
                <a:spcPct val="90000"/>
              </a:lnSpc>
              <a:spcBef>
                <a:spcPts val="0"/>
              </a:spcBef>
              <a:spcAft>
                <a:spcPts val="1200"/>
              </a:spcAft>
            </a:pPr>
            <a:r>
              <a:rPr lang="en-GB" sz="2800" b="1" dirty="0"/>
              <a:t>“</a:t>
            </a:r>
            <a:r>
              <a:rPr lang="en-GB" sz="2800" b="1" i="1" dirty="0"/>
              <a:t>Value chain service providers</a:t>
            </a:r>
            <a:r>
              <a:rPr lang="en-GB" sz="2800" b="1" dirty="0"/>
              <a:t>” </a:t>
            </a:r>
            <a:r>
              <a:rPr lang="en-GB" sz="2800" dirty="0"/>
              <a:t>e.g. Banks, creditors, insurance companies, regulators, etc.</a:t>
            </a:r>
            <a:endParaRPr lang="en-US" sz="2800" dirty="0"/>
          </a:p>
        </p:txBody>
      </p:sp>
      <p:sp>
        <p:nvSpPr>
          <p:cNvPr id="4" name="Slide Number Placeholder 3"/>
          <p:cNvSpPr>
            <a:spLocks noGrp="1"/>
          </p:cNvSpPr>
          <p:nvPr>
            <p:ph type="sldNum" sz="quarter" idx="12"/>
          </p:nvPr>
        </p:nvSpPr>
        <p:spPr/>
        <p:txBody>
          <a:bodyPr/>
          <a:lstStyle/>
          <a:p>
            <a:endParaRPr lang="en-US" dirty="0">
              <a:solidFill>
                <a:prstClr val="black">
                  <a:tint val="75000"/>
                </a:prstClr>
              </a:solidFill>
            </a:endParaRPr>
          </a:p>
        </p:txBody>
      </p:sp>
    </p:spTree>
    <p:extLst>
      <p:ext uri="{BB962C8B-B14F-4D97-AF65-F5344CB8AC3E}">
        <p14:creationId xmlns:p14="http://schemas.microsoft.com/office/powerpoint/2010/main" val="13945655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3746</TotalTime>
  <Words>1564</Words>
  <Application>Microsoft Office PowerPoint</Application>
  <PresentationFormat>On-screen Show (4:3)</PresentationFormat>
  <Paragraphs>168</Paragraphs>
  <Slides>31</Slides>
  <Notes>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31</vt:i4>
      </vt:variant>
    </vt:vector>
  </HeadingPairs>
  <TitlesOfParts>
    <vt:vector size="39" baseType="lpstr">
      <vt:lpstr>Arial</vt:lpstr>
      <vt:lpstr>Berlin Sans FB</vt:lpstr>
      <vt:lpstr>Calibri</vt:lpstr>
      <vt:lpstr>Calibri Light</vt:lpstr>
      <vt:lpstr>Cambria</vt:lpstr>
      <vt:lpstr>Times New Roman</vt:lpstr>
      <vt:lpstr>Office Theme</vt:lpstr>
      <vt:lpstr>1_Office Theme</vt:lpstr>
      <vt:lpstr>PowerPoint Presentation</vt:lpstr>
      <vt:lpstr>Chapter 3   Understanding Clients’ Needs</vt:lpstr>
      <vt:lpstr>Chapter 3  Objectives</vt:lpstr>
      <vt:lpstr>Content</vt:lpstr>
      <vt:lpstr>Opening Discussion</vt:lpstr>
      <vt:lpstr>1. Crops and their Uses</vt:lpstr>
      <vt:lpstr>Different Uses of Tomato in Ghana</vt:lpstr>
      <vt:lpstr>2. Clients and Stakeholders </vt:lpstr>
      <vt:lpstr>Clients and Stakeholders </vt:lpstr>
      <vt:lpstr>3. Markets and Market Segments </vt:lpstr>
      <vt:lpstr>Market Segments</vt:lpstr>
      <vt:lpstr>Examples of Market Segments</vt:lpstr>
      <vt:lpstr>Fresh Tomatoes, their Uses and Pricing Segments</vt:lpstr>
      <vt:lpstr>Simplified Tomato Value Chain in Ghana Market Segments</vt:lpstr>
      <vt:lpstr>4. Clients within Value Chains</vt:lpstr>
      <vt:lpstr>Group Exercise – Value Chains </vt:lpstr>
      <vt:lpstr>List of Actors in Crop Value Chains</vt:lpstr>
      <vt:lpstr>Function of Ugandan Dry Bean Value Chain</vt:lpstr>
      <vt:lpstr> Ugandan bean value network   </vt:lpstr>
      <vt:lpstr>5. Markets and Market Research </vt:lpstr>
      <vt:lpstr>Market Research Definitions  </vt:lpstr>
      <vt:lpstr>Market Research Best practices </vt:lpstr>
      <vt:lpstr>Market Research Participatory appraisals </vt:lpstr>
      <vt:lpstr>Market Research Benefits </vt:lpstr>
      <vt:lpstr>Market Research Risks of not using market research </vt:lpstr>
      <vt:lpstr>6. Conclusion </vt:lpstr>
      <vt:lpstr>How is Demand-Led Breeding Different from Current Breeding Practices? </vt:lpstr>
      <vt:lpstr>How is Demand-Led Breeding Different from Current Breeding Practices?  </vt:lpstr>
      <vt:lpstr>How is Demand-Led Breeding Different from Current Breeding Practices?  </vt:lpstr>
      <vt:lpstr>Implications for the Role of the Breeder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Agyemang Danquah</dc:creator>
  <cp:lastModifiedBy>Leigh-Ann Bard</cp:lastModifiedBy>
  <cp:revision>70</cp:revision>
  <dcterms:created xsi:type="dcterms:W3CDTF">2015-10-17T17:43:50Z</dcterms:created>
  <dcterms:modified xsi:type="dcterms:W3CDTF">2019-07-29T09:45:07Z</dcterms:modified>
</cp:coreProperties>
</file>