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10" r:id="rId2"/>
    <p:sldId id="256" r:id="rId3"/>
    <p:sldId id="312" r:id="rId4"/>
    <p:sldId id="257" r:id="rId5"/>
    <p:sldId id="260" r:id="rId6"/>
    <p:sldId id="313" r:id="rId7"/>
    <p:sldId id="303" r:id="rId8"/>
    <p:sldId id="258" r:id="rId9"/>
    <p:sldId id="259" r:id="rId10"/>
    <p:sldId id="263" r:id="rId11"/>
    <p:sldId id="266" r:id="rId12"/>
    <p:sldId id="267" r:id="rId13"/>
    <p:sldId id="268" r:id="rId14"/>
    <p:sldId id="269" r:id="rId15"/>
    <p:sldId id="318" r:id="rId16"/>
    <p:sldId id="319" r:id="rId17"/>
    <p:sldId id="321" r:id="rId18"/>
    <p:sldId id="271" r:id="rId19"/>
    <p:sldId id="322" r:id="rId20"/>
    <p:sldId id="273" r:id="rId21"/>
    <p:sldId id="277" r:id="rId22"/>
    <p:sldId id="280" r:id="rId23"/>
    <p:sldId id="291" r:id="rId24"/>
    <p:sldId id="315" r:id="rId25"/>
    <p:sldId id="293" r:id="rId26"/>
    <p:sldId id="299" r:id="rId27"/>
    <p:sldId id="298" r:id="rId28"/>
    <p:sldId id="323" r:id="rId29"/>
    <p:sldId id="324" r:id="rId30"/>
    <p:sldId id="328" r:id="rId31"/>
    <p:sldId id="329" r:id="rId32"/>
    <p:sldId id="300" r:id="rId33"/>
    <p:sldId id="327" r:id="rId34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23"/>
  </p:normalViewPr>
  <p:slideViewPr>
    <p:cSldViewPr snapToGrid="0" snapToObjects="1">
      <p:cViewPr varScale="1">
        <p:scale>
          <a:sx n="108" d="100"/>
          <a:sy n="108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onathan\Documents\Population\WUP2014-F04-Rural_Population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athan\Documents\Africa\Comparative%20yiel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RuralRegions!$C$44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RuralRegions!$B$45:$B$49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 AND THE CARIBBEAN</c:v>
                </c:pt>
                <c:pt idx="4">
                  <c:v>NORTHERN AMERICA</c:v>
                </c:pt>
              </c:strCache>
            </c:strRef>
          </c:cat>
          <c:val>
            <c:numRef>
              <c:f>RuralRegions!$C$45:$C$49</c:f>
              <c:numCache>
                <c:formatCode>0.0%</c:formatCode>
                <c:ptCount val="5"/>
                <c:pt idx="0">
                  <c:v>3.0985864046626999E-2</c:v>
                </c:pt>
                <c:pt idx="1">
                  <c:v>1.4473970856579499E-2</c:v>
                </c:pt>
                <c:pt idx="2">
                  <c:v>1.92984094474502E-3</c:v>
                </c:pt>
                <c:pt idx="3">
                  <c:v>9.1662811220871703E-3</c:v>
                </c:pt>
                <c:pt idx="4">
                  <c:v>8.3275200963268698E-3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9E-4A62-AA97-1AC2D74ACB4E}"/>
            </c:ext>
          </c:extLst>
        </c:ser>
        <c:ser>
          <c:idx val="1"/>
          <c:order val="1"/>
          <c:tx>
            <c:strRef>
              <c:f>RuralRegions!$D$44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RuralRegions!$B$45:$B$49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 AND THE CARIBBEAN</c:v>
                </c:pt>
                <c:pt idx="4">
                  <c:v>NORTHERN AMERICA</c:v>
                </c:pt>
              </c:strCache>
            </c:strRef>
          </c:cat>
          <c:val>
            <c:numRef>
              <c:f>RuralRegions!$D$45:$D$49</c:f>
              <c:numCache>
                <c:formatCode>0.0%</c:formatCode>
                <c:ptCount val="5"/>
                <c:pt idx="0">
                  <c:v>1.27177206688754E-2</c:v>
                </c:pt>
                <c:pt idx="1">
                  <c:v>-5.4262602548182997E-3</c:v>
                </c:pt>
                <c:pt idx="2">
                  <c:v>-1.1389813265997299E-2</c:v>
                </c:pt>
                <c:pt idx="3">
                  <c:v>-4.3602546865412197E-3</c:v>
                </c:pt>
                <c:pt idx="4">
                  <c:v>-4.24870727970295E-3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9E-4A62-AA97-1AC2D74ACB4E}"/>
            </c:ext>
          </c:extLst>
        </c:ser>
        <c:ser>
          <c:idx val="2"/>
          <c:order val="2"/>
          <c:tx>
            <c:strRef>
              <c:f>RuralRegions!$E$44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RuralRegions!$B$45:$B$49</c:f>
              <c:strCache>
                <c:ptCount val="5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 AND THE CARIBBEAN</c:v>
                </c:pt>
                <c:pt idx="4">
                  <c:v>NORTHERN AMERICA</c:v>
                </c:pt>
              </c:strCache>
            </c:strRef>
          </c:cat>
          <c:val>
            <c:numRef>
              <c:f>RuralRegions!$E$45:$E$49</c:f>
              <c:numCache>
                <c:formatCode>0.0%</c:formatCode>
                <c:ptCount val="5"/>
                <c:pt idx="0">
                  <c:v>2.1273383096746899E-2</c:v>
                </c:pt>
                <c:pt idx="1">
                  <c:v>5.3869936940920196E-3</c:v>
                </c:pt>
                <c:pt idx="2">
                  <c:v>-1.0773314755944099E-3</c:v>
                </c:pt>
                <c:pt idx="3">
                  <c:v>6.7914030601323797E-3</c:v>
                </c:pt>
                <c:pt idx="4">
                  <c:v>6.3421219076296199E-3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9E-4A62-AA97-1AC2D74AC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366592"/>
        <c:axId val="98368128"/>
      </c:barChart>
      <c:catAx>
        <c:axId val="98366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8368128"/>
        <c:crosses val="autoZero"/>
        <c:auto val="1"/>
        <c:lblAlgn val="ctr"/>
        <c:lblOffset val="100"/>
        <c:noMultiLvlLbl val="0"/>
      </c:catAx>
      <c:valAx>
        <c:axId val="9836812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983665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7769514921699"/>
          <c:y val="3.48471128608926E-2"/>
          <c:w val="0.85040378633226099"/>
          <c:h val="0.69588451443569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GDPPerCap!$B$1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GDPPerCap!$A$2:$A$32</c:f>
              <c:strCache>
                <c:ptCount val="31"/>
                <c:pt idx="0">
                  <c:v>South Africa</c:v>
                </c:pt>
                <c:pt idx="1">
                  <c:v>Namibia</c:v>
                </c:pt>
                <c:pt idx="2">
                  <c:v>Angola</c:v>
                </c:pt>
                <c:pt idx="3">
                  <c:v>Swaziland</c:v>
                </c:pt>
                <c:pt idx="4">
                  <c:v>Congo, Rep.</c:v>
                </c:pt>
                <c:pt idx="5">
                  <c:v>Nigeria</c:v>
                </c:pt>
                <c:pt idx="6">
                  <c:v>Ghana</c:v>
                </c:pt>
                <c:pt idx="7">
                  <c:v>Sudan</c:v>
                </c:pt>
                <c:pt idx="8">
                  <c:v>Zambia</c:v>
                </c:pt>
                <c:pt idx="9">
                  <c:v>Mauritania</c:v>
                </c:pt>
                <c:pt idx="10">
                  <c:v>Cameroon</c:v>
                </c:pt>
                <c:pt idx="11">
                  <c:v>Lesotho</c:v>
                </c:pt>
                <c:pt idx="12">
                  <c:v>Senegal</c:v>
                </c:pt>
                <c:pt idx="13">
                  <c:v>Kenya</c:v>
                </c:pt>
                <c:pt idx="14">
                  <c:v>Chad</c:v>
                </c:pt>
                <c:pt idx="15">
                  <c:v>Sierra Leone</c:v>
                </c:pt>
                <c:pt idx="16">
                  <c:v>Benin</c:v>
                </c:pt>
                <c:pt idx="17">
                  <c:v>Tanzania</c:v>
                </c:pt>
                <c:pt idx="18">
                  <c:v>Zimbabwe</c:v>
                </c:pt>
                <c:pt idx="19">
                  <c:v>Gambia, The</c:v>
                </c:pt>
                <c:pt idx="20">
                  <c:v>Mali</c:v>
                </c:pt>
                <c:pt idx="21">
                  <c:v>Burkina Faso</c:v>
                </c:pt>
                <c:pt idx="22">
                  <c:v>Rwanda</c:v>
                </c:pt>
                <c:pt idx="23">
                  <c:v>Uganda</c:v>
                </c:pt>
                <c:pt idx="24">
                  <c:v>Madagascar</c:v>
                </c:pt>
                <c:pt idx="25">
                  <c:v>Togo</c:v>
                </c:pt>
                <c:pt idx="26">
                  <c:v>Ethiopia</c:v>
                </c:pt>
                <c:pt idx="27">
                  <c:v>Guinea</c:v>
                </c:pt>
                <c:pt idx="28">
                  <c:v>Guinea-Bissau</c:v>
                </c:pt>
                <c:pt idx="29">
                  <c:v>Eritrea</c:v>
                </c:pt>
                <c:pt idx="30">
                  <c:v>Mozambique</c:v>
                </c:pt>
              </c:strCache>
            </c:strRef>
          </c:cat>
          <c:val>
            <c:numRef>
              <c:f>GDPPerCap!$B$2:$B$32</c:f>
              <c:numCache>
                <c:formatCode>0.00</c:formatCode>
                <c:ptCount val="31"/>
                <c:pt idx="0">
                  <c:v>12503.69164469448</c:v>
                </c:pt>
                <c:pt idx="1">
                  <c:v>9684.9895163689071</c:v>
                </c:pt>
                <c:pt idx="2">
                  <c:v>7538.1911705644397</c:v>
                </c:pt>
                <c:pt idx="3">
                  <c:v>6683.49827018616</c:v>
                </c:pt>
                <c:pt idx="4">
                  <c:v>5867.0457397337814</c:v>
                </c:pt>
                <c:pt idx="5">
                  <c:v>5601.0390374502003</c:v>
                </c:pt>
                <c:pt idx="6">
                  <c:v>3974.495298655962</c:v>
                </c:pt>
                <c:pt idx="7">
                  <c:v>3372.148986415652</c:v>
                </c:pt>
                <c:pt idx="8">
                  <c:v>3180.6010530575222</c:v>
                </c:pt>
                <c:pt idx="9">
                  <c:v>3042.4945178299372</c:v>
                </c:pt>
                <c:pt idx="10">
                  <c:v>2711.0405092375422</c:v>
                </c:pt>
                <c:pt idx="11">
                  <c:v>2585.6508023106871</c:v>
                </c:pt>
                <c:pt idx="12">
                  <c:v>2268.5757104730978</c:v>
                </c:pt>
                <c:pt idx="13">
                  <c:v>2264.6998454383252</c:v>
                </c:pt>
                <c:pt idx="14">
                  <c:v>2080.739909487243</c:v>
                </c:pt>
                <c:pt idx="15">
                  <c:v>1926.520459644435</c:v>
                </c:pt>
                <c:pt idx="16">
                  <c:v>1790.961974911776</c:v>
                </c:pt>
                <c:pt idx="17">
                  <c:v>1774.62459002388</c:v>
                </c:pt>
                <c:pt idx="18">
                  <c:v>1700.0166872663231</c:v>
                </c:pt>
                <c:pt idx="19">
                  <c:v>1666.375235271455</c:v>
                </c:pt>
                <c:pt idx="20">
                  <c:v>1641.4331017925961</c:v>
                </c:pt>
                <c:pt idx="21">
                  <c:v>1634.020188617025</c:v>
                </c:pt>
                <c:pt idx="22">
                  <c:v>1451.7503696789211</c:v>
                </c:pt>
                <c:pt idx="23">
                  <c:v>1410.028889097367</c:v>
                </c:pt>
                <c:pt idx="24">
                  <c:v>1394.6481606826301</c:v>
                </c:pt>
                <c:pt idx="25">
                  <c:v>1390.1797365473451</c:v>
                </c:pt>
                <c:pt idx="26">
                  <c:v>1353.7927412077349</c:v>
                </c:pt>
                <c:pt idx="27">
                  <c:v>1255.2278251539819</c:v>
                </c:pt>
                <c:pt idx="28">
                  <c:v>1242.4515266244971</c:v>
                </c:pt>
                <c:pt idx="29">
                  <c:v>1195.38442088588</c:v>
                </c:pt>
                <c:pt idx="30">
                  <c:v>1045.381433308012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F-47BC-AFD0-A69766F63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296512"/>
        <c:axId val="73318784"/>
      </c:barChart>
      <c:catAx>
        <c:axId val="73296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3318784"/>
        <c:crosses val="autoZero"/>
        <c:auto val="1"/>
        <c:lblAlgn val="ctr"/>
        <c:lblOffset val="100"/>
        <c:noMultiLvlLbl val="0"/>
      </c:catAx>
      <c:valAx>
        <c:axId val="733187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GB" sz="1800" dirty="0"/>
                  <a:t>GDP per capita: $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3296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East Asia</c:v>
                </c:pt>
              </c:strCache>
            </c:strRef>
          </c:tx>
          <c:invertIfNegative val="0"/>
          <c:cat>
            <c:strRef>
              <c:f>Sheet1!$F$2:$F$7</c:f>
              <c:strCache>
                <c:ptCount val="6"/>
                <c:pt idx="0">
                  <c:v>Corn</c:v>
                </c:pt>
                <c:pt idx="1">
                  <c:v>Cotton</c:v>
                </c:pt>
                <c:pt idx="2">
                  <c:v>Millet</c:v>
                </c:pt>
                <c:pt idx="3">
                  <c:v>Rice</c:v>
                </c:pt>
                <c:pt idx="4">
                  <c:v>Sorghum</c:v>
                </c:pt>
                <c:pt idx="5">
                  <c:v>Wheat</c:v>
                </c:pt>
              </c:strCache>
            </c:strRef>
          </c:cat>
          <c:val>
            <c:numRef>
              <c:f>Sheet1!$G$2:$G$7</c:f>
              <c:numCache>
                <c:formatCode>#,##0</c:formatCode>
                <c:ptCount val="6"/>
                <c:pt idx="0" formatCode="General">
                  <c:v>5.79</c:v>
                </c:pt>
                <c:pt idx="1">
                  <c:v>1.480999999999999</c:v>
                </c:pt>
                <c:pt idx="2" formatCode="General">
                  <c:v>2.4</c:v>
                </c:pt>
                <c:pt idx="3" formatCode="General">
                  <c:v>6.76</c:v>
                </c:pt>
                <c:pt idx="4" formatCode="General">
                  <c:v>4.0199999999999996</c:v>
                </c:pt>
                <c:pt idx="5" formatCode="General">
                  <c:v>5.1599999999999966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32-4203-A678-E73457F7FFD4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European Union - 28</c:v>
                </c:pt>
              </c:strCache>
            </c:strRef>
          </c:tx>
          <c:invertIfNegative val="0"/>
          <c:cat>
            <c:strRef>
              <c:f>Sheet1!$F$2:$F$7</c:f>
              <c:strCache>
                <c:ptCount val="6"/>
                <c:pt idx="0">
                  <c:v>Corn</c:v>
                </c:pt>
                <c:pt idx="1">
                  <c:v>Cotton</c:v>
                </c:pt>
                <c:pt idx="2">
                  <c:v>Millet</c:v>
                </c:pt>
                <c:pt idx="3">
                  <c:v>Rice</c:v>
                </c:pt>
                <c:pt idx="4">
                  <c:v>Sorghum</c:v>
                </c:pt>
                <c:pt idx="5">
                  <c:v>Wheat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7.6599999999999957</c:v>
                </c:pt>
                <c:pt idx="1">
                  <c:v>0.98799999999999999</c:v>
                </c:pt>
                <c:pt idx="2">
                  <c:v>0</c:v>
                </c:pt>
                <c:pt idx="3">
                  <c:v>6.53</c:v>
                </c:pt>
                <c:pt idx="4">
                  <c:v>5.38</c:v>
                </c:pt>
                <c:pt idx="5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32-4203-A678-E73457F7FFD4}"/>
            </c:ext>
          </c:extLst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North America</c:v>
                </c:pt>
              </c:strCache>
            </c:strRef>
          </c:tx>
          <c:invertIfNegative val="0"/>
          <c:cat>
            <c:strRef>
              <c:f>Sheet1!$F$2:$F$7</c:f>
              <c:strCache>
                <c:ptCount val="6"/>
                <c:pt idx="0">
                  <c:v>Corn</c:v>
                </c:pt>
                <c:pt idx="1">
                  <c:v>Cotton</c:v>
                </c:pt>
                <c:pt idx="2">
                  <c:v>Millet</c:v>
                </c:pt>
                <c:pt idx="3">
                  <c:v>Rice</c:v>
                </c:pt>
                <c:pt idx="4">
                  <c:v>Sorghum</c:v>
                </c:pt>
                <c:pt idx="5">
                  <c:v>Wheat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9.58</c:v>
                </c:pt>
                <c:pt idx="1">
                  <c:v>0.89300000000000002</c:v>
                </c:pt>
                <c:pt idx="3">
                  <c:v>8.41</c:v>
                </c:pt>
                <c:pt idx="4">
                  <c:v>4.1099999999999994</c:v>
                </c:pt>
                <c:pt idx="5">
                  <c:v>3.05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32-4203-A678-E73457F7FFD4}"/>
            </c:ext>
          </c:extLst>
        </c:ser>
        <c:ser>
          <c:idx val="3"/>
          <c:order val="3"/>
          <c:tx>
            <c:strRef>
              <c:f>Sheet1!$J$1</c:f>
              <c:strCache>
                <c:ptCount val="1"/>
                <c:pt idx="0">
                  <c:v>South America</c:v>
                </c:pt>
              </c:strCache>
            </c:strRef>
          </c:tx>
          <c:invertIfNegative val="0"/>
          <c:cat>
            <c:strRef>
              <c:f>Sheet1!$F$2:$F$7</c:f>
              <c:strCache>
                <c:ptCount val="6"/>
                <c:pt idx="0">
                  <c:v>Corn</c:v>
                </c:pt>
                <c:pt idx="1">
                  <c:v>Cotton</c:v>
                </c:pt>
                <c:pt idx="2">
                  <c:v>Millet</c:v>
                </c:pt>
                <c:pt idx="3">
                  <c:v>Rice</c:v>
                </c:pt>
                <c:pt idx="4">
                  <c:v>Sorghum</c:v>
                </c:pt>
                <c:pt idx="5">
                  <c:v>Wheat</c:v>
                </c:pt>
              </c:strCache>
            </c:strRef>
          </c:cat>
          <c:val>
            <c:numRef>
              <c:f>Sheet1!$J$2:$J$7</c:f>
              <c:numCache>
                <c:formatCode>#,##0</c:formatCode>
                <c:ptCount val="6"/>
                <c:pt idx="0" formatCode="General">
                  <c:v>5.1599999999999966</c:v>
                </c:pt>
                <c:pt idx="1">
                  <c:v>1.149999999999999</c:v>
                </c:pt>
                <c:pt idx="2" formatCode="General">
                  <c:v>1.24</c:v>
                </c:pt>
                <c:pt idx="3" formatCode="General">
                  <c:v>5.2</c:v>
                </c:pt>
                <c:pt idx="4" formatCode="General">
                  <c:v>3.36</c:v>
                </c:pt>
                <c:pt idx="5" formatCode="General">
                  <c:v>2.8299999999999992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32-4203-A678-E73457F7FFD4}"/>
            </c:ext>
          </c:extLst>
        </c:ser>
        <c:ser>
          <c:idx val="4"/>
          <c:order val="4"/>
          <c:tx>
            <c:strRef>
              <c:f>Sheet1!$K$1</c:f>
              <c:strCache>
                <c:ptCount val="1"/>
                <c:pt idx="0">
                  <c:v>Sub-Saharan Africa</c:v>
                </c:pt>
              </c:strCache>
            </c:strRef>
          </c:tx>
          <c:invertIfNegative val="0"/>
          <c:cat>
            <c:strRef>
              <c:f>Sheet1!$F$2:$F$7</c:f>
              <c:strCache>
                <c:ptCount val="6"/>
                <c:pt idx="0">
                  <c:v>Corn</c:v>
                </c:pt>
                <c:pt idx="1">
                  <c:v>Cotton</c:v>
                </c:pt>
                <c:pt idx="2">
                  <c:v>Millet</c:v>
                </c:pt>
                <c:pt idx="3">
                  <c:v>Rice</c:v>
                </c:pt>
                <c:pt idx="4">
                  <c:v>Sorghum</c:v>
                </c:pt>
                <c:pt idx="5">
                  <c:v>Wheat</c:v>
                </c:pt>
              </c:strCache>
            </c:strRef>
          </c:cat>
          <c:val>
            <c:numRef>
              <c:f>Sheet1!$K$2:$K$7</c:f>
              <c:numCache>
                <c:formatCode>General</c:formatCode>
                <c:ptCount val="6"/>
                <c:pt idx="0">
                  <c:v>1.9</c:v>
                </c:pt>
                <c:pt idx="1">
                  <c:v>0.34100000000000003</c:v>
                </c:pt>
                <c:pt idx="2">
                  <c:v>0.72</c:v>
                </c:pt>
                <c:pt idx="3">
                  <c:v>2.09</c:v>
                </c:pt>
                <c:pt idx="4">
                  <c:v>0.96</c:v>
                </c:pt>
                <c:pt idx="5">
                  <c:v>2.44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32-4203-A678-E73457F7F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505088"/>
        <c:axId val="100506624"/>
      </c:barChart>
      <c:catAx>
        <c:axId val="10050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506624"/>
        <c:crosses val="autoZero"/>
        <c:auto val="1"/>
        <c:lblAlgn val="ctr"/>
        <c:lblOffset val="100"/>
        <c:noMultiLvlLbl val="0"/>
      </c:catAx>
      <c:valAx>
        <c:axId val="10050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5050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0.23542</cdr:x>
      <cdr:y>0.04514</cdr:y>
    </cdr:from>
    <cdr:to>
      <cdr:x>0.73542</cdr:x>
      <cdr:y>0.13889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6325" y="123825"/>
          <a:ext cx="22860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b="1" dirty="0"/>
            <a:t>Population</a:t>
          </a:r>
          <a:r>
            <a:rPr lang="en-GB" sz="2000" b="1" baseline="0" dirty="0"/>
            <a:t> growth: CAGR 2010-2050</a:t>
          </a:r>
          <a:endParaRPr lang="en-GB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0.24074</cdr:x>
      <cdr:y>0.04183</cdr:y>
    </cdr:from>
    <cdr:to>
      <cdr:x>0.39815</cdr:x>
      <cdr:y>0.11925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1179" y="200799"/>
          <a:ext cx="1295421" cy="37167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r>
            <a:rPr lang="en-US" sz="1200" b="1" dirty="0"/>
            <a:t>Growth 2004-2013</a:t>
          </a:r>
          <a:endParaRPr lang="en-GB" sz="1200" b="1" dirty="0"/>
        </a:p>
      </cdr:txBody>
    </cdr:sp>
  </cdr:relSizeAnchor>
  <cdr:relSizeAnchor xmlns:cdr="http://schemas.openxmlformats.org/drawingml/2006/chartDrawing">
    <cdr:from>
      <cdr:x>0.17593</cdr:x>
      <cdr:y>0.07405</cdr:y>
    </cdr:from>
    <cdr:to>
      <cdr:x>0.24154</cdr:x>
      <cdr:y>0.07405</cdr:y>
    </cdr:to>
    <cdr:sp macro="" textlink="">
      <cdr:nvSpPr>
        <cdr:cNvPr id="4" name="Straight Arrow Connector 3"/>
        <cdr:cNvSpPr/>
      </cdr:nvSpPr>
      <cdr:spPr>
        <a:xfrm xmlns:a="http://schemas.openxmlformats.org/drawingml/2006/main" flipH="1">
          <a:off x="1447800" y="355486"/>
          <a:ext cx="54000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6C3AA-2F0E-4EA7-AB4C-D975847F716A}" type="datetimeFigureOut">
              <a:rPr lang="en-AU" smtClean="0"/>
              <a:t>29/07/2019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92300-2544-4D5F-A837-1F7DD0F07E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5868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C6CFE-A30C-BB4F-AF08-74F6D8A7FA57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60A58-AC5D-DD48-B54C-D62086A90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60A58-AC5D-DD48-B54C-D62086A905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86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Political drivers [Slide 41] embrace seed regulations [Slide 42], agricultural subsidies and tariffs, which impact both supply and demand for crops, and trade-related developments such as regional trade agreements [Slide 43]. Political drivers are inherently unpredictable [Slide 44]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7D490-738C-41BD-ADB7-A051E2DB788A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37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been through the above process of identifying the drivers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their predictability you are now in a position to  construct your scenarios   [Slide 46]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7D490-738C-41BD-ADB7-A051E2DB788A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5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to unit 2 is very 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3CB9-4B8C-E245-9B91-D0830FF3529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1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also increasing investment in the African seed sector [Slide 31] by both global R&amp;D-based see companies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60A58-AC5D-DD48-B54C-D62086A905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5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also increasing investment in the African seed sector [Slide 31] by both global R&amp;D-based see companies [Slides 32-34] and local African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copmaines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[Slides 35-36]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7D490-738C-41BD-ADB7-A051E2DB788A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8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Splitting</a:t>
            </a:r>
            <a:r>
              <a:rPr lang="en-US" baseline="0" dirty="0"/>
              <a:t> factors – genome editing to replace a </a:t>
            </a:r>
            <a:r>
              <a:rPr lang="en-US" baseline="0" dirty="0" err="1"/>
              <a:t>gmo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60A58-AC5D-DD48-B54C-D62086A905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Attitudes towards GM crops, which are not, also come under this category [Slide 19]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7D490-738C-41BD-ADB7-A051E2DB788A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91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Technological drivers are those which you will be very familiar with: Speed of the breeding cycle, change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breeding direction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advances in biotechnology, sequencing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).[Slide 20] ]  Amount of data: biology, genetics, molecular,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environement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bioinformatics: ‘Big data’ in agriculture also comes under this category.  They heavily impact the supply side of the equation d for both crops and seeds.  These drivers are far from predictable depending on they do on scientific innovation [Slide 21]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60A58-AC5D-DD48-B54C-D62086A905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2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drivers cover such things as crop prices, GDP per capita, and investment in the food chain, whether in the seed sector itself, or downstream in the processing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sectors [Slide 22].  These heavily influence the demand side for crops and the supply side for seeds.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of these drivers, such as the GDP-related ones, are predictable.  Others, such as the development of infrastructure and the agro-dealer network, less so [Slide 37]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7D490-738C-41BD-ADB7-A051E2DB788A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81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 drivers relate to climate change and pest incidence and very much affect the supply side and include </a:t>
            </a:r>
            <a:r>
              <a:rPr lang="en-US" dirty="0"/>
              <a:t>Global warming and change</a:t>
            </a:r>
            <a:r>
              <a:rPr lang="en-US" baseline="0" dirty="0"/>
              <a:t> </a:t>
            </a:r>
            <a:r>
              <a:rPr lang="en-US" sz="3200" dirty="0"/>
              <a:t>Extremes: droughts and floods,</a:t>
            </a:r>
            <a:r>
              <a:rPr lang="en-US" sz="3200" baseline="0" dirty="0"/>
              <a:t> </a:t>
            </a:r>
            <a:r>
              <a:rPr lang="en-US" dirty="0"/>
              <a:t>Carbon credits for agriculture,</a:t>
            </a:r>
            <a:r>
              <a:rPr lang="en-US" baseline="0" dirty="0"/>
              <a:t> </a:t>
            </a:r>
            <a:r>
              <a:rPr lang="en-US" dirty="0"/>
              <a:t>Pest and disease incidence</a:t>
            </a:r>
            <a:r>
              <a:rPr lang="en-US" baseline="0" dirty="0"/>
              <a:t> and </a:t>
            </a:r>
            <a:r>
              <a:rPr lang="en-US" dirty="0"/>
              <a:t>Certification schemes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moment, despite the considerable efforts being made to better understand and model these (here there is a link to ‘Big data’) these remain unpredictable [Slide 39].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7D490-738C-41BD-ADB7-A051E2DB788A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6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1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0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47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493"/>
            <a:ext cx="9144000" cy="2305880"/>
          </a:xfrm>
          <a:prstGeom prst="rect">
            <a:avLst/>
          </a:prstGeom>
          <a:solidFill/>
          <a:ln w="12700">
            <a:solidFill/>
            <a:miter/>
          </a:ln>
        </p:spPr>
        <p:txBody>
          <a:bodyPr lIns="0" tIns="0" rIns="0" bIns="0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" name="Shape 16"/>
          <p:cNvSpPr/>
          <p:nvPr/>
        </p:nvSpPr>
        <p:spPr>
          <a:xfrm>
            <a:off x="304800" y="450922"/>
            <a:ext cx="8534400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/>
            <a:r>
              <a:rPr sz="5000" b="1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ea typeface="Cambria"/>
                <a:cs typeface="Cambria"/>
                <a:sym typeface="Cambria"/>
              </a:rPr>
              <a:t>Demand-Led Plant Breeding</a:t>
            </a:r>
            <a:br>
              <a:rPr sz="5000" b="1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ea typeface="Cambria"/>
                <a:cs typeface="Cambria"/>
                <a:sym typeface="Cambria"/>
              </a:rPr>
            </a:br>
            <a:r>
              <a:rPr sz="5000" b="1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ea typeface="Cambria"/>
                <a:cs typeface="Cambria"/>
                <a:sym typeface="Cambria"/>
              </a:rPr>
              <a:t>Training Manual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4585" y="4575696"/>
            <a:ext cx="8984055" cy="2193337"/>
            <a:chOff x="74585" y="4575696"/>
            <a:chExt cx="8984055" cy="2193337"/>
          </a:xfrm>
        </p:grpSpPr>
        <p:pic>
          <p:nvPicPr>
            <p:cNvPr id="17" name="image1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85" y="4713865"/>
              <a:ext cx="554265" cy="747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02728" y="4855785"/>
              <a:ext cx="1446182" cy="5431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image3.gif" descr="Syngenta Foundation for Sustainable Agriculture - Homepage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585" y="5930696"/>
              <a:ext cx="1542114" cy="4752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image4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8439" y="4775126"/>
              <a:ext cx="620019" cy="6789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image5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10531" y="4575696"/>
              <a:ext cx="780126" cy="917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image6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7870" y="5636659"/>
              <a:ext cx="816466" cy="9677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image7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72045" y="4713865"/>
              <a:ext cx="680126" cy="740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image8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52171" y="4741193"/>
              <a:ext cx="1720322" cy="7468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image9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2462" y="4775126"/>
              <a:ext cx="1696178" cy="6522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image10.pn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1896" y="5930414"/>
              <a:ext cx="1235636" cy="5929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image11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8329" y="5749530"/>
              <a:ext cx="902886" cy="8652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image12.jpg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1061" y="5713115"/>
              <a:ext cx="1579867" cy="901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image13.jpg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8885" y="5722510"/>
              <a:ext cx="1046521" cy="10465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ruforum.jpg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74727" y="5874221"/>
              <a:ext cx="1540167" cy="6127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" name="Picture 2" descr="506b05695aebfmakerere-university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301" y="4534777"/>
            <a:ext cx="1093097" cy="9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1256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88900"/>
            <a:ext cx="8455025" cy="81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1475" y="1211263"/>
            <a:ext cx="8480425" cy="477996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81763"/>
            <a:ext cx="5753100" cy="376237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3425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1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3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1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6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0AD9FB5-18F8-EC4E-A7DC-214665BA2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4F3EDCE-8713-5549-AD14-6F85A1AFCD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3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902" y="2746299"/>
            <a:ext cx="70221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Chapter 2 </a:t>
            </a:r>
          </a:p>
          <a:p>
            <a:pPr algn="ctr"/>
            <a:r>
              <a:rPr lang="en-US" sz="2400" b="1" i="1" dirty="0"/>
              <a:t>Visioning and Foresight for Setting Breeding Goals </a:t>
            </a:r>
          </a:p>
          <a:p>
            <a:pPr algn="ctr"/>
            <a:r>
              <a:rPr lang="en-GB" sz="2400" dirty="0"/>
              <a:t>Nasser Yao, Appolinaire Djikeng and Jonathan </a:t>
            </a:r>
            <a:r>
              <a:rPr lang="en-GB" sz="2400" dirty="0" err="1"/>
              <a:t>Shoham</a:t>
            </a:r>
            <a:r>
              <a:rPr lang="en-GB" sz="2400" dirty="0"/>
              <a:t> </a:t>
            </a:r>
          </a:p>
          <a:p>
            <a:pPr algn="ctr"/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60568" y="1260967"/>
            <a:ext cx="511790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de-CH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5959"/>
            <a:ext cx="9144000" cy="2314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05" y="610618"/>
            <a:ext cx="897583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The Business of Plant Breeding:  </a:t>
            </a:r>
          </a:p>
          <a:p>
            <a:pPr algn="ctr"/>
            <a:r>
              <a:rPr lang="en-GB" sz="2800" i="1" dirty="0">
                <a:solidFill>
                  <a:schemeClr val="bg1"/>
                </a:solidFill>
              </a:rPr>
              <a:t>Market-led approaches to new variety design in Africa 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6109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3200400" y="421338"/>
          <a:ext cx="54864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Slide" r:id="rId3" imgW="4204583" imgH="2910964" progId="PowerPoint.Show.8">
                  <p:embed/>
                </p:oleObj>
              </mc:Choice>
              <mc:Fallback>
                <p:oleObj name="Slide" r:id="rId3" imgW="4204583" imgH="2910964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21338"/>
                        <a:ext cx="54864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Challenges of SSA Agriculture:</a:t>
            </a:r>
            <a:br>
              <a:rPr lang="en-US" sz="3600" b="1" dirty="0"/>
            </a:br>
            <a:r>
              <a:rPr lang="en-US" sz="3600" b="1" dirty="0"/>
              <a:t>Low Productivity in Smallholder Farming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676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574727"/>
            <a:ext cx="2548682" cy="2082873"/>
          </a:xfrm>
          <a:prstGeom prst="rect">
            <a:avLst/>
          </a:prstGeom>
          <a:ln>
            <a:solidFill>
              <a:srgbClr val="0D0D0D"/>
            </a:solidFill>
          </a:ln>
        </p:spPr>
      </p:pic>
      <p:graphicFrame>
        <p:nvGraphicFramePr>
          <p:cNvPr id="7" name="Chart 6"/>
          <p:cNvGraphicFramePr/>
          <p:nvPr>
            <p:extLst/>
          </p:nvPr>
        </p:nvGraphicFramePr>
        <p:xfrm>
          <a:off x="381000" y="4267200"/>
          <a:ext cx="7467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7475" y="3974068"/>
            <a:ext cx="1609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 err="1">
                <a:solidFill>
                  <a:prstClr val="black"/>
                </a:solidFill>
              </a:rPr>
              <a:t>Tonne</a:t>
            </a:r>
            <a:r>
              <a:rPr lang="en-US" sz="1600" b="1" dirty="0">
                <a:solidFill>
                  <a:prstClr val="black"/>
                </a:solidFill>
              </a:rPr>
              <a:t>/ha (2014)</a:t>
            </a:r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4920" y="6172200"/>
            <a:ext cx="11528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Source: 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</a:rPr>
              <a:t>PSD (USDA)</a:t>
            </a:r>
            <a:endParaRPr lang="en-GB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4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Reasons for the Low Productivity</a:t>
            </a:r>
          </a:p>
        </p:txBody>
      </p:sp>
      <p:sp>
        <p:nvSpPr>
          <p:cNvPr id="5" name="Trapezoid 4"/>
          <p:cNvSpPr/>
          <p:nvPr/>
        </p:nvSpPr>
        <p:spPr>
          <a:xfrm>
            <a:off x="1447800" y="5105400"/>
            <a:ext cx="5791200" cy="1524000"/>
          </a:xfrm>
          <a:prstGeom prst="trapezoid">
            <a:avLst>
              <a:gd name="adj" fmla="val 22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u="sng" dirty="0">
                <a:solidFill>
                  <a:prstClr val="white"/>
                </a:solidFill>
              </a:rPr>
              <a:t>Overall constraints</a:t>
            </a:r>
          </a:p>
          <a:p>
            <a:pPr algn="ctr" defTabSz="457200"/>
            <a:r>
              <a:rPr lang="en-US" sz="2000" dirty="0">
                <a:solidFill>
                  <a:prstClr val="white"/>
                </a:solidFill>
              </a:rPr>
              <a:t>War; corruption; governance; education;  lack of country economies of scale</a:t>
            </a:r>
          </a:p>
          <a:p>
            <a:pPr algn="ctr" defTabSz="457200"/>
            <a:r>
              <a:rPr lang="en-US" sz="2000" dirty="0">
                <a:solidFill>
                  <a:prstClr val="white"/>
                </a:solidFill>
              </a:rPr>
              <a:t>Low inter-regional trade</a:t>
            </a:r>
          </a:p>
          <a:p>
            <a:pPr algn="ctr" defTabSz="457200"/>
            <a:r>
              <a:rPr lang="en-US" sz="2000" dirty="0">
                <a:solidFill>
                  <a:prstClr val="white"/>
                </a:solidFill>
              </a:rPr>
              <a:t>Highest Tariffs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1775791" y="3431751"/>
            <a:ext cx="5102087" cy="1648245"/>
          </a:xfrm>
          <a:prstGeom prst="trapezoid">
            <a:avLst>
              <a:gd name="adj" fmla="val 22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u="sng" dirty="0">
                <a:solidFill>
                  <a:prstClr val="white"/>
                </a:solidFill>
              </a:rPr>
              <a:t>Agricultural constraints</a:t>
            </a:r>
          </a:p>
          <a:p>
            <a:pPr algn="ctr" defTabSz="457200"/>
            <a:r>
              <a:rPr lang="en-US" sz="2000" dirty="0">
                <a:solidFill>
                  <a:prstClr val="white"/>
                </a:solidFill>
              </a:rPr>
              <a:t>Infrastructure; land rights</a:t>
            </a:r>
          </a:p>
          <a:p>
            <a:pPr algn="ctr" defTabSz="457200"/>
            <a:r>
              <a:rPr lang="en-US" sz="2000" dirty="0">
                <a:solidFill>
                  <a:prstClr val="white"/>
                </a:solidFill>
              </a:rPr>
              <a:t>African crop diversity/uniqueness</a:t>
            </a:r>
          </a:p>
          <a:p>
            <a:pPr algn="ctr" defTabSz="457200"/>
            <a:r>
              <a:rPr lang="en-US" sz="2000" dirty="0">
                <a:solidFill>
                  <a:prstClr val="white"/>
                </a:solidFill>
              </a:rPr>
              <a:t>Lack of extension/various farming systems</a:t>
            </a:r>
          </a:p>
          <a:p>
            <a:pPr algn="ctr" defTabSz="457200"/>
            <a:r>
              <a:rPr lang="en-US" sz="2000" dirty="0">
                <a:solidFill>
                  <a:prstClr val="white"/>
                </a:solidFill>
              </a:rPr>
              <a:t>Lack of storage</a:t>
            </a:r>
          </a:p>
        </p:txBody>
      </p:sp>
      <p:sp>
        <p:nvSpPr>
          <p:cNvPr id="7" name="Trapezoid 6"/>
          <p:cNvSpPr/>
          <p:nvPr/>
        </p:nvSpPr>
        <p:spPr>
          <a:xfrm>
            <a:off x="2362200" y="1808967"/>
            <a:ext cx="3962400" cy="1582317"/>
          </a:xfrm>
          <a:prstGeom prst="trapezoid">
            <a:avLst>
              <a:gd name="adj" fmla="val 22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u="sng" dirty="0">
                <a:solidFill>
                  <a:prstClr val="white"/>
                </a:solidFill>
              </a:rPr>
              <a:t>Input market constraints</a:t>
            </a:r>
          </a:p>
          <a:p>
            <a:pPr algn="ctr" defTabSz="457200"/>
            <a:r>
              <a:rPr lang="en-US" sz="2000" dirty="0">
                <a:solidFill>
                  <a:prstClr val="white"/>
                </a:solidFill>
              </a:rPr>
              <a:t>Seed laws/industry</a:t>
            </a:r>
          </a:p>
          <a:p>
            <a:pPr algn="ctr" defTabSz="457200"/>
            <a:r>
              <a:rPr lang="en-US" sz="2000" dirty="0">
                <a:solidFill>
                  <a:prstClr val="white"/>
                </a:solidFill>
              </a:rPr>
              <a:t>Local fertilizer industry</a:t>
            </a:r>
          </a:p>
          <a:p>
            <a:pPr algn="ctr" defTabSz="457200"/>
            <a:r>
              <a:rPr lang="en-US" sz="2000" dirty="0">
                <a:solidFill>
                  <a:prstClr val="white"/>
                </a:solidFill>
              </a:rPr>
              <a:t>Distribution system</a:t>
            </a:r>
          </a:p>
          <a:p>
            <a:pPr algn="ctr" defTabSz="457200"/>
            <a:r>
              <a:rPr lang="en-US" sz="2000" dirty="0">
                <a:solidFill>
                  <a:prstClr val="white"/>
                </a:solidFill>
              </a:rPr>
              <a:t>Credit availability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5830669"/>
            <a:ext cx="1228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Source:</a:t>
            </a:r>
          </a:p>
          <a:p>
            <a:pPr defTabSz="457200"/>
            <a:r>
              <a:rPr lang="en-US" dirty="0">
                <a:solidFill>
                  <a:prstClr val="black"/>
                </a:solidFill>
              </a:rPr>
              <a:t>J L Shoham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7878" y="2776010"/>
            <a:ext cx="16330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Rapid urbanization growth (lack of access to land, degradation of natural resources)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1894584"/>
            <a:ext cx="1828800" cy="1094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US" dirty="0">
                <a:solidFill>
                  <a:schemeClr val="accent2"/>
                </a:solidFill>
              </a:rPr>
              <a:t>Poor access to markets (lack of access to resources/inputs)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3465617"/>
            <a:ext cx="1828800" cy="134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US" dirty="0">
                <a:solidFill>
                  <a:schemeClr val="accent2"/>
                </a:solidFill>
              </a:rPr>
              <a:t>Low investment in agricultural research, training and extension services</a:t>
            </a:r>
          </a:p>
        </p:txBody>
      </p:sp>
      <p:sp>
        <p:nvSpPr>
          <p:cNvPr id="12" name="Up-Down Arrow 11"/>
          <p:cNvSpPr/>
          <p:nvPr/>
        </p:nvSpPr>
        <p:spPr>
          <a:xfrm>
            <a:off x="8231192" y="1688122"/>
            <a:ext cx="917079" cy="3575539"/>
          </a:xfrm>
          <a:prstGeom prst="upDownArrow">
            <a:avLst>
              <a:gd name="adj1" fmla="val 50000"/>
              <a:gd name="adj2" fmla="val 46667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spAutoFit/>
          </a:bodyPr>
          <a:lstStyle/>
          <a:p>
            <a:pPr algn="ctr" defTabSz="457200"/>
            <a:r>
              <a:rPr lang="en-US" b="1" dirty="0">
                <a:solidFill>
                  <a:schemeClr val="accent2"/>
                </a:solidFill>
              </a:rPr>
              <a:t>WEAK PRIVATE SECTOR</a:t>
            </a:r>
          </a:p>
        </p:txBody>
      </p:sp>
    </p:spTree>
    <p:extLst>
      <p:ext uri="{BB962C8B-B14F-4D97-AF65-F5344CB8AC3E}">
        <p14:creationId xmlns:p14="http://schemas.microsoft.com/office/powerpoint/2010/main" val="132695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However we are now in a period of renewing optimism….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3528"/>
            <a:ext cx="3255120" cy="479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453927" y="1918452"/>
            <a:ext cx="5575846" cy="4900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90000"/>
              </a:lnSpc>
              <a:spcAft>
                <a:spcPts val="1800"/>
              </a:spcAft>
              <a:buFontTx/>
              <a:buChar char="-"/>
            </a:pPr>
            <a:r>
              <a:rPr lang="en-US" sz="2550" b="1" dirty="0">
                <a:solidFill>
                  <a:prstClr val="black"/>
                </a:solidFill>
              </a:rPr>
              <a:t>Uganda</a:t>
            </a:r>
            <a:r>
              <a:rPr lang="en-US" sz="2550" dirty="0">
                <a:solidFill>
                  <a:prstClr val="black"/>
                </a:solidFill>
              </a:rPr>
              <a:t>: Growing apples, displacing imports</a:t>
            </a:r>
          </a:p>
          <a:p>
            <a:pPr marL="342900" indent="-342900" defTabSz="457200">
              <a:lnSpc>
                <a:spcPct val="90000"/>
              </a:lnSpc>
              <a:spcAft>
                <a:spcPts val="1800"/>
              </a:spcAft>
              <a:buFontTx/>
              <a:buChar char="-"/>
            </a:pPr>
            <a:r>
              <a:rPr lang="en-US" sz="2550" dirty="0">
                <a:solidFill>
                  <a:prstClr val="black"/>
                </a:solidFill>
              </a:rPr>
              <a:t> </a:t>
            </a:r>
            <a:r>
              <a:rPr lang="en-US" sz="2550" b="1" dirty="0">
                <a:solidFill>
                  <a:prstClr val="black"/>
                </a:solidFill>
              </a:rPr>
              <a:t>Zambia</a:t>
            </a:r>
            <a:r>
              <a:rPr lang="en-US" sz="2550" dirty="0">
                <a:solidFill>
                  <a:prstClr val="black"/>
                </a:solidFill>
              </a:rPr>
              <a:t>: Increase of cotton production </a:t>
            </a:r>
          </a:p>
          <a:p>
            <a:pPr marL="342900" indent="-342900" defTabSz="457200">
              <a:lnSpc>
                <a:spcPct val="90000"/>
              </a:lnSpc>
              <a:spcAft>
                <a:spcPts val="1800"/>
              </a:spcAft>
              <a:buFontTx/>
              <a:buChar char="-"/>
            </a:pPr>
            <a:r>
              <a:rPr lang="en-US" sz="2550" b="1" dirty="0">
                <a:solidFill>
                  <a:prstClr val="black"/>
                </a:solidFill>
              </a:rPr>
              <a:t>Kenya</a:t>
            </a:r>
            <a:r>
              <a:rPr lang="en-US" sz="2550" dirty="0">
                <a:solidFill>
                  <a:prstClr val="black"/>
                </a:solidFill>
              </a:rPr>
              <a:t>: Flower exports surpassed coffee exports</a:t>
            </a:r>
          </a:p>
          <a:p>
            <a:pPr marL="342900" indent="-342900" defTabSz="457200">
              <a:lnSpc>
                <a:spcPct val="90000"/>
              </a:lnSpc>
              <a:spcAft>
                <a:spcPts val="1800"/>
              </a:spcAft>
              <a:buFontTx/>
              <a:buChar char="-"/>
            </a:pPr>
            <a:r>
              <a:rPr lang="en-US" sz="2550" b="1" dirty="0">
                <a:solidFill>
                  <a:prstClr val="black"/>
                </a:solidFill>
              </a:rPr>
              <a:t>Ethiopia</a:t>
            </a:r>
            <a:r>
              <a:rPr lang="en-US" sz="2550" dirty="0">
                <a:solidFill>
                  <a:prstClr val="black"/>
                </a:solidFill>
              </a:rPr>
              <a:t>: Beans and coffee from local cooperatives responding well to international markets</a:t>
            </a:r>
          </a:p>
          <a:p>
            <a:pPr marL="342900" indent="-342900" defTabSz="457200">
              <a:lnSpc>
                <a:spcPct val="90000"/>
              </a:lnSpc>
              <a:spcAft>
                <a:spcPts val="1800"/>
              </a:spcAft>
              <a:buFontTx/>
              <a:buChar char="-"/>
            </a:pPr>
            <a:r>
              <a:rPr lang="en-US" sz="2550" b="1" dirty="0">
                <a:solidFill>
                  <a:prstClr val="black"/>
                </a:solidFill>
              </a:rPr>
              <a:t>DRC</a:t>
            </a:r>
            <a:r>
              <a:rPr lang="en-US" sz="2550" dirty="0">
                <a:solidFill>
                  <a:prstClr val="black"/>
                </a:solidFill>
              </a:rPr>
              <a:t>: Post-conflict areas relying on cavies for nutrition and growth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48253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600" i="1" dirty="0">
                <a:solidFill>
                  <a:prstClr val="black"/>
                </a:solidFill>
              </a:rPr>
              <a:t>..And it is possible for Africa to feed itself and generate income..</a:t>
            </a:r>
          </a:p>
        </p:txBody>
      </p:sp>
    </p:spTree>
    <p:extLst>
      <p:ext uri="{BB962C8B-B14F-4D97-AF65-F5344CB8AC3E}">
        <p14:creationId xmlns:p14="http://schemas.microsoft.com/office/powerpoint/2010/main" val="55213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Optimism in African Agriculture Exists..</a:t>
            </a:r>
          </a:p>
        </p:txBody>
      </p:sp>
      <p:pic>
        <p:nvPicPr>
          <p:cNvPr id="9" name="Picture 2" descr="http://cdn.static-economist.com/sites/default/files/imagecache/full-width/images/2014/11/articles/main/20151101_ncc001_5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678900"/>
            <a:ext cx="6934200" cy="42725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1" y="6096000"/>
            <a:ext cx="220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Source: ‘The World in 2015’, The Economist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2217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2400" b="1" dirty="0">
                <a:solidFill>
                  <a:srgbClr val="142F50"/>
                </a:solidFill>
              </a:rPr>
              <a:t>GDP growth forecasts for 2015: Africa and Asia leading</a:t>
            </a:r>
            <a:endParaRPr lang="en-GB" sz="2400" b="1" dirty="0">
              <a:solidFill>
                <a:srgbClr val="142F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8065" y="5903893"/>
            <a:ext cx="4771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800" b="1" i="1" dirty="0">
                <a:solidFill>
                  <a:srgbClr val="FF0000"/>
                </a:solidFill>
              </a:rPr>
              <a:t>…through significant agricultural transformation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2081" y="5363727"/>
            <a:ext cx="1062540" cy="4526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499266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Strategies for Transforming African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25435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Improving agricultural productivity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Availability and widespread use of quality farm inputs and technologies, including crop biotechnologies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Facilitating growth in agricultural markets and trade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Investing in public infrastructure for agricultural growth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Reducing rural vulnerability and insecurity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Improving agricultural policy and institutions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/>
              <a:t>Foresight and visioning to meet market/consumers’ demands</a:t>
            </a:r>
          </a:p>
        </p:txBody>
      </p:sp>
    </p:spTree>
    <p:extLst>
      <p:ext uri="{BB962C8B-B14F-4D97-AF65-F5344CB8AC3E}">
        <p14:creationId xmlns:p14="http://schemas.microsoft.com/office/powerpoint/2010/main" val="95663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+mn-lt"/>
              </a:rPr>
              <a:t>Global Seed </a:t>
            </a:r>
            <a:r>
              <a:rPr lang="en-US" sz="3600" b="1" dirty="0">
                <a:solidFill>
                  <a:srgbClr val="000000"/>
                </a:solidFill>
              </a:rPr>
              <a:t>C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ompanies in Africa</a:t>
            </a:r>
            <a:endParaRPr lang="en-GB" sz="3600" b="1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21551" y="763494"/>
          <a:ext cx="7924798" cy="5789706"/>
        </p:xfrm>
        <a:graphic>
          <a:graphicData uri="http://schemas.openxmlformats.org/drawingml/2006/table">
            <a:tbl>
              <a:tblPr/>
              <a:tblGrid>
                <a:gridCol w="113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39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059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DuPont Pioneer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Monsanto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Vilmorin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Seed Co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Syngenta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Others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>
                          <a:latin typeface="Arial"/>
                          <a:ea typeface="Calibri"/>
                          <a:cs typeface="Arial"/>
                        </a:rPr>
                        <a:t>Southern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dirty="0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South Africa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Zambia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Zimbabwe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Malawi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1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Others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Lesotho, Botswana, Angola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Calibri"/>
                          <a:cs typeface="Arial"/>
                        </a:rPr>
                        <a:t>Angola, Botswana, Swaziland</a:t>
                      </a:r>
                      <a:endParaRPr lang="en-GB" sz="1000" b="1" dirty="0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Angola/Baddar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>
                          <a:latin typeface="Arial"/>
                          <a:ea typeface="Calibri"/>
                          <a:cs typeface="Arial"/>
                        </a:rPr>
                        <a:t>Eastern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Kenya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Tanzania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Uganda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Ethiopia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Mozambique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Setting up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Others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Rwanda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>
                          <a:latin typeface="Arial"/>
                          <a:ea typeface="Calibri"/>
                          <a:cs typeface="Arial"/>
                        </a:rPr>
                        <a:t>North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Morocco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Tunisia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Baddar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Egypt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Algeria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Baddar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Libya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sng">
                          <a:latin typeface="Arial"/>
                          <a:ea typeface="Calibri"/>
                          <a:cs typeface="Arial"/>
                        </a:rPr>
                        <a:t>West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Nigeria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Setting up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Baddar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Ghana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  <a:sym typeface="Wingdings"/>
                        </a:rPr>
                        <a:t>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95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Senegal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Baddar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5976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Others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Burkina Faso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DRC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Arial"/>
                          <a:ea typeface="Calibri"/>
                          <a:cs typeface="Arial"/>
                        </a:rPr>
                        <a:t>Baddar</a:t>
                      </a:r>
                      <a:r>
                        <a:rPr lang="en-US" sz="1000" b="1" dirty="0">
                          <a:latin typeface="Arial"/>
                          <a:ea typeface="Calibri"/>
                          <a:cs typeface="Arial"/>
                        </a:rPr>
                        <a:t>: Benin /BF /Cameroon/Chad/Cote</a:t>
                      </a:r>
                      <a:r>
                        <a:rPr lang="en-US" sz="1000" b="1" baseline="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000" b="1" dirty="0">
                          <a:latin typeface="Arial"/>
                          <a:ea typeface="Calibri"/>
                          <a:cs typeface="Arial"/>
                        </a:rPr>
                        <a:t>D’Ivoire/ Guinea/Mali</a:t>
                      </a:r>
                      <a:endParaRPr lang="en-GB" sz="1000" b="1" dirty="0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905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Calibri"/>
                          <a:cs typeface="Arial"/>
                        </a:rPr>
                        <a:t># Countries</a:t>
                      </a:r>
                      <a:endParaRPr lang="en-GB" sz="1000" b="1" dirty="0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15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Calibri"/>
                          <a:cs typeface="Arial"/>
                        </a:rPr>
                        <a:t>&lt;10</a:t>
                      </a:r>
                      <a:endParaRPr lang="en-GB" sz="1000" b="1" dirty="0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Calibri"/>
                          <a:cs typeface="Arial"/>
                        </a:rPr>
                        <a:t>NA</a:t>
                      </a:r>
                      <a:endParaRPr lang="en-GB" sz="1000" b="1" dirty="0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15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Arial"/>
                          <a:ea typeface="Calibri"/>
                          <a:cs typeface="Arial"/>
                        </a:rPr>
                        <a:t>NA</a:t>
                      </a:r>
                      <a:endParaRPr lang="en-GB" sz="1000" b="1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Arial"/>
                          <a:ea typeface="Calibri"/>
                          <a:cs typeface="Arial"/>
                        </a:rPr>
                        <a:t>Baddar</a:t>
                      </a:r>
                      <a:r>
                        <a:rPr lang="en-US" sz="1000" b="1" dirty="0">
                          <a:latin typeface="Arial"/>
                          <a:ea typeface="Calibri"/>
                          <a:cs typeface="Arial"/>
                        </a:rPr>
                        <a:t>: 15</a:t>
                      </a:r>
                      <a:endParaRPr lang="en-GB" sz="1000" b="1" dirty="0">
                        <a:latin typeface="Arial"/>
                        <a:ea typeface="Calibri"/>
                        <a:cs typeface="Bookman Old Style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Calibri"/>
                          <a:cs typeface="Arial"/>
                        </a:rPr>
                        <a:t>Bayer: 8</a:t>
                      </a:r>
                      <a:endParaRPr lang="en-GB" sz="1000" b="1" dirty="0">
                        <a:latin typeface="Arial"/>
                        <a:ea typeface="Calibri"/>
                        <a:cs typeface="Bookman Old Style"/>
                      </a:endParaRPr>
                    </a:p>
                  </a:txBody>
                  <a:tcPr marL="43031" marR="430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6488668"/>
            <a:ext cx="678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Source: Commercial Seed Market in Africa, J L Shoham, </a:t>
            </a:r>
            <a:r>
              <a:rPr lang="en-US" dirty="0" err="1">
                <a:solidFill>
                  <a:prstClr val="black"/>
                </a:solidFill>
              </a:rPr>
              <a:t>Informa</a:t>
            </a:r>
            <a:r>
              <a:rPr lang="en-US" dirty="0">
                <a:solidFill>
                  <a:prstClr val="black"/>
                </a:solidFill>
              </a:rPr>
              <a:t>, 2014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5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+mn-lt"/>
              </a:rPr>
              <a:t>African seed companies and crops portfolio</a:t>
            </a:r>
            <a:endParaRPr lang="en-GB" sz="3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488668"/>
            <a:ext cx="678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Source: Commercial Seed Market in Africa, J L Shoham, </a:t>
            </a:r>
            <a:r>
              <a:rPr lang="en-US" dirty="0" err="1">
                <a:solidFill>
                  <a:prstClr val="black"/>
                </a:solidFill>
              </a:rPr>
              <a:t>Informa</a:t>
            </a:r>
            <a:r>
              <a:rPr lang="en-US" dirty="0">
                <a:solidFill>
                  <a:prstClr val="black"/>
                </a:solidFill>
              </a:rPr>
              <a:t>, 2014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98500"/>
            <a:ext cx="4343720" cy="5583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762000"/>
            <a:ext cx="4257261" cy="55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73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 3. Visioning and foresight using STEEP analysis and scenario creation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3102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 3. Visioning and foresight using STEEP analysis and scenario creation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How accurately can we predict the future?</a:t>
            </a:r>
          </a:p>
          <a:p>
            <a:pPr lvl="1"/>
            <a:r>
              <a:rPr lang="en-US" dirty="0"/>
              <a:t>Too many factors and interactions to consider?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de-CH" sz="2800" dirty="0"/>
              <a:t>Focus on key drivers of change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Construct a range of possible future scenarios</a:t>
            </a:r>
          </a:p>
          <a:p>
            <a:pPr lvl="1"/>
            <a:r>
              <a:rPr lang="en-US" dirty="0"/>
              <a:t>What actually happens is more likely a ‘hybrid’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800" dirty="0"/>
              <a:t>Test strategies for robustness against these scenarios</a:t>
            </a:r>
          </a:p>
        </p:txBody>
      </p:sp>
    </p:spTree>
    <p:extLst>
      <p:ext uri="{BB962C8B-B14F-4D97-AF65-F5344CB8AC3E}">
        <p14:creationId xmlns:p14="http://schemas.microsoft.com/office/powerpoint/2010/main" val="1663942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STEEP: Useful Framework for Identifying Drivers of 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Identify the drivers of change by type</a:t>
            </a:r>
          </a:p>
          <a:p>
            <a:pPr lvl="1"/>
            <a:r>
              <a:rPr lang="en-US" b="1" dirty="0"/>
              <a:t>S</a:t>
            </a:r>
            <a:r>
              <a:rPr lang="en-US" dirty="0"/>
              <a:t>ocial</a:t>
            </a:r>
          </a:p>
          <a:p>
            <a:pPr lvl="1"/>
            <a:r>
              <a:rPr lang="en-US" b="1" dirty="0"/>
              <a:t>T</a:t>
            </a:r>
            <a:r>
              <a:rPr lang="en-US" dirty="0"/>
              <a:t>echnological</a:t>
            </a:r>
          </a:p>
          <a:p>
            <a:pPr lvl="1"/>
            <a:r>
              <a:rPr lang="en-US" b="1" dirty="0"/>
              <a:t>E</a:t>
            </a:r>
            <a:r>
              <a:rPr lang="en-US" dirty="0"/>
              <a:t>conomic</a:t>
            </a:r>
          </a:p>
          <a:p>
            <a:pPr lvl="1"/>
            <a:r>
              <a:rPr lang="en-US" b="1" dirty="0"/>
              <a:t>E</a:t>
            </a:r>
            <a:r>
              <a:rPr lang="en-US" dirty="0"/>
              <a:t>nvironmental</a:t>
            </a:r>
          </a:p>
          <a:p>
            <a:pPr lvl="1"/>
            <a:r>
              <a:rPr lang="en-US" b="1" dirty="0"/>
              <a:t>P</a:t>
            </a:r>
            <a:r>
              <a:rPr lang="en-US" dirty="0"/>
              <a:t>olitical/Policy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82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4824"/>
            <a:ext cx="7772400" cy="2285627"/>
          </a:xfrm>
        </p:spPr>
        <p:txBody>
          <a:bodyPr>
            <a:normAutofit/>
          </a:bodyPr>
          <a:lstStyle/>
          <a:p>
            <a:r>
              <a:rPr lang="en-US" b="1" dirty="0"/>
              <a:t>Chapter 2 </a:t>
            </a:r>
            <a:br>
              <a:rPr lang="en-US" b="1" dirty="0"/>
            </a:br>
            <a:r>
              <a:rPr lang="en-US" b="1" dirty="0"/>
              <a:t>Visioning and Foresight for Setting Breeding Goals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194859"/>
          </a:xfrm>
        </p:spPr>
        <p:txBody>
          <a:bodyPr>
            <a:normAutofit fontScale="25000" lnSpcReduction="20000"/>
          </a:bodyPr>
          <a:lstStyle/>
          <a:p>
            <a:pPr defTabSz="690563"/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Berlin Sans FB" pitchFamily="34" charset="0"/>
              </a:rPr>
              <a:t> </a:t>
            </a:r>
          </a:p>
          <a:p>
            <a:pPr defTabSz="690563"/>
            <a:r>
              <a:rPr lang="en-GB" sz="7000" b="1" dirty="0">
                <a:solidFill>
                  <a:schemeClr val="tx1"/>
                </a:solidFill>
              </a:rPr>
              <a:t>Nasser Yao*, Appolinaire Djikeng* and </a:t>
            </a:r>
          </a:p>
          <a:p>
            <a:pPr defTabSz="690563"/>
            <a:r>
              <a:rPr lang="en-GB" sz="7000" b="1" dirty="0">
                <a:solidFill>
                  <a:schemeClr val="tx1"/>
                </a:solidFill>
              </a:rPr>
              <a:t>Jonathan </a:t>
            </a:r>
            <a:r>
              <a:rPr lang="en-GB" sz="7000" b="1" dirty="0" err="1">
                <a:solidFill>
                  <a:schemeClr val="tx1"/>
                </a:solidFill>
              </a:rPr>
              <a:t>Shoham</a:t>
            </a:r>
            <a:r>
              <a:rPr lang="en-GB" sz="7000" b="1" dirty="0">
                <a:solidFill>
                  <a:schemeClr val="tx1"/>
                </a:solidFill>
              </a:rPr>
              <a:t>** </a:t>
            </a:r>
          </a:p>
          <a:p>
            <a:pPr defTabSz="690563"/>
            <a:endParaRPr lang="en-GB" sz="1800" dirty="0">
              <a:solidFill>
                <a:schemeClr val="tx1"/>
              </a:solidFill>
            </a:endParaRPr>
          </a:p>
          <a:p>
            <a:pPr defTabSz="690563"/>
            <a:r>
              <a:rPr lang="en-GB" sz="6200" dirty="0">
                <a:solidFill>
                  <a:schemeClr val="tx1"/>
                </a:solidFill>
              </a:rPr>
              <a:t>*Biosciences for Eastern and Central Africa (</a:t>
            </a:r>
            <a:r>
              <a:rPr lang="en-GB" sz="6200" dirty="0" err="1">
                <a:solidFill>
                  <a:schemeClr val="tx1"/>
                </a:solidFill>
              </a:rPr>
              <a:t>BecA</a:t>
            </a:r>
            <a:r>
              <a:rPr lang="en-GB" sz="6200" dirty="0">
                <a:solidFill>
                  <a:schemeClr val="tx1"/>
                </a:solidFill>
              </a:rPr>
              <a:t>) </a:t>
            </a:r>
            <a:r>
              <a:rPr lang="en-GB" sz="6200">
                <a:solidFill>
                  <a:schemeClr val="tx1"/>
                </a:solidFill>
              </a:rPr>
              <a:t>- International </a:t>
            </a:r>
            <a:r>
              <a:rPr lang="en-GB" sz="6200" dirty="0">
                <a:solidFill>
                  <a:schemeClr val="tx1"/>
                </a:solidFill>
              </a:rPr>
              <a:t>Livestock Research Institute</a:t>
            </a:r>
          </a:p>
          <a:p>
            <a:r>
              <a:rPr lang="en-GB" sz="6200" dirty="0">
                <a:solidFill>
                  <a:schemeClr val="tx1"/>
                </a:solidFill>
              </a:rPr>
              <a:t> </a:t>
            </a:r>
            <a:endParaRPr lang="en-AU" sz="6200" dirty="0">
              <a:solidFill>
                <a:schemeClr val="tx1"/>
              </a:solidFill>
            </a:endParaRPr>
          </a:p>
          <a:p>
            <a:r>
              <a:rPr lang="en-GB" sz="6200" dirty="0">
                <a:solidFill>
                  <a:schemeClr val="tx1"/>
                </a:solidFill>
              </a:rPr>
              <a:t>** Syngenta Foundation for Sustainable Agriculture, </a:t>
            </a:r>
            <a:endParaRPr lang="en-AU" sz="6200" dirty="0">
              <a:solidFill>
                <a:schemeClr val="tx1"/>
              </a:solidFill>
            </a:endParaRPr>
          </a:p>
          <a:p>
            <a:r>
              <a:rPr lang="en-GB" sz="6200" dirty="0">
                <a:solidFill>
                  <a:schemeClr val="tx1"/>
                </a:solidFill>
              </a:rPr>
              <a:t>WRO-1002.11.54, P.O. Box 4002, Basel, Switzerland.</a:t>
            </a:r>
            <a:endParaRPr lang="en-AU" sz="6200" dirty="0">
              <a:solidFill>
                <a:schemeClr val="tx1"/>
              </a:solidFill>
            </a:endParaRPr>
          </a:p>
          <a:p>
            <a:pPr defTabSz="690563"/>
            <a:endParaRPr lang="en-GB" sz="6200" dirty="0">
              <a:solidFill>
                <a:schemeClr val="tx1"/>
              </a:solidFill>
            </a:endParaRPr>
          </a:p>
          <a:p>
            <a:endParaRPr lang="en-US" sz="6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32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STEEP Analysis and Scenario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STEP 1 – Identify key drivers of change and assess their</a:t>
            </a:r>
            <a:br>
              <a:rPr lang="en-US" sz="2800" dirty="0"/>
            </a:br>
            <a:r>
              <a:rPr lang="en-US" sz="2800" dirty="0"/>
              <a:t>                predictability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STEP 2 – Access reliable information sources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STEP 3 – Scenario creation using unpredictable drivers</a:t>
            </a:r>
            <a:br>
              <a:rPr lang="en-US" sz="2800" dirty="0"/>
            </a:br>
            <a:r>
              <a:rPr lang="en-US" sz="2800" dirty="0"/>
              <a:t>                (‘splitting factors’)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STEP 4 – Variety specification validation</a:t>
            </a:r>
          </a:p>
        </p:txBody>
      </p:sp>
    </p:spTree>
    <p:extLst>
      <p:ext uri="{BB962C8B-B14F-4D97-AF65-F5344CB8AC3E}">
        <p14:creationId xmlns:p14="http://schemas.microsoft.com/office/powerpoint/2010/main" val="2113466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Social Drivers</a:t>
            </a:r>
            <a:endParaRPr lang="en-GB" sz="36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695357"/>
              </p:ext>
            </p:extLst>
          </p:nvPr>
        </p:nvGraphicFramePr>
        <p:xfrm>
          <a:off x="457200" y="1600200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3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6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Driver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Impact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Predictability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Source</a:t>
                      </a:r>
                      <a:endParaRPr lang="en-GB" sz="2400" b="0" dirty="0"/>
                    </a:p>
                  </a:txBody>
                  <a:tcPr marL="92295" marR="92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Population growth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Total demand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High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UN data </a:t>
                      </a:r>
                      <a:endParaRPr lang="en-GB" sz="2400" b="0" dirty="0"/>
                    </a:p>
                  </a:txBody>
                  <a:tcPr marL="92295" marR="92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Urbanization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Dietary</a:t>
                      </a:r>
                      <a:r>
                        <a:rPr lang="en-US" sz="2400" b="0" baseline="0" dirty="0"/>
                        <a:t> habits and tastes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High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UN data </a:t>
                      </a:r>
                      <a:endParaRPr lang="en-GB" sz="2400" b="0" dirty="0"/>
                    </a:p>
                  </a:txBody>
                  <a:tcPr marL="92295" marR="922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GM accept-ability and regulation 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Technical possibilities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Low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IFPRI, ISAAA,</a:t>
                      </a:r>
                      <a:r>
                        <a:rPr lang="en-US" sz="2400" b="0" baseline="0" dirty="0"/>
                        <a:t> </a:t>
                      </a:r>
                    </a:p>
                    <a:p>
                      <a:r>
                        <a:rPr lang="en-US" sz="2400" b="0" baseline="0" dirty="0"/>
                        <a:t>News media </a:t>
                      </a:r>
                      <a:endParaRPr lang="en-GB" sz="2400" b="0" dirty="0"/>
                    </a:p>
                  </a:txBody>
                  <a:tcPr marL="92295" marR="922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774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Technological drivers</a:t>
            </a:r>
            <a:endParaRPr lang="en-GB" sz="40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339931"/>
              </p:ext>
            </p:extLst>
          </p:nvPr>
        </p:nvGraphicFramePr>
        <p:xfrm>
          <a:off x="457199" y="1346203"/>
          <a:ext cx="8116957" cy="431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8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557">
                <a:tc>
                  <a:txBody>
                    <a:bodyPr/>
                    <a:lstStyle/>
                    <a:p>
                      <a:r>
                        <a:rPr lang="en-US" sz="2200" b="1" dirty="0"/>
                        <a:t>Driver</a:t>
                      </a:r>
                      <a:endParaRPr lang="en-GB" sz="2200" b="1" dirty="0"/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Impact</a:t>
                      </a:r>
                      <a:endParaRPr lang="en-GB" sz="2200" b="1" dirty="0"/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Predict</a:t>
                      </a:r>
                      <a:endParaRPr lang="en-GB" sz="2200" b="1" dirty="0"/>
                    </a:p>
                  </a:txBody>
                  <a:tcPr marL="87394" marR="873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557">
                <a:tc>
                  <a:txBody>
                    <a:bodyPr/>
                    <a:lstStyle/>
                    <a:p>
                      <a:r>
                        <a:rPr lang="en-US" sz="2200" b="0" dirty="0"/>
                        <a:t>Biotechnology</a:t>
                      </a:r>
                      <a:endParaRPr lang="en-GB" sz="2200" b="0" dirty="0"/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Genetic variance,</a:t>
                      </a:r>
                      <a:r>
                        <a:rPr lang="en-US" sz="2200" b="0" baseline="0" dirty="0"/>
                        <a:t> speed and cost</a:t>
                      </a:r>
                      <a:endParaRPr lang="en-GB" sz="2200" b="0" dirty="0"/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Low</a:t>
                      </a:r>
                      <a:endParaRPr lang="en-GB" sz="2200" b="0" dirty="0"/>
                    </a:p>
                  </a:txBody>
                  <a:tcPr marL="87394" marR="873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566">
                <a:tc>
                  <a:txBody>
                    <a:bodyPr/>
                    <a:lstStyle/>
                    <a:p>
                      <a:r>
                        <a:rPr lang="en-GB" sz="2200" b="0" dirty="0"/>
                        <a:t>High throughput </a:t>
                      </a:r>
                      <a:r>
                        <a:rPr lang="en-GB" sz="2200" b="0" dirty="0" err="1"/>
                        <a:t>phenotyping</a:t>
                      </a:r>
                      <a:endParaRPr lang="en-GB" sz="2200" b="0" dirty="0"/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en-GB" sz="2200" b="0" dirty="0"/>
                        <a:t>Selection intensity, number of years</a:t>
                      </a:r>
                      <a:r>
                        <a:rPr lang="en-GB" sz="2200" b="0" baseline="0" dirty="0"/>
                        <a:t> per  breeding cycle</a:t>
                      </a:r>
                      <a:endParaRPr lang="en-GB" sz="2200" b="0" dirty="0"/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/>
                        <a:t>Low</a:t>
                      </a:r>
                    </a:p>
                  </a:txBody>
                  <a:tcPr marL="87394" marR="873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566">
                <a:tc>
                  <a:txBody>
                    <a:bodyPr/>
                    <a:lstStyle/>
                    <a:p>
                      <a:r>
                        <a:rPr lang="en-GB" sz="2200" b="0" dirty="0"/>
                        <a:t>High throughput genotyping</a:t>
                      </a: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en-GB" sz="2200" b="0" dirty="0"/>
                        <a:t>Selection accuracy, breeding speed and cost</a:t>
                      </a: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/>
                        <a:t>High</a:t>
                      </a:r>
                    </a:p>
                  </a:txBody>
                  <a:tcPr marL="87394" marR="873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557">
                <a:tc>
                  <a:txBody>
                    <a:bodyPr/>
                    <a:lstStyle/>
                    <a:p>
                      <a:r>
                        <a:rPr lang="en-GB" sz="2200" b="0" dirty="0"/>
                        <a:t>Pre-Breeding</a:t>
                      </a: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Breeding possibilities</a:t>
                      </a:r>
                      <a:endParaRPr lang="en-GB" sz="2200" b="0" dirty="0"/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/>
                        <a:t>Low</a:t>
                      </a:r>
                    </a:p>
                  </a:txBody>
                  <a:tcPr marL="87394" marR="873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557">
                <a:tc>
                  <a:txBody>
                    <a:bodyPr/>
                    <a:lstStyle/>
                    <a:p>
                      <a:r>
                        <a:rPr lang="en-GB" sz="2200" b="0" dirty="0"/>
                        <a:t>Core Breeding</a:t>
                      </a: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Breeding possibilities</a:t>
                      </a:r>
                      <a:endParaRPr lang="en-GB" sz="2200" b="0" dirty="0"/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/>
                        <a:t>Low</a:t>
                      </a:r>
                    </a:p>
                  </a:txBody>
                  <a:tcPr marL="87394" marR="8739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557">
                <a:tc>
                  <a:txBody>
                    <a:bodyPr/>
                    <a:lstStyle/>
                    <a:p>
                      <a:r>
                        <a:rPr lang="en-GB" sz="2200" b="0" dirty="0"/>
                        <a:t>Post Breeding</a:t>
                      </a:r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Breeding possibilities</a:t>
                      </a:r>
                      <a:endParaRPr lang="en-GB" sz="2200" b="0" dirty="0"/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0" dirty="0"/>
                        <a:t>Low</a:t>
                      </a:r>
                    </a:p>
                  </a:txBody>
                  <a:tcPr marL="87394" marR="8739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557">
                <a:tc>
                  <a:txBody>
                    <a:bodyPr/>
                    <a:lstStyle/>
                    <a:p>
                      <a:r>
                        <a:rPr lang="en-US" sz="2200" b="0" dirty="0"/>
                        <a:t>Big Informatics data</a:t>
                      </a:r>
                      <a:endParaRPr lang="en-GB" sz="2200" b="0" dirty="0"/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r>
                        <a:rPr lang="en-US" sz="2200" b="0" dirty="0"/>
                        <a:t>Data</a:t>
                      </a:r>
                      <a:r>
                        <a:rPr lang="en-US" sz="2200" b="0" baseline="0" dirty="0"/>
                        <a:t> management and analysis</a:t>
                      </a:r>
                      <a:endParaRPr lang="en-GB" sz="2200" b="0" dirty="0"/>
                    </a:p>
                  </a:txBody>
                  <a:tcPr marL="87394" marR="873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/>
                        <a:t>Low</a:t>
                      </a:r>
                      <a:endParaRPr lang="en-GB" sz="2200" b="0" dirty="0"/>
                    </a:p>
                  </a:txBody>
                  <a:tcPr marL="87394" marR="8739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118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00"/>
                </a:solidFill>
                <a:latin typeface="+mn-lt"/>
              </a:rPr>
              <a:t>Economic </a:t>
            </a:r>
            <a:r>
              <a:rPr lang="en-US" sz="3600" b="1" dirty="0">
                <a:solidFill>
                  <a:srgbClr val="000000"/>
                </a:solidFill>
              </a:rPr>
              <a:t>D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rivers</a:t>
            </a:r>
            <a:endParaRPr lang="en-GB" sz="3600" b="1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97647"/>
              </p:ext>
            </p:extLst>
          </p:nvPr>
        </p:nvGraphicFramePr>
        <p:xfrm>
          <a:off x="457200" y="1600200"/>
          <a:ext cx="8229600" cy="5176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231">
                <a:tc>
                  <a:txBody>
                    <a:bodyPr/>
                    <a:lstStyle/>
                    <a:p>
                      <a:r>
                        <a:rPr lang="en-US" sz="2400" b="0" dirty="0"/>
                        <a:t>Driver</a:t>
                      </a:r>
                      <a:endParaRPr lang="en-GB" sz="2400" b="0" dirty="0"/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Impact</a:t>
                      </a:r>
                      <a:endParaRPr lang="en-GB" sz="2400" b="0" dirty="0"/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Predict.</a:t>
                      </a:r>
                      <a:endParaRPr lang="en-GB" sz="2400" b="0" dirty="0"/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Source</a:t>
                      </a:r>
                      <a:endParaRPr lang="en-GB" sz="2400" b="0" dirty="0"/>
                    </a:p>
                  </a:txBody>
                  <a:tcPr marL="88969" marR="889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504">
                <a:tc>
                  <a:txBody>
                    <a:bodyPr/>
                    <a:lstStyle/>
                    <a:p>
                      <a:r>
                        <a:rPr lang="en-US" sz="2400" b="0" dirty="0"/>
                        <a:t>GDP/capita</a:t>
                      </a:r>
                      <a:endParaRPr lang="en-GB" sz="2400" b="0" dirty="0"/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Food consumption patterns</a:t>
                      </a:r>
                      <a:endParaRPr lang="en-GB" sz="2400" b="0" dirty="0"/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High</a:t>
                      </a:r>
                      <a:endParaRPr lang="en-GB" sz="2400" b="0" dirty="0"/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World Bank</a:t>
                      </a:r>
                    </a:p>
                    <a:p>
                      <a:r>
                        <a:rPr lang="en-US" sz="2400" b="0" dirty="0"/>
                        <a:t>FAO Food Balance Sheets</a:t>
                      </a:r>
                      <a:endParaRPr lang="en-GB" sz="2400" b="0" dirty="0"/>
                    </a:p>
                  </a:txBody>
                  <a:tcPr marL="88969" marR="889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r>
                        <a:rPr lang="en-US" sz="2400" b="0" dirty="0"/>
                        <a:t>Food industry /retailer development</a:t>
                      </a:r>
                      <a:endParaRPr lang="en-GB" sz="2400" b="0" dirty="0"/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Demand for improved seeds,</a:t>
                      </a:r>
                    </a:p>
                    <a:p>
                      <a:r>
                        <a:rPr lang="en-US" sz="2400" b="0" dirty="0"/>
                        <a:t>AMC’s, </a:t>
                      </a:r>
                    </a:p>
                    <a:p>
                      <a:r>
                        <a:rPr lang="en-US" sz="2400" b="0" dirty="0"/>
                        <a:t>Scope for</a:t>
                      </a:r>
                      <a:r>
                        <a:rPr lang="en-US" sz="2400" b="0" baseline="0" dirty="0"/>
                        <a:t> PPP’s</a:t>
                      </a:r>
                      <a:endParaRPr lang="en-GB" sz="2400" b="0" dirty="0"/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Medium</a:t>
                      </a:r>
                      <a:endParaRPr lang="en-GB" sz="2400" b="0" dirty="0"/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Reardon (2011) </a:t>
                      </a:r>
                      <a:endParaRPr lang="en-GB" sz="2400" b="0" dirty="0"/>
                    </a:p>
                  </a:txBody>
                  <a:tcPr marL="88969" marR="889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215">
                <a:tc>
                  <a:txBody>
                    <a:bodyPr/>
                    <a:lstStyle/>
                    <a:p>
                      <a:r>
                        <a:rPr lang="en-US" sz="2400" b="0" dirty="0"/>
                        <a:t>Seed company developments</a:t>
                      </a:r>
                      <a:endParaRPr lang="en-GB" sz="2400" b="0" dirty="0"/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Seed improvement</a:t>
                      </a:r>
                      <a:endParaRPr lang="en-GB" sz="2400" b="0" dirty="0"/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Medium</a:t>
                      </a:r>
                      <a:endParaRPr lang="en-GB" sz="2400" b="0" dirty="0"/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US" sz="2400" b="0" dirty="0" err="1"/>
                        <a:t>Informa</a:t>
                      </a:r>
                      <a:r>
                        <a:rPr lang="en-US" sz="2400" b="0" dirty="0"/>
                        <a:t> (2014) </a:t>
                      </a:r>
                      <a:endParaRPr lang="en-GB" sz="2400" b="0" dirty="0"/>
                    </a:p>
                  </a:txBody>
                  <a:tcPr marL="88969" marR="889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815">
                <a:tc>
                  <a:txBody>
                    <a:bodyPr/>
                    <a:lstStyle/>
                    <a:p>
                      <a:r>
                        <a:rPr lang="en-US" sz="2400" b="0" dirty="0"/>
                        <a:t>Dealer</a:t>
                      </a:r>
                      <a:r>
                        <a:rPr lang="en-US" sz="2400" b="0" baseline="0" dirty="0"/>
                        <a:t> network</a:t>
                      </a:r>
                      <a:endParaRPr lang="en-GB" sz="2400" b="0" dirty="0"/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Accessibility of seeds</a:t>
                      </a:r>
                      <a:endParaRPr lang="en-GB" sz="2400" b="0" dirty="0"/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Low</a:t>
                      </a:r>
                      <a:endParaRPr lang="en-GB" sz="2400" b="0" dirty="0"/>
                    </a:p>
                  </a:txBody>
                  <a:tcPr marL="88969" marR="88969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AGRA (2013) </a:t>
                      </a:r>
                      <a:endParaRPr lang="en-GB" sz="2400" b="0" dirty="0"/>
                    </a:p>
                  </a:txBody>
                  <a:tcPr marL="88969" marR="8896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216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0000"/>
                </a:solidFill>
                <a:latin typeface="+mn-lt"/>
              </a:rPr>
              <a:t>Selected Multi-Country </a:t>
            </a:r>
            <a:r>
              <a:rPr lang="en-US" sz="3600" b="1" dirty="0">
                <a:solidFill>
                  <a:srgbClr val="000000"/>
                </a:solidFill>
              </a:rPr>
              <a:t>R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etailers in Africa</a:t>
            </a:r>
            <a:endParaRPr lang="en-GB" sz="36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474692"/>
            <a:ext cx="6324600" cy="49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6400800"/>
            <a:ext cx="346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Source: </a:t>
            </a:r>
            <a:r>
              <a:rPr lang="en-US" dirty="0" err="1">
                <a:solidFill>
                  <a:prstClr val="black"/>
                </a:solidFill>
              </a:rPr>
              <a:t>Promar</a:t>
            </a:r>
            <a:r>
              <a:rPr lang="en-US" dirty="0">
                <a:solidFill>
                  <a:prstClr val="black"/>
                </a:solidFill>
              </a:rPr>
              <a:t>, Insight, June 2014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83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+mn-lt"/>
              </a:rPr>
              <a:t>Environmental Drivers</a:t>
            </a:r>
            <a:endParaRPr lang="en-GB" sz="4000" b="1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986298"/>
              </p:ext>
            </p:extLst>
          </p:nvPr>
        </p:nvGraphicFramePr>
        <p:xfrm>
          <a:off x="457200" y="1600200"/>
          <a:ext cx="8229600" cy="428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Driver</a:t>
                      </a:r>
                      <a:endParaRPr lang="en-GB" sz="2400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Impact</a:t>
                      </a:r>
                      <a:endParaRPr lang="en-GB" sz="2400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Predict.</a:t>
                      </a:r>
                      <a:endParaRPr lang="en-GB" sz="2400" b="1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Source/ Milestones</a:t>
                      </a:r>
                      <a:endParaRPr lang="en-GB" sz="2400" b="1" dirty="0"/>
                    </a:p>
                  </a:txBody>
                  <a:tcPr marL="89777" marR="8977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r>
                        <a:rPr lang="en-US" sz="2400" b="0" dirty="0"/>
                        <a:t>Climate</a:t>
                      </a:r>
                      <a:r>
                        <a:rPr lang="en-US" sz="2400" b="0" baseline="0" dirty="0"/>
                        <a:t> change </a:t>
                      </a:r>
                      <a:endParaRPr lang="en-GB" sz="2400" b="0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Crop yields</a:t>
                      </a:r>
                    </a:p>
                    <a:p>
                      <a:r>
                        <a:rPr lang="en-US" sz="2400" b="0" dirty="0"/>
                        <a:t>Agronomic traits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Extreme events</a:t>
                      </a:r>
                      <a:endParaRPr lang="en-GB" sz="2400" b="0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Low</a:t>
                      </a:r>
                      <a:endParaRPr lang="en-GB" sz="2400" b="0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IPCC/Paris 2015</a:t>
                      </a:r>
                      <a:endParaRPr lang="en-GB" sz="2400" b="0" dirty="0"/>
                    </a:p>
                  </a:txBody>
                  <a:tcPr marL="89777" marR="8977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r>
                        <a:rPr lang="en-US" sz="2400" b="0" dirty="0"/>
                        <a:t>Certification schemes</a:t>
                      </a:r>
                      <a:endParaRPr lang="en-GB" sz="2400" b="0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Traceability</a:t>
                      </a:r>
                    </a:p>
                    <a:p>
                      <a:r>
                        <a:rPr lang="en-US" sz="2400" b="0" dirty="0"/>
                        <a:t>Food safety</a:t>
                      </a:r>
                      <a:r>
                        <a:rPr lang="en-US" sz="2400" b="0" baseline="0" dirty="0"/>
                        <a:t> </a:t>
                      </a:r>
                    </a:p>
                    <a:p>
                      <a:r>
                        <a:rPr lang="en-US" sz="2400" b="0" baseline="0" dirty="0"/>
                        <a:t>Export market access  </a:t>
                      </a:r>
                      <a:endParaRPr lang="en-GB" sz="2400" b="0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Medium</a:t>
                      </a:r>
                      <a:endParaRPr lang="en-GB" sz="2400" b="0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endParaRPr lang="en-GB" sz="2400" b="0" dirty="0"/>
                    </a:p>
                  </a:txBody>
                  <a:tcPr marL="89777" marR="8977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210">
                <a:tc>
                  <a:txBody>
                    <a:bodyPr/>
                    <a:lstStyle/>
                    <a:p>
                      <a:r>
                        <a:rPr lang="en-US" sz="2400" b="0" dirty="0"/>
                        <a:t>Pest incidence</a:t>
                      </a:r>
                      <a:endParaRPr lang="en-GB" sz="2400" b="0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Crops yields and quality</a:t>
                      </a:r>
                      <a:endParaRPr lang="en-GB" sz="2400" b="0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Low</a:t>
                      </a:r>
                      <a:endParaRPr lang="en-GB" sz="2400" b="0" dirty="0"/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CABI </a:t>
                      </a:r>
                      <a:r>
                        <a:rPr lang="en-US" sz="2400" b="0" dirty="0" err="1"/>
                        <a:t>Plantwise</a:t>
                      </a:r>
                      <a:endParaRPr lang="en-GB" sz="2400" b="0" dirty="0"/>
                    </a:p>
                  </a:txBody>
                  <a:tcPr marL="89777" marR="8977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40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+mn-lt"/>
              </a:rPr>
              <a:t>Political Drivers</a:t>
            </a:r>
            <a:endParaRPr lang="en-GB" sz="3600" b="1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167674"/>
              </p:ext>
            </p:extLst>
          </p:nvPr>
        </p:nvGraphicFramePr>
        <p:xfrm>
          <a:off x="457200" y="1600200"/>
          <a:ext cx="8229600" cy="4995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1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7484">
                <a:tc>
                  <a:txBody>
                    <a:bodyPr/>
                    <a:lstStyle/>
                    <a:p>
                      <a:r>
                        <a:rPr lang="en-US" sz="2400" b="0" dirty="0"/>
                        <a:t>Driver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Impact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Predictability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Source</a:t>
                      </a:r>
                      <a:endParaRPr lang="en-GB" sz="2400" b="0" dirty="0"/>
                    </a:p>
                  </a:txBody>
                  <a:tcPr marL="92295" marR="92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762">
                <a:tc>
                  <a:txBody>
                    <a:bodyPr/>
                    <a:lstStyle/>
                    <a:p>
                      <a:r>
                        <a:rPr lang="en-US" sz="2400" b="0" dirty="0"/>
                        <a:t>National seed laws 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GB" sz="2400" b="0" dirty="0"/>
                        <a:t>IP protection</a:t>
                      </a:r>
                    </a:p>
                    <a:p>
                      <a:r>
                        <a:rPr lang="en-GB" sz="2400" b="0" dirty="0"/>
                        <a:t>Private</a:t>
                      </a:r>
                      <a:r>
                        <a:rPr lang="en-GB" sz="2400" b="0" baseline="0" dirty="0"/>
                        <a:t> sector investments 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Low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 err="1"/>
                        <a:t>SeedQuest</a:t>
                      </a:r>
                      <a:r>
                        <a:rPr lang="en-US" sz="2400" b="0" baseline="0" dirty="0"/>
                        <a:t> </a:t>
                      </a:r>
                      <a:endParaRPr lang="en-GB" sz="2400" b="0" dirty="0"/>
                    </a:p>
                  </a:txBody>
                  <a:tcPr marL="92295" marR="92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691">
                <a:tc>
                  <a:txBody>
                    <a:bodyPr/>
                    <a:lstStyle/>
                    <a:p>
                      <a:r>
                        <a:rPr lang="en-US" sz="2400" b="0" dirty="0"/>
                        <a:t>Regional seed/variety   harmonization schemes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GB" sz="2400" b="0" dirty="0"/>
                        <a:t>Development costs,</a:t>
                      </a:r>
                      <a:r>
                        <a:rPr lang="en-GB" sz="2400" b="0" baseline="0" dirty="0"/>
                        <a:t> speed of variety release 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Low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GB" sz="2400" b="0" dirty="0"/>
                        <a:t>COMESA, ECA, ECOWAS</a:t>
                      </a:r>
                    </a:p>
                    <a:p>
                      <a:r>
                        <a:rPr lang="en-GB" sz="2400" b="0" dirty="0"/>
                        <a:t>SADC </a:t>
                      </a:r>
                    </a:p>
                  </a:txBody>
                  <a:tcPr marL="92295" marR="922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632">
                <a:tc>
                  <a:txBody>
                    <a:bodyPr/>
                    <a:lstStyle/>
                    <a:p>
                      <a:r>
                        <a:rPr lang="en-US" sz="2400" b="0" dirty="0"/>
                        <a:t>Ag policies (CAADP)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GB" sz="2400" b="0" dirty="0"/>
                        <a:t>Investment focus </a:t>
                      </a: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Low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CAADP</a:t>
                      </a:r>
                      <a:r>
                        <a:rPr lang="en-US" sz="2400" b="0" baseline="0" dirty="0"/>
                        <a:t> web site</a:t>
                      </a:r>
                      <a:endParaRPr lang="en-GB" sz="2400" b="0" dirty="0"/>
                    </a:p>
                  </a:txBody>
                  <a:tcPr marL="92295" marR="922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632">
                <a:tc>
                  <a:txBody>
                    <a:bodyPr/>
                    <a:lstStyle/>
                    <a:p>
                      <a:r>
                        <a:rPr lang="en-US" sz="2400" b="0" dirty="0"/>
                        <a:t>Nutrition policies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Consumer traits</a:t>
                      </a:r>
                      <a:endParaRPr lang="en-GB" sz="2400" b="0" dirty="0"/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GB" sz="2400" b="0" dirty="0"/>
                        <a:t>Medium </a:t>
                      </a: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r>
                        <a:rPr lang="en-GB" sz="2400" b="0" dirty="0"/>
                        <a:t>IFPRI</a:t>
                      </a:r>
                      <a:r>
                        <a:rPr lang="en-GB" sz="2400" b="0" baseline="0" dirty="0"/>
                        <a:t> </a:t>
                      </a:r>
                      <a:endParaRPr lang="en-GB" sz="2400" b="0" dirty="0"/>
                    </a:p>
                  </a:txBody>
                  <a:tcPr marL="92295" marR="922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45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+mn-lt"/>
              </a:rPr>
              <a:t>Seed Harmonization </a:t>
            </a:r>
            <a:r>
              <a:rPr lang="en-US" sz="3600" b="1" dirty="0">
                <a:solidFill>
                  <a:srgbClr val="000000"/>
                </a:solidFill>
              </a:rPr>
              <a:t>S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chemes</a:t>
            </a:r>
            <a:endParaRPr lang="en-GB" sz="3600" b="1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85800" y="1683866"/>
          <a:ext cx="8077200" cy="4254416"/>
        </p:xfrm>
        <a:graphic>
          <a:graphicData uri="http://schemas.openxmlformats.org/drawingml/2006/table">
            <a:tbl>
              <a:tblPr/>
              <a:tblGrid>
                <a:gridCol w="3408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8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66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latin typeface="+mn-lt"/>
                        <a:ea typeface="Calibri"/>
                        <a:cs typeface="Bookman Old Style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Bookman Old Style"/>
                        </a:rPr>
                        <a:t>Regional grouping</a:t>
                      </a:r>
                      <a:endParaRPr lang="en-GB" sz="2000" b="0" dirty="0">
                        <a:latin typeface="+mn-lt"/>
                        <a:ea typeface="Calibri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latin typeface="+mn-lt"/>
                        <a:ea typeface="Calibri"/>
                        <a:cs typeface="Bookman Old Style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Bookman Old Style"/>
                        </a:rPr>
                        <a:t>Status</a:t>
                      </a:r>
                      <a:endParaRPr lang="en-GB" sz="2000" b="0" dirty="0">
                        <a:latin typeface="+mn-lt"/>
                        <a:ea typeface="Calibri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18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latin typeface="+mn-lt"/>
                        <a:ea typeface="Calibri"/>
                        <a:cs typeface="Bookman Old Style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Bookman Old Style"/>
                        </a:rPr>
                        <a:t>SADC (Southern Africa)</a:t>
                      </a:r>
                      <a:endParaRPr lang="en-GB" sz="2000" b="0" dirty="0">
                        <a:latin typeface="+mn-lt"/>
                        <a:ea typeface="Calibri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latin typeface="+mn-lt"/>
                        <a:ea typeface="Calibri"/>
                        <a:cs typeface="Bookman Old Style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latin typeface="+mn-lt"/>
                          <a:ea typeface="Calibri"/>
                          <a:cs typeface="Bookman Old Style"/>
                        </a:rPr>
                        <a:t>MoU</a:t>
                      </a:r>
                      <a:r>
                        <a:rPr lang="en-US" sz="2000" b="0" dirty="0">
                          <a:latin typeface="+mn-lt"/>
                          <a:ea typeface="Calibri"/>
                          <a:cs typeface="Bookman Old Style"/>
                        </a:rPr>
                        <a:t> signed 2013</a:t>
                      </a: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b="0" dirty="0">
                        <a:latin typeface="+mn-lt"/>
                        <a:ea typeface="Calibri"/>
                        <a:cs typeface="Bookman Old Style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Bookman Old Style"/>
                        </a:rPr>
                        <a:t>It is now for individual countries to join up</a:t>
                      </a:r>
                      <a:endParaRPr lang="en-GB" sz="2000" b="0" dirty="0">
                        <a:latin typeface="+mn-lt"/>
                        <a:ea typeface="Calibri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69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latin typeface="+mn-lt"/>
                        <a:ea typeface="Calibri"/>
                        <a:cs typeface="Bookman Old Style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Bookman Old Style"/>
                        </a:rPr>
                        <a:t>COMESA (Eastern and</a:t>
                      </a: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latin typeface="+mn-lt"/>
                        <a:ea typeface="Calibri"/>
                        <a:cs typeface="Bookman Old Style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Bookman Old Style"/>
                        </a:rPr>
                        <a:t>Southern Africa) </a:t>
                      </a:r>
                      <a:endParaRPr lang="en-GB" sz="2000" b="0" dirty="0">
                        <a:latin typeface="+mn-lt"/>
                        <a:ea typeface="Calibri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latin typeface="+mn-lt"/>
                        <a:ea typeface="Calibri"/>
                        <a:cs typeface="Bookman Old Style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Bookman Old Style"/>
                        </a:rPr>
                        <a:t>Draft COMESA Seed Trade</a:t>
                      </a: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latin typeface="+mn-lt"/>
                        <a:ea typeface="Calibri"/>
                        <a:cs typeface="Bookman Old Style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Bookman Old Style"/>
                        </a:rPr>
                        <a:t>Harmonization regulations adopted Sept 2013</a:t>
                      </a:r>
                      <a:endParaRPr lang="en-GB" sz="2000" b="0" dirty="0">
                        <a:latin typeface="+mn-lt"/>
                        <a:ea typeface="Calibri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16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latin typeface="+mn-lt"/>
                        <a:ea typeface="Calibri"/>
                        <a:cs typeface="Bookman Old Style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Bookman Old Style"/>
                        </a:rPr>
                        <a:t>EAC  (East Africa)</a:t>
                      </a:r>
                      <a:endParaRPr lang="en-GB" sz="2000" b="0" dirty="0">
                        <a:latin typeface="+mn-lt"/>
                        <a:ea typeface="Calibri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latin typeface="+mn-lt"/>
                        <a:ea typeface="Calibri"/>
                        <a:cs typeface="Bookman Old Style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Bookman Old Style"/>
                        </a:rPr>
                        <a:t>2-year project started Oct 2013</a:t>
                      </a:r>
                      <a:endParaRPr lang="en-GB" sz="2000" b="0" dirty="0">
                        <a:latin typeface="+mn-lt"/>
                        <a:ea typeface="Calibri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29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latin typeface="+mn-lt"/>
                        <a:ea typeface="Calibri"/>
                        <a:cs typeface="Bookman Old Style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Bookman Old Style"/>
                        </a:rPr>
                        <a:t>ECOWAS (West Africa) </a:t>
                      </a:r>
                      <a:endParaRPr lang="en-GB" sz="2000" b="0" dirty="0">
                        <a:latin typeface="+mn-lt"/>
                        <a:ea typeface="Calibri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latin typeface="+mn-lt"/>
                        <a:ea typeface="Calibri"/>
                        <a:cs typeface="Bookman Old Style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Bookman Old Style"/>
                        </a:rPr>
                        <a:t>Seed Regulation adopted in 2008 but</a:t>
                      </a: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latin typeface="+mn-lt"/>
                        <a:ea typeface="Calibri"/>
                        <a:cs typeface="Bookman Old Style"/>
                      </a:endParaRPr>
                    </a:p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Bookman Old Style"/>
                        </a:rPr>
                        <a:t>not yet implemented in most countries</a:t>
                      </a:r>
                      <a:endParaRPr lang="en-GB" sz="2000" b="0" dirty="0">
                        <a:latin typeface="+mn-lt"/>
                        <a:ea typeface="Calibri"/>
                        <a:cs typeface="Bookman Old Style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6149784"/>
            <a:ext cx="678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Source: Commercial Seed Market in Africa, J L Shoham, </a:t>
            </a:r>
            <a:r>
              <a:rPr lang="en-US" dirty="0" err="1">
                <a:solidFill>
                  <a:prstClr val="black"/>
                </a:solidFill>
              </a:rPr>
              <a:t>Informa</a:t>
            </a:r>
            <a:r>
              <a:rPr lang="en-US" dirty="0">
                <a:solidFill>
                  <a:prstClr val="black"/>
                </a:solidFill>
              </a:rPr>
              <a:t>, 2014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96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b="1" dirty="0"/>
              <a:t>Group Exercise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24" y="1600200"/>
            <a:ext cx="8489576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CH" sz="2800" dirty="0"/>
              <a:t>What is your time frame to create and release a new variety 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CH" sz="2800" dirty="0"/>
              <a:t>Identify drivers of change that could affect your variety designs on this time frame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CH" sz="2800" dirty="0"/>
              <a:t>Which drivers are unpredictable?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CH" sz="2800" dirty="0"/>
              <a:t>What different agriculture scenarios could there be?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CH" sz="2800" dirty="0"/>
              <a:t>How could the various scenarios affect the need for plant breeding and new variety designs?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2273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4. Integrating Foresight into Variety Design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12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Chapter 2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>
              <a:buAutoNum type="arabicPeriod"/>
            </a:pPr>
            <a:r>
              <a:rPr lang="en-US" sz="2800" dirty="0"/>
              <a:t>To empower plant breeders and R&amp;D leaders to consider future agricultural landscapes in Africa.</a:t>
            </a:r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sz="2800" dirty="0"/>
              <a:t>2. To equip breeders with methodologies to design new 	varieties that will remain relevant and satisfy market 	demands over time.</a:t>
            </a:r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sz="2800" dirty="0"/>
              <a:t>3. To identify drivers that may affect whether farmers 	adopt new varieties in the future. </a:t>
            </a:r>
            <a:endParaRPr lang="en-AU" sz="28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2176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b="1" dirty="0">
                <a:ea typeface="Calibri"/>
                <a:cs typeface="Times New Roman"/>
              </a:rPr>
            </a:br>
            <a:r>
              <a:rPr lang="en-GB" b="1" dirty="0">
                <a:ea typeface="Calibri"/>
                <a:cs typeface="Times New Roman"/>
              </a:rPr>
              <a:t>Integrating foresight into new variety design </a:t>
            </a:r>
            <a:br>
              <a:rPr lang="en-AU" sz="4000" dirty="0">
                <a:ea typeface="Calibri"/>
                <a:cs typeface="Times New Roman"/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Symbol"/>
              <a:buChar char=""/>
            </a:pPr>
            <a:r>
              <a:rPr lang="en-GB" dirty="0">
                <a:ea typeface="MS Mincho"/>
                <a:cs typeface="Times New Roman"/>
              </a:rPr>
              <a:t>Foresight methods are used to review existing variety designs or as a starting point to create new designs. </a:t>
            </a:r>
          </a:p>
          <a:p>
            <a:pPr lvl="0">
              <a:buFont typeface="Symbol"/>
              <a:buChar char=""/>
            </a:pPr>
            <a:r>
              <a:rPr lang="en-GB" dirty="0">
                <a:ea typeface="MS Mincho"/>
                <a:cs typeface="Times New Roman"/>
              </a:rPr>
              <a:t>Every trait characteristic in each product profile should be analysed and a decision taken if the trait and benchmark is likely to remain relevant over the time required for variety development. </a:t>
            </a:r>
            <a:endParaRPr lang="en-AU" sz="2800" dirty="0">
              <a:ea typeface="Calibri"/>
              <a:cs typeface="Times New Roman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4451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Risk management 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Symbol"/>
              <a:buChar char=""/>
            </a:pPr>
            <a:r>
              <a:rPr lang="en-GB" dirty="0">
                <a:ea typeface="MS Mincho"/>
                <a:cs typeface="Times New Roman"/>
              </a:rPr>
              <a:t>Risk analysis and mitigation is essential for testing long-term viability of demand-led designs</a:t>
            </a:r>
          </a:p>
          <a:p>
            <a:pPr lvl="0" algn="just">
              <a:buFont typeface="Symbol"/>
              <a:buChar char=""/>
            </a:pPr>
            <a:r>
              <a:rPr lang="en-GB" dirty="0">
                <a:ea typeface="MS Mincho"/>
                <a:cs typeface="Times New Roman"/>
              </a:rPr>
              <a:t>Decision points are required in the stage plan and risk spreading considered </a:t>
            </a:r>
          </a:p>
          <a:p>
            <a:pPr lvl="0" algn="just">
              <a:buFont typeface="Symbol"/>
              <a:buChar char=""/>
            </a:pPr>
            <a:r>
              <a:rPr lang="en-GB" dirty="0">
                <a:ea typeface="MS Mincho"/>
                <a:cs typeface="Times New Roman"/>
              </a:rPr>
              <a:t>e.g. benefits and costs of maintaining many biologically diverse germplasm lines </a:t>
            </a:r>
            <a:endParaRPr lang="en-AU" sz="2800" dirty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n-AU" sz="2800" dirty="0">
              <a:ea typeface="Calibri"/>
              <a:cs typeface="Times New Roman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3840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+mn-lt"/>
              </a:rPr>
              <a:t>What Next?</a:t>
            </a:r>
            <a:endParaRPr lang="en-GB" sz="4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24" y="1600200"/>
            <a:ext cx="8713694" cy="452596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/>
              <a:t>Having </a:t>
            </a:r>
            <a:r>
              <a:rPr lang="en-US" sz="2800" dirty="0" err="1"/>
              <a:t>analysed</a:t>
            </a:r>
            <a:r>
              <a:rPr lang="en-US" sz="2800" dirty="0"/>
              <a:t> the drivers and identified the ‘splitting factors’:</a:t>
            </a:r>
          </a:p>
          <a:p>
            <a:pPr marL="358775" indent="-358775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Construct 2</a:t>
            </a:r>
            <a:r>
              <a:rPr lang="en-US" sz="2800" b="1" dirty="0"/>
              <a:t>—</a:t>
            </a:r>
            <a:r>
              <a:rPr lang="en-US" sz="2800" dirty="0"/>
              <a:t>4 scenarios around ‘splitting factors’</a:t>
            </a:r>
          </a:p>
          <a:p>
            <a:pPr marL="358775" indent="-358775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Test your breeding strategies against these scenarios</a:t>
            </a:r>
          </a:p>
          <a:p>
            <a:pPr marL="358775" indent="-358775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Identify signposts and put in place indicators</a:t>
            </a:r>
          </a:p>
          <a:p>
            <a:pPr marL="358775" indent="-358775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de-CH" sz="2800" dirty="0"/>
              <a:t>Review and amend variety designs and plant breeding targets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02739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902" y="2746299"/>
            <a:ext cx="70221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Chapter 2 </a:t>
            </a:r>
          </a:p>
          <a:p>
            <a:pPr algn="ctr"/>
            <a:r>
              <a:rPr lang="en-US" sz="2400" b="1" i="1" dirty="0"/>
              <a:t>Visioning and Foresight for Setting Breeding Goals </a:t>
            </a:r>
          </a:p>
          <a:p>
            <a:pPr algn="ctr"/>
            <a:r>
              <a:rPr lang="en-GB" sz="2400" dirty="0">
                <a:solidFill>
                  <a:prstClr val="black"/>
                </a:solidFill>
              </a:rPr>
              <a:t>Nasser Yao, Appolinaire Djikeng and Jonathan </a:t>
            </a:r>
            <a:r>
              <a:rPr lang="en-GB" sz="2400" dirty="0" err="1">
                <a:solidFill>
                  <a:prstClr val="black"/>
                </a:solidFill>
              </a:rPr>
              <a:t>Shoham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0568" y="1260967"/>
            <a:ext cx="5117909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de-CH" sz="4800" b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3440"/>
            <a:ext cx="9144000" cy="2314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05" y="610618"/>
            <a:ext cx="897583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The Business of Plant Breeding:  </a:t>
            </a:r>
          </a:p>
          <a:p>
            <a:pPr algn="ctr"/>
            <a:r>
              <a:rPr lang="en-GB" sz="2800" i="1" dirty="0">
                <a:solidFill>
                  <a:schemeClr val="bg1"/>
                </a:solidFill>
              </a:rPr>
              <a:t>Market-led approaches to new variety design in Africa 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898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Chapter 2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2800" dirty="0">
                <a:solidFill>
                  <a:srgbClr val="000000"/>
                </a:solidFill>
              </a:rPr>
              <a:t>Introduction 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</a:rPr>
              <a:t>2. African Agricultural Outlook, Challenges and Policy 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</a:rPr>
              <a:t>3. Visioning and Foresight, using STEEP Analysis and 	Scenario Creation</a:t>
            </a:r>
          </a:p>
          <a:p>
            <a:pPr marL="0" indent="0">
              <a:spcBef>
                <a:spcPts val="0"/>
              </a:spcBef>
              <a:buNone/>
            </a:pPr>
            <a:endParaRPr lang="en-AU" sz="2400" dirty="0">
              <a:ea typeface="Calibri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>
                <a:ea typeface="Calibri"/>
                <a:cs typeface="Times New Roman"/>
              </a:rPr>
              <a:t>4. Integrating Foresight into New Variety Design  </a:t>
            </a:r>
            <a:r>
              <a:rPr lang="en-GB" sz="2800" dirty="0">
                <a:ea typeface="Calibri"/>
                <a:cs typeface="Times New Roman"/>
              </a:rPr>
              <a:t> 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2800" dirty="0"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2800" dirty="0">
                <a:cs typeface="Times New Roman"/>
              </a:rPr>
              <a:t>5. Risk Management </a:t>
            </a:r>
            <a:r>
              <a:rPr lang="en-US" sz="2800" dirty="0"/>
              <a:t>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9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1. Introduction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dirty="0"/>
              <a:t>Group Discussion</a:t>
            </a:r>
            <a:endParaRPr lang="de-CH" sz="28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de-CH" sz="2800" dirty="0"/>
              <a:t>What is your time frame to create and release a new variety?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de-CH" sz="2800" dirty="0"/>
              <a:t>How do you forecast the future demand of your varieties?</a:t>
            </a:r>
          </a:p>
        </p:txBody>
      </p:sp>
    </p:spTree>
    <p:extLst>
      <p:ext uri="{BB962C8B-B14F-4D97-AF65-F5344CB8AC3E}">
        <p14:creationId xmlns:p14="http://schemas.microsoft.com/office/powerpoint/2010/main" val="8890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African Agricultural Outlook, Challenges and Policy 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500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dirty="0">
                <a:latin typeface="Calibri" charset="0"/>
                <a:ea typeface="Calibri" charset="0"/>
                <a:cs typeface="Calibri" charset="0"/>
              </a:rPr>
              <a:t>Africa at a Glance:</a:t>
            </a:r>
            <a:br>
              <a:rPr lang="en-US" altLang="en-US" sz="3600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3600" b="1" dirty="0">
                <a:latin typeface="Calibri" charset="0"/>
                <a:ea typeface="Calibri" charset="0"/>
                <a:cs typeface="Calibri" charset="0"/>
              </a:rPr>
              <a:t>Agricultural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5567" y="2333286"/>
            <a:ext cx="8119241" cy="413057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de-CH" sz="2800" dirty="0"/>
              <a:t>Demand growth is fastest in the world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de-CH" sz="2800" dirty="0"/>
              <a:t>SSA population c. 800 million 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de-CH" sz="2800" dirty="0"/>
              <a:t>220 million undernourished 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de-CH" sz="2800" dirty="0"/>
              <a:t>Mean population growth in SSA is c. 3% </a:t>
            </a:r>
            <a:br>
              <a:rPr lang="de-CH" sz="2800" dirty="0"/>
            </a:br>
            <a:r>
              <a:rPr lang="de-CH" sz="2800" dirty="0"/>
              <a:t>(-ve Europe, 0.5% Rest of the World)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de-CH" sz="2800" dirty="0"/>
              <a:t>Population size expected to double in 35 years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de-CH" sz="2800" dirty="0"/>
              <a:t>Population growth is double in urban vs. rural areas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endParaRPr lang="en-US" sz="2800" dirty="0"/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2222934" y="1686750"/>
            <a:ext cx="4240924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CH" altLang="en-US" sz="2800" i="1" dirty="0">
                <a:latin typeface="Calibri" charset="0"/>
                <a:ea typeface="Calibri" charset="0"/>
                <a:cs typeface="Calibri" charset="0"/>
              </a:rPr>
              <a:t>Food </a:t>
            </a:r>
            <a:r>
              <a:rPr lang="de-CH" altLang="en-US" sz="2800" i="1" dirty="0" err="1">
                <a:latin typeface="Calibri" charset="0"/>
                <a:ea typeface="Calibri" charset="0"/>
                <a:cs typeface="Calibri" charset="0"/>
              </a:rPr>
              <a:t>supply</a:t>
            </a:r>
            <a:r>
              <a:rPr lang="de-CH" altLang="en-US" sz="2800" i="1" dirty="0">
                <a:latin typeface="Calibri" charset="0"/>
                <a:ea typeface="Calibri" charset="0"/>
                <a:cs typeface="Calibri" charset="0"/>
              </a:rPr>
              <a:t> vs. </a:t>
            </a:r>
            <a:r>
              <a:rPr lang="de-CH" altLang="en-US" sz="2800" i="1" dirty="0" err="1">
                <a:latin typeface="Calibri" charset="0"/>
                <a:ea typeface="Calibri" charset="0"/>
                <a:cs typeface="Calibri" charset="0"/>
              </a:rPr>
              <a:t>demand</a:t>
            </a:r>
            <a:endParaRPr lang="en-US" altLang="en-US" sz="28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1044496" y="3997356"/>
            <a:ext cx="2952750" cy="503237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sz="2800" i="1" dirty="0">
                <a:solidFill>
                  <a:schemeClr val="tx1"/>
                </a:solidFill>
              </a:rPr>
              <a:t>Demand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3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Africa at a Glance: </a:t>
            </a:r>
            <a:br>
              <a:rPr lang="en-US" sz="3600" b="1" dirty="0"/>
            </a:br>
            <a:r>
              <a:rPr lang="en-US" sz="3600" b="1" dirty="0"/>
              <a:t>Highest Rate of Population Growth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6169210"/>
            <a:ext cx="157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Source: UNFPA</a:t>
            </a:r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609600" y="1515030"/>
          <a:ext cx="7924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60320" y="5913721"/>
            <a:ext cx="37033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>
                <a:solidFill>
                  <a:prstClr val="black"/>
                </a:solidFill>
              </a:rPr>
              <a:t>Total population  billion (2010)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5477430"/>
            <a:ext cx="55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4.2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0988" y="5477430"/>
            <a:ext cx="55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1.0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5477430"/>
            <a:ext cx="55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0.7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1012" y="5477430"/>
            <a:ext cx="55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0.3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5477430"/>
            <a:ext cx="55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</a:rPr>
              <a:t>0.6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4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Africa at a Glance: </a:t>
            </a:r>
            <a:br>
              <a:rPr lang="en-US" sz="3600" b="1" dirty="0"/>
            </a:br>
            <a:r>
              <a:rPr lang="en-US" sz="3600" b="1" dirty="0"/>
              <a:t>High GDP per Capita Growth: 2004 – 13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372584"/>
              </p:ext>
            </p:extLst>
          </p:nvPr>
        </p:nvGraphicFramePr>
        <p:xfrm>
          <a:off x="400426" y="152101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6397810"/>
            <a:ext cx="643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Source: World Development Indicators (World Bank); SFSA analysis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2802" y="1749610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4%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1402" y="2387011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5%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0002" y="2816410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9%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6826" y="3121210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3%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5426" y="3273610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4%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4026" y="3349810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5%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2626" y="3682411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7%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1226" y="3883210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4%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9826" y="3911011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5%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8426" y="3938812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5%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7026" y="3966613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3%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5626" y="3994414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6%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4226" y="4022215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3%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62826" y="4050016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4%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91426" y="4077817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5%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20026" y="4105618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8%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48626" y="4133419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3%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77226" y="4161220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6%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5826" y="4189021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1%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4426" y="4216822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2%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3026" y="4244623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3%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97202" y="4272424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5%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5802" y="4300225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7%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4402" y="4328026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6%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83002" y="4340410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2%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11602" y="4340410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3%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86306" y="4368211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10%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63226" y="4368211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2%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97402" y="4368211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2%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26002" y="4368211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0%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54602" y="4368211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prstClr val="black"/>
                </a:solidFill>
              </a:rPr>
              <a:t>6%</a:t>
            </a:r>
            <a:endParaRPr lang="en-GB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286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6205</TotalTime>
  <Words>1856</Words>
  <Application>Microsoft Office PowerPoint</Application>
  <PresentationFormat>On-screen Show (4:3)</PresentationFormat>
  <Paragraphs>440</Paragraphs>
  <Slides>33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MS Mincho</vt:lpstr>
      <vt:lpstr>Arial</vt:lpstr>
      <vt:lpstr>Berlin Sans FB</vt:lpstr>
      <vt:lpstr>Bookman Old Style</vt:lpstr>
      <vt:lpstr>Calibri</vt:lpstr>
      <vt:lpstr>Cambria</vt:lpstr>
      <vt:lpstr>Symbol</vt:lpstr>
      <vt:lpstr>Times New Roman</vt:lpstr>
      <vt:lpstr>Wingdings</vt:lpstr>
      <vt:lpstr>1_Office Theme</vt:lpstr>
      <vt:lpstr>Slide</vt:lpstr>
      <vt:lpstr>PowerPoint Presentation</vt:lpstr>
      <vt:lpstr>Chapter 2  Visioning and Foresight for Setting Breeding Goals </vt:lpstr>
      <vt:lpstr>Chapter 2 Objectives</vt:lpstr>
      <vt:lpstr>Chapter 2 Contents</vt:lpstr>
      <vt:lpstr>1. Introduction </vt:lpstr>
      <vt:lpstr>2. African Agricultural Outlook, Challenges and Policy  </vt:lpstr>
      <vt:lpstr>Africa at a Glance: Agricultural landscape</vt:lpstr>
      <vt:lpstr>Africa at a Glance:  Highest Rate of Population Growth</vt:lpstr>
      <vt:lpstr>Africa at a Glance:  High GDP per Capita Growth: 2004 – 13</vt:lpstr>
      <vt:lpstr>Challenges of SSA Agriculture: Low Productivity in Smallholder Farming</vt:lpstr>
      <vt:lpstr>Reasons for the Low Productivity</vt:lpstr>
      <vt:lpstr>However we are now in a period of renewing optimism….</vt:lpstr>
      <vt:lpstr>Optimism in African Agriculture Exists..</vt:lpstr>
      <vt:lpstr>Strategies for Transforming African Agriculture</vt:lpstr>
      <vt:lpstr>Global Seed Companies in Africa</vt:lpstr>
      <vt:lpstr>African seed companies and crops portfolio</vt:lpstr>
      <vt:lpstr> 3. Visioning and foresight using STEEP analysis and scenario creation </vt:lpstr>
      <vt:lpstr> 3. Visioning and foresight using STEEP analysis and scenario creation </vt:lpstr>
      <vt:lpstr>STEEP: Useful Framework for Identifying Drivers of Change </vt:lpstr>
      <vt:lpstr>STEEP Analysis and Scenario Creation</vt:lpstr>
      <vt:lpstr>Social Drivers</vt:lpstr>
      <vt:lpstr>Technological drivers</vt:lpstr>
      <vt:lpstr>Economic Drivers</vt:lpstr>
      <vt:lpstr>Selected Multi-Country Retailers in Africa</vt:lpstr>
      <vt:lpstr>Environmental Drivers</vt:lpstr>
      <vt:lpstr>Political Drivers</vt:lpstr>
      <vt:lpstr>Seed Harmonization Schemes</vt:lpstr>
      <vt:lpstr>Group Exercise </vt:lpstr>
      <vt:lpstr>4. Integrating Foresight into Variety Design </vt:lpstr>
      <vt:lpstr> Integrating foresight into new variety design  </vt:lpstr>
      <vt:lpstr>Risk management </vt:lpstr>
      <vt:lpstr>What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Agyemang Danquah</dc:creator>
  <cp:lastModifiedBy>Leigh-Ann Bard</cp:lastModifiedBy>
  <cp:revision>83</cp:revision>
  <cp:lastPrinted>2016-04-25T07:23:13Z</cp:lastPrinted>
  <dcterms:created xsi:type="dcterms:W3CDTF">2015-10-17T17:41:01Z</dcterms:created>
  <dcterms:modified xsi:type="dcterms:W3CDTF">2019-07-29T09:45:19Z</dcterms:modified>
</cp:coreProperties>
</file>