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2"/>
  </p:notesMasterIdLst>
  <p:handoutMasterIdLst>
    <p:handoutMasterId r:id="rId33"/>
  </p:handoutMasterIdLst>
  <p:sldIdLst>
    <p:sldId id="283" r:id="rId2"/>
    <p:sldId id="258" r:id="rId3"/>
    <p:sldId id="260" r:id="rId4"/>
    <p:sldId id="290" r:id="rId5"/>
    <p:sldId id="280" r:id="rId6"/>
    <p:sldId id="281" r:id="rId7"/>
    <p:sldId id="261" r:id="rId8"/>
    <p:sldId id="262" r:id="rId9"/>
    <p:sldId id="285" r:id="rId10"/>
    <p:sldId id="287" r:id="rId11"/>
    <p:sldId id="284" r:id="rId12"/>
    <p:sldId id="288" r:id="rId13"/>
    <p:sldId id="289" r:id="rId14"/>
    <p:sldId id="263" r:id="rId15"/>
    <p:sldId id="264" r:id="rId16"/>
    <p:sldId id="265" r:id="rId17"/>
    <p:sldId id="266" r:id="rId18"/>
    <p:sldId id="292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93" r:id="rId31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 autoAdjust="0"/>
    <p:restoredTop sz="94906"/>
  </p:normalViewPr>
  <p:slideViewPr>
    <p:cSldViewPr snapToGrid="0" snapToObjects="1">
      <p:cViewPr varScale="1">
        <p:scale>
          <a:sx n="109" d="100"/>
          <a:sy n="109" d="100"/>
        </p:scale>
        <p:origin x="14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04FBD-7458-4B64-A3F1-9229D55BCD68}" type="datetimeFigureOut">
              <a:rPr lang="en-AU" smtClean="0"/>
              <a:t>29/07/2019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E6E54-3294-403F-9393-6407CEBDDCD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3889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547E2-6A70-4E8F-9846-64EB3CABEF3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22AA3-FB42-489B-9224-715DFF0772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1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22AA3-FB42-489B-9224-715DFF07722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52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2CDAD-F573-44DB-B243-085140AD191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37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F21B-DD95-4AF5-A38A-F06908937B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1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2278E-0CA9-4CE3-959D-FE3753418DC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124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493"/>
            <a:ext cx="9144000" cy="2305880"/>
          </a:xfrm>
          <a:prstGeom prst="rect">
            <a:avLst/>
          </a:prstGeom>
          <a:solidFill/>
          <a:ln w="12700">
            <a:solidFill/>
            <a:miter/>
          </a:ln>
        </p:spPr>
        <p:txBody>
          <a:bodyPr lIns="0" tIns="0" rIns="0" bIns="0" anchor="ctr"/>
          <a:lstStyle/>
          <a:p>
            <a:pPr algn="ctr" defTabSz="457200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6" name="Shape 16"/>
          <p:cNvSpPr/>
          <p:nvPr/>
        </p:nvSpPr>
        <p:spPr>
          <a:xfrm>
            <a:off x="304800" y="450922"/>
            <a:ext cx="8534400" cy="1631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/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Demand-Led Plant Breeding</a:t>
            </a:r>
            <a:b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</a:br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Training Manual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4585" y="4575696"/>
            <a:ext cx="8984055" cy="2193337"/>
            <a:chOff x="74585" y="4575696"/>
            <a:chExt cx="8984055" cy="2193337"/>
          </a:xfrm>
        </p:grpSpPr>
        <p:pic>
          <p:nvPicPr>
            <p:cNvPr id="17" name="image1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585" y="4713865"/>
              <a:ext cx="554265" cy="7475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902728" y="4855785"/>
              <a:ext cx="1446182" cy="5431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" name="image3.gif" descr="Syngenta Foundation for Sustainable Agriculture - Homepage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4585" y="5930696"/>
              <a:ext cx="1542114" cy="4752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" name="image4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788439" y="4775126"/>
              <a:ext cx="620019" cy="67892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" name="image5.jp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10531" y="4575696"/>
              <a:ext cx="780126" cy="91779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" name="image6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7870" y="5636659"/>
              <a:ext cx="816466" cy="967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" name="image7.jpg"/>
            <p:cNvPicPr/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372045" y="4713865"/>
              <a:ext cx="680126" cy="74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4" name="image8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052171" y="4741193"/>
              <a:ext cx="1720322" cy="7468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5" name="image9.jpg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62462" y="4775126"/>
              <a:ext cx="1696178" cy="6522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" name="image10.png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71896" y="5930414"/>
              <a:ext cx="1235636" cy="592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" name="image11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58329" y="5749530"/>
              <a:ext cx="902886" cy="865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8" name="image12.jpg"/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1061" y="5713115"/>
              <a:ext cx="1579867" cy="90168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" name="image13.jpg"/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28885" y="5722510"/>
              <a:ext cx="1046521" cy="10465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0" name="ruforum.jpg"/>
            <p:cNvPicPr/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5374727" y="5874221"/>
              <a:ext cx="1540167" cy="6127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" name="Picture 2" descr="506b05695aebfmakerere-university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301" y="4534777"/>
            <a:ext cx="1093097" cy="95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7907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88900"/>
            <a:ext cx="8455025" cy="81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71475" y="1211263"/>
            <a:ext cx="8480425" cy="477996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17563" y="6481763"/>
            <a:ext cx="5753100" cy="376237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55921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531C-2BC9-4F06-9E20-8EE2356520F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1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38138-2BEC-428A-B553-AF8857A469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6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87FE3-928A-4C7C-A401-2990CD7E00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8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CFF2F-7037-49F2-8FF3-F420AA0F46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5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9D1D4-67E8-4E30-BEA1-18B58AD19EC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51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04F9-A353-43E3-BEAB-B1B580E8282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691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FE75B-9AD5-469E-AD79-6CE2C0B2E6B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8973-1B61-49F0-ADE5-47180EEB51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7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A73C68E-0964-4802-BB93-22ED28CF5B8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99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mkimani@uonbi.ac.k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9455" y="2746299"/>
            <a:ext cx="63650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Chapter 1</a:t>
            </a:r>
          </a:p>
          <a:p>
            <a:pPr algn="ctr"/>
            <a:r>
              <a:rPr lang="en-US" sz="2400" b="1" i="1" dirty="0"/>
              <a:t>Principles of Demand-Led Plant Variety Design</a:t>
            </a:r>
            <a:r>
              <a:rPr lang="en-US" sz="2400" i="1" dirty="0"/>
              <a:t> </a:t>
            </a:r>
          </a:p>
          <a:p>
            <a:pPr algn="ctr"/>
            <a:r>
              <a:rPr lang="en-GB" sz="2400" dirty="0">
                <a:latin typeface="Calibri" panose="020F0502020204030204" pitchFamily="34" charset="0"/>
              </a:rPr>
              <a:t>Paul M. Kimani</a:t>
            </a:r>
            <a:r>
              <a:rPr lang="en-US" sz="2400" i="1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0568" y="1260967"/>
            <a:ext cx="5117909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de-CH" sz="44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3440"/>
            <a:ext cx="9144000" cy="2314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605" y="610618"/>
            <a:ext cx="8975834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The Business of Plant Breeding:  </a:t>
            </a:r>
          </a:p>
          <a:p>
            <a:pPr algn="ctr"/>
            <a:r>
              <a:rPr lang="en-GB" sz="2800" i="1" dirty="0">
                <a:solidFill>
                  <a:schemeClr val="bg1"/>
                </a:solidFill>
              </a:rPr>
              <a:t>Market-led approaches to new variety design in Africa 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60596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Variety Adoption in Africa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Constraints and issues in low adoption </a:t>
            </a:r>
          </a:p>
          <a:p>
            <a:pPr lvl="1"/>
            <a:r>
              <a:rPr lang="en-US" dirty="0"/>
              <a:t>Awareness </a:t>
            </a:r>
          </a:p>
          <a:p>
            <a:pPr lvl="1"/>
            <a:r>
              <a:rPr lang="en-US" dirty="0"/>
              <a:t>Availability </a:t>
            </a:r>
          </a:p>
          <a:p>
            <a:pPr lvl="1"/>
            <a:r>
              <a:rPr lang="en-US" dirty="0"/>
              <a:t>Profitability </a:t>
            </a:r>
          </a:p>
          <a:p>
            <a:r>
              <a:rPr lang="en-US" dirty="0"/>
              <a:t>Measuring adoption levels </a:t>
            </a:r>
          </a:p>
          <a:p>
            <a:pPr lvl="1"/>
            <a:r>
              <a:rPr lang="en-US" dirty="0"/>
              <a:t>Pros and cons  of various methods </a:t>
            </a:r>
          </a:p>
          <a:p>
            <a:pPr lvl="1"/>
            <a:r>
              <a:rPr lang="en-US" dirty="0"/>
              <a:t>Quality of data is the key requirement </a:t>
            </a:r>
          </a:p>
          <a:p>
            <a:pPr lvl="1"/>
            <a:r>
              <a:rPr lang="en-US" dirty="0"/>
              <a:t>Expert opinion, focus groups and survey data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852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2. Breeding Goals and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Setting breeding goals and objectives 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400" dirty="0"/>
              <a:t>Current approaches – setting broad (biological) objectives 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400" dirty="0"/>
              <a:t>Refining current approaches – more input from clients </a:t>
            </a:r>
            <a:r>
              <a:rPr lang="en-US" sz="2800" dirty="0"/>
              <a:t>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Examples of  adoption/non-adoption of new varieties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400" dirty="0"/>
              <a:t>e.g. Maize – high adoption of some hybrids in eastern Africa, but not others (yield increase did not compensate)   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sz="2400" dirty="0"/>
              <a:t>e.g. East African cooking banana – low adoption due to consumer issues with taste and </a:t>
            </a:r>
            <a:r>
              <a:rPr lang="en-US" sz="2400" dirty="0" err="1"/>
              <a:t>colour</a:t>
            </a:r>
            <a:r>
              <a:rPr lang="en-US" sz="2400" dirty="0"/>
              <a:t> of new varieties   </a:t>
            </a: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288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Breeding Goals and Objectives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Trait trade-offs </a:t>
            </a:r>
          </a:p>
          <a:p>
            <a:pPr lvl="1"/>
            <a:r>
              <a:rPr lang="en-US" dirty="0"/>
              <a:t>Categorize and rank priority traits </a:t>
            </a:r>
          </a:p>
          <a:p>
            <a:r>
              <a:rPr lang="en-US" dirty="0"/>
              <a:t>Categories of traits </a:t>
            </a:r>
          </a:p>
          <a:p>
            <a:pPr lvl="1"/>
            <a:r>
              <a:rPr lang="en-US" dirty="0"/>
              <a:t>Plant traits; Tolerance to abiotic and biotic stresses; Consumer/market preferred traits </a:t>
            </a:r>
          </a:p>
          <a:p>
            <a:r>
              <a:rPr lang="en-US" dirty="0"/>
              <a:t>Balance of: </a:t>
            </a:r>
            <a:r>
              <a:rPr lang="en-US" sz="2800" dirty="0"/>
              <a:t>(</a:t>
            </a:r>
            <a:r>
              <a:rPr lang="en-US" sz="2800" dirty="0" err="1"/>
              <a:t>i</a:t>
            </a:r>
            <a:r>
              <a:rPr lang="en-US" sz="2800" dirty="0"/>
              <a:t>) Basic traits all varieties must have; (ii) Traits to increase market share; and</a:t>
            </a:r>
          </a:p>
          <a:p>
            <a:pPr marL="0" indent="0">
              <a:buNone/>
            </a:pPr>
            <a:r>
              <a:rPr lang="en-US" sz="2800" dirty="0"/>
              <a:t>	(iii)New traits not available in existing cultivars.  </a:t>
            </a:r>
          </a:p>
          <a:p>
            <a:endParaRPr lang="en-US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903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Breeding Goals and Objectives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Measuring progress towards goals over time </a:t>
            </a:r>
          </a:p>
          <a:p>
            <a:pPr lvl="1"/>
            <a:r>
              <a:rPr lang="en-US" dirty="0"/>
              <a:t>Setting SMART targets and milestones for long term breeding </a:t>
            </a:r>
            <a:r>
              <a:rPr lang="en-US" dirty="0" err="1"/>
              <a:t>programmes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Performance indicators need to be</a:t>
            </a:r>
          </a:p>
          <a:p>
            <a:pPr lvl="2"/>
            <a:r>
              <a:rPr lang="en-US" dirty="0"/>
              <a:t>Valid </a:t>
            </a:r>
          </a:p>
          <a:p>
            <a:pPr lvl="2"/>
            <a:r>
              <a:rPr lang="en-US" dirty="0"/>
              <a:t>Reliable </a:t>
            </a:r>
          </a:p>
          <a:p>
            <a:pPr lvl="2"/>
            <a:r>
              <a:rPr lang="en-US" dirty="0"/>
              <a:t>Sensitive </a:t>
            </a:r>
          </a:p>
          <a:p>
            <a:pPr lvl="2"/>
            <a:r>
              <a:rPr lang="en-US" dirty="0"/>
              <a:t>Simple </a:t>
            </a:r>
          </a:p>
          <a:p>
            <a:pPr lvl="2"/>
            <a:r>
              <a:rPr lang="en-US" dirty="0"/>
              <a:t>Useful </a:t>
            </a:r>
          </a:p>
          <a:p>
            <a:pPr lvl="2"/>
            <a:r>
              <a:rPr lang="en-US" dirty="0"/>
              <a:t>Affordable </a:t>
            </a:r>
          </a:p>
          <a:p>
            <a:pPr lvl="2"/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839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7725"/>
          </a:xfrm>
        </p:spPr>
        <p:txBody>
          <a:bodyPr>
            <a:noAutofit/>
          </a:bodyPr>
          <a:lstStyle/>
          <a:p>
            <a:r>
              <a:rPr lang="en-US" sz="4000" b="1" dirty="0"/>
              <a:t>3. Principles of Demand-Led Breeding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738147" y="4081932"/>
            <a:ext cx="1748118" cy="10907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srgbClr val="000000"/>
                </a:solidFill>
              </a:rPr>
              <a:t>Client Preferences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94796"/>
            <a:ext cx="8394569" cy="226563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b="1" dirty="0"/>
              <a:t>Demand-led breeding </a:t>
            </a:r>
            <a:r>
              <a:rPr lang="en-US" sz="2800" dirty="0"/>
              <a:t>is an approach that enables  plant breeders to develop higher performing varieties that meet customer requirements and market demand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It is based on six core principles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1841" y="4081933"/>
            <a:ext cx="1748118" cy="10907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srgbClr val="000000"/>
                </a:solidFill>
              </a:rPr>
              <a:t>Value Chain</a:t>
            </a:r>
          </a:p>
        </p:txBody>
      </p:sp>
      <p:sp>
        <p:nvSpPr>
          <p:cNvPr id="6" name="Rectangle 5"/>
          <p:cNvSpPr/>
          <p:nvPr/>
        </p:nvSpPr>
        <p:spPr>
          <a:xfrm>
            <a:off x="5688601" y="4111816"/>
            <a:ext cx="1748118" cy="10907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srgbClr val="000000"/>
                </a:solidFill>
              </a:rPr>
              <a:t>Market Research</a:t>
            </a:r>
          </a:p>
        </p:txBody>
      </p:sp>
      <p:sp>
        <p:nvSpPr>
          <p:cNvPr id="7" name="Rectangle 6"/>
          <p:cNvSpPr/>
          <p:nvPr/>
        </p:nvSpPr>
        <p:spPr>
          <a:xfrm>
            <a:off x="1741137" y="5384791"/>
            <a:ext cx="1748118" cy="10907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srgbClr val="000000"/>
                </a:solidFill>
              </a:rPr>
              <a:t>Market Trends and Drivers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3724831" y="5384791"/>
            <a:ext cx="1748118" cy="10907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srgbClr val="000000"/>
                </a:solidFill>
              </a:rPr>
              <a:t>Integration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691591" y="5384791"/>
            <a:ext cx="1748118" cy="10907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srgbClr val="000000"/>
                </a:solidFill>
              </a:rPr>
              <a:t>Multi-disciplinary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2459" y="1187342"/>
            <a:ext cx="6598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What is demand-led plant breeding?</a:t>
            </a:r>
          </a:p>
        </p:txBody>
      </p:sp>
    </p:spTree>
    <p:extLst>
      <p:ext uri="{BB962C8B-B14F-4D97-AF65-F5344CB8AC3E}">
        <p14:creationId xmlns:p14="http://schemas.microsoft.com/office/powerpoint/2010/main" val="441634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2310"/>
          </a:xfrm>
        </p:spPr>
        <p:txBody>
          <a:bodyPr>
            <a:normAutofit/>
          </a:bodyPr>
          <a:lstStyle/>
          <a:p>
            <a:r>
              <a:rPr lang="en-US" sz="3600" b="1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82" y="1036948"/>
            <a:ext cx="8446417" cy="5319402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Client Preferences</a:t>
            </a:r>
            <a:r>
              <a:rPr lang="en-US" sz="2800" dirty="0"/>
              <a:t>: Understanding the </a:t>
            </a:r>
            <a:r>
              <a:rPr lang="en-US" sz="2800" b="1" i="1" dirty="0"/>
              <a:t>needs and preferences</a:t>
            </a:r>
            <a:r>
              <a:rPr lang="en-US" sz="2800" b="1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of smallholder farmers, processors, traders, retailers, consumers and other actors along a value chain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Value Chain</a:t>
            </a:r>
            <a:r>
              <a:rPr lang="en-US" sz="2800" dirty="0"/>
              <a:t>:  A set of value-adding activities performed by all actors in the production to consumption chain for a specified product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Analysis of the </a:t>
            </a:r>
            <a:r>
              <a:rPr lang="en-US" sz="2400" b="1" i="1" dirty="0"/>
              <a:t>value chain </a:t>
            </a:r>
            <a:r>
              <a:rPr lang="en-US" sz="2400" dirty="0"/>
              <a:t>of the target crop species and the </a:t>
            </a:r>
            <a:r>
              <a:rPr lang="en-US" sz="2400" b="1" i="1" dirty="0"/>
              <a:t>agricultural innovation system </a:t>
            </a:r>
            <a:r>
              <a:rPr lang="en-US" sz="2400" dirty="0"/>
              <a:t>in which the value chain operates</a:t>
            </a:r>
          </a:p>
          <a:p>
            <a:pPr>
              <a:spcAft>
                <a:spcPts val="1200"/>
              </a:spcAft>
            </a:pPr>
            <a:r>
              <a:rPr lang="en-US" sz="2800" b="1" dirty="0"/>
              <a:t>Market research </a:t>
            </a:r>
            <a:r>
              <a:rPr lang="en-US" sz="2800" dirty="0"/>
              <a:t>is used to define the </a:t>
            </a:r>
            <a:r>
              <a:rPr lang="en-US" sz="2800" b="1" i="1" dirty="0"/>
              <a:t>performance standard and priority</a:t>
            </a:r>
            <a:r>
              <a:rPr lang="en-US" sz="2800" dirty="0"/>
              <a:t> of each varietal characteristic, to  test and validate key assumptions throughout the variety development process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280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0591"/>
          </a:xfrm>
        </p:spPr>
        <p:txBody>
          <a:bodyPr>
            <a:normAutofit/>
          </a:bodyPr>
          <a:lstStyle/>
          <a:p>
            <a:r>
              <a:rPr lang="en-US" sz="3600" b="1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50" y="1065229"/>
            <a:ext cx="8352149" cy="515646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Market trends and drivers</a:t>
            </a:r>
            <a:r>
              <a:rPr lang="en-US" sz="2800" dirty="0"/>
              <a:t>: Demand-led breeding is based on a clear understanding of </a:t>
            </a:r>
            <a:r>
              <a:rPr lang="en-US" sz="2800" b="1" i="1" dirty="0"/>
              <a:t>market trends and drivers</a:t>
            </a:r>
            <a:r>
              <a:rPr lang="en-US" sz="2800" i="1" dirty="0"/>
              <a:t> </a:t>
            </a:r>
            <a:r>
              <a:rPr lang="en-US" sz="2800" dirty="0"/>
              <a:t>and</a:t>
            </a:r>
            <a:r>
              <a:rPr lang="en-US" sz="2800" i="1" dirty="0"/>
              <a:t> </a:t>
            </a:r>
            <a:r>
              <a:rPr lang="en-US" sz="2800" b="1" i="1" dirty="0"/>
              <a:t>development  timescales</a:t>
            </a:r>
          </a:p>
          <a:p>
            <a:pPr marL="342900" lvl="1" indent="-342900">
              <a:spcAft>
                <a:spcPts val="1200"/>
              </a:spcAft>
              <a:buFont typeface="Arial"/>
              <a:buChar char="•"/>
            </a:pPr>
            <a:r>
              <a:rPr lang="en-US" sz="2800" b="1" dirty="0"/>
              <a:t>Integration</a:t>
            </a:r>
            <a:r>
              <a:rPr lang="en-US" dirty="0"/>
              <a:t>: Demand-led breeding uses </a:t>
            </a:r>
            <a:r>
              <a:rPr lang="en-US" b="1" i="1" dirty="0"/>
              <a:t>public and private sector expertise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/>
              <a:t>integrates</a:t>
            </a:r>
            <a:r>
              <a:rPr lang="en-US" dirty="0"/>
              <a:t> the best practices from both into the variety development process</a:t>
            </a:r>
            <a:endParaRPr lang="en-US" sz="2800" dirty="0"/>
          </a:p>
          <a:p>
            <a:pPr>
              <a:spcAft>
                <a:spcPts val="1200"/>
              </a:spcAft>
            </a:pPr>
            <a:r>
              <a:rPr lang="en-US" sz="2800" b="1" dirty="0"/>
              <a:t>Multidisciplinary teams: </a:t>
            </a:r>
            <a:r>
              <a:rPr lang="en-US" sz="2800" dirty="0"/>
              <a:t>Varietal design and solution development is conducted using a </a:t>
            </a:r>
            <a:r>
              <a:rPr lang="en-US" sz="2800" b="1" i="1" dirty="0"/>
              <a:t>multi-disciplinary</a:t>
            </a:r>
            <a:r>
              <a:rPr lang="en-US" sz="2800" b="1" dirty="0">
                <a:solidFill>
                  <a:srgbClr val="008000"/>
                </a:solidFill>
              </a:rPr>
              <a:t> </a:t>
            </a:r>
            <a:r>
              <a:rPr lang="en-US" sz="2800" dirty="0"/>
              <a:t>team approach </a:t>
            </a:r>
          </a:p>
          <a:p>
            <a:pPr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284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Definitions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187" y="1417638"/>
            <a:ext cx="8662582" cy="506800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800" b="1" dirty="0"/>
              <a:t>Product Innovation: </a:t>
            </a:r>
            <a:r>
              <a:rPr lang="en-US" sz="2800" dirty="0"/>
              <a:t>A good or service that is new or significantly improved. This includes significant improvements in technical specifications, components and materials, software in the product, user friendliness or other functional characteristics.</a:t>
            </a:r>
          </a:p>
          <a:p>
            <a:pPr lvl="0"/>
            <a:r>
              <a:rPr lang="en-US" sz="2800" b="1" dirty="0"/>
              <a:t>Process Innovation: </a:t>
            </a:r>
            <a:r>
              <a:rPr lang="en-US" sz="2800" dirty="0"/>
              <a:t>A new or significantly improved production or delivery method. This includes significant changes in techniques, equipment and/or software.</a:t>
            </a:r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b="1" dirty="0"/>
              <a:t>Marketing Innovation: </a:t>
            </a:r>
            <a:r>
              <a:rPr lang="en-US" sz="2800" dirty="0"/>
              <a:t>A marketing method involving significant changes in product design or packaging, product placement, product promotion or pricing.</a:t>
            </a:r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b="1" dirty="0"/>
              <a:t>Organizational Innovation: </a:t>
            </a:r>
            <a:r>
              <a:rPr lang="en-US" sz="2800" dirty="0"/>
              <a:t>A new organizational method in business practices, workplace organization or external relations.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920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Demand-Led Breeding, Innovation System and Value Chains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187" y="1417638"/>
            <a:ext cx="8662582" cy="506800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Demand-led breeding follows an innovation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system and value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chain approaches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It requires a broader range of competencies and actors with different roles and responsibilities to develop a new variety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21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Demand-Led Breeding, Innovation System and Value Chains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800" dirty="0"/>
              <a:t>The main elements within an </a:t>
            </a:r>
            <a:r>
              <a:rPr lang="en-US" sz="2800" b="1" dirty="0"/>
              <a:t>innovation system </a:t>
            </a:r>
            <a:r>
              <a:rPr lang="en-US" sz="2800" dirty="0"/>
              <a:t>are: </a:t>
            </a:r>
          </a:p>
          <a:p>
            <a:pPr marL="914400" lvl="1" indent="-51435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b="1" dirty="0"/>
              <a:t>Research domain</a:t>
            </a:r>
          </a:p>
          <a:p>
            <a:pPr marL="914400" lvl="1" indent="-51435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A </a:t>
            </a:r>
            <a:r>
              <a:rPr lang="en-US" b="1" dirty="0"/>
              <a:t>business and enterprise </a:t>
            </a:r>
            <a:r>
              <a:rPr lang="en-US" dirty="0"/>
              <a:t>domain; and </a:t>
            </a:r>
          </a:p>
          <a:p>
            <a:pPr marL="914400" lvl="1" indent="-51435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Bridging institutions that </a:t>
            </a:r>
            <a:r>
              <a:rPr lang="en-US" b="1" dirty="0"/>
              <a:t>link</a:t>
            </a:r>
            <a:r>
              <a:rPr lang="en-US" dirty="0"/>
              <a:t> the two domains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78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14824"/>
            <a:ext cx="7772400" cy="228562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Chapter 1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Principles of Demand-Led Plant Variety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94859"/>
          </a:xfrm>
        </p:spPr>
        <p:txBody>
          <a:bodyPr>
            <a:normAutofit fontScale="55000" lnSpcReduction="20000"/>
          </a:bodyPr>
          <a:lstStyle/>
          <a:p>
            <a:pPr defTabSz="690563"/>
            <a:r>
              <a:rPr lang="en-GB" sz="4000" dirty="0">
                <a:solidFill>
                  <a:schemeClr val="tx1"/>
                </a:solidFill>
              </a:rPr>
              <a:t>Paul M. Kimani</a:t>
            </a:r>
          </a:p>
          <a:p>
            <a:pPr defTabSz="690563"/>
            <a:endParaRPr lang="en-GB" sz="4000" dirty="0">
              <a:solidFill>
                <a:schemeClr val="tx1"/>
              </a:solidFill>
            </a:endParaRPr>
          </a:p>
          <a:p>
            <a:pPr defTabSz="690563"/>
            <a:r>
              <a:rPr lang="en-GB" sz="3300" dirty="0">
                <a:solidFill>
                  <a:schemeClr val="tx1"/>
                </a:solidFill>
              </a:rPr>
              <a:t>Plant Breeding and Biotechnology Program</a:t>
            </a:r>
          </a:p>
          <a:p>
            <a:pPr defTabSz="690563"/>
            <a:r>
              <a:rPr lang="en-GB" sz="3300" dirty="0">
                <a:solidFill>
                  <a:schemeClr val="tx1"/>
                </a:solidFill>
              </a:rPr>
              <a:t>Department of Plant Science and Crop Protection, </a:t>
            </a:r>
          </a:p>
          <a:p>
            <a:pPr defTabSz="690563"/>
            <a:r>
              <a:rPr lang="en-GB" sz="3300" dirty="0">
                <a:solidFill>
                  <a:schemeClr val="tx1"/>
                </a:solidFill>
              </a:rPr>
              <a:t>College of Agriculture and Veterinary Sciences</a:t>
            </a:r>
          </a:p>
          <a:p>
            <a:pPr defTabSz="690563"/>
            <a:r>
              <a:rPr lang="en-GB" sz="3300" dirty="0">
                <a:solidFill>
                  <a:schemeClr val="tx1"/>
                </a:solidFill>
              </a:rPr>
              <a:t> University of Nairobi, P.O Box 29053-00625 Nairobi, KENYA</a:t>
            </a:r>
          </a:p>
          <a:p>
            <a:pPr defTabSz="690563"/>
            <a:r>
              <a:rPr lang="en-GB" sz="3300" dirty="0">
                <a:solidFill>
                  <a:schemeClr val="tx1"/>
                </a:solidFill>
                <a:hlinkClick r:id="rId3"/>
              </a:rPr>
              <a:t>pmkimani@uonbi.ac.ke</a:t>
            </a:r>
            <a:endParaRPr lang="en-GB" sz="3300" dirty="0">
              <a:solidFill>
                <a:schemeClr val="tx1"/>
              </a:solidFill>
            </a:endParaRPr>
          </a:p>
          <a:p>
            <a:pPr defTabSz="690563"/>
            <a:endParaRPr lang="en-GB" sz="3300" dirty="0">
              <a:solidFill>
                <a:schemeClr val="tx1"/>
              </a:solidFill>
            </a:endParaRPr>
          </a:p>
          <a:p>
            <a:pPr defTabSz="690563"/>
            <a:endParaRPr lang="en-GB" sz="3300" dirty="0">
              <a:solidFill>
                <a:schemeClr val="tx1"/>
              </a:solidFill>
            </a:endParaRPr>
          </a:p>
          <a:p>
            <a:pPr defTabSz="690563"/>
            <a:endParaRPr lang="en-GB" sz="33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817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Role of the Breeder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226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800" dirty="0"/>
              <a:t>The breeder is the main actor in demand-led breeding design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The breeder:</a:t>
            </a:r>
          </a:p>
          <a:p>
            <a:pPr lvl="1">
              <a:lnSpc>
                <a:spcPct val="90000"/>
              </a:lnSpc>
              <a:spcBef>
                <a:spcPts val="42"/>
              </a:spcBef>
              <a:spcAft>
                <a:spcPts val="1200"/>
              </a:spcAft>
            </a:pPr>
            <a:r>
              <a:rPr lang="en-US" dirty="0"/>
              <a:t>Provides breeding expertise </a:t>
            </a:r>
          </a:p>
          <a:p>
            <a:pPr lvl="1">
              <a:lnSpc>
                <a:spcPct val="90000"/>
              </a:lnSpc>
              <a:spcBef>
                <a:spcPts val="42"/>
              </a:spcBef>
              <a:spcAft>
                <a:spcPts val="1200"/>
              </a:spcAft>
            </a:pPr>
            <a:r>
              <a:rPr lang="en-US" dirty="0"/>
              <a:t>Becomes the champion of demand-led approach</a:t>
            </a:r>
          </a:p>
          <a:p>
            <a:pPr lvl="1">
              <a:lnSpc>
                <a:spcPct val="90000"/>
              </a:lnSpc>
              <a:spcBef>
                <a:spcPts val="24"/>
              </a:spcBef>
              <a:spcAft>
                <a:spcPts val="1200"/>
              </a:spcAft>
            </a:pPr>
            <a:r>
              <a:rPr lang="en-US" dirty="0"/>
              <a:t>Responsible for coordinating, facilitating and linking actors and audiences with diverse interests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7145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Role of the Breeder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96" y="1433404"/>
            <a:ext cx="8654294" cy="49387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The breeder:</a:t>
            </a:r>
          </a:p>
          <a:p>
            <a:pPr lvl="1">
              <a:lnSpc>
                <a:spcPct val="90000"/>
              </a:lnSpc>
              <a:spcBef>
                <a:spcPts val="42"/>
              </a:spcBef>
              <a:spcAft>
                <a:spcPts val="1200"/>
              </a:spcAft>
            </a:pPr>
            <a:r>
              <a:rPr lang="en-US" dirty="0"/>
              <a:t>Needs to learn </a:t>
            </a:r>
            <a:r>
              <a:rPr lang="en-US" b="1" i="1" dirty="0"/>
              <a:t>new skills </a:t>
            </a:r>
            <a:r>
              <a:rPr lang="en-US" dirty="0"/>
              <a:t>especially in the business domain and work with a range of non-traditional allies for the success of his/her </a:t>
            </a:r>
            <a:r>
              <a:rPr lang="en-US" dirty="0" err="1"/>
              <a:t>programme</a:t>
            </a:r>
            <a:endParaRPr lang="en-US" dirty="0"/>
          </a:p>
          <a:p>
            <a:pPr lvl="1">
              <a:lnSpc>
                <a:spcPct val="90000"/>
              </a:lnSpc>
              <a:spcBef>
                <a:spcPts val="42"/>
              </a:spcBef>
              <a:spcAft>
                <a:spcPts val="1200"/>
              </a:spcAft>
            </a:pPr>
            <a:r>
              <a:rPr lang="en-US" dirty="0"/>
              <a:t>Also needs to </a:t>
            </a:r>
            <a:r>
              <a:rPr lang="en-US" b="1" i="1" dirty="0"/>
              <a:t>train and mentor </a:t>
            </a:r>
            <a:r>
              <a:rPr lang="en-US" dirty="0"/>
              <a:t>a new generation of young breeders in demand-led breeding approaches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987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b="1" dirty="0"/>
              <a:t>Similarities between Demand-Led Breeding and Farmer Participatory Breeding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3447"/>
          </a:xfrm>
        </p:spPr>
        <p:txBody>
          <a:bodyPr>
            <a:normAutofit/>
          </a:bodyPr>
          <a:lstStyle/>
          <a:p>
            <a:r>
              <a:rPr lang="en-GB" sz="2800" b="1" dirty="0"/>
              <a:t>Similarities</a:t>
            </a:r>
            <a:r>
              <a:rPr lang="en-GB" sz="2800" dirty="0"/>
              <a:t>:</a:t>
            </a:r>
          </a:p>
          <a:p>
            <a:pPr lvl="1"/>
            <a:r>
              <a:rPr lang="en-GB" sz="2400" dirty="0"/>
              <a:t>Setting goals</a:t>
            </a:r>
          </a:p>
          <a:p>
            <a:pPr lvl="1"/>
            <a:r>
              <a:rPr lang="en-GB" sz="2400" dirty="0"/>
              <a:t>Objectives</a:t>
            </a:r>
          </a:p>
          <a:p>
            <a:pPr lvl="1"/>
            <a:r>
              <a:rPr lang="en-GB" sz="2400" dirty="0"/>
              <a:t>Generating variability (crosses, landraces, gene bank accessions)</a:t>
            </a:r>
          </a:p>
          <a:p>
            <a:pPr lvl="1"/>
            <a:r>
              <a:rPr lang="en-GB" sz="2400" dirty="0"/>
              <a:t>Selecting and testing experimental varieties</a:t>
            </a:r>
          </a:p>
          <a:p>
            <a:pPr lvl="1"/>
            <a:r>
              <a:rPr lang="en-GB" sz="2400" dirty="0"/>
              <a:t>Variety release and promotion</a:t>
            </a:r>
          </a:p>
          <a:p>
            <a:pPr lvl="1">
              <a:spcAft>
                <a:spcPts val="600"/>
              </a:spcAft>
            </a:pPr>
            <a:r>
              <a:rPr lang="en-GB" sz="2400" dirty="0"/>
              <a:t>Seed multiplication and distribution</a:t>
            </a:r>
          </a:p>
          <a:p>
            <a:r>
              <a:rPr lang="en-GB" sz="2800" dirty="0"/>
              <a:t>Both approaches aim at developing </a:t>
            </a:r>
            <a:r>
              <a:rPr lang="en-GB" sz="2800" b="1" i="1" dirty="0"/>
              <a:t>client-specific products</a:t>
            </a:r>
            <a:r>
              <a:rPr lang="en-GB" sz="2800" dirty="0"/>
              <a:t> and </a:t>
            </a:r>
            <a:r>
              <a:rPr lang="en-GB" sz="2800" b="1" i="1" dirty="0"/>
              <a:t>increased adoption </a:t>
            </a:r>
            <a:r>
              <a:rPr lang="en-GB" sz="2800" dirty="0"/>
              <a:t>of end products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5096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Demand-led Breeding goes beyond  Participatory Plant Breeding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79882" y="1789221"/>
            <a:ext cx="4003649" cy="4266807"/>
          </a:xfrm>
        </p:spPr>
        <p:txBody>
          <a:bodyPr>
            <a:noAutofit/>
          </a:bodyPr>
          <a:lstStyle/>
          <a:p>
            <a:pPr marL="169863" indent="-169863">
              <a:lnSpc>
                <a:spcPct val="90000"/>
              </a:lnSpc>
              <a:spcAft>
                <a:spcPts val="600"/>
              </a:spcAft>
            </a:pPr>
            <a:r>
              <a:rPr lang="en-GB" sz="1900" dirty="0"/>
              <a:t>Highly localized activity </a:t>
            </a:r>
          </a:p>
          <a:p>
            <a:pPr marL="169863" indent="-169863">
              <a:lnSpc>
                <a:spcPct val="90000"/>
              </a:lnSpc>
              <a:spcAft>
                <a:spcPts val="600"/>
              </a:spcAft>
            </a:pPr>
            <a:r>
              <a:rPr lang="en-GB" sz="1900" dirty="0"/>
              <a:t>End products are designed to suit specific environments</a:t>
            </a:r>
          </a:p>
          <a:p>
            <a:pPr marL="169863" indent="-169863">
              <a:lnSpc>
                <a:spcPct val="90000"/>
              </a:lnSpc>
              <a:spcAft>
                <a:spcPts val="600"/>
              </a:spcAft>
            </a:pPr>
            <a:r>
              <a:rPr lang="en-GB" sz="1900" dirty="0"/>
              <a:t>The key actors in PPB are the farmers and the breeders</a:t>
            </a:r>
          </a:p>
          <a:p>
            <a:pPr marL="169863" indent="-169863">
              <a:lnSpc>
                <a:spcPct val="90000"/>
              </a:lnSpc>
              <a:spcAft>
                <a:spcPts val="600"/>
              </a:spcAft>
            </a:pPr>
            <a:r>
              <a:rPr lang="en-GB" sz="1900" dirty="0"/>
              <a:t>PPB focuses on local needs, largely in subsistence food systems </a:t>
            </a:r>
          </a:p>
          <a:p>
            <a:pPr marL="169863" indent="-169863">
              <a:lnSpc>
                <a:spcPct val="90000"/>
              </a:lnSpc>
              <a:spcAft>
                <a:spcPts val="600"/>
              </a:spcAft>
            </a:pPr>
            <a:r>
              <a:rPr lang="en-GB" sz="1900" dirty="0"/>
              <a:t>PPB focuses on local practices and harnesses expertise of farmers and breeders</a:t>
            </a:r>
          </a:p>
          <a:p>
            <a:pPr marL="169863" indent="-169863">
              <a:lnSpc>
                <a:spcPct val="90000"/>
              </a:lnSpc>
              <a:spcAft>
                <a:spcPts val="600"/>
              </a:spcAft>
            </a:pPr>
            <a:r>
              <a:rPr lang="en-GB" sz="1900" dirty="0"/>
              <a:t>Seed distribution in PPB is limited to the locality of its operations</a:t>
            </a:r>
            <a:endParaRPr lang="en-US" sz="19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303059" y="1789221"/>
            <a:ext cx="4724814" cy="489639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1900" dirty="0">
                <a:solidFill>
                  <a:prstClr val="black"/>
                </a:solidFill>
              </a:rPr>
              <a:t>Broader in scope and targets large areas or agro-ecological zones where the crop can be produced at national, regional and  global levels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1900" dirty="0">
                <a:solidFill>
                  <a:prstClr val="black"/>
                </a:solidFill>
              </a:rPr>
              <a:t>Targets all actors in a value chain and innovation system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1900" dirty="0">
                <a:solidFill>
                  <a:prstClr val="black"/>
                </a:solidFill>
              </a:rPr>
              <a:t>Emphasizes markets, their demands, trends, and uses a broad range of tools such as  market research, modern product promotion tools and value addition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1900" dirty="0">
                <a:solidFill>
                  <a:prstClr val="black"/>
                </a:solidFill>
              </a:rPr>
              <a:t>Seeks to combine the best practices from both public and private sectors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1900" dirty="0">
                <a:solidFill>
                  <a:prstClr val="black"/>
                </a:solidFill>
              </a:rPr>
              <a:t>Aims to disseminate seed of new varieties widely within national borders, regionally and globally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sz="19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9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339" y="1372379"/>
            <a:ext cx="3785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400" b="1" dirty="0"/>
              <a:t>Participatory Plant Breeding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03059" y="1372379"/>
            <a:ext cx="4605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400" b="1" dirty="0"/>
              <a:t>Demand-led Breeding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121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Benefits of Demand-Led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810" y="1307726"/>
            <a:ext cx="8229600" cy="5048624"/>
          </a:xfrm>
        </p:spPr>
        <p:txBody>
          <a:bodyPr>
            <a:normAutofit/>
          </a:bodyPr>
          <a:lstStyle/>
          <a:p>
            <a:pPr marL="0" indent="0">
              <a:spcBef>
                <a:spcPts val="24"/>
              </a:spcBef>
              <a:spcAft>
                <a:spcPts val="900"/>
              </a:spcAft>
              <a:buNone/>
            </a:pPr>
            <a:r>
              <a:rPr lang="en-US" sz="2800" dirty="0"/>
              <a:t>Demand-led breeding has multiple benefits including:</a:t>
            </a:r>
          </a:p>
          <a:p>
            <a:pPr lvl="1">
              <a:spcBef>
                <a:spcPts val="24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dirty="0"/>
              <a:t>Higher chance of adoption</a:t>
            </a:r>
          </a:p>
          <a:p>
            <a:pPr lvl="1">
              <a:spcBef>
                <a:spcPts val="24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dirty="0"/>
              <a:t>Tapping larger markets and hence uses economies of scale</a:t>
            </a:r>
          </a:p>
          <a:p>
            <a:pPr lvl="1">
              <a:spcBef>
                <a:spcPts val="24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dirty="0"/>
              <a:t>It can lead to better returns on investment</a:t>
            </a:r>
          </a:p>
          <a:p>
            <a:pPr lvl="1">
              <a:spcBef>
                <a:spcPts val="24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dirty="0"/>
              <a:t>Potentially attractive to private investment</a:t>
            </a:r>
          </a:p>
          <a:p>
            <a:pPr lvl="1">
              <a:lnSpc>
                <a:spcPct val="90000"/>
              </a:lnSpc>
              <a:spcBef>
                <a:spcPts val="24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dirty="0"/>
              <a:t>It is more sustainable in that private sector is likely to continue with production and marketing seed of new varieties in the long term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65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Benefits of Demand-Led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8624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800" dirty="0"/>
              <a:t>Demand-led breeding has multiple benefits including: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In the longer term, the public and private sector linkages will be strengthened based on mutual benefits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Demand-led breeding is likely to make significant and sustainable contributions toward national goals of food and nutrition security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9221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Challenges of Demand-Led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86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GB" sz="2800" dirty="0"/>
              <a:t>The main risks include: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GB" dirty="0"/>
              <a:t>Failure to meet the targets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GB" dirty="0"/>
              <a:t>Time involved in linking up with all the actors in the value chain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GB" dirty="0"/>
              <a:t>Unfavourable political and policy environments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GB" dirty="0"/>
              <a:t>Slow adoption of new varieties 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GB" dirty="0"/>
              <a:t>Depends on continued willingness of actors in a value chain to collaborate with breeders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7410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4.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968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2800" dirty="0"/>
              <a:t>Demand-led approaches aim to </a:t>
            </a:r>
            <a:r>
              <a:rPr lang="en-GB" sz="2800" b="1" i="1" dirty="0"/>
              <a:t>make the business of plant breeding in Africa more responsive to market demands</a:t>
            </a:r>
          </a:p>
          <a:p>
            <a:pPr>
              <a:spcAft>
                <a:spcPts val="1200"/>
              </a:spcAft>
            </a:pPr>
            <a:r>
              <a:rPr lang="en-GB" sz="2800" dirty="0"/>
              <a:t>Demand-led approaches go beyond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farmer participatory breeding approaches to inclusivity of all the key stakeholders in the value chain </a:t>
            </a:r>
          </a:p>
          <a:p>
            <a:pPr>
              <a:spcAft>
                <a:spcPts val="1200"/>
              </a:spcAft>
            </a:pPr>
            <a:r>
              <a:rPr lang="en-GB" sz="2800" dirty="0"/>
              <a:t>Demand-led breeding retains emphasis on the value of the breeders’ eyes and experience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326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968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GB" sz="2800" dirty="0"/>
              <a:t>An appropriate balance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is required between using demand-led approaches and technology/innovation push to maximize market creation for new varieties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GB" sz="2800" dirty="0"/>
              <a:t>Role of plant breeders is much more than just leading crossing or selection programmes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GB" sz="2800" dirty="0"/>
              <a:t>The breeder must also be an integrator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/>
              <a:t>of inputs and be able to take on board information from a broad range of sources, including non-technical experts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266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9682"/>
          </a:xfrm>
        </p:spPr>
        <p:txBody>
          <a:bodyPr>
            <a:noAutofit/>
          </a:bodyPr>
          <a:lstStyle/>
          <a:p>
            <a:r>
              <a:rPr lang="en-GB" sz="2800" dirty="0"/>
              <a:t>Understanding that customers need to be central to new variety design</a:t>
            </a:r>
          </a:p>
          <a:p>
            <a:r>
              <a:rPr lang="en-GB" sz="2800" dirty="0"/>
              <a:t>Be very clear on who are the customers and what factors influence their buying decisions on purchasing seed and the products of new varieties   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058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Chapter 1 </a:t>
            </a:r>
            <a:br>
              <a:rPr lang="en-US" sz="3600" b="1" dirty="0"/>
            </a:br>
            <a:r>
              <a:rPr lang="en-US" sz="3600" b="1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9133"/>
          </a:xfrm>
        </p:spPr>
        <p:txBody>
          <a:bodyPr>
            <a:noAutofit/>
          </a:bodyPr>
          <a:lstStyle/>
          <a:p>
            <a:pPr marL="514350" indent="-51435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800" dirty="0"/>
              <a:t>To understand the current status and challenges facing African agriculture</a:t>
            </a:r>
          </a:p>
          <a:p>
            <a:pPr marL="514350" indent="-51435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800" dirty="0"/>
              <a:t>To review modern variety adoption in Africa</a:t>
            </a:r>
          </a:p>
          <a:p>
            <a:pPr marL="514350" indent="-514350">
              <a:lnSpc>
                <a:spcPct val="9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2800" dirty="0"/>
              <a:t>To understand the principles of demand-led breeding and similarities and differences with  current practices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800" dirty="0">
                <a:solidFill>
                  <a:srgbClr val="0066FF"/>
                </a:solidFill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5472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1666" y="2746299"/>
            <a:ext cx="61406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Chapter 1</a:t>
            </a:r>
          </a:p>
          <a:p>
            <a:pPr algn="ctr"/>
            <a:r>
              <a:rPr lang="en-US" sz="2400" b="1" i="1" dirty="0">
                <a:solidFill>
                  <a:prstClr val="black"/>
                </a:solidFill>
              </a:rPr>
              <a:t>Principles of Demand-Led Plant Variety Design</a:t>
            </a:r>
            <a:r>
              <a:rPr lang="en-US" sz="2400" i="1" dirty="0">
                <a:solidFill>
                  <a:prstClr val="black"/>
                </a:solidFill>
              </a:rPr>
              <a:t> </a:t>
            </a:r>
          </a:p>
          <a:p>
            <a:pPr algn="ctr"/>
            <a:r>
              <a:rPr lang="en-GB" sz="2400" dirty="0">
                <a:solidFill>
                  <a:prstClr val="black"/>
                </a:solidFill>
              </a:rPr>
              <a:t>Paul M. Kimani</a:t>
            </a:r>
          </a:p>
          <a:p>
            <a:pPr algn="ctr"/>
            <a:r>
              <a:rPr lang="en-US" sz="2400" i="1">
                <a:solidFill>
                  <a:prstClr val="black"/>
                </a:solidFill>
              </a:rPr>
              <a:t> </a:t>
            </a:r>
            <a:endParaRPr lang="en-US" sz="2400" i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0568" y="1260967"/>
            <a:ext cx="5117909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de-CH" sz="4400" b="1" dirty="0">
              <a:solidFill>
                <a:prstClr val="whit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3440"/>
            <a:ext cx="9144000" cy="23145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605" y="610618"/>
            <a:ext cx="8975834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The Business of Plant Breeding:  </a:t>
            </a:r>
          </a:p>
          <a:p>
            <a:pPr algn="ctr"/>
            <a:r>
              <a:rPr lang="en-GB" sz="2800" i="1" dirty="0">
                <a:solidFill>
                  <a:schemeClr val="bg1"/>
                </a:solidFill>
              </a:rPr>
              <a:t>Market-led approaches to new variety design in Africa 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77915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Chapter 1 </a:t>
            </a:r>
            <a:br>
              <a:rPr lang="en-US" sz="3600" b="1" dirty="0"/>
            </a:br>
            <a:r>
              <a:rPr lang="en-US" sz="3600" b="1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9447"/>
          </a:xfrm>
        </p:spPr>
        <p:txBody>
          <a:bodyPr>
            <a:noAutofit/>
          </a:bodyPr>
          <a:lstStyle/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Introduction</a:t>
            </a:r>
          </a:p>
          <a:p>
            <a:pPr marL="800100" lvl="2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dirty="0"/>
              <a:t>Transformation of agriculture in Africa </a:t>
            </a:r>
          </a:p>
          <a:p>
            <a:pPr marL="800100" lvl="2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dirty="0"/>
              <a:t>Variety adoption in Africa  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Breeding Goals and Objectives  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Principles of Demand-led Plant Variety Design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600" dirty="0"/>
              <a:t>Conclusion </a:t>
            </a:r>
          </a:p>
          <a:p>
            <a:pPr marL="514350" indent="-51435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600" dirty="0"/>
          </a:p>
          <a:p>
            <a:pPr marL="400050" lvl="1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2200" dirty="0"/>
              <a:t>		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58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Opening Discussion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968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What do you think is the adoption rate of modern varieties in Africa?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Why is adoption low or high, by crop or country?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Can you recognize your varieties in farmers’ fields?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What do you want to achieve as a breeder?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How do you measure your success in breeding improved crop varieties?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80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086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65886"/>
          </a:xfrm>
        </p:spPr>
        <p:txBody>
          <a:bodyPr>
            <a:normAutofit fontScale="90000"/>
          </a:bodyPr>
          <a:lstStyle/>
          <a:p>
            <a:r>
              <a:rPr lang="en-US" sz="3300" b="1" dirty="0"/>
              <a:t>Adoption of Modern Varieties of Food Crops in Africa 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2104"/>
              </p:ext>
            </p:extLst>
          </p:nvPr>
        </p:nvGraphicFramePr>
        <p:xfrm>
          <a:off x="914411" y="1040534"/>
          <a:ext cx="6870256" cy="5706029"/>
        </p:xfrm>
        <a:graphic>
          <a:graphicData uri="http://schemas.openxmlformats.org/drawingml/2006/table">
            <a:tbl>
              <a:tblPr/>
              <a:tblGrid>
                <a:gridCol w="1813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58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6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64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Crop 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Country observations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Total area (ha)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Adopted area (ha)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% MVs 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Soybean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1,185,306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1,041,923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89.7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Maize–WCA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9,972,479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6,556,762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65.7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Wheat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1,453,820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850,121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62.5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Pigeonpea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365,901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182,452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49.9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Maize–ESA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14,695,862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6,470,405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44.0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Cassava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11,035,995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4,376,237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39.7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Rice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6,787,043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2,582,317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38.0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Potatoes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615,737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211,772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34.4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Barley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970,720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317,597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32.7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Yams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4,673,300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1,409,309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30.2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Groundnut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6,356,963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1,854,543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29.2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Bean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2,497,209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723,544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29.0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Sorghum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17,965,926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4,927,345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27.4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Cowpeas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11,471,533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3,117,621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27.2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Pearl millet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14,089,940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2,552,121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18.1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Chickpea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249,632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37,438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15.0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Faba bean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614,606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85,806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14.0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Lentils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94,946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9,874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10.4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Sweetpotato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1,478,086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102,143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6.9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Banana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915,877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56,784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6.2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824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Field peas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230,749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3,461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1.5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4564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Total/weighted average 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152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107,721,630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37,469,577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34.78 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Frutiger 45 Light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76" marR="6857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7709338" y="6261428"/>
            <a:ext cx="1434662" cy="48513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de-CH" altLang="en-US" sz="1400" dirty="0"/>
              <a:t>DIIVA project (2014)</a:t>
            </a:r>
          </a:p>
        </p:txBody>
      </p:sp>
    </p:spTree>
    <p:extLst>
      <p:ext uri="{BB962C8B-B14F-4D97-AF65-F5344CB8AC3E}">
        <p14:creationId xmlns:p14="http://schemas.microsoft.com/office/powerpoint/2010/main" val="224024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1. Introduction</a:t>
            </a:r>
            <a:br>
              <a:rPr lang="en-US" sz="3600" b="1" dirty="0"/>
            </a:br>
            <a:r>
              <a:rPr lang="en-US" sz="3600" b="1" dirty="0"/>
              <a:t>Transformation of Africa’s agriculture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Africa’s agriculture is at a tipping point; moving from subsistence systems to more </a:t>
            </a:r>
            <a:r>
              <a:rPr lang="en-US" sz="2800" b="1" dirty="0"/>
              <a:t>market-led </a:t>
            </a:r>
            <a:r>
              <a:rPr lang="en-US" sz="2800" dirty="0"/>
              <a:t>systems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Smallholder farmers are generating </a:t>
            </a:r>
            <a:r>
              <a:rPr lang="en-US" sz="2800" b="1" dirty="0"/>
              <a:t>surpluses</a:t>
            </a:r>
            <a:r>
              <a:rPr lang="en-US" sz="2800" dirty="0"/>
              <a:t> of products to sell in local, national, regional and international markets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b="1" dirty="0"/>
              <a:t>Demand for products </a:t>
            </a:r>
            <a:r>
              <a:rPr lang="en-US" sz="2800" dirty="0"/>
              <a:t>is rising with population growth, urbanization and changing lifestyles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b="1" dirty="0"/>
              <a:t>new breed of consumers </a:t>
            </a:r>
            <a:r>
              <a:rPr lang="en-US" sz="2800" dirty="0"/>
              <a:t>– focused, choosy and  ready to pay for quality and safety of food </a:t>
            </a:r>
          </a:p>
          <a:p>
            <a:pPr>
              <a:spcAft>
                <a:spcPts val="600"/>
              </a:spcAft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720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Transformation of Africa’s agriculture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dirty="0"/>
              <a:t>Enabling small scale farmers to </a:t>
            </a:r>
            <a:r>
              <a:rPr lang="en-US" sz="2800" b="1" dirty="0"/>
              <a:t>access</a:t>
            </a:r>
            <a:r>
              <a:rPr lang="en-US" sz="2800" dirty="0"/>
              <a:t> the expanding markets is a critical challenge facing policy makers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sz="2800" b="1" dirty="0"/>
              <a:t>Participation</a:t>
            </a:r>
            <a:r>
              <a:rPr lang="en-US" sz="2800" dirty="0"/>
              <a:t> of smallholders in markets requires :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dirty="0"/>
              <a:t>Identification of market demands</a:t>
            </a:r>
          </a:p>
          <a:p>
            <a:pPr lvl="1">
              <a:lnSpc>
                <a:spcPct val="90000"/>
              </a:lnSpc>
              <a:spcAft>
                <a:spcPts val="1200"/>
              </a:spcAft>
            </a:pPr>
            <a:r>
              <a:rPr lang="en-US" dirty="0"/>
              <a:t>Developing  products with suitable characteristics to meet market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32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Variety Adoption in Africa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DIIVA study 2014 shows about 35% adoption of new varieties, of 20 crops in 30 African countries over previous 15 years  </a:t>
            </a:r>
          </a:p>
          <a:p>
            <a:r>
              <a:rPr lang="en-US" dirty="0"/>
              <a:t>Compares with average of 60% new variety adoption in Asia and 80% in Latin America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127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1844</TotalTime>
  <Words>1696</Words>
  <Application>Microsoft Office PowerPoint</Application>
  <PresentationFormat>On-screen Show (4:3)</PresentationFormat>
  <Paragraphs>328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Cambria</vt:lpstr>
      <vt:lpstr>Frutiger 45 Light</vt:lpstr>
      <vt:lpstr>Times New Roman</vt:lpstr>
      <vt:lpstr>1_Office Theme</vt:lpstr>
      <vt:lpstr>PowerPoint Presentation</vt:lpstr>
      <vt:lpstr>Chapter 1  Principles of Demand-Led Plant Variety Design</vt:lpstr>
      <vt:lpstr>Chapter 1  Objectives</vt:lpstr>
      <vt:lpstr>Chapter 1  Contents</vt:lpstr>
      <vt:lpstr>Opening Discussion </vt:lpstr>
      <vt:lpstr>Adoption of Modern Varieties of Food Crops in Africa  </vt:lpstr>
      <vt:lpstr>1. Introduction Transformation of Africa’s agriculture</vt:lpstr>
      <vt:lpstr>Transformation of Africa’s agriculture</vt:lpstr>
      <vt:lpstr>Variety Adoption in Africa </vt:lpstr>
      <vt:lpstr>Variety Adoption in Africa </vt:lpstr>
      <vt:lpstr>2. Breeding Goals and Objectives </vt:lpstr>
      <vt:lpstr>Breeding Goals and Objectives </vt:lpstr>
      <vt:lpstr>Breeding Goals and Objectives </vt:lpstr>
      <vt:lpstr>3. Principles of Demand-Led Breeding</vt:lpstr>
      <vt:lpstr>Definitions</vt:lpstr>
      <vt:lpstr>Definitions</vt:lpstr>
      <vt:lpstr>Definitions </vt:lpstr>
      <vt:lpstr>Demand-Led Breeding, Innovation System and Value Chains</vt:lpstr>
      <vt:lpstr>Demand-Led Breeding, Innovation System and Value Chains</vt:lpstr>
      <vt:lpstr>Role of the Breeder</vt:lpstr>
      <vt:lpstr>Role of the Breeder</vt:lpstr>
      <vt:lpstr>Similarities between Demand-Led Breeding and Farmer Participatory Breeding</vt:lpstr>
      <vt:lpstr>Demand-led Breeding goes beyond  Participatory Plant Breeding</vt:lpstr>
      <vt:lpstr>Benefits of Demand-Led Approaches</vt:lpstr>
      <vt:lpstr>Benefits of Demand-Led Approaches</vt:lpstr>
      <vt:lpstr>Challenges of Demand-Led Approaches</vt:lpstr>
      <vt:lpstr>4. Summary</vt:lpstr>
      <vt:lpstr>Summary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Agyemang Danquah</dc:creator>
  <cp:lastModifiedBy>Leigh-Ann Bard</cp:lastModifiedBy>
  <cp:revision>82</cp:revision>
  <cp:lastPrinted>2016-01-18T15:40:29Z</cp:lastPrinted>
  <dcterms:created xsi:type="dcterms:W3CDTF">2015-10-17T17:37:25Z</dcterms:created>
  <dcterms:modified xsi:type="dcterms:W3CDTF">2019-07-29T09:43:53Z</dcterms:modified>
</cp:coreProperties>
</file>