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notesMasterIdLst>
    <p:notesMasterId r:id="rId65"/>
  </p:notesMasterIdLst>
  <p:handoutMasterIdLst>
    <p:handoutMasterId r:id="rId66"/>
  </p:handoutMasterIdLst>
  <p:sldIdLst>
    <p:sldId id="351" r:id="rId4"/>
    <p:sldId id="257" r:id="rId5"/>
    <p:sldId id="258" r:id="rId6"/>
    <p:sldId id="270" r:id="rId7"/>
    <p:sldId id="271" r:id="rId8"/>
    <p:sldId id="272" r:id="rId9"/>
    <p:sldId id="273" r:id="rId10"/>
    <p:sldId id="274" r:id="rId11"/>
    <p:sldId id="275" r:id="rId12"/>
    <p:sldId id="276" r:id="rId13"/>
    <p:sldId id="277" r:id="rId14"/>
    <p:sldId id="278" r:id="rId15"/>
    <p:sldId id="279" r:id="rId16"/>
    <p:sldId id="259" r:id="rId17"/>
    <p:sldId id="280" r:id="rId18"/>
    <p:sldId id="281" r:id="rId19"/>
    <p:sldId id="282" r:id="rId20"/>
    <p:sldId id="283" r:id="rId21"/>
    <p:sldId id="284" r:id="rId22"/>
    <p:sldId id="285" r:id="rId23"/>
    <p:sldId id="286" r:id="rId24"/>
    <p:sldId id="287" r:id="rId25"/>
    <p:sldId id="349" r:id="rId26"/>
    <p:sldId id="291" r:id="rId27"/>
    <p:sldId id="290" r:id="rId28"/>
    <p:sldId id="292" r:id="rId29"/>
    <p:sldId id="294" r:id="rId30"/>
    <p:sldId id="295" r:id="rId31"/>
    <p:sldId id="296" r:id="rId32"/>
    <p:sldId id="298" r:id="rId33"/>
    <p:sldId id="299" r:id="rId34"/>
    <p:sldId id="300" r:id="rId35"/>
    <p:sldId id="301" r:id="rId36"/>
    <p:sldId id="302" r:id="rId37"/>
    <p:sldId id="306" r:id="rId38"/>
    <p:sldId id="307" r:id="rId39"/>
    <p:sldId id="309" r:id="rId40"/>
    <p:sldId id="311" r:id="rId41"/>
    <p:sldId id="312" r:id="rId42"/>
    <p:sldId id="313" r:id="rId43"/>
    <p:sldId id="326" r:id="rId44"/>
    <p:sldId id="328" r:id="rId45"/>
    <p:sldId id="329" r:id="rId46"/>
    <p:sldId id="330" r:id="rId47"/>
    <p:sldId id="331" r:id="rId48"/>
    <p:sldId id="333" r:id="rId49"/>
    <p:sldId id="334" r:id="rId50"/>
    <p:sldId id="263" r:id="rId51"/>
    <p:sldId id="350" r:id="rId52"/>
    <p:sldId id="337" r:id="rId53"/>
    <p:sldId id="338" r:id="rId54"/>
    <p:sldId id="339" r:id="rId55"/>
    <p:sldId id="340" r:id="rId56"/>
    <p:sldId id="341" r:id="rId57"/>
    <p:sldId id="342" r:id="rId58"/>
    <p:sldId id="264" r:id="rId59"/>
    <p:sldId id="344" r:id="rId60"/>
    <p:sldId id="346" r:id="rId61"/>
    <p:sldId id="345" r:id="rId62"/>
    <p:sldId id="265" r:id="rId63"/>
    <p:sldId id="352" r:id="rId64"/>
  </p:sldIdLst>
  <p:sldSz cx="12192000" cy="6858000"/>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9712" autoAdjust="0"/>
  </p:normalViewPr>
  <p:slideViewPr>
    <p:cSldViewPr snapToGrid="0">
      <p:cViewPr varScale="1">
        <p:scale>
          <a:sx n="114" d="100"/>
          <a:sy n="114" d="100"/>
        </p:scale>
        <p:origin x="47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E07DA4-9615-4115-8C6E-46C556824CCB}"/>
              </a:ext>
            </a:extLst>
          </p:cNvPr>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0EEFA0D-84B2-4DB0-8060-742240DE13E6}"/>
              </a:ext>
            </a:extLst>
          </p:cNvPr>
          <p:cNvSpPr>
            <a:spLocks noGrp="1"/>
          </p:cNvSpPr>
          <p:nvPr>
            <p:ph type="dt" sz="quarter" idx="1"/>
          </p:nvPr>
        </p:nvSpPr>
        <p:spPr>
          <a:xfrm>
            <a:off x="3884613" y="0"/>
            <a:ext cx="2971800" cy="499091"/>
          </a:xfrm>
          <a:prstGeom prst="rect">
            <a:avLst/>
          </a:prstGeom>
        </p:spPr>
        <p:txBody>
          <a:bodyPr vert="horz" lIns="91440" tIns="45720" rIns="91440" bIns="45720" rtlCol="0"/>
          <a:lstStyle>
            <a:lvl1pPr algn="r">
              <a:defRPr sz="1200"/>
            </a:lvl1pPr>
          </a:lstStyle>
          <a:p>
            <a:fld id="{B054CC7F-E90B-4AAE-802F-3261260ED2C4}" type="datetimeFigureOut">
              <a:rPr lang="en-GB" smtClean="0"/>
              <a:t>29/07/2019</a:t>
            </a:fld>
            <a:endParaRPr lang="en-GB"/>
          </a:p>
        </p:txBody>
      </p:sp>
      <p:sp>
        <p:nvSpPr>
          <p:cNvPr id="4" name="Footer Placeholder 3">
            <a:extLst>
              <a:ext uri="{FF2B5EF4-FFF2-40B4-BE49-F238E27FC236}">
                <a16:creationId xmlns:a16="http://schemas.microsoft.com/office/drawing/2014/main" id="{2333282D-FDE4-4DE0-A7AD-F90FC008783E}"/>
              </a:ext>
            </a:extLst>
          </p:cNvPr>
          <p:cNvSpPr>
            <a:spLocks noGrp="1"/>
          </p:cNvSpPr>
          <p:nvPr>
            <p:ph type="ftr" sz="quarter" idx="2"/>
          </p:nvPr>
        </p:nvSpPr>
        <p:spPr>
          <a:xfrm>
            <a:off x="0" y="9448185"/>
            <a:ext cx="2971800" cy="49909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B2FD3D9-72B1-4F9B-A24A-88504467FA98}"/>
              </a:ext>
            </a:extLst>
          </p:cNvPr>
          <p:cNvSpPr>
            <a:spLocks noGrp="1"/>
          </p:cNvSpPr>
          <p:nvPr>
            <p:ph type="sldNum" sz="quarter" idx="3"/>
          </p:nvPr>
        </p:nvSpPr>
        <p:spPr>
          <a:xfrm>
            <a:off x="3884613" y="9448185"/>
            <a:ext cx="2971800" cy="499090"/>
          </a:xfrm>
          <a:prstGeom prst="rect">
            <a:avLst/>
          </a:prstGeom>
        </p:spPr>
        <p:txBody>
          <a:bodyPr vert="horz" lIns="91440" tIns="45720" rIns="91440" bIns="45720" rtlCol="0" anchor="b"/>
          <a:lstStyle>
            <a:lvl1pPr algn="r">
              <a:defRPr sz="1200"/>
            </a:lvl1pPr>
          </a:lstStyle>
          <a:p>
            <a:fld id="{C9F48CF1-CDA8-42B1-9868-4F15878DB0B2}" type="slidenum">
              <a:rPr lang="en-GB" smtClean="0"/>
              <a:t>‹#›</a:t>
            </a:fld>
            <a:endParaRPr lang="en-GB"/>
          </a:p>
        </p:txBody>
      </p:sp>
    </p:spTree>
    <p:extLst>
      <p:ext uri="{BB962C8B-B14F-4D97-AF65-F5344CB8AC3E}">
        <p14:creationId xmlns:p14="http://schemas.microsoft.com/office/powerpoint/2010/main" val="8641649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245E2699-696A-4049-A20A-B2EB75F9FB51}" type="datetimeFigureOut">
              <a:rPr lang="en-GB" smtClean="0"/>
              <a:t>29/07/2019</a:t>
            </a:fld>
            <a:endParaRPr lang="en-GB"/>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2AC1CE46-8B41-4521-B38E-F7C85F46BEAC}" type="slidenum">
              <a:rPr lang="en-GB" smtClean="0"/>
              <a:t>‹#›</a:t>
            </a:fld>
            <a:endParaRPr lang="en-GB"/>
          </a:p>
        </p:txBody>
      </p:sp>
    </p:spTree>
    <p:extLst>
      <p:ext uri="{BB962C8B-B14F-4D97-AF65-F5344CB8AC3E}">
        <p14:creationId xmlns:p14="http://schemas.microsoft.com/office/powerpoint/2010/main" val="1569970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to unit 2 is very long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03CB9-4B8C-E245-9B91-D0830FF352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9865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686374-DD73-440C-B1C4-5E8E4D4CC58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3147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686374-DD73-440C-B1C4-5E8E4D4CC58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0716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686374-DD73-440C-B1C4-5E8E4D4CC58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1993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90000"/>
              </a:lnSpc>
              <a:spcAft>
                <a:spcPts val="1200"/>
              </a:spcAft>
            </a:pPr>
            <a:r>
              <a:rPr lang="en-US" sz="1200" b="1" dirty="0"/>
              <a:t>Market research</a:t>
            </a:r>
            <a:r>
              <a:rPr lang="en-US" sz="1200" dirty="0"/>
              <a:t> - Users to have done detailed market research and understand the needs and requirements of all clients in a value chain from farmers through to consumers</a:t>
            </a:r>
          </a:p>
          <a:p>
            <a:pPr lvl="0">
              <a:lnSpc>
                <a:spcPct val="90000"/>
              </a:lnSpc>
              <a:spcAft>
                <a:spcPts val="1200"/>
              </a:spcAft>
            </a:pPr>
            <a:r>
              <a:rPr lang="en-US" sz="1200" b="1" dirty="0"/>
              <a:t>Variety performance</a:t>
            </a:r>
            <a:r>
              <a:rPr lang="en-US" sz="1200" dirty="0"/>
              <a:t> – Detailed technical knowledge of the attributes and performance of registered varieties and those that are market leaders or gaining market share</a:t>
            </a:r>
          </a:p>
          <a:p>
            <a:pPr lvl="0">
              <a:lnSpc>
                <a:spcPct val="90000"/>
              </a:lnSpc>
              <a:spcAft>
                <a:spcPts val="1200"/>
              </a:spcAft>
            </a:pPr>
            <a:r>
              <a:rPr lang="en-US" sz="1200" b="1" dirty="0"/>
              <a:t>Traits required</a:t>
            </a:r>
            <a:r>
              <a:rPr lang="en-US" sz="1200" dirty="0"/>
              <a:t> - To be able to define the list of trait characteristics required and create a performance benchmark </a:t>
            </a:r>
          </a:p>
          <a:p>
            <a:pPr lvl="0">
              <a:lnSpc>
                <a:spcPct val="90000"/>
              </a:lnSpc>
              <a:spcAft>
                <a:spcPts val="1200"/>
              </a:spcAft>
            </a:pPr>
            <a:r>
              <a:rPr lang="en-US" sz="1200" b="1" dirty="0"/>
              <a:t>Trait prioritization</a:t>
            </a:r>
            <a:r>
              <a:rPr lang="en-US" sz="1200" dirty="0"/>
              <a:t> – To be able to assess the importance of each trait in terms of uniqueness/differentiation and likelihood of being in demand by farmers/value chain and/or carry a price premium </a:t>
            </a:r>
            <a:br>
              <a:rPr lang="en-US" sz="1200" dirty="0"/>
            </a:br>
            <a:endParaRPr lang="en-US" sz="120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C79D69-EED7-334A-94D3-ACEB54085D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1043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C79D69-EED7-334A-94D3-ACEB54085D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4821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BC0E60-5665-BA46-A6DA-722023FBD3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3870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dirty="0"/>
              <a:t>Quantitative key performance measures</a:t>
            </a:r>
            <a:r>
              <a:rPr lang="en-GB" sz="1200" dirty="0"/>
              <a:t> – these are numerical and are gathered using e.g. surveys with set questionnaires, predefined data collection formats useful for recording and comparing predetermined variables</a:t>
            </a:r>
            <a:br>
              <a:rPr lang="en-GB" sz="1200" dirty="0"/>
            </a:br>
            <a:endParaRPr lang="en-US" sz="1200" dirty="0"/>
          </a:p>
          <a:p>
            <a:pPr lvl="0"/>
            <a:r>
              <a:rPr lang="en-GB" sz="1200" b="1" dirty="0"/>
              <a:t>Qualitative</a:t>
            </a:r>
            <a:r>
              <a:rPr lang="en-GB" sz="1200" dirty="0"/>
              <a:t> </a:t>
            </a:r>
            <a:r>
              <a:rPr lang="en-GB" sz="1200" b="1" dirty="0"/>
              <a:t>descriptions</a:t>
            </a:r>
            <a:r>
              <a:rPr lang="en-GB" sz="1200" dirty="0"/>
              <a:t> – the change is shown through description. e.g. rapid assessment techniques, focus group discussions, and semi-structured interviews</a:t>
            </a:r>
            <a:br>
              <a:rPr lang="en-GB" sz="1200" dirty="0"/>
            </a:br>
            <a:endParaRPr lang="en-US" sz="1200" dirty="0"/>
          </a:p>
          <a:p>
            <a:pPr lvl="0"/>
            <a:r>
              <a:rPr lang="en-GB" sz="1200" b="1" dirty="0"/>
              <a:t>Participatory methods</a:t>
            </a:r>
            <a:r>
              <a:rPr lang="en-GB" sz="1200" dirty="0"/>
              <a:t> – these include visual methods that do not rely on high literacy levels e.g. photos, diagrams, maps, timelines, stories, drama, song, mapping, ranking and scoring. These approaches allow the differences in people’s interests, needs and priorities to be recognized by insiders and outsiders, and form the basis for negotiation between stakeholders. They also allow people to benefit from analysing and asserting their own interests, and make a meaningful contribution to the way the project is designed, managed and implemented. It is a way of ensuring relevance of the project and promoting ownership of local people, which is essential for any chance of sustainability and success in the long term</a:t>
            </a:r>
            <a:br>
              <a:rPr lang="en-GB" sz="1200" dirty="0"/>
            </a:br>
            <a:endParaRPr lang="en-US" sz="1200" dirty="0"/>
          </a:p>
          <a:p>
            <a:pPr lvl="0"/>
            <a:r>
              <a:rPr lang="en-GB" sz="1200" b="1" dirty="0"/>
              <a:t>Most significant change (MSC)</a:t>
            </a:r>
            <a:r>
              <a:rPr lang="en-GB" sz="1200" dirty="0"/>
              <a:t> – this is one of the most popular approaches that have been developed for monitoring and evaluation without indicators. It is a form of participatory monitoring and evaluation, based on telling stories about events people think were important and why they think they were significant. With this approach, there is no need to explain what an indicator is or learn special professional skills, so everyone can participate and the technique can be used in different cultural contexts. It is particularly suited to monitoring </a:t>
            </a:r>
            <a:r>
              <a:rPr lang="en-GB" sz="1200" dirty="0" err="1"/>
              <a:t>thea</a:t>
            </a:r>
            <a:r>
              <a:rPr lang="en-GB" sz="1200" dirty="0"/>
              <a:t> project where the focus is on learning rather than just delivery</a:t>
            </a:r>
            <a:br>
              <a:rPr lang="en-GB" sz="1200" dirty="0"/>
            </a:br>
            <a:endParaRPr lang="en-US" sz="1200" dirty="0"/>
          </a:p>
          <a:p>
            <a:pPr lvl="0"/>
            <a:r>
              <a:rPr lang="en-GB" sz="1200" b="1" dirty="0"/>
              <a:t>Outcome mapping</a:t>
            </a:r>
            <a:r>
              <a:rPr lang="en-GB" sz="1200" dirty="0"/>
              <a:t> – this technique focuses on changes in the behaviour and attitudes of people, groups and organizations that are directly affected by the development or release of the new variety. E.g. outcome mapping focuses on the effect of the development project on the roles and participation of partners from the value chain for this and future projects</a:t>
            </a:r>
            <a:endParaRPr lang="en-US" sz="120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BC0E60-5665-BA46-A6DA-722023FBD3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9542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4B7C48-2F34-9A48-A26F-7A11B9458B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9560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png"/><Relationship Id="rId16"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gif"/><Relationship Id="rId9" Type="http://schemas.openxmlformats.org/officeDocument/2006/relationships/image" Target="../media/image8.jpeg"/><Relationship Id="rId14" Type="http://schemas.openxmlformats.org/officeDocument/2006/relationships/image" Target="../media/image1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png"/><Relationship Id="rId16" Type="http://schemas.openxmlformats.org/officeDocument/2006/relationships/image" Target="../media/image15.jpeg"/><Relationship Id="rId1" Type="http://schemas.openxmlformats.org/officeDocument/2006/relationships/slideMaster" Target="../slideMasters/slideMaster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gif"/><Relationship Id="rId9" Type="http://schemas.openxmlformats.org/officeDocument/2006/relationships/image" Target="../media/image8.jpeg"/><Relationship Id="rId14" Type="http://schemas.openxmlformats.org/officeDocument/2006/relationships/image" Target="../media/image13.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png"/><Relationship Id="rId16" Type="http://schemas.openxmlformats.org/officeDocument/2006/relationships/image" Target="../media/image15.jpeg"/><Relationship Id="rId1" Type="http://schemas.openxmlformats.org/officeDocument/2006/relationships/slideMaster" Target="../slideMasters/slideMaster3.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gif"/><Relationship Id="rId9" Type="http://schemas.openxmlformats.org/officeDocument/2006/relationships/image" Target="../media/image8.jpeg"/><Relationship Id="rId14" Type="http://schemas.openxmlformats.org/officeDocument/2006/relationships/image" Target="../media/image13.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9CDF9-51D8-4E21-A17C-3EBB6C7906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F225B6-EBFF-415E-9DF6-C7485C0D8D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2B5D56C-FD7F-4286-A891-14D7AD2F30D9}"/>
              </a:ext>
            </a:extLst>
          </p:cNvPr>
          <p:cNvSpPr>
            <a:spLocks noGrp="1"/>
          </p:cNvSpPr>
          <p:nvPr>
            <p:ph type="dt" sz="half" idx="10"/>
          </p:nvPr>
        </p:nvSpPr>
        <p:spPr/>
        <p:txBody>
          <a:bodyPr/>
          <a:lstStyle/>
          <a:p>
            <a:fld id="{B462EEAA-1EE1-43AB-A5E2-53C2288C6182}" type="datetimeFigureOut">
              <a:rPr lang="en-GB" smtClean="0"/>
              <a:t>29/07/2019</a:t>
            </a:fld>
            <a:endParaRPr lang="en-GB"/>
          </a:p>
        </p:txBody>
      </p:sp>
      <p:sp>
        <p:nvSpPr>
          <p:cNvPr id="5" name="Footer Placeholder 4">
            <a:extLst>
              <a:ext uri="{FF2B5EF4-FFF2-40B4-BE49-F238E27FC236}">
                <a16:creationId xmlns:a16="http://schemas.microsoft.com/office/drawing/2014/main" id="{62AFB3D9-9324-4D2B-9819-34C6929D24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77E4F6-A8FB-4448-8479-95061492FDF9}"/>
              </a:ext>
            </a:extLst>
          </p:cNvPr>
          <p:cNvSpPr>
            <a:spLocks noGrp="1"/>
          </p:cNvSpPr>
          <p:nvPr>
            <p:ph type="sldNum" sz="quarter" idx="12"/>
          </p:nvPr>
        </p:nvSpPr>
        <p:spPr/>
        <p:txBody>
          <a:bodyPr/>
          <a:lstStyle/>
          <a:p>
            <a:fld id="{D0244888-105D-41C2-B95B-63A3C4C482A3}" type="slidenum">
              <a:rPr lang="en-GB" smtClean="0"/>
              <a:t>‹#›</a:t>
            </a:fld>
            <a:endParaRPr lang="en-GB"/>
          </a:p>
        </p:txBody>
      </p:sp>
    </p:spTree>
    <p:extLst>
      <p:ext uri="{BB962C8B-B14F-4D97-AF65-F5344CB8AC3E}">
        <p14:creationId xmlns:p14="http://schemas.microsoft.com/office/powerpoint/2010/main" val="3455441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930FB-FFC0-4008-97D7-08A785F78A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141B81-53C7-4DF8-B215-99B9AAB46A1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D375C0-7B39-4238-B66C-D128F4998D18}"/>
              </a:ext>
            </a:extLst>
          </p:cNvPr>
          <p:cNvSpPr>
            <a:spLocks noGrp="1"/>
          </p:cNvSpPr>
          <p:nvPr>
            <p:ph type="dt" sz="half" idx="10"/>
          </p:nvPr>
        </p:nvSpPr>
        <p:spPr/>
        <p:txBody>
          <a:bodyPr/>
          <a:lstStyle/>
          <a:p>
            <a:fld id="{B462EEAA-1EE1-43AB-A5E2-53C2288C6182}" type="datetimeFigureOut">
              <a:rPr lang="en-GB" smtClean="0"/>
              <a:t>29/07/2019</a:t>
            </a:fld>
            <a:endParaRPr lang="en-GB"/>
          </a:p>
        </p:txBody>
      </p:sp>
      <p:sp>
        <p:nvSpPr>
          <p:cNvPr id="5" name="Footer Placeholder 4">
            <a:extLst>
              <a:ext uri="{FF2B5EF4-FFF2-40B4-BE49-F238E27FC236}">
                <a16:creationId xmlns:a16="http://schemas.microsoft.com/office/drawing/2014/main" id="{7A159E23-62D8-4210-A8BC-83820C8236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11751D-1663-41D3-AD2F-5758C510BE09}"/>
              </a:ext>
            </a:extLst>
          </p:cNvPr>
          <p:cNvSpPr>
            <a:spLocks noGrp="1"/>
          </p:cNvSpPr>
          <p:nvPr>
            <p:ph type="sldNum" sz="quarter" idx="12"/>
          </p:nvPr>
        </p:nvSpPr>
        <p:spPr/>
        <p:txBody>
          <a:bodyPr/>
          <a:lstStyle/>
          <a:p>
            <a:fld id="{D0244888-105D-41C2-B95B-63A3C4C482A3}" type="slidenum">
              <a:rPr lang="en-GB" smtClean="0"/>
              <a:t>‹#›</a:t>
            </a:fld>
            <a:endParaRPr lang="en-GB"/>
          </a:p>
        </p:txBody>
      </p:sp>
    </p:spTree>
    <p:extLst>
      <p:ext uri="{BB962C8B-B14F-4D97-AF65-F5344CB8AC3E}">
        <p14:creationId xmlns:p14="http://schemas.microsoft.com/office/powerpoint/2010/main" val="3794191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A869B7-BCB4-4C77-B844-9F18EDB1F86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3A07C4A-0727-4D97-9B14-CFA57021D68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0C0334-9024-463B-9CC0-351213336A56}"/>
              </a:ext>
            </a:extLst>
          </p:cNvPr>
          <p:cNvSpPr>
            <a:spLocks noGrp="1"/>
          </p:cNvSpPr>
          <p:nvPr>
            <p:ph type="dt" sz="half" idx="10"/>
          </p:nvPr>
        </p:nvSpPr>
        <p:spPr/>
        <p:txBody>
          <a:bodyPr/>
          <a:lstStyle/>
          <a:p>
            <a:fld id="{B462EEAA-1EE1-43AB-A5E2-53C2288C6182}" type="datetimeFigureOut">
              <a:rPr lang="en-GB" smtClean="0"/>
              <a:t>29/07/2019</a:t>
            </a:fld>
            <a:endParaRPr lang="en-GB"/>
          </a:p>
        </p:txBody>
      </p:sp>
      <p:sp>
        <p:nvSpPr>
          <p:cNvPr id="5" name="Footer Placeholder 4">
            <a:extLst>
              <a:ext uri="{FF2B5EF4-FFF2-40B4-BE49-F238E27FC236}">
                <a16:creationId xmlns:a16="http://schemas.microsoft.com/office/drawing/2014/main" id="{F3E1F5BE-8FD1-4D8F-AFB0-28E3A3B28B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BEF1EF-D088-4DDA-9513-83E6C24A97E2}"/>
              </a:ext>
            </a:extLst>
          </p:cNvPr>
          <p:cNvSpPr>
            <a:spLocks noGrp="1"/>
          </p:cNvSpPr>
          <p:nvPr>
            <p:ph type="sldNum" sz="quarter" idx="12"/>
          </p:nvPr>
        </p:nvSpPr>
        <p:spPr/>
        <p:txBody>
          <a:bodyPr/>
          <a:lstStyle/>
          <a:p>
            <a:fld id="{D0244888-105D-41C2-B95B-63A3C4C482A3}" type="slidenum">
              <a:rPr lang="en-GB" smtClean="0"/>
              <a:t>‹#›</a:t>
            </a:fld>
            <a:endParaRPr lang="en-GB"/>
          </a:p>
        </p:txBody>
      </p:sp>
    </p:spTree>
    <p:extLst>
      <p:ext uri="{BB962C8B-B14F-4D97-AF65-F5344CB8AC3E}">
        <p14:creationId xmlns:p14="http://schemas.microsoft.com/office/powerpoint/2010/main" val="3880018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_Section Header">
    <p:spTree>
      <p:nvGrpSpPr>
        <p:cNvPr id="1" name=""/>
        <p:cNvGrpSpPr/>
        <p:nvPr/>
      </p:nvGrpSpPr>
      <p:grpSpPr>
        <a:xfrm>
          <a:off x="0" y="0"/>
          <a:ext cx="0" cy="0"/>
          <a:chOff x="0" y="0"/>
          <a:chExt cx="0" cy="0"/>
        </a:xfrm>
      </p:grpSpPr>
      <p:sp>
        <p:nvSpPr>
          <p:cNvPr id="15" name="Shape 15"/>
          <p:cNvSpPr/>
          <p:nvPr/>
        </p:nvSpPr>
        <p:spPr>
          <a:xfrm>
            <a:off x="0" y="4493"/>
            <a:ext cx="12192000" cy="2305880"/>
          </a:xfrm>
          <a:prstGeom prst="rect">
            <a:avLst/>
          </a:prstGeom>
          <a:solidFill/>
          <a:ln w="12700">
            <a:solidFill/>
            <a:miter/>
          </a:ln>
        </p:spPr>
        <p:txBody>
          <a:bodyPr lIns="0" tIns="0" rIns="0" bIns="0" anchor="ctr"/>
          <a:lstStyle/>
          <a:p>
            <a:pPr algn="ctr" defTabSz="457200">
              <a:defRPr>
                <a:solidFill>
                  <a:srgbClr val="FFFFFF"/>
                </a:solidFill>
              </a:defRPr>
            </a:pPr>
            <a:endParaRPr>
              <a:solidFill>
                <a:srgbClr val="FFFFFF"/>
              </a:solidFill>
            </a:endParaRPr>
          </a:p>
        </p:txBody>
      </p:sp>
      <p:sp>
        <p:nvSpPr>
          <p:cNvPr id="16" name="Shape 16"/>
          <p:cNvSpPr/>
          <p:nvPr/>
        </p:nvSpPr>
        <p:spPr>
          <a:xfrm>
            <a:off x="406400" y="450922"/>
            <a:ext cx="11379200" cy="163121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defTabSz="457200"/>
            <a:r>
              <a:rPr sz="5000" b="1" dirty="0">
                <a:solidFill>
                  <a:srgbClr val="FFFFFF"/>
                </a:solidFill>
                <a:effectLst>
                  <a:outerShdw blurRad="38100" dist="38100" dir="2700000" rotWithShape="0">
                    <a:srgbClr val="000000">
                      <a:alpha val="43137"/>
                    </a:srgbClr>
                  </a:outerShdw>
                </a:effectLst>
                <a:ea typeface="Cambria"/>
                <a:cs typeface="Cambria"/>
                <a:sym typeface="Cambria"/>
              </a:rPr>
              <a:t>Demand-Led Plant Breeding</a:t>
            </a:r>
            <a:br>
              <a:rPr sz="5000" b="1" dirty="0">
                <a:solidFill>
                  <a:srgbClr val="FFFFFF"/>
                </a:solidFill>
                <a:effectLst>
                  <a:outerShdw blurRad="38100" dist="38100" dir="2700000" rotWithShape="0">
                    <a:srgbClr val="000000">
                      <a:alpha val="43137"/>
                    </a:srgbClr>
                  </a:outerShdw>
                </a:effectLst>
                <a:ea typeface="Cambria"/>
                <a:cs typeface="Cambria"/>
                <a:sym typeface="Cambria"/>
              </a:rPr>
            </a:br>
            <a:r>
              <a:rPr sz="5000" b="1" dirty="0">
                <a:solidFill>
                  <a:srgbClr val="FFFFFF"/>
                </a:solidFill>
                <a:effectLst>
                  <a:outerShdw blurRad="38100" dist="38100" dir="2700000" rotWithShape="0">
                    <a:srgbClr val="000000">
                      <a:alpha val="43137"/>
                    </a:srgbClr>
                  </a:outerShdw>
                </a:effectLst>
                <a:ea typeface="Cambria"/>
                <a:cs typeface="Cambria"/>
                <a:sym typeface="Cambria"/>
              </a:rPr>
              <a:t>Training Manual</a:t>
            </a:r>
          </a:p>
        </p:txBody>
      </p:sp>
      <p:grpSp>
        <p:nvGrpSpPr>
          <p:cNvPr id="4" name="Group 3"/>
          <p:cNvGrpSpPr/>
          <p:nvPr userDrawn="1"/>
        </p:nvGrpSpPr>
        <p:grpSpPr>
          <a:xfrm>
            <a:off x="99447" y="4575697"/>
            <a:ext cx="11978740" cy="2193337"/>
            <a:chOff x="74585" y="4575696"/>
            <a:chExt cx="8984055" cy="2193337"/>
          </a:xfrm>
        </p:grpSpPr>
        <p:pic>
          <p:nvPicPr>
            <p:cNvPr id="17" name="image1.png"/>
            <p:cNvPicPr/>
            <p:nvPr/>
          </p:nvPicPr>
          <p:blipFill>
            <a:blip r:embed="rId2" cstate="print">
              <a:extLst>
                <a:ext uri="{28A0092B-C50C-407E-A947-70E740481C1C}">
                  <a14:useLocalDpi xmlns:a14="http://schemas.microsoft.com/office/drawing/2010/main"/>
                </a:ext>
              </a:extLst>
            </a:blip>
            <a:stretch>
              <a:fillRect/>
            </a:stretch>
          </p:blipFill>
          <p:spPr>
            <a:xfrm>
              <a:off x="74585" y="4713865"/>
              <a:ext cx="554265" cy="747537"/>
            </a:xfrm>
            <a:prstGeom prst="rect">
              <a:avLst/>
            </a:prstGeom>
            <a:ln w="12700" cap="flat">
              <a:noFill/>
              <a:miter lim="400000"/>
            </a:ln>
            <a:effectLst/>
          </p:spPr>
        </p:pic>
        <p:pic>
          <p:nvPicPr>
            <p:cNvPr id="18" name="image2.png"/>
            <p:cNvPicPr/>
            <p:nvPr/>
          </p:nvPicPr>
          <p:blipFill>
            <a:blip r:embed="rId3">
              <a:extLst/>
            </a:blip>
            <a:stretch>
              <a:fillRect/>
            </a:stretch>
          </p:blipFill>
          <p:spPr>
            <a:xfrm>
              <a:off x="5902728" y="4855785"/>
              <a:ext cx="1446182" cy="543136"/>
            </a:xfrm>
            <a:prstGeom prst="rect">
              <a:avLst/>
            </a:prstGeom>
            <a:ln w="12700" cap="flat">
              <a:noFill/>
              <a:miter lim="400000"/>
            </a:ln>
            <a:effectLst/>
          </p:spPr>
        </p:pic>
        <p:pic>
          <p:nvPicPr>
            <p:cNvPr id="19" name="image3.gif" descr="Syngenta Foundation for Sustainable Agriculture - Homepage"/>
            <p:cNvPicPr/>
            <p:nvPr/>
          </p:nvPicPr>
          <p:blipFill>
            <a:blip r:embed="rId4">
              <a:extLst/>
            </a:blip>
            <a:stretch>
              <a:fillRect/>
            </a:stretch>
          </p:blipFill>
          <p:spPr>
            <a:xfrm>
              <a:off x="74585" y="5930696"/>
              <a:ext cx="1542114" cy="475244"/>
            </a:xfrm>
            <a:prstGeom prst="rect">
              <a:avLst/>
            </a:prstGeom>
            <a:ln w="12700" cap="flat">
              <a:noFill/>
              <a:miter lim="400000"/>
            </a:ln>
            <a:effectLst/>
          </p:spPr>
        </p:pic>
        <p:pic>
          <p:nvPicPr>
            <p:cNvPr id="20" name="image4.png"/>
            <p:cNvPicPr/>
            <p:nvPr/>
          </p:nvPicPr>
          <p:blipFill>
            <a:blip r:embed="rId5" cstate="print">
              <a:extLst>
                <a:ext uri="{28A0092B-C50C-407E-A947-70E740481C1C}">
                  <a14:useLocalDpi xmlns:a14="http://schemas.microsoft.com/office/drawing/2010/main"/>
                </a:ext>
              </a:extLst>
            </a:blip>
            <a:srcRect/>
            <a:stretch>
              <a:fillRect/>
            </a:stretch>
          </p:blipFill>
          <p:spPr>
            <a:xfrm>
              <a:off x="788439" y="4775126"/>
              <a:ext cx="620019" cy="678920"/>
            </a:xfrm>
            <a:prstGeom prst="rect">
              <a:avLst/>
            </a:prstGeom>
            <a:ln w="12700" cap="flat">
              <a:noFill/>
              <a:miter lim="400000"/>
            </a:ln>
            <a:effectLst/>
          </p:spPr>
        </p:pic>
        <p:pic>
          <p:nvPicPr>
            <p:cNvPr id="21" name="image5.jpg"/>
            <p:cNvPicPr>
              <a:picLocks noChangeAspect="1"/>
            </p:cNvPicPr>
            <p:nvPr/>
          </p:nvPicPr>
          <p:blipFill>
            <a:blip r:embed="rId6">
              <a:extLst/>
            </a:blip>
            <a:stretch>
              <a:fillRect/>
            </a:stretch>
          </p:blipFill>
          <p:spPr>
            <a:xfrm>
              <a:off x="1510531" y="4575696"/>
              <a:ext cx="780126" cy="917795"/>
            </a:xfrm>
            <a:prstGeom prst="rect">
              <a:avLst/>
            </a:prstGeom>
            <a:ln w="12700" cap="flat">
              <a:noFill/>
              <a:miter lim="400000"/>
            </a:ln>
            <a:effectLst/>
          </p:spPr>
        </p:pic>
        <p:pic>
          <p:nvPicPr>
            <p:cNvPr id="22" name="image6.jp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887870" y="5636659"/>
              <a:ext cx="816466" cy="967763"/>
            </a:xfrm>
            <a:prstGeom prst="rect">
              <a:avLst/>
            </a:prstGeom>
            <a:ln w="12700" cap="flat">
              <a:noFill/>
              <a:miter lim="400000"/>
            </a:ln>
            <a:effectLst/>
          </p:spPr>
        </p:pic>
        <p:pic>
          <p:nvPicPr>
            <p:cNvPr id="23" name="image7.jpg"/>
            <p:cNvPicPr/>
            <p:nvPr/>
          </p:nvPicPr>
          <p:blipFill>
            <a:blip r:embed="rId8">
              <a:extLst/>
            </a:blip>
            <a:stretch>
              <a:fillRect/>
            </a:stretch>
          </p:blipFill>
          <p:spPr>
            <a:xfrm>
              <a:off x="2372045" y="4713865"/>
              <a:ext cx="680126" cy="740248"/>
            </a:xfrm>
            <a:prstGeom prst="rect">
              <a:avLst/>
            </a:prstGeom>
            <a:ln w="12700" cap="flat">
              <a:noFill/>
              <a:miter lim="400000"/>
            </a:ln>
            <a:effectLst/>
          </p:spPr>
        </p:pic>
        <p:pic>
          <p:nvPicPr>
            <p:cNvPr id="24" name="image8.jpg"/>
            <p:cNvPicPr/>
            <p:nvPr/>
          </p:nvPicPr>
          <p:blipFill>
            <a:blip r:embed="rId9" cstate="print">
              <a:extLst>
                <a:ext uri="{28A0092B-C50C-407E-A947-70E740481C1C}">
                  <a14:useLocalDpi xmlns:a14="http://schemas.microsoft.com/office/drawing/2010/main"/>
                </a:ext>
              </a:extLst>
            </a:blip>
            <a:srcRect/>
            <a:stretch>
              <a:fillRect/>
            </a:stretch>
          </p:blipFill>
          <p:spPr>
            <a:xfrm>
              <a:off x="3052171" y="4741193"/>
              <a:ext cx="1720322" cy="746812"/>
            </a:xfrm>
            <a:prstGeom prst="rect">
              <a:avLst/>
            </a:prstGeom>
            <a:ln w="12700" cap="flat">
              <a:noFill/>
              <a:miter lim="400000"/>
            </a:ln>
            <a:effectLst/>
          </p:spPr>
        </p:pic>
        <p:pic>
          <p:nvPicPr>
            <p:cNvPr id="25" name="image9.jpg"/>
            <p:cNvPicPr/>
            <p:nvPr/>
          </p:nvPicPr>
          <p:blipFill>
            <a:blip r:embed="rId10" cstate="print">
              <a:extLst>
                <a:ext uri="{28A0092B-C50C-407E-A947-70E740481C1C}">
                  <a14:useLocalDpi xmlns:a14="http://schemas.microsoft.com/office/drawing/2010/main"/>
                </a:ext>
              </a:extLst>
            </a:blip>
            <a:stretch>
              <a:fillRect/>
            </a:stretch>
          </p:blipFill>
          <p:spPr>
            <a:xfrm>
              <a:off x="7362462" y="4775126"/>
              <a:ext cx="1696178" cy="652264"/>
            </a:xfrm>
            <a:prstGeom prst="rect">
              <a:avLst/>
            </a:prstGeom>
            <a:ln w="12700" cap="flat">
              <a:noFill/>
              <a:miter lim="400000"/>
            </a:ln>
            <a:effectLst/>
          </p:spPr>
        </p:pic>
        <p:pic>
          <p:nvPicPr>
            <p:cNvPr id="26" name="image10.png"/>
            <p:cNvPicPr/>
            <p:nvPr/>
          </p:nvPicPr>
          <p:blipFill>
            <a:blip r:embed="rId11" cstate="print">
              <a:extLst>
                <a:ext uri="{28A0092B-C50C-407E-A947-70E740481C1C}">
                  <a14:useLocalDpi xmlns:a14="http://schemas.microsoft.com/office/drawing/2010/main"/>
                </a:ext>
              </a:extLst>
            </a:blip>
            <a:stretch>
              <a:fillRect/>
            </a:stretch>
          </p:blipFill>
          <p:spPr>
            <a:xfrm>
              <a:off x="7771896" y="5930414"/>
              <a:ext cx="1235636" cy="592925"/>
            </a:xfrm>
            <a:prstGeom prst="rect">
              <a:avLst/>
            </a:prstGeom>
            <a:ln w="12700" cap="flat">
              <a:noFill/>
              <a:miter lim="400000"/>
            </a:ln>
            <a:effectLst/>
          </p:spPr>
        </p:pic>
        <p:pic>
          <p:nvPicPr>
            <p:cNvPr id="27" name="image11.jp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458329" y="5749530"/>
              <a:ext cx="902886" cy="865265"/>
            </a:xfrm>
            <a:prstGeom prst="rect">
              <a:avLst/>
            </a:prstGeom>
            <a:ln w="12700" cap="flat">
              <a:noFill/>
              <a:miter lim="400000"/>
            </a:ln>
            <a:effectLst/>
          </p:spPr>
        </p:pic>
        <p:pic>
          <p:nvPicPr>
            <p:cNvPr id="28" name="image12.jpg"/>
            <p:cNvPicPr/>
            <p:nvPr/>
          </p:nvPicPr>
          <p:blipFill>
            <a:blip r:embed="rId13" cstate="print">
              <a:extLst>
                <a:ext uri="{28A0092B-C50C-407E-A947-70E740481C1C}">
                  <a14:useLocalDpi xmlns:a14="http://schemas.microsoft.com/office/drawing/2010/main"/>
                </a:ext>
              </a:extLst>
            </a:blip>
            <a:stretch>
              <a:fillRect/>
            </a:stretch>
          </p:blipFill>
          <p:spPr>
            <a:xfrm>
              <a:off x="2721061" y="5713115"/>
              <a:ext cx="1579867" cy="901680"/>
            </a:xfrm>
            <a:prstGeom prst="rect">
              <a:avLst/>
            </a:prstGeom>
            <a:ln w="12700" cap="flat">
              <a:noFill/>
              <a:miter lim="400000"/>
            </a:ln>
            <a:effectLst/>
          </p:spPr>
        </p:pic>
        <p:pic>
          <p:nvPicPr>
            <p:cNvPr id="29" name="image13.jpg"/>
            <p:cNvPicPr/>
            <p:nvPr/>
          </p:nvPicPr>
          <p:blipFill>
            <a:blip r:embed="rId14" cstate="print">
              <a:extLst>
                <a:ext uri="{28A0092B-C50C-407E-A947-70E740481C1C}">
                  <a14:useLocalDpi xmlns:a14="http://schemas.microsoft.com/office/drawing/2010/main"/>
                </a:ext>
              </a:extLst>
            </a:blip>
            <a:stretch>
              <a:fillRect/>
            </a:stretch>
          </p:blipFill>
          <p:spPr>
            <a:xfrm>
              <a:off x="1628885" y="5722510"/>
              <a:ext cx="1046521" cy="1046523"/>
            </a:xfrm>
            <a:prstGeom prst="rect">
              <a:avLst/>
            </a:prstGeom>
            <a:ln w="12700" cap="flat">
              <a:noFill/>
              <a:miter lim="400000"/>
            </a:ln>
            <a:effectLst/>
          </p:spPr>
        </p:pic>
        <p:pic>
          <p:nvPicPr>
            <p:cNvPr id="30" name="ruforum.jpg"/>
            <p:cNvPicPr/>
            <p:nvPr/>
          </p:nvPicPr>
          <p:blipFill>
            <a:blip r:embed="rId15" cstate="print">
              <a:extLst>
                <a:ext uri="{28A0092B-C50C-407E-A947-70E740481C1C}">
                  <a14:useLocalDpi xmlns:a14="http://schemas.microsoft.com/office/drawing/2010/main"/>
                </a:ext>
              </a:extLst>
            </a:blip>
            <a:srcRect/>
            <a:stretch>
              <a:fillRect/>
            </a:stretch>
          </p:blipFill>
          <p:spPr>
            <a:xfrm>
              <a:off x="5374727" y="5874221"/>
              <a:ext cx="1540167" cy="612756"/>
            </a:xfrm>
            <a:prstGeom prst="rect">
              <a:avLst/>
            </a:prstGeom>
            <a:ln w="12700" cap="flat">
              <a:noFill/>
              <a:miter lim="400000"/>
            </a:ln>
            <a:effectLst/>
          </p:spPr>
        </p:pic>
      </p:grpSp>
      <p:pic>
        <p:nvPicPr>
          <p:cNvPr id="3" name="Picture 2" descr="506b05695aebfmakerere-university.jpg"/>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6385735" y="4534777"/>
            <a:ext cx="1457463" cy="953282"/>
          </a:xfrm>
          <a:prstGeom prst="rect">
            <a:avLst/>
          </a:prstGeom>
        </p:spPr>
      </p:pic>
    </p:spTree>
    <p:extLst>
      <p:ext uri="{BB962C8B-B14F-4D97-AF65-F5344CB8AC3E}">
        <p14:creationId xmlns:p14="http://schemas.microsoft.com/office/powerpoint/2010/main" val="6723067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A2CDAD-F573-44DB-B243-085140AD1912}" type="datetime1">
              <a:rPr lang="en-US" smtClean="0">
                <a:solidFill>
                  <a:prstClr val="black">
                    <a:tint val="75000"/>
                  </a:prstClr>
                </a:solidFill>
              </a:rPr>
              <a:t>7/29/2019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F3EDCE-8713-5549-AD14-6F85A1AFCD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957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D8531C-2BC9-4F06-9E20-8EE2356520F5}" type="datetime1">
              <a:rPr lang="en-US" smtClean="0">
                <a:solidFill>
                  <a:prstClr val="black">
                    <a:tint val="75000"/>
                  </a:prstClr>
                </a:solidFill>
              </a:rPr>
              <a:t>7/29/2019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F3EDCE-8713-5549-AD14-6F85A1AFCD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6623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B38138-2BEC-428A-B553-AF8857A46922}" type="datetime1">
              <a:rPr lang="en-US" smtClean="0">
                <a:solidFill>
                  <a:prstClr val="black">
                    <a:tint val="75000"/>
                  </a:prstClr>
                </a:solidFill>
              </a:rPr>
              <a:t>7/29/2019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F3EDCE-8713-5549-AD14-6F85A1AFCD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976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B87FE3-928A-4C7C-A401-2990CD7E0035}" type="datetime1">
              <a:rPr lang="en-US" smtClean="0">
                <a:solidFill>
                  <a:prstClr val="black">
                    <a:tint val="75000"/>
                  </a:prstClr>
                </a:solidFill>
              </a:rPr>
              <a:t>7/29/2019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F3EDCE-8713-5549-AD14-6F85A1AFCD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2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ACFF2F-7037-49F2-8FF3-F420AA0F4621}" type="datetime1">
              <a:rPr lang="en-US" smtClean="0">
                <a:solidFill>
                  <a:prstClr val="black">
                    <a:tint val="75000"/>
                  </a:prstClr>
                </a:solidFill>
              </a:rPr>
              <a:t>7/29/2019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F3EDCE-8713-5549-AD14-6F85A1AFCD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1319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A9D1D4-67E8-4E30-BEA1-18B58AD19EC2}" type="datetime1">
              <a:rPr lang="en-US" smtClean="0">
                <a:solidFill>
                  <a:prstClr val="black">
                    <a:tint val="75000"/>
                  </a:prstClr>
                </a:solidFill>
              </a:rPr>
              <a:t>7/29/2019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F3EDCE-8713-5549-AD14-6F85A1AFCD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5033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504F9-A353-43E3-BEAB-B1B580E82826}" type="datetime1">
              <a:rPr lang="en-US" smtClean="0">
                <a:solidFill>
                  <a:prstClr val="black">
                    <a:tint val="75000"/>
                  </a:prstClr>
                </a:solidFill>
              </a:rPr>
              <a:t>7/29/2019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F3EDCE-8713-5549-AD14-6F85A1AFCD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115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194F1-DE5E-435D-ACE2-B3985AAC0B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0FA30FE-66A9-403E-A76C-40993AED622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EE4A9C-905D-409A-92A4-E2E4FB3D42FF}"/>
              </a:ext>
            </a:extLst>
          </p:cNvPr>
          <p:cNvSpPr>
            <a:spLocks noGrp="1"/>
          </p:cNvSpPr>
          <p:nvPr>
            <p:ph type="dt" sz="half" idx="10"/>
          </p:nvPr>
        </p:nvSpPr>
        <p:spPr/>
        <p:txBody>
          <a:bodyPr/>
          <a:lstStyle/>
          <a:p>
            <a:fld id="{B462EEAA-1EE1-43AB-A5E2-53C2288C6182}" type="datetimeFigureOut">
              <a:rPr lang="en-GB" smtClean="0"/>
              <a:t>29/07/2019</a:t>
            </a:fld>
            <a:endParaRPr lang="en-GB"/>
          </a:p>
        </p:txBody>
      </p:sp>
      <p:sp>
        <p:nvSpPr>
          <p:cNvPr id="5" name="Footer Placeholder 4">
            <a:extLst>
              <a:ext uri="{FF2B5EF4-FFF2-40B4-BE49-F238E27FC236}">
                <a16:creationId xmlns:a16="http://schemas.microsoft.com/office/drawing/2014/main" id="{0F418092-F69D-4F4A-8B3D-3195C58664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813DEA-8218-4885-AA12-887914EEADD9}"/>
              </a:ext>
            </a:extLst>
          </p:cNvPr>
          <p:cNvSpPr>
            <a:spLocks noGrp="1"/>
          </p:cNvSpPr>
          <p:nvPr>
            <p:ph type="sldNum" sz="quarter" idx="12"/>
          </p:nvPr>
        </p:nvSpPr>
        <p:spPr/>
        <p:txBody>
          <a:bodyPr/>
          <a:lstStyle/>
          <a:p>
            <a:fld id="{D0244888-105D-41C2-B95B-63A3C4C482A3}" type="slidenum">
              <a:rPr lang="en-GB" smtClean="0"/>
              <a:t>‹#›</a:t>
            </a:fld>
            <a:endParaRPr lang="en-GB"/>
          </a:p>
        </p:txBody>
      </p:sp>
    </p:spTree>
    <p:extLst>
      <p:ext uri="{BB962C8B-B14F-4D97-AF65-F5344CB8AC3E}">
        <p14:creationId xmlns:p14="http://schemas.microsoft.com/office/powerpoint/2010/main" val="2335153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FE75B-9AD5-469E-AD79-6CE2C0B2E6BF}" type="datetime1">
              <a:rPr lang="en-US" smtClean="0">
                <a:solidFill>
                  <a:prstClr val="black">
                    <a:tint val="75000"/>
                  </a:prstClr>
                </a:solidFill>
              </a:rPr>
              <a:t>7/29/2019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F3EDCE-8713-5549-AD14-6F85A1AFCD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409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E88973-1B61-49F0-ADE5-47180EEB5121}" type="datetime1">
              <a:rPr lang="en-US" smtClean="0">
                <a:solidFill>
                  <a:prstClr val="black">
                    <a:tint val="75000"/>
                  </a:prstClr>
                </a:solidFill>
              </a:rPr>
              <a:t>7/29/2019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F3EDCE-8713-5549-AD14-6F85A1AFCD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3545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42F21B-DD95-4AF5-A38A-F06908937B5B}" type="datetime1">
              <a:rPr lang="en-US" smtClean="0">
                <a:solidFill>
                  <a:prstClr val="black">
                    <a:tint val="75000"/>
                  </a:prstClr>
                </a:solidFill>
              </a:rPr>
              <a:t>7/29/2019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F3EDCE-8713-5549-AD14-6F85A1AFCD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38413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52278E-0CA9-4CE3-959D-FE3753418DCE}" type="datetime1">
              <a:rPr lang="en-US" smtClean="0">
                <a:solidFill>
                  <a:prstClr val="black">
                    <a:tint val="75000"/>
                  </a:prstClr>
                </a:solidFill>
              </a:rPr>
              <a:t>7/29/2019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F3EDCE-8713-5549-AD14-6F85A1AFCD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944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1_Section Header">
    <p:spTree>
      <p:nvGrpSpPr>
        <p:cNvPr id="1" name=""/>
        <p:cNvGrpSpPr/>
        <p:nvPr/>
      </p:nvGrpSpPr>
      <p:grpSpPr>
        <a:xfrm>
          <a:off x="0" y="0"/>
          <a:ext cx="0" cy="0"/>
          <a:chOff x="0" y="0"/>
          <a:chExt cx="0" cy="0"/>
        </a:xfrm>
      </p:grpSpPr>
      <p:sp>
        <p:nvSpPr>
          <p:cNvPr id="15" name="Shape 15"/>
          <p:cNvSpPr/>
          <p:nvPr/>
        </p:nvSpPr>
        <p:spPr>
          <a:xfrm>
            <a:off x="0" y="4493"/>
            <a:ext cx="12192000" cy="2305880"/>
          </a:xfrm>
          <a:prstGeom prst="rect">
            <a:avLst/>
          </a:prstGeom>
          <a:solidFill/>
          <a:ln w="12700">
            <a:solidFill/>
            <a:miter/>
          </a:ln>
        </p:spPr>
        <p:txBody>
          <a:bodyPr lIns="0" tIns="0" rIns="0" bIns="0" anchor="ctr"/>
          <a:lstStyle/>
          <a:p>
            <a:pPr algn="ctr" defTabSz="457200">
              <a:defRPr>
                <a:solidFill>
                  <a:srgbClr val="FFFFFF"/>
                </a:solidFill>
              </a:defRPr>
            </a:pPr>
            <a:endParaRPr sz="1800">
              <a:solidFill>
                <a:srgbClr val="FFFFFF"/>
              </a:solidFill>
            </a:endParaRPr>
          </a:p>
        </p:txBody>
      </p:sp>
      <p:sp>
        <p:nvSpPr>
          <p:cNvPr id="16" name="Shape 16"/>
          <p:cNvSpPr/>
          <p:nvPr/>
        </p:nvSpPr>
        <p:spPr>
          <a:xfrm>
            <a:off x="406400" y="450922"/>
            <a:ext cx="11379200" cy="163121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defTabSz="457200"/>
            <a:r>
              <a:rPr sz="5000" b="1" dirty="0">
                <a:solidFill>
                  <a:srgbClr val="FFFFFF"/>
                </a:solidFill>
                <a:effectLst>
                  <a:outerShdw blurRad="38100" dist="38100" dir="2700000" rotWithShape="0">
                    <a:srgbClr val="000000">
                      <a:alpha val="43137"/>
                    </a:srgbClr>
                  </a:outerShdw>
                </a:effectLst>
                <a:ea typeface="Cambria"/>
                <a:cs typeface="Cambria"/>
                <a:sym typeface="Cambria"/>
              </a:rPr>
              <a:t>Demand-Led Plant Breeding</a:t>
            </a:r>
            <a:br>
              <a:rPr sz="5000" b="1" dirty="0">
                <a:solidFill>
                  <a:srgbClr val="FFFFFF"/>
                </a:solidFill>
                <a:effectLst>
                  <a:outerShdw blurRad="38100" dist="38100" dir="2700000" rotWithShape="0">
                    <a:srgbClr val="000000">
                      <a:alpha val="43137"/>
                    </a:srgbClr>
                  </a:outerShdw>
                </a:effectLst>
                <a:ea typeface="Cambria"/>
                <a:cs typeface="Cambria"/>
                <a:sym typeface="Cambria"/>
              </a:rPr>
            </a:br>
            <a:r>
              <a:rPr sz="5000" b="1" dirty="0">
                <a:solidFill>
                  <a:srgbClr val="FFFFFF"/>
                </a:solidFill>
                <a:effectLst>
                  <a:outerShdw blurRad="38100" dist="38100" dir="2700000" rotWithShape="0">
                    <a:srgbClr val="000000">
                      <a:alpha val="43137"/>
                    </a:srgbClr>
                  </a:outerShdw>
                </a:effectLst>
                <a:ea typeface="Cambria"/>
                <a:cs typeface="Cambria"/>
                <a:sym typeface="Cambria"/>
              </a:rPr>
              <a:t>Training Manual</a:t>
            </a:r>
          </a:p>
        </p:txBody>
      </p:sp>
      <p:grpSp>
        <p:nvGrpSpPr>
          <p:cNvPr id="4" name="Group 3"/>
          <p:cNvGrpSpPr/>
          <p:nvPr userDrawn="1"/>
        </p:nvGrpSpPr>
        <p:grpSpPr>
          <a:xfrm>
            <a:off x="99447" y="4575697"/>
            <a:ext cx="11978740" cy="2193337"/>
            <a:chOff x="74585" y="4575696"/>
            <a:chExt cx="8984055" cy="2193337"/>
          </a:xfrm>
        </p:grpSpPr>
        <p:pic>
          <p:nvPicPr>
            <p:cNvPr id="17" name="image1.png"/>
            <p:cNvPicPr/>
            <p:nvPr/>
          </p:nvPicPr>
          <p:blipFill>
            <a:blip r:embed="rId2" cstate="print">
              <a:extLst>
                <a:ext uri="{28A0092B-C50C-407E-A947-70E740481C1C}">
                  <a14:useLocalDpi xmlns:a14="http://schemas.microsoft.com/office/drawing/2010/main"/>
                </a:ext>
              </a:extLst>
            </a:blip>
            <a:stretch>
              <a:fillRect/>
            </a:stretch>
          </p:blipFill>
          <p:spPr>
            <a:xfrm>
              <a:off x="74585" y="4713865"/>
              <a:ext cx="554265" cy="747537"/>
            </a:xfrm>
            <a:prstGeom prst="rect">
              <a:avLst/>
            </a:prstGeom>
            <a:ln w="12700" cap="flat">
              <a:noFill/>
              <a:miter lim="400000"/>
            </a:ln>
            <a:effectLst/>
          </p:spPr>
        </p:pic>
        <p:pic>
          <p:nvPicPr>
            <p:cNvPr id="18" name="image2.png"/>
            <p:cNvPicPr/>
            <p:nvPr/>
          </p:nvPicPr>
          <p:blipFill>
            <a:blip r:embed="rId3">
              <a:extLst/>
            </a:blip>
            <a:stretch>
              <a:fillRect/>
            </a:stretch>
          </p:blipFill>
          <p:spPr>
            <a:xfrm>
              <a:off x="5902728" y="4855785"/>
              <a:ext cx="1446182" cy="543136"/>
            </a:xfrm>
            <a:prstGeom prst="rect">
              <a:avLst/>
            </a:prstGeom>
            <a:ln w="12700" cap="flat">
              <a:noFill/>
              <a:miter lim="400000"/>
            </a:ln>
            <a:effectLst/>
          </p:spPr>
        </p:pic>
        <p:pic>
          <p:nvPicPr>
            <p:cNvPr id="19" name="image3.gif" descr="Syngenta Foundation for Sustainable Agriculture - Homepage"/>
            <p:cNvPicPr/>
            <p:nvPr/>
          </p:nvPicPr>
          <p:blipFill>
            <a:blip r:embed="rId4">
              <a:extLst/>
            </a:blip>
            <a:stretch>
              <a:fillRect/>
            </a:stretch>
          </p:blipFill>
          <p:spPr>
            <a:xfrm>
              <a:off x="74585" y="5930696"/>
              <a:ext cx="1542114" cy="475244"/>
            </a:xfrm>
            <a:prstGeom prst="rect">
              <a:avLst/>
            </a:prstGeom>
            <a:ln w="12700" cap="flat">
              <a:noFill/>
              <a:miter lim="400000"/>
            </a:ln>
            <a:effectLst/>
          </p:spPr>
        </p:pic>
        <p:pic>
          <p:nvPicPr>
            <p:cNvPr id="20" name="image4.png"/>
            <p:cNvPicPr/>
            <p:nvPr/>
          </p:nvPicPr>
          <p:blipFill>
            <a:blip r:embed="rId5" cstate="print">
              <a:extLst>
                <a:ext uri="{28A0092B-C50C-407E-A947-70E740481C1C}">
                  <a14:useLocalDpi xmlns:a14="http://schemas.microsoft.com/office/drawing/2010/main"/>
                </a:ext>
              </a:extLst>
            </a:blip>
            <a:srcRect/>
            <a:stretch>
              <a:fillRect/>
            </a:stretch>
          </p:blipFill>
          <p:spPr>
            <a:xfrm>
              <a:off x="788439" y="4775126"/>
              <a:ext cx="620019" cy="678920"/>
            </a:xfrm>
            <a:prstGeom prst="rect">
              <a:avLst/>
            </a:prstGeom>
            <a:ln w="12700" cap="flat">
              <a:noFill/>
              <a:miter lim="400000"/>
            </a:ln>
            <a:effectLst/>
          </p:spPr>
        </p:pic>
        <p:pic>
          <p:nvPicPr>
            <p:cNvPr id="21" name="image5.jpg"/>
            <p:cNvPicPr>
              <a:picLocks noChangeAspect="1"/>
            </p:cNvPicPr>
            <p:nvPr/>
          </p:nvPicPr>
          <p:blipFill>
            <a:blip r:embed="rId6">
              <a:extLst/>
            </a:blip>
            <a:stretch>
              <a:fillRect/>
            </a:stretch>
          </p:blipFill>
          <p:spPr>
            <a:xfrm>
              <a:off x="1510531" y="4575696"/>
              <a:ext cx="780126" cy="917795"/>
            </a:xfrm>
            <a:prstGeom prst="rect">
              <a:avLst/>
            </a:prstGeom>
            <a:ln w="12700" cap="flat">
              <a:noFill/>
              <a:miter lim="400000"/>
            </a:ln>
            <a:effectLst/>
          </p:spPr>
        </p:pic>
        <p:pic>
          <p:nvPicPr>
            <p:cNvPr id="22" name="image6.jp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887870" y="5636659"/>
              <a:ext cx="816466" cy="967763"/>
            </a:xfrm>
            <a:prstGeom prst="rect">
              <a:avLst/>
            </a:prstGeom>
            <a:ln w="12700" cap="flat">
              <a:noFill/>
              <a:miter lim="400000"/>
            </a:ln>
            <a:effectLst/>
          </p:spPr>
        </p:pic>
        <p:pic>
          <p:nvPicPr>
            <p:cNvPr id="23" name="image7.jpg"/>
            <p:cNvPicPr/>
            <p:nvPr/>
          </p:nvPicPr>
          <p:blipFill>
            <a:blip r:embed="rId8">
              <a:extLst/>
            </a:blip>
            <a:stretch>
              <a:fillRect/>
            </a:stretch>
          </p:blipFill>
          <p:spPr>
            <a:xfrm>
              <a:off x="2372045" y="4713865"/>
              <a:ext cx="680126" cy="740248"/>
            </a:xfrm>
            <a:prstGeom prst="rect">
              <a:avLst/>
            </a:prstGeom>
            <a:ln w="12700" cap="flat">
              <a:noFill/>
              <a:miter lim="400000"/>
            </a:ln>
            <a:effectLst/>
          </p:spPr>
        </p:pic>
        <p:pic>
          <p:nvPicPr>
            <p:cNvPr id="24" name="image8.jpg"/>
            <p:cNvPicPr/>
            <p:nvPr/>
          </p:nvPicPr>
          <p:blipFill>
            <a:blip r:embed="rId9" cstate="print">
              <a:extLst>
                <a:ext uri="{28A0092B-C50C-407E-A947-70E740481C1C}">
                  <a14:useLocalDpi xmlns:a14="http://schemas.microsoft.com/office/drawing/2010/main"/>
                </a:ext>
              </a:extLst>
            </a:blip>
            <a:srcRect/>
            <a:stretch>
              <a:fillRect/>
            </a:stretch>
          </p:blipFill>
          <p:spPr>
            <a:xfrm>
              <a:off x="3052171" y="4741193"/>
              <a:ext cx="1720322" cy="746812"/>
            </a:xfrm>
            <a:prstGeom prst="rect">
              <a:avLst/>
            </a:prstGeom>
            <a:ln w="12700" cap="flat">
              <a:noFill/>
              <a:miter lim="400000"/>
            </a:ln>
            <a:effectLst/>
          </p:spPr>
        </p:pic>
        <p:pic>
          <p:nvPicPr>
            <p:cNvPr id="25" name="image9.jpg"/>
            <p:cNvPicPr/>
            <p:nvPr/>
          </p:nvPicPr>
          <p:blipFill>
            <a:blip r:embed="rId10" cstate="print">
              <a:extLst>
                <a:ext uri="{28A0092B-C50C-407E-A947-70E740481C1C}">
                  <a14:useLocalDpi xmlns:a14="http://schemas.microsoft.com/office/drawing/2010/main"/>
                </a:ext>
              </a:extLst>
            </a:blip>
            <a:stretch>
              <a:fillRect/>
            </a:stretch>
          </p:blipFill>
          <p:spPr>
            <a:xfrm>
              <a:off x="7362462" y="4775126"/>
              <a:ext cx="1696178" cy="652264"/>
            </a:xfrm>
            <a:prstGeom prst="rect">
              <a:avLst/>
            </a:prstGeom>
            <a:ln w="12700" cap="flat">
              <a:noFill/>
              <a:miter lim="400000"/>
            </a:ln>
            <a:effectLst/>
          </p:spPr>
        </p:pic>
        <p:pic>
          <p:nvPicPr>
            <p:cNvPr id="26" name="image10.png"/>
            <p:cNvPicPr/>
            <p:nvPr/>
          </p:nvPicPr>
          <p:blipFill>
            <a:blip r:embed="rId11" cstate="print">
              <a:extLst>
                <a:ext uri="{28A0092B-C50C-407E-A947-70E740481C1C}">
                  <a14:useLocalDpi xmlns:a14="http://schemas.microsoft.com/office/drawing/2010/main"/>
                </a:ext>
              </a:extLst>
            </a:blip>
            <a:stretch>
              <a:fillRect/>
            </a:stretch>
          </p:blipFill>
          <p:spPr>
            <a:xfrm>
              <a:off x="7771896" y="5930414"/>
              <a:ext cx="1235636" cy="592925"/>
            </a:xfrm>
            <a:prstGeom prst="rect">
              <a:avLst/>
            </a:prstGeom>
            <a:ln w="12700" cap="flat">
              <a:noFill/>
              <a:miter lim="400000"/>
            </a:ln>
            <a:effectLst/>
          </p:spPr>
        </p:pic>
        <p:pic>
          <p:nvPicPr>
            <p:cNvPr id="27" name="image11.jp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458329" y="5749530"/>
              <a:ext cx="902886" cy="865265"/>
            </a:xfrm>
            <a:prstGeom prst="rect">
              <a:avLst/>
            </a:prstGeom>
            <a:ln w="12700" cap="flat">
              <a:noFill/>
              <a:miter lim="400000"/>
            </a:ln>
            <a:effectLst/>
          </p:spPr>
        </p:pic>
        <p:pic>
          <p:nvPicPr>
            <p:cNvPr id="28" name="image12.jpg"/>
            <p:cNvPicPr/>
            <p:nvPr/>
          </p:nvPicPr>
          <p:blipFill>
            <a:blip r:embed="rId13" cstate="print">
              <a:extLst>
                <a:ext uri="{28A0092B-C50C-407E-A947-70E740481C1C}">
                  <a14:useLocalDpi xmlns:a14="http://schemas.microsoft.com/office/drawing/2010/main"/>
                </a:ext>
              </a:extLst>
            </a:blip>
            <a:stretch>
              <a:fillRect/>
            </a:stretch>
          </p:blipFill>
          <p:spPr>
            <a:xfrm>
              <a:off x="2721061" y="5713115"/>
              <a:ext cx="1579867" cy="901680"/>
            </a:xfrm>
            <a:prstGeom prst="rect">
              <a:avLst/>
            </a:prstGeom>
            <a:ln w="12700" cap="flat">
              <a:noFill/>
              <a:miter lim="400000"/>
            </a:ln>
            <a:effectLst/>
          </p:spPr>
        </p:pic>
        <p:pic>
          <p:nvPicPr>
            <p:cNvPr id="29" name="image13.jpg"/>
            <p:cNvPicPr/>
            <p:nvPr/>
          </p:nvPicPr>
          <p:blipFill>
            <a:blip r:embed="rId14" cstate="print">
              <a:extLst>
                <a:ext uri="{28A0092B-C50C-407E-A947-70E740481C1C}">
                  <a14:useLocalDpi xmlns:a14="http://schemas.microsoft.com/office/drawing/2010/main"/>
                </a:ext>
              </a:extLst>
            </a:blip>
            <a:stretch>
              <a:fillRect/>
            </a:stretch>
          </p:blipFill>
          <p:spPr>
            <a:xfrm>
              <a:off x="1628885" y="5722510"/>
              <a:ext cx="1046521" cy="1046523"/>
            </a:xfrm>
            <a:prstGeom prst="rect">
              <a:avLst/>
            </a:prstGeom>
            <a:ln w="12700" cap="flat">
              <a:noFill/>
              <a:miter lim="400000"/>
            </a:ln>
            <a:effectLst/>
          </p:spPr>
        </p:pic>
        <p:pic>
          <p:nvPicPr>
            <p:cNvPr id="30" name="ruforum.jpg"/>
            <p:cNvPicPr/>
            <p:nvPr/>
          </p:nvPicPr>
          <p:blipFill>
            <a:blip r:embed="rId15" cstate="print">
              <a:extLst>
                <a:ext uri="{28A0092B-C50C-407E-A947-70E740481C1C}">
                  <a14:useLocalDpi xmlns:a14="http://schemas.microsoft.com/office/drawing/2010/main"/>
                </a:ext>
              </a:extLst>
            </a:blip>
            <a:srcRect/>
            <a:stretch>
              <a:fillRect/>
            </a:stretch>
          </p:blipFill>
          <p:spPr>
            <a:xfrm>
              <a:off x="5374727" y="5874221"/>
              <a:ext cx="1540167" cy="612756"/>
            </a:xfrm>
            <a:prstGeom prst="rect">
              <a:avLst/>
            </a:prstGeom>
            <a:ln w="12700" cap="flat">
              <a:noFill/>
              <a:miter lim="400000"/>
            </a:ln>
            <a:effectLst/>
          </p:spPr>
        </p:pic>
      </p:grpSp>
      <p:pic>
        <p:nvPicPr>
          <p:cNvPr id="3" name="Picture 2" descr="506b05695aebfmakerere-university.jpg"/>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6385735" y="4534777"/>
            <a:ext cx="1457463" cy="953282"/>
          </a:xfrm>
          <a:prstGeom prst="rect">
            <a:avLst/>
          </a:prstGeom>
        </p:spPr>
      </p:pic>
    </p:spTree>
    <p:extLst>
      <p:ext uri="{BB962C8B-B14F-4D97-AF65-F5344CB8AC3E}">
        <p14:creationId xmlns:p14="http://schemas.microsoft.com/office/powerpoint/2010/main" val="3764391867"/>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95301" y="88900"/>
            <a:ext cx="11273367" cy="812800"/>
          </a:xfrm>
        </p:spPr>
        <p:txBody>
          <a:bodyPr/>
          <a:lstStyle/>
          <a:p>
            <a:r>
              <a:rPr lang="en-US"/>
              <a:t>Click to edit Master title style</a:t>
            </a:r>
            <a:endParaRPr lang="en-GB"/>
          </a:p>
        </p:txBody>
      </p:sp>
      <p:sp>
        <p:nvSpPr>
          <p:cNvPr id="3" name="Table Placeholder 2"/>
          <p:cNvSpPr>
            <a:spLocks noGrp="1"/>
          </p:cNvSpPr>
          <p:nvPr>
            <p:ph type="tbl" idx="1"/>
          </p:nvPr>
        </p:nvSpPr>
        <p:spPr>
          <a:xfrm>
            <a:off x="495301" y="1211263"/>
            <a:ext cx="11307233" cy="4779962"/>
          </a:xfrm>
        </p:spPr>
        <p:txBody>
          <a:bodyPr/>
          <a:lstStyle/>
          <a:p>
            <a:endParaRPr lang="en-GB"/>
          </a:p>
        </p:txBody>
      </p:sp>
      <p:sp>
        <p:nvSpPr>
          <p:cNvPr id="4" name="Footer Placeholder 3"/>
          <p:cNvSpPr>
            <a:spLocks noGrp="1"/>
          </p:cNvSpPr>
          <p:nvPr>
            <p:ph type="ftr" sz="quarter" idx="10"/>
          </p:nvPr>
        </p:nvSpPr>
        <p:spPr>
          <a:xfrm>
            <a:off x="1090084" y="6481764"/>
            <a:ext cx="7670800" cy="376237"/>
          </a:xfrm>
        </p:spPr>
        <p:txBody>
          <a:bodyPr/>
          <a:lstStyle>
            <a:lvl1pPr>
              <a:defRPr/>
            </a:lvl1pPr>
          </a:lstStyle>
          <a:p>
            <a:endParaRPr lang="en-GB">
              <a:solidFill>
                <a:prstClr val="black">
                  <a:tint val="75000"/>
                </a:prstClr>
              </a:solidFill>
            </a:endParaRPr>
          </a:p>
        </p:txBody>
      </p:sp>
    </p:spTree>
    <p:extLst>
      <p:ext uri="{BB962C8B-B14F-4D97-AF65-F5344CB8AC3E}">
        <p14:creationId xmlns:p14="http://schemas.microsoft.com/office/powerpoint/2010/main" val="4048894229"/>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0AD9FB5-18F8-EC4E-A7DC-214665BA2EE2}" type="datetimeFigureOut">
              <a:rPr lang="en-US" smtClean="0">
                <a:solidFill>
                  <a:prstClr val="black">
                    <a:tint val="75000"/>
                  </a:prstClr>
                </a:solidFill>
              </a:rPr>
              <a:pPr/>
              <a:t>7/29/2019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F3EDCE-8713-5549-AD14-6F85A1AFCD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85740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AD9FB5-18F8-EC4E-A7DC-214665BA2EE2}" type="datetimeFigureOut">
              <a:rPr lang="en-US" smtClean="0">
                <a:solidFill>
                  <a:prstClr val="black">
                    <a:tint val="75000"/>
                  </a:prstClr>
                </a:solidFill>
              </a:rPr>
              <a:pPr/>
              <a:t>7/29/2019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F3EDCE-8713-5549-AD14-6F85A1AFCD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417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AD9FB5-18F8-EC4E-A7DC-214665BA2EE2}" type="datetimeFigureOut">
              <a:rPr lang="en-US" smtClean="0">
                <a:solidFill>
                  <a:prstClr val="black">
                    <a:tint val="75000"/>
                  </a:prstClr>
                </a:solidFill>
              </a:rPr>
              <a:pPr/>
              <a:t>7/29/2019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F3EDCE-8713-5549-AD14-6F85A1AFCD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4185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AD9FB5-18F8-EC4E-A7DC-214665BA2EE2}" type="datetimeFigureOut">
              <a:rPr lang="en-US" smtClean="0">
                <a:solidFill>
                  <a:prstClr val="black">
                    <a:tint val="75000"/>
                  </a:prstClr>
                </a:solidFill>
              </a:rPr>
              <a:pPr/>
              <a:t>7/29/2019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F3EDCE-8713-5549-AD14-6F85A1AFCD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900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63CC8-F0CC-4B15-8210-FC7DD5BB2E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513BC82-5ACB-48AC-8EC0-E65CC8B1DF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3E152B5-5DD0-4801-B0E0-5999102A052D}"/>
              </a:ext>
            </a:extLst>
          </p:cNvPr>
          <p:cNvSpPr>
            <a:spLocks noGrp="1"/>
          </p:cNvSpPr>
          <p:nvPr>
            <p:ph type="dt" sz="half" idx="10"/>
          </p:nvPr>
        </p:nvSpPr>
        <p:spPr/>
        <p:txBody>
          <a:bodyPr/>
          <a:lstStyle/>
          <a:p>
            <a:fld id="{B462EEAA-1EE1-43AB-A5E2-53C2288C6182}" type="datetimeFigureOut">
              <a:rPr lang="en-GB" smtClean="0"/>
              <a:t>29/07/2019</a:t>
            </a:fld>
            <a:endParaRPr lang="en-GB"/>
          </a:p>
        </p:txBody>
      </p:sp>
      <p:sp>
        <p:nvSpPr>
          <p:cNvPr id="5" name="Footer Placeholder 4">
            <a:extLst>
              <a:ext uri="{FF2B5EF4-FFF2-40B4-BE49-F238E27FC236}">
                <a16:creationId xmlns:a16="http://schemas.microsoft.com/office/drawing/2014/main" id="{7EB18CA9-B49C-4827-B11A-A727651A29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27A500-8A21-48D0-BA0B-89DFF1E1101E}"/>
              </a:ext>
            </a:extLst>
          </p:cNvPr>
          <p:cNvSpPr>
            <a:spLocks noGrp="1"/>
          </p:cNvSpPr>
          <p:nvPr>
            <p:ph type="sldNum" sz="quarter" idx="12"/>
          </p:nvPr>
        </p:nvSpPr>
        <p:spPr/>
        <p:txBody>
          <a:bodyPr/>
          <a:lstStyle/>
          <a:p>
            <a:fld id="{D0244888-105D-41C2-B95B-63A3C4C482A3}" type="slidenum">
              <a:rPr lang="en-GB" smtClean="0"/>
              <a:t>‹#›</a:t>
            </a:fld>
            <a:endParaRPr lang="en-GB"/>
          </a:p>
        </p:txBody>
      </p:sp>
    </p:spTree>
    <p:extLst>
      <p:ext uri="{BB962C8B-B14F-4D97-AF65-F5344CB8AC3E}">
        <p14:creationId xmlns:p14="http://schemas.microsoft.com/office/powerpoint/2010/main" val="34320097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AD9FB5-18F8-EC4E-A7DC-214665BA2EE2}" type="datetimeFigureOut">
              <a:rPr lang="en-US" smtClean="0">
                <a:solidFill>
                  <a:prstClr val="black">
                    <a:tint val="75000"/>
                  </a:prstClr>
                </a:solidFill>
              </a:rPr>
              <a:pPr/>
              <a:t>7/29/2019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F3EDCE-8713-5549-AD14-6F85A1AFCD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1358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AD9FB5-18F8-EC4E-A7DC-214665BA2EE2}" type="datetimeFigureOut">
              <a:rPr lang="en-US" smtClean="0">
                <a:solidFill>
                  <a:prstClr val="black">
                    <a:tint val="75000"/>
                  </a:prstClr>
                </a:solidFill>
              </a:rPr>
              <a:pPr/>
              <a:t>7/29/2019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F3EDCE-8713-5549-AD14-6F85A1AFCD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5403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AD9FB5-18F8-EC4E-A7DC-214665BA2EE2}" type="datetimeFigureOut">
              <a:rPr lang="en-US" smtClean="0">
                <a:solidFill>
                  <a:prstClr val="black">
                    <a:tint val="75000"/>
                  </a:prstClr>
                </a:solidFill>
              </a:rPr>
              <a:pPr/>
              <a:t>7/29/2019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F3EDCE-8713-5549-AD14-6F85A1AFCD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5624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AD9FB5-18F8-EC4E-A7DC-214665BA2EE2}" type="datetimeFigureOut">
              <a:rPr lang="en-US" smtClean="0">
                <a:solidFill>
                  <a:prstClr val="black">
                    <a:tint val="75000"/>
                  </a:prstClr>
                </a:solidFill>
              </a:rPr>
              <a:pPr/>
              <a:t>7/29/2019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F3EDCE-8713-5549-AD14-6F85A1AFCD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3720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AD9FB5-18F8-EC4E-A7DC-214665BA2EE2}" type="datetimeFigureOut">
              <a:rPr lang="en-US" smtClean="0">
                <a:solidFill>
                  <a:prstClr val="black">
                    <a:tint val="75000"/>
                  </a:prstClr>
                </a:solidFill>
              </a:rPr>
              <a:pPr/>
              <a:t>7/29/2019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F3EDCE-8713-5549-AD14-6F85A1AFCD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83137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AD9FB5-18F8-EC4E-A7DC-214665BA2EE2}" type="datetimeFigureOut">
              <a:rPr lang="en-US" smtClean="0">
                <a:solidFill>
                  <a:prstClr val="black">
                    <a:tint val="75000"/>
                  </a:prstClr>
                </a:solidFill>
              </a:rPr>
              <a:pPr/>
              <a:t>7/29/2019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F3EDCE-8713-5549-AD14-6F85A1AFCD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4498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AD9FB5-18F8-EC4E-A7DC-214665BA2EE2}" type="datetimeFigureOut">
              <a:rPr lang="en-US" smtClean="0">
                <a:solidFill>
                  <a:prstClr val="black">
                    <a:tint val="75000"/>
                  </a:prstClr>
                </a:solidFill>
              </a:rPr>
              <a:pPr/>
              <a:t>7/29/2019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F3EDCE-8713-5549-AD14-6F85A1AFCD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9967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1_Section Header">
    <p:spTree>
      <p:nvGrpSpPr>
        <p:cNvPr id="1" name=""/>
        <p:cNvGrpSpPr/>
        <p:nvPr/>
      </p:nvGrpSpPr>
      <p:grpSpPr>
        <a:xfrm>
          <a:off x="0" y="0"/>
          <a:ext cx="0" cy="0"/>
          <a:chOff x="0" y="0"/>
          <a:chExt cx="0" cy="0"/>
        </a:xfrm>
      </p:grpSpPr>
      <p:sp>
        <p:nvSpPr>
          <p:cNvPr id="15" name="Shape 15"/>
          <p:cNvSpPr/>
          <p:nvPr/>
        </p:nvSpPr>
        <p:spPr>
          <a:xfrm>
            <a:off x="0" y="4493"/>
            <a:ext cx="12192000" cy="2305880"/>
          </a:xfrm>
          <a:prstGeom prst="rect">
            <a:avLst/>
          </a:prstGeom>
          <a:solidFill/>
          <a:ln w="12700">
            <a:solidFill/>
            <a:miter/>
          </a:ln>
        </p:spPr>
        <p:txBody>
          <a:bodyPr lIns="0" tIns="0" rIns="0" bIns="0" anchor="ctr"/>
          <a:lstStyle/>
          <a:p>
            <a:pPr algn="ctr" defTabSz="457200">
              <a:defRPr>
                <a:solidFill>
                  <a:srgbClr val="FFFFFF"/>
                </a:solidFill>
              </a:defRPr>
            </a:pPr>
            <a:endParaRPr sz="1800">
              <a:solidFill>
                <a:srgbClr val="FFFFFF"/>
              </a:solidFill>
            </a:endParaRPr>
          </a:p>
        </p:txBody>
      </p:sp>
      <p:sp>
        <p:nvSpPr>
          <p:cNvPr id="16" name="Shape 16"/>
          <p:cNvSpPr/>
          <p:nvPr/>
        </p:nvSpPr>
        <p:spPr>
          <a:xfrm>
            <a:off x="406400" y="450922"/>
            <a:ext cx="11379200" cy="163121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defTabSz="457200"/>
            <a:r>
              <a:rPr sz="5000" b="1" dirty="0">
                <a:solidFill>
                  <a:srgbClr val="FFFFFF"/>
                </a:solidFill>
                <a:effectLst>
                  <a:outerShdw blurRad="38100" dist="38100" dir="2700000" rotWithShape="0">
                    <a:srgbClr val="000000">
                      <a:alpha val="43137"/>
                    </a:srgbClr>
                  </a:outerShdw>
                </a:effectLst>
                <a:ea typeface="Cambria"/>
                <a:cs typeface="Cambria"/>
                <a:sym typeface="Cambria"/>
              </a:rPr>
              <a:t>Demand-Led Plant Breeding</a:t>
            </a:r>
            <a:br>
              <a:rPr sz="5000" b="1" dirty="0">
                <a:solidFill>
                  <a:srgbClr val="FFFFFF"/>
                </a:solidFill>
                <a:effectLst>
                  <a:outerShdw blurRad="38100" dist="38100" dir="2700000" rotWithShape="0">
                    <a:srgbClr val="000000">
                      <a:alpha val="43137"/>
                    </a:srgbClr>
                  </a:outerShdw>
                </a:effectLst>
                <a:ea typeface="Cambria"/>
                <a:cs typeface="Cambria"/>
                <a:sym typeface="Cambria"/>
              </a:rPr>
            </a:br>
            <a:r>
              <a:rPr sz="5000" b="1" dirty="0">
                <a:solidFill>
                  <a:srgbClr val="FFFFFF"/>
                </a:solidFill>
                <a:effectLst>
                  <a:outerShdw blurRad="38100" dist="38100" dir="2700000" rotWithShape="0">
                    <a:srgbClr val="000000">
                      <a:alpha val="43137"/>
                    </a:srgbClr>
                  </a:outerShdw>
                </a:effectLst>
                <a:ea typeface="Cambria"/>
                <a:cs typeface="Cambria"/>
                <a:sym typeface="Cambria"/>
              </a:rPr>
              <a:t>Training Manual</a:t>
            </a:r>
          </a:p>
        </p:txBody>
      </p:sp>
      <p:grpSp>
        <p:nvGrpSpPr>
          <p:cNvPr id="4" name="Group 3"/>
          <p:cNvGrpSpPr/>
          <p:nvPr userDrawn="1"/>
        </p:nvGrpSpPr>
        <p:grpSpPr>
          <a:xfrm>
            <a:off x="99447" y="4575697"/>
            <a:ext cx="11978740" cy="2193337"/>
            <a:chOff x="74585" y="4575696"/>
            <a:chExt cx="8984055" cy="2193337"/>
          </a:xfrm>
        </p:grpSpPr>
        <p:pic>
          <p:nvPicPr>
            <p:cNvPr id="17" name="image1.png"/>
            <p:cNvPicPr/>
            <p:nvPr/>
          </p:nvPicPr>
          <p:blipFill>
            <a:blip r:embed="rId2" cstate="print">
              <a:extLst>
                <a:ext uri="{28A0092B-C50C-407E-A947-70E740481C1C}">
                  <a14:useLocalDpi xmlns:a14="http://schemas.microsoft.com/office/drawing/2010/main"/>
                </a:ext>
              </a:extLst>
            </a:blip>
            <a:stretch>
              <a:fillRect/>
            </a:stretch>
          </p:blipFill>
          <p:spPr>
            <a:xfrm>
              <a:off x="74585" y="4713865"/>
              <a:ext cx="554265" cy="747537"/>
            </a:xfrm>
            <a:prstGeom prst="rect">
              <a:avLst/>
            </a:prstGeom>
            <a:ln w="12700" cap="flat">
              <a:noFill/>
              <a:miter lim="400000"/>
            </a:ln>
            <a:effectLst/>
          </p:spPr>
        </p:pic>
        <p:pic>
          <p:nvPicPr>
            <p:cNvPr id="18" name="image2.png"/>
            <p:cNvPicPr/>
            <p:nvPr/>
          </p:nvPicPr>
          <p:blipFill>
            <a:blip r:embed="rId3">
              <a:extLst/>
            </a:blip>
            <a:stretch>
              <a:fillRect/>
            </a:stretch>
          </p:blipFill>
          <p:spPr>
            <a:xfrm>
              <a:off x="5902728" y="4855785"/>
              <a:ext cx="1446182" cy="543136"/>
            </a:xfrm>
            <a:prstGeom prst="rect">
              <a:avLst/>
            </a:prstGeom>
            <a:ln w="12700" cap="flat">
              <a:noFill/>
              <a:miter lim="400000"/>
            </a:ln>
            <a:effectLst/>
          </p:spPr>
        </p:pic>
        <p:pic>
          <p:nvPicPr>
            <p:cNvPr id="19" name="image3.gif" descr="Syngenta Foundation for Sustainable Agriculture - Homepage"/>
            <p:cNvPicPr/>
            <p:nvPr/>
          </p:nvPicPr>
          <p:blipFill>
            <a:blip r:embed="rId4">
              <a:extLst/>
            </a:blip>
            <a:stretch>
              <a:fillRect/>
            </a:stretch>
          </p:blipFill>
          <p:spPr>
            <a:xfrm>
              <a:off x="74585" y="5930696"/>
              <a:ext cx="1542114" cy="475244"/>
            </a:xfrm>
            <a:prstGeom prst="rect">
              <a:avLst/>
            </a:prstGeom>
            <a:ln w="12700" cap="flat">
              <a:noFill/>
              <a:miter lim="400000"/>
            </a:ln>
            <a:effectLst/>
          </p:spPr>
        </p:pic>
        <p:pic>
          <p:nvPicPr>
            <p:cNvPr id="20" name="image4.png"/>
            <p:cNvPicPr/>
            <p:nvPr/>
          </p:nvPicPr>
          <p:blipFill>
            <a:blip r:embed="rId5" cstate="print">
              <a:extLst>
                <a:ext uri="{28A0092B-C50C-407E-A947-70E740481C1C}">
                  <a14:useLocalDpi xmlns:a14="http://schemas.microsoft.com/office/drawing/2010/main"/>
                </a:ext>
              </a:extLst>
            </a:blip>
            <a:srcRect/>
            <a:stretch>
              <a:fillRect/>
            </a:stretch>
          </p:blipFill>
          <p:spPr>
            <a:xfrm>
              <a:off x="788439" y="4775126"/>
              <a:ext cx="620019" cy="678920"/>
            </a:xfrm>
            <a:prstGeom prst="rect">
              <a:avLst/>
            </a:prstGeom>
            <a:ln w="12700" cap="flat">
              <a:noFill/>
              <a:miter lim="400000"/>
            </a:ln>
            <a:effectLst/>
          </p:spPr>
        </p:pic>
        <p:pic>
          <p:nvPicPr>
            <p:cNvPr id="21" name="image5.jpg"/>
            <p:cNvPicPr>
              <a:picLocks noChangeAspect="1"/>
            </p:cNvPicPr>
            <p:nvPr/>
          </p:nvPicPr>
          <p:blipFill>
            <a:blip r:embed="rId6">
              <a:extLst/>
            </a:blip>
            <a:stretch>
              <a:fillRect/>
            </a:stretch>
          </p:blipFill>
          <p:spPr>
            <a:xfrm>
              <a:off x="1510531" y="4575696"/>
              <a:ext cx="780126" cy="917795"/>
            </a:xfrm>
            <a:prstGeom prst="rect">
              <a:avLst/>
            </a:prstGeom>
            <a:ln w="12700" cap="flat">
              <a:noFill/>
              <a:miter lim="400000"/>
            </a:ln>
            <a:effectLst/>
          </p:spPr>
        </p:pic>
        <p:pic>
          <p:nvPicPr>
            <p:cNvPr id="22" name="image6.jp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887870" y="5636659"/>
              <a:ext cx="816466" cy="967763"/>
            </a:xfrm>
            <a:prstGeom prst="rect">
              <a:avLst/>
            </a:prstGeom>
            <a:ln w="12700" cap="flat">
              <a:noFill/>
              <a:miter lim="400000"/>
            </a:ln>
            <a:effectLst/>
          </p:spPr>
        </p:pic>
        <p:pic>
          <p:nvPicPr>
            <p:cNvPr id="23" name="image7.jpg"/>
            <p:cNvPicPr/>
            <p:nvPr/>
          </p:nvPicPr>
          <p:blipFill>
            <a:blip r:embed="rId8">
              <a:extLst/>
            </a:blip>
            <a:stretch>
              <a:fillRect/>
            </a:stretch>
          </p:blipFill>
          <p:spPr>
            <a:xfrm>
              <a:off x="2372045" y="4713865"/>
              <a:ext cx="680126" cy="740248"/>
            </a:xfrm>
            <a:prstGeom prst="rect">
              <a:avLst/>
            </a:prstGeom>
            <a:ln w="12700" cap="flat">
              <a:noFill/>
              <a:miter lim="400000"/>
            </a:ln>
            <a:effectLst/>
          </p:spPr>
        </p:pic>
        <p:pic>
          <p:nvPicPr>
            <p:cNvPr id="24" name="image8.jpg"/>
            <p:cNvPicPr/>
            <p:nvPr/>
          </p:nvPicPr>
          <p:blipFill>
            <a:blip r:embed="rId9" cstate="print">
              <a:extLst>
                <a:ext uri="{28A0092B-C50C-407E-A947-70E740481C1C}">
                  <a14:useLocalDpi xmlns:a14="http://schemas.microsoft.com/office/drawing/2010/main"/>
                </a:ext>
              </a:extLst>
            </a:blip>
            <a:srcRect/>
            <a:stretch>
              <a:fillRect/>
            </a:stretch>
          </p:blipFill>
          <p:spPr>
            <a:xfrm>
              <a:off x="3052171" y="4741193"/>
              <a:ext cx="1720322" cy="746812"/>
            </a:xfrm>
            <a:prstGeom prst="rect">
              <a:avLst/>
            </a:prstGeom>
            <a:ln w="12700" cap="flat">
              <a:noFill/>
              <a:miter lim="400000"/>
            </a:ln>
            <a:effectLst/>
          </p:spPr>
        </p:pic>
        <p:pic>
          <p:nvPicPr>
            <p:cNvPr id="25" name="image9.jpg"/>
            <p:cNvPicPr/>
            <p:nvPr/>
          </p:nvPicPr>
          <p:blipFill>
            <a:blip r:embed="rId10" cstate="print">
              <a:extLst>
                <a:ext uri="{28A0092B-C50C-407E-A947-70E740481C1C}">
                  <a14:useLocalDpi xmlns:a14="http://schemas.microsoft.com/office/drawing/2010/main"/>
                </a:ext>
              </a:extLst>
            </a:blip>
            <a:stretch>
              <a:fillRect/>
            </a:stretch>
          </p:blipFill>
          <p:spPr>
            <a:xfrm>
              <a:off x="7362462" y="4775126"/>
              <a:ext cx="1696178" cy="652264"/>
            </a:xfrm>
            <a:prstGeom prst="rect">
              <a:avLst/>
            </a:prstGeom>
            <a:ln w="12700" cap="flat">
              <a:noFill/>
              <a:miter lim="400000"/>
            </a:ln>
            <a:effectLst/>
          </p:spPr>
        </p:pic>
        <p:pic>
          <p:nvPicPr>
            <p:cNvPr id="26" name="image10.png"/>
            <p:cNvPicPr/>
            <p:nvPr/>
          </p:nvPicPr>
          <p:blipFill>
            <a:blip r:embed="rId11" cstate="print">
              <a:extLst>
                <a:ext uri="{28A0092B-C50C-407E-A947-70E740481C1C}">
                  <a14:useLocalDpi xmlns:a14="http://schemas.microsoft.com/office/drawing/2010/main"/>
                </a:ext>
              </a:extLst>
            </a:blip>
            <a:stretch>
              <a:fillRect/>
            </a:stretch>
          </p:blipFill>
          <p:spPr>
            <a:xfrm>
              <a:off x="7771896" y="5930414"/>
              <a:ext cx="1235636" cy="592925"/>
            </a:xfrm>
            <a:prstGeom prst="rect">
              <a:avLst/>
            </a:prstGeom>
            <a:ln w="12700" cap="flat">
              <a:noFill/>
              <a:miter lim="400000"/>
            </a:ln>
            <a:effectLst/>
          </p:spPr>
        </p:pic>
        <p:pic>
          <p:nvPicPr>
            <p:cNvPr id="27" name="image11.jp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458329" y="5749530"/>
              <a:ext cx="902886" cy="865265"/>
            </a:xfrm>
            <a:prstGeom prst="rect">
              <a:avLst/>
            </a:prstGeom>
            <a:ln w="12700" cap="flat">
              <a:noFill/>
              <a:miter lim="400000"/>
            </a:ln>
            <a:effectLst/>
          </p:spPr>
        </p:pic>
        <p:pic>
          <p:nvPicPr>
            <p:cNvPr id="28" name="image12.jpg"/>
            <p:cNvPicPr/>
            <p:nvPr/>
          </p:nvPicPr>
          <p:blipFill>
            <a:blip r:embed="rId13" cstate="print">
              <a:extLst>
                <a:ext uri="{28A0092B-C50C-407E-A947-70E740481C1C}">
                  <a14:useLocalDpi xmlns:a14="http://schemas.microsoft.com/office/drawing/2010/main"/>
                </a:ext>
              </a:extLst>
            </a:blip>
            <a:stretch>
              <a:fillRect/>
            </a:stretch>
          </p:blipFill>
          <p:spPr>
            <a:xfrm>
              <a:off x="2721061" y="5713115"/>
              <a:ext cx="1579867" cy="901680"/>
            </a:xfrm>
            <a:prstGeom prst="rect">
              <a:avLst/>
            </a:prstGeom>
            <a:ln w="12700" cap="flat">
              <a:noFill/>
              <a:miter lim="400000"/>
            </a:ln>
            <a:effectLst/>
          </p:spPr>
        </p:pic>
        <p:pic>
          <p:nvPicPr>
            <p:cNvPr id="29" name="image13.jpg"/>
            <p:cNvPicPr/>
            <p:nvPr/>
          </p:nvPicPr>
          <p:blipFill>
            <a:blip r:embed="rId14" cstate="print">
              <a:extLst>
                <a:ext uri="{28A0092B-C50C-407E-A947-70E740481C1C}">
                  <a14:useLocalDpi xmlns:a14="http://schemas.microsoft.com/office/drawing/2010/main"/>
                </a:ext>
              </a:extLst>
            </a:blip>
            <a:stretch>
              <a:fillRect/>
            </a:stretch>
          </p:blipFill>
          <p:spPr>
            <a:xfrm>
              <a:off x="1628885" y="5722510"/>
              <a:ext cx="1046521" cy="1046523"/>
            </a:xfrm>
            <a:prstGeom prst="rect">
              <a:avLst/>
            </a:prstGeom>
            <a:ln w="12700" cap="flat">
              <a:noFill/>
              <a:miter lim="400000"/>
            </a:ln>
            <a:effectLst/>
          </p:spPr>
        </p:pic>
        <p:pic>
          <p:nvPicPr>
            <p:cNvPr id="30" name="ruforum.jpg"/>
            <p:cNvPicPr/>
            <p:nvPr/>
          </p:nvPicPr>
          <p:blipFill>
            <a:blip r:embed="rId15" cstate="print">
              <a:extLst>
                <a:ext uri="{28A0092B-C50C-407E-A947-70E740481C1C}">
                  <a14:useLocalDpi xmlns:a14="http://schemas.microsoft.com/office/drawing/2010/main"/>
                </a:ext>
              </a:extLst>
            </a:blip>
            <a:srcRect/>
            <a:stretch>
              <a:fillRect/>
            </a:stretch>
          </p:blipFill>
          <p:spPr>
            <a:xfrm>
              <a:off x="5374727" y="5874221"/>
              <a:ext cx="1540167" cy="612756"/>
            </a:xfrm>
            <a:prstGeom prst="rect">
              <a:avLst/>
            </a:prstGeom>
            <a:ln w="12700" cap="flat">
              <a:noFill/>
              <a:miter lim="400000"/>
            </a:ln>
            <a:effectLst/>
          </p:spPr>
        </p:pic>
      </p:grpSp>
      <p:pic>
        <p:nvPicPr>
          <p:cNvPr id="3" name="Picture 2" descr="506b05695aebfmakerere-university.jpg"/>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6385735" y="4534777"/>
            <a:ext cx="1457463" cy="953282"/>
          </a:xfrm>
          <a:prstGeom prst="rect">
            <a:avLst/>
          </a:prstGeom>
        </p:spPr>
      </p:pic>
    </p:spTree>
    <p:extLst>
      <p:ext uri="{BB962C8B-B14F-4D97-AF65-F5344CB8AC3E}">
        <p14:creationId xmlns:p14="http://schemas.microsoft.com/office/powerpoint/2010/main" val="2957525270"/>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95301" y="88900"/>
            <a:ext cx="11273367" cy="812800"/>
          </a:xfrm>
        </p:spPr>
        <p:txBody>
          <a:bodyPr/>
          <a:lstStyle/>
          <a:p>
            <a:r>
              <a:rPr lang="en-US"/>
              <a:t>Click to edit Master title style</a:t>
            </a:r>
            <a:endParaRPr lang="en-GB"/>
          </a:p>
        </p:txBody>
      </p:sp>
      <p:sp>
        <p:nvSpPr>
          <p:cNvPr id="3" name="Table Placeholder 2"/>
          <p:cNvSpPr>
            <a:spLocks noGrp="1"/>
          </p:cNvSpPr>
          <p:nvPr>
            <p:ph type="tbl" idx="1"/>
          </p:nvPr>
        </p:nvSpPr>
        <p:spPr>
          <a:xfrm>
            <a:off x="495301" y="1211263"/>
            <a:ext cx="11307233" cy="4779962"/>
          </a:xfrm>
        </p:spPr>
        <p:txBody>
          <a:bodyPr/>
          <a:lstStyle/>
          <a:p>
            <a:endParaRPr lang="en-GB"/>
          </a:p>
        </p:txBody>
      </p:sp>
      <p:sp>
        <p:nvSpPr>
          <p:cNvPr id="4" name="Footer Placeholder 3"/>
          <p:cNvSpPr>
            <a:spLocks noGrp="1"/>
          </p:cNvSpPr>
          <p:nvPr>
            <p:ph type="ftr" sz="quarter" idx="10"/>
          </p:nvPr>
        </p:nvSpPr>
        <p:spPr>
          <a:xfrm>
            <a:off x="1090084" y="6481764"/>
            <a:ext cx="7670800" cy="376237"/>
          </a:xfrm>
        </p:spPr>
        <p:txBody>
          <a:bodyPr/>
          <a:lstStyle>
            <a:lvl1pPr>
              <a:defRPr/>
            </a:lvl1pPr>
          </a:lstStyle>
          <a:p>
            <a:endParaRPr lang="en-GB">
              <a:solidFill>
                <a:prstClr val="black">
                  <a:tint val="75000"/>
                </a:prstClr>
              </a:solidFill>
            </a:endParaRPr>
          </a:p>
        </p:txBody>
      </p:sp>
    </p:spTree>
    <p:extLst>
      <p:ext uri="{BB962C8B-B14F-4D97-AF65-F5344CB8AC3E}">
        <p14:creationId xmlns:p14="http://schemas.microsoft.com/office/powerpoint/2010/main" val="2954554631"/>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DE620-E90E-4B01-85F7-5833D57FFC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6CAA097-8A98-485C-A94D-12998C1306D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DEF587F-7F66-43F0-A699-9F4BA6604F4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0FFAB1-AB55-4F79-AAEC-AD43F718450E}"/>
              </a:ext>
            </a:extLst>
          </p:cNvPr>
          <p:cNvSpPr>
            <a:spLocks noGrp="1"/>
          </p:cNvSpPr>
          <p:nvPr>
            <p:ph type="dt" sz="half" idx="10"/>
          </p:nvPr>
        </p:nvSpPr>
        <p:spPr/>
        <p:txBody>
          <a:bodyPr/>
          <a:lstStyle/>
          <a:p>
            <a:fld id="{B462EEAA-1EE1-43AB-A5E2-53C2288C6182}" type="datetimeFigureOut">
              <a:rPr lang="en-GB" smtClean="0"/>
              <a:t>29/07/2019</a:t>
            </a:fld>
            <a:endParaRPr lang="en-GB"/>
          </a:p>
        </p:txBody>
      </p:sp>
      <p:sp>
        <p:nvSpPr>
          <p:cNvPr id="6" name="Footer Placeholder 5">
            <a:extLst>
              <a:ext uri="{FF2B5EF4-FFF2-40B4-BE49-F238E27FC236}">
                <a16:creationId xmlns:a16="http://schemas.microsoft.com/office/drawing/2014/main" id="{2A18C413-06F9-46B6-8CC6-4283569E0A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B599CF-C990-4D60-A9FA-FD18F16CD23D}"/>
              </a:ext>
            </a:extLst>
          </p:cNvPr>
          <p:cNvSpPr>
            <a:spLocks noGrp="1"/>
          </p:cNvSpPr>
          <p:nvPr>
            <p:ph type="sldNum" sz="quarter" idx="12"/>
          </p:nvPr>
        </p:nvSpPr>
        <p:spPr/>
        <p:txBody>
          <a:bodyPr/>
          <a:lstStyle/>
          <a:p>
            <a:fld id="{D0244888-105D-41C2-B95B-63A3C4C482A3}" type="slidenum">
              <a:rPr lang="en-GB" smtClean="0"/>
              <a:t>‹#›</a:t>
            </a:fld>
            <a:endParaRPr lang="en-GB"/>
          </a:p>
        </p:txBody>
      </p:sp>
    </p:spTree>
    <p:extLst>
      <p:ext uri="{BB962C8B-B14F-4D97-AF65-F5344CB8AC3E}">
        <p14:creationId xmlns:p14="http://schemas.microsoft.com/office/powerpoint/2010/main" val="4224678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CD1EA-F155-489D-ACB3-28908719A0D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EF3C230-D016-41B8-8183-3B9CA40369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9E71360-2B84-489F-B394-29326D85A42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65EE359-1217-4032-9709-C3EE02426A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81B00B-BE02-4354-BCB2-3197934AF1D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F9E4EF3-AAD2-45F9-AC31-BE9B357C8C72}"/>
              </a:ext>
            </a:extLst>
          </p:cNvPr>
          <p:cNvSpPr>
            <a:spLocks noGrp="1"/>
          </p:cNvSpPr>
          <p:nvPr>
            <p:ph type="dt" sz="half" idx="10"/>
          </p:nvPr>
        </p:nvSpPr>
        <p:spPr/>
        <p:txBody>
          <a:bodyPr/>
          <a:lstStyle/>
          <a:p>
            <a:fld id="{B462EEAA-1EE1-43AB-A5E2-53C2288C6182}" type="datetimeFigureOut">
              <a:rPr lang="en-GB" smtClean="0"/>
              <a:t>29/07/2019</a:t>
            </a:fld>
            <a:endParaRPr lang="en-GB"/>
          </a:p>
        </p:txBody>
      </p:sp>
      <p:sp>
        <p:nvSpPr>
          <p:cNvPr id="8" name="Footer Placeholder 7">
            <a:extLst>
              <a:ext uri="{FF2B5EF4-FFF2-40B4-BE49-F238E27FC236}">
                <a16:creationId xmlns:a16="http://schemas.microsoft.com/office/drawing/2014/main" id="{D09BA773-8C9B-4184-9381-F3561237499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5A710D-8C70-402F-A09A-27ECB73294A8}"/>
              </a:ext>
            </a:extLst>
          </p:cNvPr>
          <p:cNvSpPr>
            <a:spLocks noGrp="1"/>
          </p:cNvSpPr>
          <p:nvPr>
            <p:ph type="sldNum" sz="quarter" idx="12"/>
          </p:nvPr>
        </p:nvSpPr>
        <p:spPr/>
        <p:txBody>
          <a:bodyPr/>
          <a:lstStyle/>
          <a:p>
            <a:fld id="{D0244888-105D-41C2-B95B-63A3C4C482A3}" type="slidenum">
              <a:rPr lang="en-GB" smtClean="0"/>
              <a:t>‹#›</a:t>
            </a:fld>
            <a:endParaRPr lang="en-GB"/>
          </a:p>
        </p:txBody>
      </p:sp>
    </p:spTree>
    <p:extLst>
      <p:ext uri="{BB962C8B-B14F-4D97-AF65-F5344CB8AC3E}">
        <p14:creationId xmlns:p14="http://schemas.microsoft.com/office/powerpoint/2010/main" val="427194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D56BD-279F-4E6C-A72A-68C4ECE8E41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AF6A01F-05CB-496E-AB70-19BAC517B7B3}"/>
              </a:ext>
            </a:extLst>
          </p:cNvPr>
          <p:cNvSpPr>
            <a:spLocks noGrp="1"/>
          </p:cNvSpPr>
          <p:nvPr>
            <p:ph type="dt" sz="half" idx="10"/>
          </p:nvPr>
        </p:nvSpPr>
        <p:spPr/>
        <p:txBody>
          <a:bodyPr/>
          <a:lstStyle/>
          <a:p>
            <a:fld id="{B462EEAA-1EE1-43AB-A5E2-53C2288C6182}" type="datetimeFigureOut">
              <a:rPr lang="en-GB" smtClean="0"/>
              <a:t>29/07/2019</a:t>
            </a:fld>
            <a:endParaRPr lang="en-GB"/>
          </a:p>
        </p:txBody>
      </p:sp>
      <p:sp>
        <p:nvSpPr>
          <p:cNvPr id="4" name="Footer Placeholder 3">
            <a:extLst>
              <a:ext uri="{FF2B5EF4-FFF2-40B4-BE49-F238E27FC236}">
                <a16:creationId xmlns:a16="http://schemas.microsoft.com/office/drawing/2014/main" id="{FB048F76-ECD1-42BE-BF77-582F1B88B6C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8A9573E-79CC-4610-8644-30C688D027D0}"/>
              </a:ext>
            </a:extLst>
          </p:cNvPr>
          <p:cNvSpPr>
            <a:spLocks noGrp="1"/>
          </p:cNvSpPr>
          <p:nvPr>
            <p:ph type="sldNum" sz="quarter" idx="12"/>
          </p:nvPr>
        </p:nvSpPr>
        <p:spPr/>
        <p:txBody>
          <a:bodyPr/>
          <a:lstStyle/>
          <a:p>
            <a:fld id="{D0244888-105D-41C2-B95B-63A3C4C482A3}" type="slidenum">
              <a:rPr lang="en-GB" smtClean="0"/>
              <a:t>‹#›</a:t>
            </a:fld>
            <a:endParaRPr lang="en-GB"/>
          </a:p>
        </p:txBody>
      </p:sp>
    </p:spTree>
    <p:extLst>
      <p:ext uri="{BB962C8B-B14F-4D97-AF65-F5344CB8AC3E}">
        <p14:creationId xmlns:p14="http://schemas.microsoft.com/office/powerpoint/2010/main" val="1990245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ECF87F-D7FE-4B1E-9293-D6E7D0266735}"/>
              </a:ext>
            </a:extLst>
          </p:cNvPr>
          <p:cNvSpPr>
            <a:spLocks noGrp="1"/>
          </p:cNvSpPr>
          <p:nvPr>
            <p:ph type="dt" sz="half" idx="10"/>
          </p:nvPr>
        </p:nvSpPr>
        <p:spPr/>
        <p:txBody>
          <a:bodyPr/>
          <a:lstStyle/>
          <a:p>
            <a:fld id="{B462EEAA-1EE1-43AB-A5E2-53C2288C6182}" type="datetimeFigureOut">
              <a:rPr lang="en-GB" smtClean="0"/>
              <a:t>29/07/2019</a:t>
            </a:fld>
            <a:endParaRPr lang="en-GB"/>
          </a:p>
        </p:txBody>
      </p:sp>
      <p:sp>
        <p:nvSpPr>
          <p:cNvPr id="3" name="Footer Placeholder 2">
            <a:extLst>
              <a:ext uri="{FF2B5EF4-FFF2-40B4-BE49-F238E27FC236}">
                <a16:creationId xmlns:a16="http://schemas.microsoft.com/office/drawing/2014/main" id="{20F8787A-6743-4B39-8916-1E8BA9E45C9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0CF581B-E07C-4DBA-BBF6-362CA19C4657}"/>
              </a:ext>
            </a:extLst>
          </p:cNvPr>
          <p:cNvSpPr>
            <a:spLocks noGrp="1"/>
          </p:cNvSpPr>
          <p:nvPr>
            <p:ph type="sldNum" sz="quarter" idx="12"/>
          </p:nvPr>
        </p:nvSpPr>
        <p:spPr/>
        <p:txBody>
          <a:bodyPr/>
          <a:lstStyle/>
          <a:p>
            <a:fld id="{D0244888-105D-41C2-B95B-63A3C4C482A3}" type="slidenum">
              <a:rPr lang="en-GB" smtClean="0"/>
              <a:t>‹#›</a:t>
            </a:fld>
            <a:endParaRPr lang="en-GB"/>
          </a:p>
        </p:txBody>
      </p:sp>
    </p:spTree>
    <p:extLst>
      <p:ext uri="{BB962C8B-B14F-4D97-AF65-F5344CB8AC3E}">
        <p14:creationId xmlns:p14="http://schemas.microsoft.com/office/powerpoint/2010/main" val="56675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48722-B122-477F-85D4-7F0DDAC769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A4EC50E-3EFD-4F97-8821-6677231D4F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CEBA3A-A33E-414E-B986-A53B7D6F59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64716A-3267-44D8-A7A4-2ED7CE700F45}"/>
              </a:ext>
            </a:extLst>
          </p:cNvPr>
          <p:cNvSpPr>
            <a:spLocks noGrp="1"/>
          </p:cNvSpPr>
          <p:nvPr>
            <p:ph type="dt" sz="half" idx="10"/>
          </p:nvPr>
        </p:nvSpPr>
        <p:spPr/>
        <p:txBody>
          <a:bodyPr/>
          <a:lstStyle/>
          <a:p>
            <a:fld id="{B462EEAA-1EE1-43AB-A5E2-53C2288C6182}" type="datetimeFigureOut">
              <a:rPr lang="en-GB" smtClean="0"/>
              <a:t>29/07/2019</a:t>
            </a:fld>
            <a:endParaRPr lang="en-GB"/>
          </a:p>
        </p:txBody>
      </p:sp>
      <p:sp>
        <p:nvSpPr>
          <p:cNvPr id="6" name="Footer Placeholder 5">
            <a:extLst>
              <a:ext uri="{FF2B5EF4-FFF2-40B4-BE49-F238E27FC236}">
                <a16:creationId xmlns:a16="http://schemas.microsoft.com/office/drawing/2014/main" id="{2931A0EB-FB1A-4DB0-A68B-361D87E2C2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4EA905-796B-449F-B782-E4CBD52E3F0E}"/>
              </a:ext>
            </a:extLst>
          </p:cNvPr>
          <p:cNvSpPr>
            <a:spLocks noGrp="1"/>
          </p:cNvSpPr>
          <p:nvPr>
            <p:ph type="sldNum" sz="quarter" idx="12"/>
          </p:nvPr>
        </p:nvSpPr>
        <p:spPr/>
        <p:txBody>
          <a:bodyPr/>
          <a:lstStyle/>
          <a:p>
            <a:fld id="{D0244888-105D-41C2-B95B-63A3C4C482A3}" type="slidenum">
              <a:rPr lang="en-GB" smtClean="0"/>
              <a:t>‹#›</a:t>
            </a:fld>
            <a:endParaRPr lang="en-GB"/>
          </a:p>
        </p:txBody>
      </p:sp>
    </p:spTree>
    <p:extLst>
      <p:ext uri="{BB962C8B-B14F-4D97-AF65-F5344CB8AC3E}">
        <p14:creationId xmlns:p14="http://schemas.microsoft.com/office/powerpoint/2010/main" val="228386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8FAB7-1B05-4B23-A7A8-9552794F5C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44A722-7CEA-48CF-877E-F0D138E44A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DEE51C9-E71D-46D3-8332-7792580BDE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086D01-AA1B-4E73-966A-53D16398B193}"/>
              </a:ext>
            </a:extLst>
          </p:cNvPr>
          <p:cNvSpPr>
            <a:spLocks noGrp="1"/>
          </p:cNvSpPr>
          <p:nvPr>
            <p:ph type="dt" sz="half" idx="10"/>
          </p:nvPr>
        </p:nvSpPr>
        <p:spPr/>
        <p:txBody>
          <a:bodyPr/>
          <a:lstStyle/>
          <a:p>
            <a:fld id="{B462EEAA-1EE1-43AB-A5E2-53C2288C6182}" type="datetimeFigureOut">
              <a:rPr lang="en-GB" smtClean="0"/>
              <a:t>29/07/2019</a:t>
            </a:fld>
            <a:endParaRPr lang="en-GB"/>
          </a:p>
        </p:txBody>
      </p:sp>
      <p:sp>
        <p:nvSpPr>
          <p:cNvPr id="6" name="Footer Placeholder 5">
            <a:extLst>
              <a:ext uri="{FF2B5EF4-FFF2-40B4-BE49-F238E27FC236}">
                <a16:creationId xmlns:a16="http://schemas.microsoft.com/office/drawing/2014/main" id="{E57D7A27-2BF6-49A2-85BC-DAD65577EF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5764FB-9D08-4A4C-8C61-C70411A2ED92}"/>
              </a:ext>
            </a:extLst>
          </p:cNvPr>
          <p:cNvSpPr>
            <a:spLocks noGrp="1"/>
          </p:cNvSpPr>
          <p:nvPr>
            <p:ph type="sldNum" sz="quarter" idx="12"/>
          </p:nvPr>
        </p:nvSpPr>
        <p:spPr/>
        <p:txBody>
          <a:bodyPr/>
          <a:lstStyle/>
          <a:p>
            <a:fld id="{D0244888-105D-41C2-B95B-63A3C4C482A3}" type="slidenum">
              <a:rPr lang="en-GB" smtClean="0"/>
              <a:t>‹#›</a:t>
            </a:fld>
            <a:endParaRPr lang="en-GB"/>
          </a:p>
        </p:txBody>
      </p:sp>
    </p:spTree>
    <p:extLst>
      <p:ext uri="{BB962C8B-B14F-4D97-AF65-F5344CB8AC3E}">
        <p14:creationId xmlns:p14="http://schemas.microsoft.com/office/powerpoint/2010/main" val="1204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094641-DB00-469B-9A27-FD974B823D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1727C42-4502-4D4A-BA03-0066EE8945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4394C5-75CE-4A26-A763-69ECC52436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62EEAA-1EE1-43AB-A5E2-53C2288C6182}" type="datetimeFigureOut">
              <a:rPr lang="en-GB" smtClean="0"/>
              <a:t>29/07/2019</a:t>
            </a:fld>
            <a:endParaRPr lang="en-GB"/>
          </a:p>
        </p:txBody>
      </p:sp>
      <p:sp>
        <p:nvSpPr>
          <p:cNvPr id="5" name="Footer Placeholder 4">
            <a:extLst>
              <a:ext uri="{FF2B5EF4-FFF2-40B4-BE49-F238E27FC236}">
                <a16:creationId xmlns:a16="http://schemas.microsoft.com/office/drawing/2014/main" id="{4F1A5E00-7D98-4266-9319-4ECFACF9B8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199F859-9B55-44A5-A001-5C8F6A82F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44888-105D-41C2-B95B-63A3C4C482A3}" type="slidenum">
              <a:rPr lang="en-GB" smtClean="0"/>
              <a:t>‹#›</a:t>
            </a:fld>
            <a:endParaRPr lang="en-GB"/>
          </a:p>
        </p:txBody>
      </p:sp>
    </p:spTree>
    <p:extLst>
      <p:ext uri="{BB962C8B-B14F-4D97-AF65-F5344CB8AC3E}">
        <p14:creationId xmlns:p14="http://schemas.microsoft.com/office/powerpoint/2010/main" val="348134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DA73C68E-0964-4802-BB93-22ED28CF5B83}" type="datetime1">
              <a:rPr lang="en-US" smtClean="0">
                <a:solidFill>
                  <a:prstClr val="black">
                    <a:tint val="75000"/>
                  </a:prstClr>
                </a:solidFill>
              </a:rPr>
              <a:pPr defTabSz="457200"/>
              <a:t>7/29/2019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F4F3EDCE-8713-5549-AD14-6F85A1AFCD62}"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942705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0AD9FB5-18F8-EC4E-A7DC-214665BA2EE2}" type="datetimeFigureOut">
              <a:rPr lang="en-US" smtClean="0">
                <a:solidFill>
                  <a:prstClr val="black">
                    <a:tint val="75000"/>
                  </a:prstClr>
                </a:solidFill>
              </a:rPr>
              <a:pPr defTabSz="457200"/>
              <a:t>7/29/2019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F4F3EDCE-8713-5549-AD14-6F85A1AFCD62}"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77389528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4.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hyperlink" Target="http://www.cabi.org/"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207" y="2746300"/>
            <a:ext cx="11855669" cy="1323439"/>
          </a:xfrm>
          <a:prstGeom prst="rect">
            <a:avLst/>
          </a:prstGeom>
          <a:noFill/>
        </p:spPr>
        <p:txBody>
          <a:bodyPr wrap="square" rtlCol="0">
            <a:spAutoFit/>
          </a:bodyPr>
          <a:lstStyle/>
          <a:p>
            <a:pPr algn="ctr"/>
            <a:r>
              <a:rPr lang="en-GB" sz="4000" b="1" dirty="0"/>
              <a:t>The Business of Plant Breeding:  </a:t>
            </a:r>
          </a:p>
          <a:p>
            <a:pPr algn="ctr"/>
            <a:r>
              <a:rPr lang="en-GB" sz="4000" i="1" dirty="0"/>
              <a:t>Market-led approaches to new variety design in Africa </a:t>
            </a:r>
            <a:endParaRPr lang="en-US" sz="4000" i="1" dirty="0"/>
          </a:p>
        </p:txBody>
      </p:sp>
      <p:sp>
        <p:nvSpPr>
          <p:cNvPr id="3" name="TextBox 2"/>
          <p:cNvSpPr txBox="1"/>
          <p:nvPr/>
        </p:nvSpPr>
        <p:spPr>
          <a:xfrm>
            <a:off x="2614091" y="1260968"/>
            <a:ext cx="6823879" cy="769441"/>
          </a:xfrm>
          <a:prstGeom prst="rect">
            <a:avLst/>
          </a:prstGeom>
          <a:solidFill>
            <a:schemeClr val="tx1"/>
          </a:solidFill>
        </p:spPr>
        <p:txBody>
          <a:bodyPr wrap="square" rtlCol="0">
            <a:spAutoFit/>
          </a:bodyPr>
          <a:lstStyle/>
          <a:p>
            <a:pPr algn="ctr"/>
            <a:endParaRPr lang="de-CH" sz="4400" b="1" dirty="0">
              <a:solidFill>
                <a:schemeClr val="bg1"/>
              </a:solidFill>
            </a:endParaRPr>
          </a:p>
        </p:txBody>
      </p:sp>
      <p:sp>
        <p:nvSpPr>
          <p:cNvPr id="4" name="Rectangle 3"/>
          <p:cNvSpPr/>
          <p:nvPr/>
        </p:nvSpPr>
        <p:spPr>
          <a:xfrm>
            <a:off x="5109650" y="4081775"/>
            <a:ext cx="2687659" cy="461665"/>
          </a:xfrm>
          <a:prstGeom prst="rect">
            <a:avLst/>
          </a:prstGeom>
        </p:spPr>
        <p:txBody>
          <a:bodyPr wrap="none">
            <a:spAutoFit/>
          </a:bodyPr>
          <a:lstStyle/>
          <a:p>
            <a:r>
              <a:rPr lang="en-GB" sz="2400" b="1" dirty="0"/>
              <a:t>Executive Summary</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43440"/>
            <a:ext cx="12191999" cy="2314560"/>
          </a:xfrm>
          <a:prstGeom prst="rect">
            <a:avLst/>
          </a:prstGeom>
        </p:spPr>
      </p:pic>
      <p:sp>
        <p:nvSpPr>
          <p:cNvPr id="6" name="TextBox 5"/>
          <p:cNvSpPr txBox="1"/>
          <p:nvPr/>
        </p:nvSpPr>
        <p:spPr>
          <a:xfrm>
            <a:off x="1156139" y="608130"/>
            <a:ext cx="8975834" cy="954107"/>
          </a:xfrm>
          <a:prstGeom prst="rect">
            <a:avLst/>
          </a:prstGeom>
          <a:solidFill>
            <a:schemeClr val="tx1"/>
          </a:solidFill>
        </p:spPr>
        <p:txBody>
          <a:bodyPr wrap="square" rtlCol="0">
            <a:spAutoFit/>
          </a:bodyPr>
          <a:lstStyle/>
          <a:p>
            <a:pPr algn="ctr"/>
            <a:r>
              <a:rPr lang="en-GB" sz="2800" b="1" dirty="0">
                <a:solidFill>
                  <a:schemeClr val="bg1"/>
                </a:solidFill>
              </a:rPr>
              <a:t>The Business of Plant Breeding:  </a:t>
            </a:r>
          </a:p>
          <a:p>
            <a:pPr algn="ctr"/>
            <a:r>
              <a:rPr lang="en-GB" sz="2800" i="1" dirty="0">
                <a:solidFill>
                  <a:schemeClr val="bg1"/>
                </a:solidFill>
              </a:rPr>
              <a:t>Market-led approaches to new variety design in Africa </a:t>
            </a:r>
            <a:endParaRPr lang="en-US" sz="2800" i="1" dirty="0">
              <a:solidFill>
                <a:schemeClr val="bg1"/>
              </a:solidFill>
            </a:endParaRPr>
          </a:p>
        </p:txBody>
      </p:sp>
    </p:spTree>
    <p:extLst>
      <p:ext uri="{BB962C8B-B14F-4D97-AF65-F5344CB8AC3E}">
        <p14:creationId xmlns:p14="http://schemas.microsoft.com/office/powerpoint/2010/main" val="100582275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8229600" cy="837725"/>
          </a:xfrm>
        </p:spPr>
        <p:txBody>
          <a:bodyPr>
            <a:noAutofit/>
          </a:bodyPr>
          <a:lstStyle/>
          <a:p>
            <a:r>
              <a:rPr lang="en-US" sz="4000" b="1" dirty="0"/>
              <a:t>Principles of Demand-Led Breeding</a:t>
            </a:r>
          </a:p>
        </p:txBody>
      </p:sp>
      <p:sp>
        <p:nvSpPr>
          <p:cNvPr id="4" name="Rectangle 3"/>
          <p:cNvSpPr/>
          <p:nvPr/>
        </p:nvSpPr>
        <p:spPr>
          <a:xfrm>
            <a:off x="3262147" y="4081933"/>
            <a:ext cx="1748118" cy="1090707"/>
          </a:xfrm>
          <a:prstGeom prst="rect">
            <a:avLst/>
          </a:prstGeom>
          <a:solidFill>
            <a:srgbClr val="FFFF00"/>
          </a:solidFill>
          <a:ln>
            <a:solidFill>
              <a:schemeClr val="tx1"/>
            </a:solid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defTabSz="457200"/>
            <a:r>
              <a:rPr lang="en-US" sz="2400" b="1" dirty="0">
                <a:solidFill>
                  <a:srgbClr val="000000"/>
                </a:solidFill>
                <a:latin typeface="Calibri"/>
              </a:rPr>
              <a:t>Client Preferences</a:t>
            </a:r>
          </a:p>
        </p:txBody>
      </p:sp>
      <p:sp>
        <p:nvSpPr>
          <p:cNvPr id="3" name="Content Placeholder 2"/>
          <p:cNvSpPr>
            <a:spLocks noGrp="1"/>
          </p:cNvSpPr>
          <p:nvPr>
            <p:ph idx="1"/>
          </p:nvPr>
        </p:nvSpPr>
        <p:spPr>
          <a:xfrm>
            <a:off x="1981200" y="1694797"/>
            <a:ext cx="8394569" cy="2265639"/>
          </a:xfrm>
        </p:spPr>
        <p:txBody>
          <a:bodyPr>
            <a:normAutofit/>
          </a:bodyPr>
          <a:lstStyle/>
          <a:p>
            <a:pPr>
              <a:lnSpc>
                <a:spcPct val="90000"/>
              </a:lnSpc>
              <a:spcAft>
                <a:spcPts val="1200"/>
              </a:spcAft>
            </a:pPr>
            <a:r>
              <a:rPr lang="en-US" sz="2800" b="1" dirty="0"/>
              <a:t>Demand-led breeding </a:t>
            </a:r>
            <a:r>
              <a:rPr lang="en-US" sz="2800" dirty="0"/>
              <a:t>is an approach that enables  plant breeders to develop higher performing varieties that meet customer requirements and market demand</a:t>
            </a:r>
          </a:p>
          <a:p>
            <a:pPr>
              <a:lnSpc>
                <a:spcPct val="90000"/>
              </a:lnSpc>
              <a:spcAft>
                <a:spcPts val="1200"/>
              </a:spcAft>
            </a:pPr>
            <a:r>
              <a:rPr lang="en-US" sz="2800" dirty="0"/>
              <a:t>It is based on six core principles</a:t>
            </a:r>
          </a:p>
        </p:txBody>
      </p:sp>
      <p:sp>
        <p:nvSpPr>
          <p:cNvPr id="5" name="Rectangle 4"/>
          <p:cNvSpPr/>
          <p:nvPr/>
        </p:nvSpPr>
        <p:spPr>
          <a:xfrm>
            <a:off x="5245841" y="4081934"/>
            <a:ext cx="1748118" cy="1090707"/>
          </a:xfrm>
          <a:prstGeom prst="rect">
            <a:avLst/>
          </a:prstGeom>
          <a:solidFill>
            <a:srgbClr val="FFFF00"/>
          </a:solidFill>
          <a:ln>
            <a:solidFill>
              <a:schemeClr val="tx1"/>
            </a:solid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defTabSz="457200"/>
            <a:r>
              <a:rPr lang="en-US" sz="2400" b="1" dirty="0">
                <a:solidFill>
                  <a:srgbClr val="000000"/>
                </a:solidFill>
                <a:latin typeface="Calibri"/>
              </a:rPr>
              <a:t>Value Chain</a:t>
            </a:r>
          </a:p>
        </p:txBody>
      </p:sp>
      <p:sp>
        <p:nvSpPr>
          <p:cNvPr id="6" name="Rectangle 5"/>
          <p:cNvSpPr/>
          <p:nvPr/>
        </p:nvSpPr>
        <p:spPr>
          <a:xfrm>
            <a:off x="7212601" y="4111817"/>
            <a:ext cx="1748118" cy="1090707"/>
          </a:xfrm>
          <a:prstGeom prst="rect">
            <a:avLst/>
          </a:prstGeom>
          <a:solidFill>
            <a:srgbClr val="FFFF00"/>
          </a:solidFill>
          <a:ln>
            <a:solidFill>
              <a:schemeClr val="tx1"/>
            </a:solid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defTabSz="457200"/>
            <a:r>
              <a:rPr lang="en-US" sz="2400" b="1" dirty="0">
                <a:solidFill>
                  <a:srgbClr val="000000"/>
                </a:solidFill>
                <a:latin typeface="Calibri"/>
              </a:rPr>
              <a:t>Market Research</a:t>
            </a:r>
          </a:p>
        </p:txBody>
      </p:sp>
      <p:sp>
        <p:nvSpPr>
          <p:cNvPr id="7" name="Rectangle 6"/>
          <p:cNvSpPr/>
          <p:nvPr/>
        </p:nvSpPr>
        <p:spPr>
          <a:xfrm>
            <a:off x="3265137" y="5384792"/>
            <a:ext cx="1748118" cy="1090707"/>
          </a:xfrm>
          <a:prstGeom prst="rect">
            <a:avLst/>
          </a:prstGeom>
          <a:solidFill>
            <a:srgbClr val="FFFF00"/>
          </a:solidFill>
          <a:ln>
            <a:solidFill>
              <a:schemeClr val="tx1"/>
            </a:solid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defTabSz="457200"/>
            <a:r>
              <a:rPr lang="en-US" sz="2400" b="1" dirty="0">
                <a:solidFill>
                  <a:srgbClr val="000000"/>
                </a:solidFill>
                <a:latin typeface="Calibri"/>
              </a:rPr>
              <a:t>Market Trends and Drivers</a:t>
            </a:r>
          </a:p>
        </p:txBody>
      </p:sp>
      <p:sp>
        <p:nvSpPr>
          <p:cNvPr id="8" name="Rectangle 7"/>
          <p:cNvSpPr/>
          <p:nvPr/>
        </p:nvSpPr>
        <p:spPr>
          <a:xfrm>
            <a:off x="5248831" y="5384792"/>
            <a:ext cx="1748118" cy="1090707"/>
          </a:xfrm>
          <a:prstGeom prst="rect">
            <a:avLst/>
          </a:prstGeom>
          <a:solidFill>
            <a:srgbClr val="FFFF00"/>
          </a:solidFill>
          <a:ln>
            <a:solidFill>
              <a:schemeClr val="tx1"/>
            </a:solid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defTabSz="457200"/>
            <a:r>
              <a:rPr lang="en-US" sz="2400" b="1" dirty="0">
                <a:solidFill>
                  <a:srgbClr val="000000"/>
                </a:solidFill>
                <a:latin typeface="Calibri"/>
              </a:rPr>
              <a:t>Integration</a:t>
            </a:r>
          </a:p>
        </p:txBody>
      </p:sp>
      <p:sp>
        <p:nvSpPr>
          <p:cNvPr id="9" name="Rectangle 8"/>
          <p:cNvSpPr/>
          <p:nvPr/>
        </p:nvSpPr>
        <p:spPr>
          <a:xfrm>
            <a:off x="7215591" y="5384792"/>
            <a:ext cx="1748118" cy="1090707"/>
          </a:xfrm>
          <a:prstGeom prst="rect">
            <a:avLst/>
          </a:prstGeom>
          <a:solidFill>
            <a:srgbClr val="FFFF00"/>
          </a:solidFill>
          <a:ln>
            <a:solidFill>
              <a:schemeClr val="tx1"/>
            </a:solid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defTabSz="457200"/>
            <a:r>
              <a:rPr lang="en-US" sz="2400" b="1" dirty="0">
                <a:solidFill>
                  <a:srgbClr val="000000"/>
                </a:solidFill>
                <a:latin typeface="Calibri"/>
              </a:rPr>
              <a:t>Multi-disciplinary</a:t>
            </a:r>
          </a:p>
        </p:txBody>
      </p:sp>
      <p:sp>
        <p:nvSpPr>
          <p:cNvPr id="10" name="Slide Number Placeholder 9"/>
          <p:cNvSpPr>
            <a:spLocks noGrp="1"/>
          </p:cNvSpPr>
          <p:nvPr>
            <p:ph type="sldNum" sz="quarter" idx="12"/>
          </p:nvPr>
        </p:nvSpPr>
        <p:spPr/>
        <p:txBody>
          <a:bodyPr/>
          <a:lstStyle/>
          <a:p>
            <a:endParaRPr lang="en-US" dirty="0">
              <a:solidFill>
                <a:prstClr val="black">
                  <a:tint val="75000"/>
                </a:prstClr>
              </a:solidFill>
              <a:latin typeface="Calibri"/>
            </a:endParaRPr>
          </a:p>
        </p:txBody>
      </p:sp>
      <p:sp>
        <p:nvSpPr>
          <p:cNvPr id="11" name="TextBox 10"/>
          <p:cNvSpPr txBox="1"/>
          <p:nvPr/>
        </p:nvSpPr>
        <p:spPr>
          <a:xfrm>
            <a:off x="1946460" y="1187342"/>
            <a:ext cx="6598763" cy="523220"/>
          </a:xfrm>
          <a:prstGeom prst="rect">
            <a:avLst/>
          </a:prstGeom>
          <a:noFill/>
        </p:spPr>
        <p:txBody>
          <a:bodyPr wrap="square" rtlCol="0">
            <a:spAutoFit/>
          </a:bodyPr>
          <a:lstStyle/>
          <a:p>
            <a:r>
              <a:rPr lang="en-US" sz="2800" b="1" dirty="0">
                <a:solidFill>
                  <a:prstClr val="black"/>
                </a:solidFill>
                <a:latin typeface="Calibri"/>
              </a:rPr>
              <a:t>What is demand-led plant breeding?</a:t>
            </a:r>
          </a:p>
        </p:txBody>
      </p:sp>
    </p:spTree>
    <p:extLst>
      <p:ext uri="{BB962C8B-B14F-4D97-AF65-F5344CB8AC3E}">
        <p14:creationId xmlns:p14="http://schemas.microsoft.com/office/powerpoint/2010/main" val="441634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Demand-led Breeding goes beyond  Participatory Plant Breeding</a:t>
            </a:r>
          </a:p>
        </p:txBody>
      </p:sp>
      <p:sp>
        <p:nvSpPr>
          <p:cNvPr id="6" name="Content Placeholder 2"/>
          <p:cNvSpPr>
            <a:spLocks noGrp="1"/>
          </p:cNvSpPr>
          <p:nvPr>
            <p:ph sz="half" idx="1"/>
          </p:nvPr>
        </p:nvSpPr>
        <p:spPr>
          <a:xfrm>
            <a:off x="1703883" y="1789222"/>
            <a:ext cx="4003649" cy="4266807"/>
          </a:xfrm>
        </p:spPr>
        <p:txBody>
          <a:bodyPr>
            <a:noAutofit/>
          </a:bodyPr>
          <a:lstStyle/>
          <a:p>
            <a:pPr marL="169863" indent="-169863">
              <a:lnSpc>
                <a:spcPct val="90000"/>
              </a:lnSpc>
              <a:spcAft>
                <a:spcPts val="600"/>
              </a:spcAft>
            </a:pPr>
            <a:r>
              <a:rPr lang="en-GB" sz="1900" dirty="0"/>
              <a:t>Highly localised activity </a:t>
            </a:r>
          </a:p>
          <a:p>
            <a:pPr marL="169863" indent="-169863">
              <a:lnSpc>
                <a:spcPct val="90000"/>
              </a:lnSpc>
              <a:spcAft>
                <a:spcPts val="600"/>
              </a:spcAft>
            </a:pPr>
            <a:r>
              <a:rPr lang="en-GB" sz="1900" dirty="0"/>
              <a:t>End products are designed to suit specific environments</a:t>
            </a:r>
          </a:p>
          <a:p>
            <a:pPr marL="169863" indent="-169863">
              <a:lnSpc>
                <a:spcPct val="90000"/>
              </a:lnSpc>
              <a:spcAft>
                <a:spcPts val="600"/>
              </a:spcAft>
            </a:pPr>
            <a:r>
              <a:rPr lang="en-GB" sz="1900" dirty="0"/>
              <a:t>The key actors in PPB are the farmers and the breeders</a:t>
            </a:r>
          </a:p>
          <a:p>
            <a:pPr marL="169863" indent="-169863">
              <a:lnSpc>
                <a:spcPct val="90000"/>
              </a:lnSpc>
              <a:spcAft>
                <a:spcPts val="600"/>
              </a:spcAft>
            </a:pPr>
            <a:r>
              <a:rPr lang="en-GB" sz="1900" dirty="0"/>
              <a:t>PPB focuses on local needs, largely in subsistence food systems </a:t>
            </a:r>
          </a:p>
          <a:p>
            <a:pPr marL="169863" indent="-169863">
              <a:lnSpc>
                <a:spcPct val="90000"/>
              </a:lnSpc>
              <a:spcAft>
                <a:spcPts val="600"/>
              </a:spcAft>
            </a:pPr>
            <a:r>
              <a:rPr lang="en-GB" sz="1900" dirty="0"/>
              <a:t>PPB focuses on local practises and harnesses expertise of farmers and breeders</a:t>
            </a:r>
          </a:p>
          <a:p>
            <a:pPr marL="169863" indent="-169863">
              <a:lnSpc>
                <a:spcPct val="90000"/>
              </a:lnSpc>
              <a:spcAft>
                <a:spcPts val="600"/>
              </a:spcAft>
            </a:pPr>
            <a:r>
              <a:rPr lang="en-GB" sz="1900" dirty="0"/>
              <a:t>Seed distribution in PPB is limited to the locality of its operations</a:t>
            </a:r>
            <a:endParaRPr lang="en-US" sz="1900" dirty="0"/>
          </a:p>
        </p:txBody>
      </p:sp>
      <p:sp>
        <p:nvSpPr>
          <p:cNvPr id="7" name="Content Placeholder 3"/>
          <p:cNvSpPr txBox="1">
            <a:spLocks/>
          </p:cNvSpPr>
          <p:nvPr/>
        </p:nvSpPr>
        <p:spPr>
          <a:xfrm>
            <a:off x="5827059" y="1789221"/>
            <a:ext cx="4724814" cy="489639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Aft>
                <a:spcPts val="600"/>
              </a:spcAft>
            </a:pPr>
            <a:r>
              <a:rPr lang="en-GB" sz="1900" dirty="0">
                <a:solidFill>
                  <a:prstClr val="black"/>
                </a:solidFill>
                <a:latin typeface="Calibri"/>
              </a:rPr>
              <a:t>Broader in scope and targets large areas or agro-ecological zones where the crop can be produced at national, regional and  global levels</a:t>
            </a:r>
          </a:p>
          <a:p>
            <a:pPr>
              <a:lnSpc>
                <a:spcPct val="90000"/>
              </a:lnSpc>
              <a:spcAft>
                <a:spcPts val="600"/>
              </a:spcAft>
            </a:pPr>
            <a:r>
              <a:rPr lang="en-GB" sz="1900" dirty="0">
                <a:solidFill>
                  <a:prstClr val="black"/>
                </a:solidFill>
                <a:latin typeface="Calibri"/>
              </a:rPr>
              <a:t>Targets all actors in a value chain and innovation system </a:t>
            </a:r>
          </a:p>
          <a:p>
            <a:pPr>
              <a:lnSpc>
                <a:spcPct val="90000"/>
              </a:lnSpc>
              <a:spcAft>
                <a:spcPts val="600"/>
              </a:spcAft>
            </a:pPr>
            <a:r>
              <a:rPr lang="en-GB" sz="1900" dirty="0">
                <a:solidFill>
                  <a:prstClr val="black"/>
                </a:solidFill>
                <a:latin typeface="Calibri"/>
              </a:rPr>
              <a:t>Emphasizes markets, their demands, trends, and uses a broad range of tools such as  market research, modern product promotion tools and value addition</a:t>
            </a:r>
          </a:p>
          <a:p>
            <a:pPr>
              <a:lnSpc>
                <a:spcPct val="90000"/>
              </a:lnSpc>
              <a:spcAft>
                <a:spcPts val="600"/>
              </a:spcAft>
            </a:pPr>
            <a:r>
              <a:rPr lang="en-GB" sz="1900" dirty="0">
                <a:solidFill>
                  <a:prstClr val="black"/>
                </a:solidFill>
                <a:latin typeface="Calibri"/>
              </a:rPr>
              <a:t>Seeks to combine the best practises from both public and private sectors</a:t>
            </a:r>
          </a:p>
          <a:p>
            <a:pPr>
              <a:lnSpc>
                <a:spcPct val="90000"/>
              </a:lnSpc>
              <a:spcAft>
                <a:spcPts val="600"/>
              </a:spcAft>
            </a:pPr>
            <a:r>
              <a:rPr lang="en-GB" sz="1900" dirty="0">
                <a:solidFill>
                  <a:prstClr val="black"/>
                </a:solidFill>
                <a:latin typeface="Calibri"/>
              </a:rPr>
              <a:t>Aims to disseminate seed of new varieties widely within national borders, regionally and globally</a:t>
            </a:r>
          </a:p>
          <a:p>
            <a:pPr>
              <a:lnSpc>
                <a:spcPct val="90000"/>
              </a:lnSpc>
              <a:spcAft>
                <a:spcPts val="600"/>
              </a:spcAft>
            </a:pPr>
            <a:endParaRPr lang="en-GB" sz="1900" dirty="0">
              <a:solidFill>
                <a:prstClr val="black"/>
              </a:solidFill>
              <a:latin typeface="Calibri"/>
            </a:endParaRPr>
          </a:p>
          <a:p>
            <a:pPr>
              <a:lnSpc>
                <a:spcPct val="90000"/>
              </a:lnSpc>
              <a:spcAft>
                <a:spcPts val="600"/>
              </a:spcAft>
            </a:pPr>
            <a:endParaRPr lang="en-US" sz="1900" dirty="0">
              <a:solidFill>
                <a:prstClr val="black"/>
              </a:solidFill>
              <a:latin typeface="Calibri"/>
            </a:endParaRPr>
          </a:p>
        </p:txBody>
      </p:sp>
      <p:sp>
        <p:nvSpPr>
          <p:cNvPr id="8" name="TextBox 7"/>
          <p:cNvSpPr txBox="1"/>
          <p:nvPr/>
        </p:nvSpPr>
        <p:spPr>
          <a:xfrm>
            <a:off x="1809339" y="1372380"/>
            <a:ext cx="3785192" cy="461665"/>
          </a:xfrm>
          <a:prstGeom prst="rect">
            <a:avLst/>
          </a:prstGeom>
          <a:noFill/>
        </p:spPr>
        <p:txBody>
          <a:bodyPr wrap="square" rtlCol="0">
            <a:spAutoFit/>
          </a:bodyPr>
          <a:lstStyle/>
          <a:p>
            <a:pPr algn="ctr" defTabSz="457200"/>
            <a:r>
              <a:rPr lang="en-US" sz="2400" b="1" dirty="0">
                <a:solidFill>
                  <a:prstClr val="black"/>
                </a:solidFill>
                <a:latin typeface="Calibri"/>
              </a:rPr>
              <a:t>Participatory Plant Breeding</a:t>
            </a:r>
          </a:p>
        </p:txBody>
      </p:sp>
      <p:sp>
        <p:nvSpPr>
          <p:cNvPr id="9" name="TextBox 8"/>
          <p:cNvSpPr txBox="1"/>
          <p:nvPr/>
        </p:nvSpPr>
        <p:spPr>
          <a:xfrm>
            <a:off x="5827059" y="1372380"/>
            <a:ext cx="4605286" cy="461665"/>
          </a:xfrm>
          <a:prstGeom prst="rect">
            <a:avLst/>
          </a:prstGeom>
          <a:noFill/>
        </p:spPr>
        <p:txBody>
          <a:bodyPr wrap="square" rtlCol="0">
            <a:spAutoFit/>
          </a:bodyPr>
          <a:lstStyle/>
          <a:p>
            <a:pPr algn="ctr" defTabSz="457200"/>
            <a:r>
              <a:rPr lang="en-US" sz="2400" b="1" dirty="0">
                <a:solidFill>
                  <a:prstClr val="black"/>
                </a:solidFill>
                <a:latin typeface="Calibri"/>
              </a:rPr>
              <a:t>demand-led breeding </a:t>
            </a:r>
          </a:p>
        </p:txBody>
      </p:sp>
      <p:sp>
        <p:nvSpPr>
          <p:cNvPr id="10" name="Slide Number Placeholder 9"/>
          <p:cNvSpPr>
            <a:spLocks noGrp="1"/>
          </p:cNvSpPr>
          <p:nvPr>
            <p:ph type="sldNum" sz="quarter" idx="12"/>
          </p:nvPr>
        </p:nvSpPr>
        <p:spPr/>
        <p:txBody>
          <a:bodyPr/>
          <a:lstStyle/>
          <a:p>
            <a:endParaRPr lang="en-US" dirty="0">
              <a:solidFill>
                <a:prstClr val="black">
                  <a:tint val="75000"/>
                </a:prstClr>
              </a:solidFill>
              <a:latin typeface="Calibri"/>
            </a:endParaRPr>
          </a:p>
        </p:txBody>
      </p:sp>
    </p:spTree>
    <p:extLst>
      <p:ext uri="{BB962C8B-B14F-4D97-AF65-F5344CB8AC3E}">
        <p14:creationId xmlns:p14="http://schemas.microsoft.com/office/powerpoint/2010/main" val="746612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Summary</a:t>
            </a:r>
          </a:p>
        </p:txBody>
      </p:sp>
      <p:sp>
        <p:nvSpPr>
          <p:cNvPr id="3" name="Content Placeholder 2"/>
          <p:cNvSpPr>
            <a:spLocks noGrp="1"/>
          </p:cNvSpPr>
          <p:nvPr>
            <p:ph idx="1"/>
          </p:nvPr>
        </p:nvSpPr>
        <p:spPr>
          <a:xfrm>
            <a:off x="1981200" y="1600200"/>
            <a:ext cx="8229600" cy="4779682"/>
          </a:xfrm>
        </p:spPr>
        <p:txBody>
          <a:bodyPr>
            <a:noAutofit/>
          </a:bodyPr>
          <a:lstStyle/>
          <a:p>
            <a:pPr>
              <a:spcAft>
                <a:spcPts val="1200"/>
              </a:spcAft>
            </a:pPr>
            <a:r>
              <a:rPr lang="en-GB" sz="2800" dirty="0"/>
              <a:t>Demand-led approaches aim to </a:t>
            </a:r>
            <a:r>
              <a:rPr lang="en-GB" sz="2800" b="1" i="1" dirty="0"/>
              <a:t>make the business of plant breeding in Africa more responsive to market demands</a:t>
            </a:r>
          </a:p>
          <a:p>
            <a:pPr>
              <a:spcAft>
                <a:spcPts val="1200"/>
              </a:spcAft>
            </a:pPr>
            <a:r>
              <a:rPr lang="en-GB" sz="2800" dirty="0"/>
              <a:t>Demand-led approaches go beyond</a:t>
            </a:r>
            <a:r>
              <a:rPr lang="en-GB" sz="2800" dirty="0">
                <a:solidFill>
                  <a:srgbClr val="FF0000"/>
                </a:solidFill>
              </a:rPr>
              <a:t> </a:t>
            </a:r>
            <a:r>
              <a:rPr lang="en-GB" sz="2800" dirty="0"/>
              <a:t>farmer participatory breeding approaches to inclusivity of all the key stakeholders in the value chain </a:t>
            </a:r>
          </a:p>
          <a:p>
            <a:pPr>
              <a:spcAft>
                <a:spcPts val="1200"/>
              </a:spcAft>
            </a:pPr>
            <a:r>
              <a:rPr lang="en-GB" sz="2800" dirty="0"/>
              <a:t>Demand-led breeding retains emphasis on the value of the breeders’ eyes and experience</a:t>
            </a:r>
            <a:endParaRPr lang="en-US" sz="2800" dirty="0"/>
          </a:p>
        </p:txBody>
      </p:sp>
      <p:sp>
        <p:nvSpPr>
          <p:cNvPr id="4" name="Slide Number Placeholder 3"/>
          <p:cNvSpPr>
            <a:spLocks noGrp="1"/>
          </p:cNvSpPr>
          <p:nvPr>
            <p:ph type="sldNum" sz="quarter" idx="12"/>
          </p:nvPr>
        </p:nvSpPr>
        <p:spPr/>
        <p:txBody>
          <a:bodyPr/>
          <a:lstStyle/>
          <a:p>
            <a:endParaRPr lang="en-US" dirty="0">
              <a:solidFill>
                <a:prstClr val="black">
                  <a:tint val="75000"/>
                </a:prstClr>
              </a:solidFill>
              <a:latin typeface="Calibri"/>
            </a:endParaRPr>
          </a:p>
        </p:txBody>
      </p:sp>
    </p:spTree>
    <p:extLst>
      <p:ext uri="{BB962C8B-B14F-4D97-AF65-F5344CB8AC3E}">
        <p14:creationId xmlns:p14="http://schemas.microsoft.com/office/powerpoint/2010/main" val="1152326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Summary</a:t>
            </a:r>
          </a:p>
        </p:txBody>
      </p:sp>
      <p:sp>
        <p:nvSpPr>
          <p:cNvPr id="3" name="Content Placeholder 2"/>
          <p:cNvSpPr>
            <a:spLocks noGrp="1"/>
          </p:cNvSpPr>
          <p:nvPr>
            <p:ph idx="1"/>
          </p:nvPr>
        </p:nvSpPr>
        <p:spPr>
          <a:xfrm>
            <a:off x="1981200" y="1600200"/>
            <a:ext cx="8229600" cy="4779682"/>
          </a:xfrm>
        </p:spPr>
        <p:txBody>
          <a:bodyPr>
            <a:noAutofit/>
          </a:bodyPr>
          <a:lstStyle/>
          <a:p>
            <a:pPr>
              <a:lnSpc>
                <a:spcPct val="90000"/>
              </a:lnSpc>
              <a:spcAft>
                <a:spcPts val="1200"/>
              </a:spcAft>
            </a:pPr>
            <a:r>
              <a:rPr lang="en-GB" sz="2800" dirty="0"/>
              <a:t>An appropriate balance</a:t>
            </a:r>
            <a:r>
              <a:rPr lang="en-GB" sz="2800" dirty="0">
                <a:solidFill>
                  <a:srgbClr val="FF0000"/>
                </a:solidFill>
              </a:rPr>
              <a:t> </a:t>
            </a:r>
            <a:r>
              <a:rPr lang="en-GB" sz="2800" dirty="0"/>
              <a:t>is required between using demand-led approaches and technology/innovation push to maximise market creation for new varieties</a:t>
            </a:r>
          </a:p>
          <a:p>
            <a:pPr>
              <a:lnSpc>
                <a:spcPct val="90000"/>
              </a:lnSpc>
              <a:spcAft>
                <a:spcPts val="1200"/>
              </a:spcAft>
            </a:pPr>
            <a:r>
              <a:rPr lang="en-GB" sz="2800" dirty="0"/>
              <a:t>Role of plant breeders is much more than just leading crossing or selection programmes </a:t>
            </a:r>
          </a:p>
          <a:p>
            <a:pPr>
              <a:lnSpc>
                <a:spcPct val="90000"/>
              </a:lnSpc>
              <a:spcAft>
                <a:spcPts val="1200"/>
              </a:spcAft>
            </a:pPr>
            <a:r>
              <a:rPr lang="en-GB" sz="2800" dirty="0"/>
              <a:t>The breeder must also be an integrator</a:t>
            </a:r>
            <a:r>
              <a:rPr lang="en-GB" sz="2800" dirty="0">
                <a:solidFill>
                  <a:srgbClr val="FF0000"/>
                </a:solidFill>
              </a:rPr>
              <a:t> </a:t>
            </a:r>
            <a:r>
              <a:rPr lang="en-GB" sz="2800" dirty="0"/>
              <a:t>of inputs and be able to take on board information from a broad range of sources, including non-technical experts</a:t>
            </a:r>
            <a:endParaRPr lang="en-US" sz="2800" dirty="0"/>
          </a:p>
          <a:p>
            <a:pPr>
              <a:lnSpc>
                <a:spcPct val="90000"/>
              </a:lnSpc>
            </a:pPr>
            <a:endParaRPr lang="en-US" sz="2800" dirty="0"/>
          </a:p>
        </p:txBody>
      </p:sp>
      <p:sp>
        <p:nvSpPr>
          <p:cNvPr id="4" name="Slide Number Placeholder 3"/>
          <p:cNvSpPr>
            <a:spLocks noGrp="1"/>
          </p:cNvSpPr>
          <p:nvPr>
            <p:ph type="sldNum" sz="quarter" idx="12"/>
          </p:nvPr>
        </p:nvSpPr>
        <p:spPr>
          <a:xfrm>
            <a:off x="8506373" y="6377371"/>
            <a:ext cx="2844800" cy="365125"/>
          </a:xfrm>
        </p:spPr>
        <p:txBody>
          <a:bodyPr/>
          <a:lstStyle/>
          <a:p>
            <a:endParaRPr lang="en-US" dirty="0">
              <a:solidFill>
                <a:prstClr val="black">
                  <a:tint val="75000"/>
                </a:prstClr>
              </a:solidFill>
              <a:latin typeface="Calibri"/>
            </a:endParaRPr>
          </a:p>
        </p:txBody>
      </p:sp>
    </p:spTree>
    <p:extLst>
      <p:ext uri="{BB962C8B-B14F-4D97-AF65-F5344CB8AC3E}">
        <p14:creationId xmlns:p14="http://schemas.microsoft.com/office/powerpoint/2010/main" val="1146326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5FC33-393F-4FC9-8CAF-4930B938CD4A}"/>
              </a:ext>
            </a:extLst>
          </p:cNvPr>
          <p:cNvSpPr>
            <a:spLocks noGrp="1"/>
          </p:cNvSpPr>
          <p:nvPr>
            <p:ph type="title"/>
          </p:nvPr>
        </p:nvSpPr>
        <p:spPr/>
        <p:txBody>
          <a:bodyPr>
            <a:normAutofit fontScale="90000"/>
          </a:bodyPr>
          <a:lstStyle/>
          <a:p>
            <a:pPr algn="ctr"/>
            <a:r>
              <a:rPr lang="en-GB" b="1" dirty="0"/>
              <a:t>2. Visioning and foresight for setting breeding goals </a:t>
            </a:r>
            <a:br>
              <a:rPr lang="en-GB" dirty="0"/>
            </a:br>
            <a:endParaRPr lang="en-GB" b="1" dirty="0"/>
          </a:p>
        </p:txBody>
      </p:sp>
      <p:sp>
        <p:nvSpPr>
          <p:cNvPr id="3" name="Content Placeholder 2">
            <a:extLst>
              <a:ext uri="{FF2B5EF4-FFF2-40B4-BE49-F238E27FC236}">
                <a16:creationId xmlns:a16="http://schemas.microsoft.com/office/drawing/2014/main" id="{B6A03A5B-36EE-4857-A1AD-EACAD17A1CD1}"/>
              </a:ext>
            </a:extLst>
          </p:cNvPr>
          <p:cNvSpPr>
            <a:spLocks noGrp="1"/>
          </p:cNvSpPr>
          <p:nvPr>
            <p:ph idx="1"/>
          </p:nvPr>
        </p:nvSpPr>
        <p:spPr/>
        <p:txBody>
          <a:bodyPr>
            <a:normAutofit fontScale="92500" lnSpcReduction="10000"/>
          </a:bodyPr>
          <a:lstStyle/>
          <a:p>
            <a:pPr marL="0" lvl="0" indent="0" algn="ctr" defTabSz="457200">
              <a:lnSpc>
                <a:spcPct val="100000"/>
              </a:lnSpc>
              <a:spcBef>
                <a:spcPct val="20000"/>
              </a:spcBef>
              <a:buNone/>
            </a:pPr>
            <a:r>
              <a:rPr lang="en-US" b="1" dirty="0">
                <a:solidFill>
                  <a:prstClr val="black"/>
                </a:solidFill>
              </a:rPr>
              <a:t>Objectives </a:t>
            </a:r>
          </a:p>
          <a:p>
            <a:pPr marL="0" lvl="0" indent="0" algn="ctr" defTabSz="457200">
              <a:lnSpc>
                <a:spcPct val="100000"/>
              </a:lnSpc>
              <a:spcBef>
                <a:spcPct val="20000"/>
              </a:spcBef>
              <a:buNone/>
            </a:pPr>
            <a:endParaRPr lang="en-US" b="1" dirty="0">
              <a:solidFill>
                <a:prstClr val="black"/>
              </a:solidFill>
            </a:endParaRPr>
          </a:p>
          <a:p>
            <a:pPr marL="514350" lvl="0" indent="-514350" defTabSz="457200">
              <a:lnSpc>
                <a:spcPct val="100000"/>
              </a:lnSpc>
              <a:spcBef>
                <a:spcPct val="20000"/>
              </a:spcBef>
              <a:buFont typeface="Arial"/>
              <a:buAutoNum type="arabicPeriod"/>
            </a:pPr>
            <a:r>
              <a:rPr lang="en-US" dirty="0">
                <a:solidFill>
                  <a:prstClr val="black"/>
                </a:solidFill>
              </a:rPr>
              <a:t>To empower plant breeders and R&amp;D leaders to consider future agricultural landscapes in Africa</a:t>
            </a:r>
          </a:p>
          <a:p>
            <a:pPr marL="0" lvl="0" indent="0" defTabSz="457200">
              <a:lnSpc>
                <a:spcPct val="100000"/>
              </a:lnSpc>
              <a:spcBef>
                <a:spcPct val="20000"/>
              </a:spcBef>
              <a:buNone/>
            </a:pPr>
            <a:endParaRPr lang="en-US" dirty="0">
              <a:solidFill>
                <a:prstClr val="black"/>
              </a:solidFill>
            </a:endParaRPr>
          </a:p>
          <a:p>
            <a:pPr marL="0" lvl="0" indent="0" defTabSz="457200">
              <a:lnSpc>
                <a:spcPct val="100000"/>
              </a:lnSpc>
              <a:spcBef>
                <a:spcPct val="20000"/>
              </a:spcBef>
              <a:buNone/>
            </a:pPr>
            <a:r>
              <a:rPr lang="en-US" dirty="0">
                <a:solidFill>
                  <a:prstClr val="black"/>
                </a:solidFill>
              </a:rPr>
              <a:t>2. To equip breeders with methodologies to design new varieties that will 	remain relevant and satisfy market demands over time</a:t>
            </a:r>
          </a:p>
          <a:p>
            <a:pPr marL="0" lvl="0" indent="0" defTabSz="457200">
              <a:lnSpc>
                <a:spcPct val="100000"/>
              </a:lnSpc>
              <a:spcBef>
                <a:spcPct val="20000"/>
              </a:spcBef>
              <a:buNone/>
            </a:pPr>
            <a:endParaRPr lang="en-US" dirty="0">
              <a:solidFill>
                <a:prstClr val="black"/>
              </a:solidFill>
            </a:endParaRPr>
          </a:p>
          <a:p>
            <a:pPr marL="0" lvl="0" indent="0" defTabSz="457200">
              <a:lnSpc>
                <a:spcPct val="100000"/>
              </a:lnSpc>
              <a:spcBef>
                <a:spcPct val="20000"/>
              </a:spcBef>
              <a:buNone/>
            </a:pPr>
            <a:r>
              <a:rPr lang="en-US" dirty="0">
                <a:solidFill>
                  <a:prstClr val="black"/>
                </a:solidFill>
              </a:rPr>
              <a:t>3. To identify drivers that may affect whether farmers 	adopt new varieties in 	the future </a:t>
            </a:r>
            <a:endParaRPr lang="en-AU" dirty="0">
              <a:solidFill>
                <a:prstClr val="black"/>
              </a:solidFill>
            </a:endParaRPr>
          </a:p>
          <a:p>
            <a:endParaRPr lang="en-GB" dirty="0"/>
          </a:p>
        </p:txBody>
      </p:sp>
    </p:spTree>
    <p:extLst>
      <p:ext uri="{BB962C8B-B14F-4D97-AF65-F5344CB8AC3E}">
        <p14:creationId xmlns:p14="http://schemas.microsoft.com/office/powerpoint/2010/main" val="2930757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Autofit/>
          </a:bodyPr>
          <a:lstStyle/>
          <a:p>
            <a:r>
              <a:rPr lang="en-US" altLang="en-US" sz="3600" b="1" dirty="0">
                <a:latin typeface="Calibri" charset="0"/>
                <a:ea typeface="Calibri" charset="0"/>
                <a:cs typeface="Calibri" charset="0"/>
              </a:rPr>
              <a:t>Africa at a Glance:</a:t>
            </a:r>
            <a:br>
              <a:rPr lang="en-US" altLang="en-US" sz="3600" b="1" dirty="0">
                <a:latin typeface="Calibri" charset="0"/>
                <a:ea typeface="Calibri" charset="0"/>
                <a:cs typeface="Calibri" charset="0"/>
              </a:rPr>
            </a:br>
            <a:r>
              <a:rPr lang="en-US" altLang="en-US" sz="3600" b="1" dirty="0">
                <a:latin typeface="Calibri" charset="0"/>
                <a:ea typeface="Calibri" charset="0"/>
                <a:cs typeface="Calibri" charset="0"/>
              </a:rPr>
              <a:t>Agricultural landscape</a:t>
            </a:r>
          </a:p>
        </p:txBody>
      </p:sp>
      <p:sp>
        <p:nvSpPr>
          <p:cNvPr id="3" name="Content Placeholder 2"/>
          <p:cNvSpPr>
            <a:spLocks noGrp="1"/>
          </p:cNvSpPr>
          <p:nvPr>
            <p:ph idx="4294967295"/>
          </p:nvPr>
        </p:nvSpPr>
        <p:spPr>
          <a:xfrm>
            <a:off x="2359568" y="2333286"/>
            <a:ext cx="8119241" cy="4130578"/>
          </a:xfrm>
        </p:spPr>
        <p:txBody>
          <a:bodyPr>
            <a:noAutofit/>
          </a:bodyPr>
          <a:lstStyle/>
          <a:p>
            <a:pPr>
              <a:lnSpc>
                <a:spcPct val="90000"/>
              </a:lnSpc>
              <a:spcAft>
                <a:spcPts val="1200"/>
              </a:spcAft>
              <a:defRPr/>
            </a:pPr>
            <a:r>
              <a:rPr lang="de-CH" sz="2800" dirty="0"/>
              <a:t>Demand growth is fastest in the world</a:t>
            </a:r>
          </a:p>
          <a:p>
            <a:pPr>
              <a:lnSpc>
                <a:spcPct val="90000"/>
              </a:lnSpc>
              <a:spcAft>
                <a:spcPts val="1200"/>
              </a:spcAft>
              <a:defRPr/>
            </a:pPr>
            <a:r>
              <a:rPr lang="de-CH" sz="2800" dirty="0"/>
              <a:t>SSA population c. 800 million </a:t>
            </a:r>
          </a:p>
          <a:p>
            <a:pPr>
              <a:lnSpc>
                <a:spcPct val="90000"/>
              </a:lnSpc>
              <a:spcAft>
                <a:spcPts val="1200"/>
              </a:spcAft>
              <a:defRPr/>
            </a:pPr>
            <a:r>
              <a:rPr lang="de-CH" sz="2800" dirty="0"/>
              <a:t>220 million undernourished </a:t>
            </a:r>
          </a:p>
          <a:p>
            <a:pPr>
              <a:lnSpc>
                <a:spcPct val="90000"/>
              </a:lnSpc>
              <a:spcAft>
                <a:spcPts val="1200"/>
              </a:spcAft>
              <a:defRPr/>
            </a:pPr>
            <a:r>
              <a:rPr lang="de-CH" sz="2800" dirty="0"/>
              <a:t>Mean population growth in SSA is c. 3% </a:t>
            </a:r>
            <a:br>
              <a:rPr lang="de-CH" sz="2800" dirty="0"/>
            </a:br>
            <a:r>
              <a:rPr lang="de-CH" sz="2800" dirty="0"/>
              <a:t>(-ve Europe, 0.5% Rest of the World)</a:t>
            </a:r>
          </a:p>
          <a:p>
            <a:pPr>
              <a:lnSpc>
                <a:spcPct val="90000"/>
              </a:lnSpc>
              <a:spcAft>
                <a:spcPts val="1200"/>
              </a:spcAft>
              <a:defRPr/>
            </a:pPr>
            <a:r>
              <a:rPr lang="de-CH" sz="2800" dirty="0"/>
              <a:t>Population size expected to double in 35 years</a:t>
            </a:r>
          </a:p>
          <a:p>
            <a:pPr>
              <a:lnSpc>
                <a:spcPct val="90000"/>
              </a:lnSpc>
              <a:spcAft>
                <a:spcPts val="1200"/>
              </a:spcAft>
              <a:defRPr/>
            </a:pPr>
            <a:r>
              <a:rPr lang="de-CH" sz="2800" dirty="0"/>
              <a:t>Population growth is double in urban vs. rural areas</a:t>
            </a:r>
          </a:p>
          <a:p>
            <a:pPr>
              <a:lnSpc>
                <a:spcPct val="90000"/>
              </a:lnSpc>
              <a:spcAft>
                <a:spcPts val="1200"/>
              </a:spcAft>
              <a:defRPr/>
            </a:pPr>
            <a:endParaRPr lang="en-US" sz="2800" dirty="0"/>
          </a:p>
        </p:txBody>
      </p:sp>
      <p:sp>
        <p:nvSpPr>
          <p:cNvPr id="15365" name="TextBox 1"/>
          <p:cNvSpPr txBox="1">
            <a:spLocks noChangeArrowheads="1"/>
          </p:cNvSpPr>
          <p:nvPr/>
        </p:nvSpPr>
        <p:spPr bwMode="auto">
          <a:xfrm>
            <a:off x="3746934" y="1686750"/>
            <a:ext cx="4240924" cy="523220"/>
          </a:xfrm>
          <a:prstGeom prst="rect">
            <a:avLst/>
          </a:prstGeom>
          <a:solidFill>
            <a:srgbClr val="FFFF99"/>
          </a:solidFill>
          <a:ln>
            <a:noFill/>
          </a:ln>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de-CH" altLang="en-US" sz="2800" i="1" dirty="0">
                <a:solidFill>
                  <a:prstClr val="black"/>
                </a:solidFill>
                <a:latin typeface="Calibri" charset="0"/>
                <a:ea typeface="Calibri" charset="0"/>
                <a:cs typeface="Calibri" charset="0"/>
              </a:rPr>
              <a:t>Food </a:t>
            </a:r>
            <a:r>
              <a:rPr lang="de-CH" altLang="en-US" sz="2800" i="1" dirty="0" err="1">
                <a:solidFill>
                  <a:prstClr val="black"/>
                </a:solidFill>
                <a:latin typeface="Calibri" charset="0"/>
                <a:ea typeface="Calibri" charset="0"/>
                <a:cs typeface="Calibri" charset="0"/>
              </a:rPr>
              <a:t>supply</a:t>
            </a:r>
            <a:r>
              <a:rPr lang="de-CH" altLang="en-US" sz="2800" i="1" dirty="0">
                <a:solidFill>
                  <a:prstClr val="black"/>
                </a:solidFill>
                <a:latin typeface="Calibri" charset="0"/>
                <a:ea typeface="Calibri" charset="0"/>
                <a:cs typeface="Calibri" charset="0"/>
              </a:rPr>
              <a:t> vs. </a:t>
            </a:r>
            <a:r>
              <a:rPr lang="de-CH" altLang="en-US" sz="2800" i="1" dirty="0" err="1">
                <a:solidFill>
                  <a:prstClr val="black"/>
                </a:solidFill>
                <a:latin typeface="Calibri" charset="0"/>
                <a:ea typeface="Calibri" charset="0"/>
                <a:cs typeface="Calibri" charset="0"/>
              </a:rPr>
              <a:t>demand</a:t>
            </a:r>
            <a:endParaRPr lang="en-US" altLang="en-US" sz="2800" i="1" dirty="0">
              <a:solidFill>
                <a:prstClr val="black"/>
              </a:solidFill>
              <a:latin typeface="Calibri" charset="0"/>
              <a:ea typeface="Calibri" charset="0"/>
              <a:cs typeface="Calibri" charset="0"/>
            </a:endParaRPr>
          </a:p>
        </p:txBody>
      </p:sp>
      <p:sp>
        <p:nvSpPr>
          <p:cNvPr id="5" name="Rectangle 4"/>
          <p:cNvSpPr/>
          <p:nvPr/>
        </p:nvSpPr>
        <p:spPr>
          <a:xfrm rot="16200000">
            <a:off x="479504" y="3997357"/>
            <a:ext cx="2952750" cy="503237"/>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CH" sz="2800" i="1" dirty="0">
                <a:solidFill>
                  <a:prstClr val="black"/>
                </a:solidFill>
                <a:latin typeface="Calibri"/>
              </a:rPr>
              <a:t>Demand</a:t>
            </a:r>
            <a:endParaRPr lang="en-US" sz="2800" i="1" dirty="0">
              <a:solidFill>
                <a:prstClr val="black"/>
              </a:solidFill>
              <a:latin typeface="Calibri"/>
            </a:endParaRPr>
          </a:p>
        </p:txBody>
      </p:sp>
    </p:spTree>
    <p:extLst>
      <p:ext uri="{BB962C8B-B14F-4D97-AF65-F5344CB8AC3E}">
        <p14:creationId xmlns:p14="http://schemas.microsoft.com/office/powerpoint/2010/main" val="1539430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Reasons for the Low Productivity</a:t>
            </a:r>
          </a:p>
        </p:txBody>
      </p:sp>
      <p:sp>
        <p:nvSpPr>
          <p:cNvPr id="5" name="Trapezoid 4"/>
          <p:cNvSpPr/>
          <p:nvPr/>
        </p:nvSpPr>
        <p:spPr>
          <a:xfrm>
            <a:off x="2971800" y="5105400"/>
            <a:ext cx="5791200" cy="1524000"/>
          </a:xfrm>
          <a:prstGeom prst="trapezoid">
            <a:avLst>
              <a:gd name="adj" fmla="val 220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u="sng" dirty="0">
                <a:solidFill>
                  <a:prstClr val="white"/>
                </a:solidFill>
                <a:latin typeface="Calibri"/>
              </a:rPr>
              <a:t>Overall constraints</a:t>
            </a:r>
          </a:p>
          <a:p>
            <a:pPr algn="ctr" defTabSz="457200"/>
            <a:r>
              <a:rPr lang="en-US" sz="2000" dirty="0">
                <a:solidFill>
                  <a:prstClr val="white"/>
                </a:solidFill>
                <a:latin typeface="Calibri"/>
              </a:rPr>
              <a:t>War; corruption; governance; education;  lack of country economies of scale</a:t>
            </a:r>
          </a:p>
          <a:p>
            <a:pPr algn="ctr" defTabSz="457200"/>
            <a:r>
              <a:rPr lang="en-US" sz="2000" dirty="0">
                <a:solidFill>
                  <a:prstClr val="white"/>
                </a:solidFill>
                <a:latin typeface="Calibri"/>
              </a:rPr>
              <a:t>Low inter-regional trade</a:t>
            </a:r>
          </a:p>
          <a:p>
            <a:pPr algn="ctr" defTabSz="457200"/>
            <a:r>
              <a:rPr lang="en-US" sz="2000" dirty="0">
                <a:solidFill>
                  <a:prstClr val="white"/>
                </a:solidFill>
                <a:latin typeface="Calibri"/>
              </a:rPr>
              <a:t>Highest Tariffs</a:t>
            </a:r>
            <a:endParaRPr lang="en-GB" sz="2000" dirty="0">
              <a:solidFill>
                <a:prstClr val="white"/>
              </a:solidFill>
              <a:latin typeface="Calibri"/>
            </a:endParaRPr>
          </a:p>
        </p:txBody>
      </p:sp>
      <p:sp>
        <p:nvSpPr>
          <p:cNvPr id="6" name="Trapezoid 5"/>
          <p:cNvSpPr/>
          <p:nvPr/>
        </p:nvSpPr>
        <p:spPr>
          <a:xfrm>
            <a:off x="3299792" y="3431752"/>
            <a:ext cx="5102087" cy="1648245"/>
          </a:xfrm>
          <a:prstGeom prst="trapezoid">
            <a:avLst>
              <a:gd name="adj" fmla="val 220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u="sng" dirty="0">
                <a:solidFill>
                  <a:prstClr val="white"/>
                </a:solidFill>
                <a:latin typeface="Calibri"/>
              </a:rPr>
              <a:t>Agricultural constraints</a:t>
            </a:r>
          </a:p>
          <a:p>
            <a:pPr algn="ctr" defTabSz="457200"/>
            <a:r>
              <a:rPr lang="en-US" sz="2000" dirty="0">
                <a:solidFill>
                  <a:prstClr val="white"/>
                </a:solidFill>
                <a:latin typeface="Calibri"/>
              </a:rPr>
              <a:t>Infrastructure; land rights</a:t>
            </a:r>
          </a:p>
          <a:p>
            <a:pPr algn="ctr" defTabSz="457200"/>
            <a:r>
              <a:rPr lang="en-US" sz="2000" dirty="0">
                <a:solidFill>
                  <a:prstClr val="white"/>
                </a:solidFill>
                <a:latin typeface="Calibri"/>
              </a:rPr>
              <a:t>African crop diversity/uniqueness</a:t>
            </a:r>
          </a:p>
          <a:p>
            <a:pPr algn="ctr" defTabSz="457200"/>
            <a:r>
              <a:rPr lang="en-US" sz="2000" dirty="0">
                <a:solidFill>
                  <a:prstClr val="white"/>
                </a:solidFill>
                <a:latin typeface="Calibri"/>
              </a:rPr>
              <a:t>Lack of extension/various farming system</a:t>
            </a:r>
          </a:p>
          <a:p>
            <a:pPr algn="ctr" defTabSz="457200"/>
            <a:r>
              <a:rPr lang="en-US" sz="2000" dirty="0">
                <a:solidFill>
                  <a:prstClr val="white"/>
                </a:solidFill>
                <a:latin typeface="Calibri"/>
              </a:rPr>
              <a:t>Lack of storage</a:t>
            </a:r>
          </a:p>
        </p:txBody>
      </p:sp>
      <p:sp>
        <p:nvSpPr>
          <p:cNvPr id="7" name="Trapezoid 6"/>
          <p:cNvSpPr/>
          <p:nvPr/>
        </p:nvSpPr>
        <p:spPr>
          <a:xfrm>
            <a:off x="3886200" y="1808968"/>
            <a:ext cx="3962400" cy="1582317"/>
          </a:xfrm>
          <a:prstGeom prst="trapezoid">
            <a:avLst>
              <a:gd name="adj" fmla="val 220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u="sng" dirty="0">
                <a:solidFill>
                  <a:prstClr val="white"/>
                </a:solidFill>
                <a:latin typeface="Calibri"/>
              </a:rPr>
              <a:t>Input market constraints</a:t>
            </a:r>
          </a:p>
          <a:p>
            <a:pPr algn="ctr" defTabSz="457200"/>
            <a:r>
              <a:rPr lang="en-US" sz="2000" dirty="0">
                <a:solidFill>
                  <a:prstClr val="white"/>
                </a:solidFill>
                <a:latin typeface="Calibri"/>
              </a:rPr>
              <a:t>Seed laws/industry</a:t>
            </a:r>
          </a:p>
          <a:p>
            <a:pPr algn="ctr" defTabSz="457200"/>
            <a:r>
              <a:rPr lang="en-US" sz="2000" dirty="0">
                <a:solidFill>
                  <a:prstClr val="white"/>
                </a:solidFill>
                <a:latin typeface="Calibri"/>
              </a:rPr>
              <a:t>local fertilizer industry</a:t>
            </a:r>
          </a:p>
          <a:p>
            <a:pPr algn="ctr" defTabSz="457200"/>
            <a:r>
              <a:rPr lang="en-US" sz="2000" dirty="0">
                <a:solidFill>
                  <a:prstClr val="white"/>
                </a:solidFill>
                <a:latin typeface="Calibri"/>
              </a:rPr>
              <a:t>Distribution system</a:t>
            </a:r>
          </a:p>
          <a:p>
            <a:pPr algn="ctr" defTabSz="457200"/>
            <a:r>
              <a:rPr lang="en-US" sz="2000" dirty="0">
                <a:solidFill>
                  <a:prstClr val="white"/>
                </a:solidFill>
                <a:latin typeface="Calibri"/>
              </a:rPr>
              <a:t>Credit availability</a:t>
            </a:r>
          </a:p>
        </p:txBody>
      </p:sp>
      <p:sp>
        <p:nvSpPr>
          <p:cNvPr id="8" name="TextBox 7"/>
          <p:cNvSpPr txBox="1"/>
          <p:nvPr/>
        </p:nvSpPr>
        <p:spPr>
          <a:xfrm>
            <a:off x="1676401" y="5830670"/>
            <a:ext cx="1228221" cy="646331"/>
          </a:xfrm>
          <a:prstGeom prst="rect">
            <a:avLst/>
          </a:prstGeom>
          <a:noFill/>
        </p:spPr>
        <p:txBody>
          <a:bodyPr wrap="none" rtlCol="0">
            <a:spAutoFit/>
          </a:bodyPr>
          <a:lstStyle/>
          <a:p>
            <a:pPr defTabSz="457200"/>
            <a:r>
              <a:rPr lang="en-US" dirty="0">
                <a:solidFill>
                  <a:prstClr val="black"/>
                </a:solidFill>
                <a:latin typeface="Calibri"/>
              </a:rPr>
              <a:t>Source:</a:t>
            </a:r>
          </a:p>
          <a:p>
            <a:pPr defTabSz="457200"/>
            <a:r>
              <a:rPr lang="en-US" dirty="0">
                <a:solidFill>
                  <a:prstClr val="black"/>
                </a:solidFill>
                <a:latin typeface="Calibri"/>
              </a:rPr>
              <a:t>J L Shoham</a:t>
            </a:r>
            <a:endParaRPr lang="en-GB" dirty="0">
              <a:solidFill>
                <a:prstClr val="black"/>
              </a:solidFill>
              <a:latin typeface="Calibri"/>
            </a:endParaRPr>
          </a:p>
        </p:txBody>
      </p:sp>
      <p:sp>
        <p:nvSpPr>
          <p:cNvPr id="9" name="Rectangle 8"/>
          <p:cNvSpPr/>
          <p:nvPr/>
        </p:nvSpPr>
        <p:spPr>
          <a:xfrm>
            <a:off x="8206154" y="3046274"/>
            <a:ext cx="1828800" cy="1754327"/>
          </a:xfrm>
          <a:prstGeom prst="rect">
            <a:avLst/>
          </a:prstGeom>
        </p:spPr>
        <p:txBody>
          <a:bodyPr wrap="square">
            <a:spAutoFit/>
          </a:bodyPr>
          <a:lstStyle/>
          <a:p>
            <a:pPr defTabSz="457200"/>
            <a:r>
              <a:rPr lang="en-US" dirty="0">
                <a:solidFill>
                  <a:prstClr val="black"/>
                </a:solidFill>
                <a:latin typeface="Calibri"/>
              </a:rPr>
              <a:t>Rapid Urbanization growth (lack of access to land, degradation of natural resources</a:t>
            </a:r>
          </a:p>
        </p:txBody>
      </p:sp>
      <p:sp>
        <p:nvSpPr>
          <p:cNvPr id="10" name="Rectangle 9"/>
          <p:cNvSpPr/>
          <p:nvPr/>
        </p:nvSpPr>
        <p:spPr>
          <a:xfrm>
            <a:off x="1828800" y="1894584"/>
            <a:ext cx="1828800" cy="1094146"/>
          </a:xfrm>
          <a:prstGeom prst="rect">
            <a:avLst/>
          </a:prstGeom>
        </p:spPr>
        <p:txBody>
          <a:bodyPr wrap="square">
            <a:spAutoFit/>
          </a:bodyPr>
          <a:lstStyle/>
          <a:p>
            <a:pPr defTabSz="457200">
              <a:lnSpc>
                <a:spcPct val="90000"/>
              </a:lnSpc>
              <a:spcBef>
                <a:spcPts val="1200"/>
              </a:spcBef>
              <a:spcAft>
                <a:spcPts val="2400"/>
              </a:spcAft>
            </a:pPr>
            <a:r>
              <a:rPr lang="en-US" dirty="0">
                <a:solidFill>
                  <a:srgbClr val="C0504D"/>
                </a:solidFill>
                <a:latin typeface="Calibri"/>
              </a:rPr>
              <a:t>Poor access to markets (lack of access to resources/inputs)</a:t>
            </a:r>
          </a:p>
        </p:txBody>
      </p:sp>
      <p:sp>
        <p:nvSpPr>
          <p:cNvPr id="11" name="Rectangle 10"/>
          <p:cNvSpPr/>
          <p:nvPr/>
        </p:nvSpPr>
        <p:spPr>
          <a:xfrm>
            <a:off x="1676400" y="3465618"/>
            <a:ext cx="1828800" cy="1343445"/>
          </a:xfrm>
          <a:prstGeom prst="rect">
            <a:avLst/>
          </a:prstGeom>
        </p:spPr>
        <p:txBody>
          <a:bodyPr wrap="square">
            <a:spAutoFit/>
          </a:bodyPr>
          <a:lstStyle/>
          <a:p>
            <a:pPr defTabSz="457200">
              <a:lnSpc>
                <a:spcPct val="90000"/>
              </a:lnSpc>
              <a:spcBef>
                <a:spcPts val="1200"/>
              </a:spcBef>
              <a:spcAft>
                <a:spcPts val="2400"/>
              </a:spcAft>
            </a:pPr>
            <a:r>
              <a:rPr lang="en-US" dirty="0">
                <a:solidFill>
                  <a:srgbClr val="C0504D"/>
                </a:solidFill>
                <a:latin typeface="Calibri"/>
              </a:rPr>
              <a:t>Low investment in agricultural research, training and extension services</a:t>
            </a:r>
          </a:p>
        </p:txBody>
      </p:sp>
      <p:sp>
        <p:nvSpPr>
          <p:cNvPr id="12" name="Up-Down Arrow 11"/>
          <p:cNvSpPr/>
          <p:nvPr/>
        </p:nvSpPr>
        <p:spPr>
          <a:xfrm>
            <a:off x="9755193" y="1688123"/>
            <a:ext cx="917079" cy="3575539"/>
          </a:xfrm>
          <a:prstGeom prst="upDownArrow">
            <a:avLst>
              <a:gd name="adj1" fmla="val 50000"/>
              <a:gd name="adj2" fmla="val 46667"/>
            </a:avLst>
          </a:prstGeom>
          <a:solidFill>
            <a:schemeClr val="accent1"/>
          </a:solidFill>
        </p:spPr>
        <p:style>
          <a:lnRef idx="1">
            <a:schemeClr val="accent1"/>
          </a:lnRef>
          <a:fillRef idx="3">
            <a:schemeClr val="accent1"/>
          </a:fillRef>
          <a:effectRef idx="2">
            <a:schemeClr val="accent1"/>
          </a:effectRef>
          <a:fontRef idx="minor">
            <a:schemeClr val="lt1"/>
          </a:fontRef>
        </p:style>
        <p:txBody>
          <a:bodyPr vert="vert270" wrap="square" rtlCol="0" anchor="ctr">
            <a:spAutoFit/>
          </a:bodyPr>
          <a:lstStyle/>
          <a:p>
            <a:pPr algn="ctr" defTabSz="457200"/>
            <a:r>
              <a:rPr lang="en-US" b="1" dirty="0">
                <a:solidFill>
                  <a:srgbClr val="C0504D"/>
                </a:solidFill>
                <a:latin typeface="Calibri"/>
              </a:rPr>
              <a:t>WEAK PRIVATE SECTOR</a:t>
            </a:r>
          </a:p>
        </p:txBody>
      </p:sp>
    </p:spTree>
    <p:extLst>
      <p:ext uri="{BB962C8B-B14F-4D97-AF65-F5344CB8AC3E}">
        <p14:creationId xmlns:p14="http://schemas.microsoft.com/office/powerpoint/2010/main" val="1326957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noAutofit/>
          </a:bodyPr>
          <a:lstStyle/>
          <a:p>
            <a:r>
              <a:rPr lang="en-US" sz="4000" b="1" dirty="0"/>
              <a:t>Strategies for Transforming African Agriculture</a:t>
            </a:r>
          </a:p>
        </p:txBody>
      </p:sp>
      <p:sp>
        <p:nvSpPr>
          <p:cNvPr id="3" name="Content Placeholder 2"/>
          <p:cNvSpPr>
            <a:spLocks noGrp="1"/>
          </p:cNvSpPr>
          <p:nvPr>
            <p:ph idx="1"/>
          </p:nvPr>
        </p:nvSpPr>
        <p:spPr>
          <a:xfrm>
            <a:off x="1981200" y="1600201"/>
            <a:ext cx="8525435" cy="4525963"/>
          </a:xfrm>
        </p:spPr>
        <p:txBody>
          <a:bodyPr>
            <a:noAutofit/>
          </a:bodyPr>
          <a:lstStyle/>
          <a:p>
            <a:pPr>
              <a:lnSpc>
                <a:spcPct val="90000"/>
              </a:lnSpc>
              <a:spcBef>
                <a:spcPts val="0"/>
              </a:spcBef>
              <a:spcAft>
                <a:spcPts val="1200"/>
              </a:spcAft>
            </a:pPr>
            <a:r>
              <a:rPr lang="en-US" sz="2800" dirty="0"/>
              <a:t>Improving agricultural productivity</a:t>
            </a:r>
          </a:p>
          <a:p>
            <a:pPr>
              <a:lnSpc>
                <a:spcPct val="90000"/>
              </a:lnSpc>
              <a:spcBef>
                <a:spcPts val="0"/>
              </a:spcBef>
              <a:spcAft>
                <a:spcPts val="1200"/>
              </a:spcAft>
            </a:pPr>
            <a:r>
              <a:rPr lang="en-US" sz="2800" dirty="0"/>
              <a:t>Availability and widespread use of quality farm inputs and technologies, including crop biotechnologies</a:t>
            </a:r>
          </a:p>
          <a:p>
            <a:pPr>
              <a:lnSpc>
                <a:spcPct val="90000"/>
              </a:lnSpc>
              <a:spcBef>
                <a:spcPts val="0"/>
              </a:spcBef>
              <a:spcAft>
                <a:spcPts val="1200"/>
              </a:spcAft>
            </a:pPr>
            <a:r>
              <a:rPr lang="en-US" sz="2800" dirty="0"/>
              <a:t>Facilitating growth in agricultural markets and trade</a:t>
            </a:r>
          </a:p>
          <a:p>
            <a:pPr>
              <a:lnSpc>
                <a:spcPct val="90000"/>
              </a:lnSpc>
              <a:spcBef>
                <a:spcPts val="0"/>
              </a:spcBef>
              <a:spcAft>
                <a:spcPts val="1200"/>
              </a:spcAft>
            </a:pPr>
            <a:r>
              <a:rPr lang="en-US" sz="2800" dirty="0"/>
              <a:t>Investing in public infrastructure for agricultural growth</a:t>
            </a:r>
          </a:p>
          <a:p>
            <a:pPr>
              <a:lnSpc>
                <a:spcPct val="90000"/>
              </a:lnSpc>
              <a:spcBef>
                <a:spcPts val="0"/>
              </a:spcBef>
              <a:spcAft>
                <a:spcPts val="1200"/>
              </a:spcAft>
            </a:pPr>
            <a:r>
              <a:rPr lang="en-US" sz="2800" dirty="0"/>
              <a:t>Reducing rural vulnerability and insecurity</a:t>
            </a:r>
          </a:p>
          <a:p>
            <a:pPr>
              <a:lnSpc>
                <a:spcPct val="90000"/>
              </a:lnSpc>
              <a:spcBef>
                <a:spcPts val="0"/>
              </a:spcBef>
              <a:spcAft>
                <a:spcPts val="1200"/>
              </a:spcAft>
            </a:pPr>
            <a:r>
              <a:rPr lang="en-US" sz="2800" dirty="0"/>
              <a:t>Improving agricultural policy and institutions</a:t>
            </a:r>
          </a:p>
          <a:p>
            <a:pPr>
              <a:lnSpc>
                <a:spcPct val="90000"/>
              </a:lnSpc>
              <a:spcBef>
                <a:spcPts val="0"/>
              </a:spcBef>
              <a:spcAft>
                <a:spcPts val="1200"/>
              </a:spcAft>
            </a:pPr>
            <a:r>
              <a:rPr lang="en-US" sz="2800" b="1" dirty="0"/>
              <a:t>Foresight and visioning to meet market/consumers’ demands</a:t>
            </a:r>
          </a:p>
        </p:txBody>
      </p:sp>
    </p:spTree>
    <p:extLst>
      <p:ext uri="{BB962C8B-B14F-4D97-AF65-F5344CB8AC3E}">
        <p14:creationId xmlns:p14="http://schemas.microsoft.com/office/powerpoint/2010/main" val="956633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b="1" dirty="0">
                <a:ea typeface="Calibri"/>
                <a:cs typeface="Times New Roman"/>
              </a:rPr>
            </a:br>
            <a:r>
              <a:rPr lang="en-GB" b="1" dirty="0">
                <a:ea typeface="Calibri"/>
                <a:cs typeface="Times New Roman"/>
              </a:rPr>
              <a:t>Integrating foresight into new variety design </a:t>
            </a:r>
            <a:br>
              <a:rPr lang="en-AU" sz="4000" dirty="0">
                <a:ea typeface="Calibri"/>
                <a:cs typeface="Times New Roman"/>
              </a:rPr>
            </a:br>
            <a:endParaRPr lang="en-AU" dirty="0"/>
          </a:p>
        </p:txBody>
      </p:sp>
      <p:sp>
        <p:nvSpPr>
          <p:cNvPr id="3" name="Content Placeholder 2"/>
          <p:cNvSpPr>
            <a:spLocks noGrp="1"/>
          </p:cNvSpPr>
          <p:nvPr>
            <p:ph idx="1"/>
          </p:nvPr>
        </p:nvSpPr>
        <p:spPr/>
        <p:txBody>
          <a:bodyPr>
            <a:normAutofit/>
          </a:bodyPr>
          <a:lstStyle/>
          <a:p>
            <a:pPr lvl="0">
              <a:buFont typeface="Symbol"/>
              <a:buChar char=""/>
            </a:pPr>
            <a:r>
              <a:rPr lang="en-GB" dirty="0">
                <a:ea typeface="MS Mincho"/>
                <a:cs typeface="Times New Roman"/>
              </a:rPr>
              <a:t>Foresight methods are used to review existing variety designs or as a starting point to create new designs </a:t>
            </a:r>
          </a:p>
          <a:p>
            <a:pPr lvl="0">
              <a:buFont typeface="Symbol"/>
              <a:buChar char=""/>
            </a:pPr>
            <a:r>
              <a:rPr lang="en-GB" dirty="0">
                <a:ea typeface="MS Mincho"/>
                <a:cs typeface="Times New Roman"/>
              </a:rPr>
              <a:t>Every trait characteristic in each product profile should be analysed and a decision taken if the trait and benchmark is likely to remain relevant over time required for variety development </a:t>
            </a:r>
            <a:endParaRPr lang="en-AU" sz="2800" dirty="0">
              <a:ea typeface="Calibri"/>
              <a:cs typeface="Times New Roman"/>
            </a:endParaRPr>
          </a:p>
          <a:p>
            <a:endParaRPr lang="en-AU" dirty="0"/>
          </a:p>
        </p:txBody>
      </p:sp>
    </p:spTree>
    <p:extLst>
      <p:ext uri="{BB962C8B-B14F-4D97-AF65-F5344CB8AC3E}">
        <p14:creationId xmlns:p14="http://schemas.microsoft.com/office/powerpoint/2010/main" val="3204451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4000" b="1" dirty="0"/>
            </a:br>
            <a:r>
              <a:rPr lang="en-GB" sz="4000" b="1" dirty="0"/>
              <a:t>3. Understanding clients’ needs</a:t>
            </a:r>
            <a:endParaRPr lang="en-US" sz="4000" b="1" dirty="0"/>
          </a:p>
        </p:txBody>
      </p:sp>
      <p:sp>
        <p:nvSpPr>
          <p:cNvPr id="3" name="Content Placeholder 2"/>
          <p:cNvSpPr>
            <a:spLocks noGrp="1"/>
          </p:cNvSpPr>
          <p:nvPr>
            <p:ph idx="1"/>
          </p:nvPr>
        </p:nvSpPr>
        <p:spPr>
          <a:xfrm>
            <a:off x="1744718" y="1600201"/>
            <a:ext cx="8466083" cy="4839447"/>
          </a:xfrm>
        </p:spPr>
        <p:txBody>
          <a:bodyPr>
            <a:noAutofit/>
          </a:bodyPr>
          <a:lstStyle/>
          <a:p>
            <a:pPr marL="0" indent="0" algn="ctr">
              <a:buNone/>
            </a:pPr>
            <a:r>
              <a:rPr lang="en-US" sz="2800" b="1" dirty="0"/>
              <a:t>Objectives </a:t>
            </a:r>
          </a:p>
          <a:p>
            <a:pPr marL="0" indent="0">
              <a:buNone/>
            </a:pPr>
            <a:r>
              <a:rPr lang="en-US" sz="2800" dirty="0"/>
              <a:t>1. To equip breeders with the knowledge and methods to 	understand clients and their value chains, their needs, 	what they prefer and are prepared to pay for in a new 	variety </a:t>
            </a:r>
            <a:endParaRPr lang="en-AU" sz="2800" dirty="0"/>
          </a:p>
          <a:p>
            <a:pPr marL="0" indent="0">
              <a:buNone/>
            </a:pPr>
            <a:r>
              <a:rPr lang="en-US" sz="2800" dirty="0"/>
              <a:t>2. To understand markets and the need, importance and 	principles of market research and best practices to 	guide the information gathering from clients and crop 	value chains to drive and validate new variety designs </a:t>
            </a:r>
            <a:endParaRPr lang="en-AU" sz="2800" dirty="0"/>
          </a:p>
          <a:p>
            <a:pPr marL="0" indent="0">
              <a:spcAft>
                <a:spcPts val="600"/>
              </a:spcAft>
              <a:buNone/>
            </a:pPr>
            <a:endParaRPr lang="en-US" sz="2800" dirty="0"/>
          </a:p>
          <a:p>
            <a:pPr marL="0" indent="0">
              <a:spcAft>
                <a:spcPts val="600"/>
              </a:spcAft>
              <a:buNone/>
            </a:pPr>
            <a:endParaRPr lang="en-US" sz="2800" dirty="0"/>
          </a:p>
          <a:p>
            <a:pPr marL="0" indent="0">
              <a:spcAft>
                <a:spcPts val="600"/>
              </a:spcAft>
              <a:buNone/>
            </a:pPr>
            <a:endParaRPr lang="en-US" sz="2800" dirty="0">
              <a:solidFill>
                <a:srgbClr val="000000"/>
              </a:solidFill>
            </a:endParaRPr>
          </a:p>
        </p:txBody>
      </p:sp>
      <p:sp>
        <p:nvSpPr>
          <p:cNvPr id="4" name="Slide Number Placeholder 3"/>
          <p:cNvSpPr>
            <a:spLocks noGrp="1"/>
          </p:cNvSpPr>
          <p:nvPr>
            <p:ph type="sldNum" sz="quarter" idx="12"/>
          </p:nvPr>
        </p:nvSpPr>
        <p:spPr/>
        <p:txBody>
          <a:bodyPr/>
          <a:lstStyle/>
          <a:p>
            <a:endParaRPr lang="en-US" dirty="0">
              <a:solidFill>
                <a:prstClr val="black">
                  <a:tint val="75000"/>
                </a:prstClr>
              </a:solidFill>
              <a:latin typeface="Calibri"/>
            </a:endParaRPr>
          </a:p>
        </p:txBody>
      </p:sp>
    </p:spTree>
    <p:extLst>
      <p:ext uri="{BB962C8B-B14F-4D97-AF65-F5344CB8AC3E}">
        <p14:creationId xmlns:p14="http://schemas.microsoft.com/office/powerpoint/2010/main" val="3035148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00015-D160-4DDE-9F9D-D68020D00004}"/>
              </a:ext>
            </a:extLst>
          </p:cNvPr>
          <p:cNvSpPr>
            <a:spLocks noGrp="1"/>
          </p:cNvSpPr>
          <p:nvPr>
            <p:ph type="title"/>
          </p:nvPr>
        </p:nvSpPr>
        <p:spPr/>
        <p:txBody>
          <a:bodyPr/>
          <a:lstStyle/>
          <a:p>
            <a:pPr algn="ctr"/>
            <a:r>
              <a:rPr lang="en-GB" b="1" dirty="0"/>
              <a:t>Overview </a:t>
            </a:r>
          </a:p>
        </p:txBody>
      </p:sp>
      <p:sp>
        <p:nvSpPr>
          <p:cNvPr id="3" name="Content Placeholder 2">
            <a:extLst>
              <a:ext uri="{FF2B5EF4-FFF2-40B4-BE49-F238E27FC236}">
                <a16:creationId xmlns:a16="http://schemas.microsoft.com/office/drawing/2014/main" id="{52D00F67-6E9A-48DA-9480-766A51DB75E9}"/>
              </a:ext>
            </a:extLst>
          </p:cNvPr>
          <p:cNvSpPr>
            <a:spLocks noGrp="1"/>
          </p:cNvSpPr>
          <p:nvPr>
            <p:ph idx="1"/>
          </p:nvPr>
        </p:nvSpPr>
        <p:spPr/>
        <p:txBody>
          <a:bodyPr/>
          <a:lstStyle/>
          <a:p>
            <a:pPr marL="514350" indent="-514350">
              <a:buFont typeface="+mj-lt"/>
              <a:buAutoNum type="arabicPeriod"/>
            </a:pPr>
            <a:r>
              <a:rPr lang="en-GB" dirty="0"/>
              <a:t>Principles of demand-led plant variety design </a:t>
            </a:r>
          </a:p>
          <a:p>
            <a:pPr marL="514350" indent="-514350">
              <a:buFont typeface="+mj-lt"/>
              <a:buAutoNum type="arabicPeriod"/>
            </a:pPr>
            <a:r>
              <a:rPr lang="en-GB" dirty="0"/>
              <a:t>Visioning and foresight for setting breeding goals </a:t>
            </a:r>
          </a:p>
          <a:p>
            <a:pPr marL="514350" indent="-514350">
              <a:buFont typeface="+mj-lt"/>
              <a:buAutoNum type="arabicPeriod"/>
            </a:pPr>
            <a:r>
              <a:rPr lang="en-GB" dirty="0"/>
              <a:t>Understanding clients’ needs </a:t>
            </a:r>
          </a:p>
          <a:p>
            <a:pPr marL="514350" indent="-514350">
              <a:buFont typeface="+mj-lt"/>
              <a:buAutoNum type="arabicPeriod"/>
            </a:pPr>
            <a:r>
              <a:rPr lang="en-GB" dirty="0"/>
              <a:t>New variety design and product profiling </a:t>
            </a:r>
          </a:p>
          <a:p>
            <a:pPr marL="514350" indent="-514350">
              <a:buFont typeface="+mj-lt"/>
              <a:buAutoNum type="arabicPeriod"/>
            </a:pPr>
            <a:r>
              <a:rPr lang="en-GB" dirty="0"/>
              <a:t>Variety development strategy and stage plan </a:t>
            </a:r>
          </a:p>
          <a:p>
            <a:pPr marL="514350" indent="-514350">
              <a:buFont typeface="+mj-lt"/>
              <a:buAutoNum type="arabicPeriod"/>
            </a:pPr>
            <a:r>
              <a:rPr lang="en-GB" dirty="0"/>
              <a:t>Monitoring, evaluation and learning </a:t>
            </a:r>
          </a:p>
          <a:p>
            <a:pPr marL="514350" indent="-514350">
              <a:buFont typeface="+mj-lt"/>
              <a:buAutoNum type="arabicPeriod"/>
            </a:pPr>
            <a:r>
              <a:rPr lang="en-GB" dirty="0"/>
              <a:t>Making the business case for investment in new variety development </a:t>
            </a:r>
          </a:p>
          <a:p>
            <a:endParaRPr lang="en-GB" dirty="0"/>
          </a:p>
        </p:txBody>
      </p:sp>
    </p:spTree>
    <p:extLst>
      <p:ext uri="{BB962C8B-B14F-4D97-AF65-F5344CB8AC3E}">
        <p14:creationId xmlns:p14="http://schemas.microsoft.com/office/powerpoint/2010/main" val="814414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Understanding Clients’ needs</a:t>
            </a:r>
          </a:p>
        </p:txBody>
      </p:sp>
      <p:sp>
        <p:nvSpPr>
          <p:cNvPr id="3" name="Content Placeholder 2"/>
          <p:cNvSpPr>
            <a:spLocks noGrp="1"/>
          </p:cNvSpPr>
          <p:nvPr>
            <p:ph idx="1"/>
          </p:nvPr>
        </p:nvSpPr>
        <p:spPr>
          <a:xfrm>
            <a:off x="2263588" y="1600201"/>
            <a:ext cx="7947212" cy="4839447"/>
          </a:xfrm>
        </p:spPr>
        <p:txBody>
          <a:bodyPr>
            <a:noAutofit/>
          </a:bodyPr>
          <a:lstStyle/>
          <a:p>
            <a:pPr marL="514350" indent="-514350">
              <a:spcAft>
                <a:spcPts val="600"/>
              </a:spcAft>
              <a:buFont typeface="+mj-lt"/>
              <a:buAutoNum type="arabicPeriod"/>
            </a:pPr>
            <a:r>
              <a:rPr lang="en-US" sz="2800" dirty="0"/>
              <a:t>Crops and their Uses </a:t>
            </a:r>
          </a:p>
          <a:p>
            <a:pPr marL="514350" indent="-514350">
              <a:spcAft>
                <a:spcPts val="600"/>
              </a:spcAft>
              <a:buFont typeface="+mj-lt"/>
              <a:buAutoNum type="arabicPeriod"/>
            </a:pPr>
            <a:r>
              <a:rPr lang="en-US" sz="2800" dirty="0">
                <a:solidFill>
                  <a:srgbClr val="000000"/>
                </a:solidFill>
              </a:rPr>
              <a:t>Clients and Stakeholders</a:t>
            </a:r>
          </a:p>
          <a:p>
            <a:pPr marL="514350" indent="-514350">
              <a:spcAft>
                <a:spcPts val="600"/>
              </a:spcAft>
              <a:buFont typeface="+mj-lt"/>
              <a:buAutoNum type="arabicPeriod"/>
            </a:pPr>
            <a:r>
              <a:rPr lang="en-US" sz="2800" dirty="0">
                <a:solidFill>
                  <a:srgbClr val="000000"/>
                </a:solidFill>
              </a:rPr>
              <a:t>Markets and Market Segments</a:t>
            </a:r>
          </a:p>
          <a:p>
            <a:pPr marL="514350" indent="-514350">
              <a:spcAft>
                <a:spcPts val="600"/>
              </a:spcAft>
              <a:buFont typeface="+mj-lt"/>
              <a:buAutoNum type="arabicPeriod"/>
            </a:pPr>
            <a:r>
              <a:rPr lang="en-US" sz="2800" dirty="0">
                <a:solidFill>
                  <a:srgbClr val="000000"/>
                </a:solidFill>
              </a:rPr>
              <a:t>Clients within Value Chains</a:t>
            </a:r>
          </a:p>
          <a:p>
            <a:pPr marL="514350" indent="-514350">
              <a:spcAft>
                <a:spcPts val="600"/>
              </a:spcAft>
              <a:buFont typeface="+mj-lt"/>
              <a:buAutoNum type="arabicPeriod"/>
            </a:pPr>
            <a:r>
              <a:rPr lang="en-US" sz="2800" dirty="0">
                <a:solidFill>
                  <a:srgbClr val="000000"/>
                </a:solidFill>
              </a:rPr>
              <a:t>Understanding Markets and Market Research </a:t>
            </a:r>
          </a:p>
          <a:p>
            <a:pPr marL="0" indent="0">
              <a:spcAft>
                <a:spcPts val="600"/>
              </a:spcAft>
              <a:buNone/>
            </a:pPr>
            <a:endParaRPr lang="en-US" sz="2800" dirty="0">
              <a:solidFill>
                <a:srgbClr val="000000"/>
              </a:solidFill>
            </a:endParaRPr>
          </a:p>
        </p:txBody>
      </p:sp>
      <p:sp>
        <p:nvSpPr>
          <p:cNvPr id="4" name="Slide Number Placeholder 3"/>
          <p:cNvSpPr>
            <a:spLocks noGrp="1"/>
          </p:cNvSpPr>
          <p:nvPr>
            <p:ph type="sldNum" sz="quarter" idx="12"/>
          </p:nvPr>
        </p:nvSpPr>
        <p:spPr/>
        <p:txBody>
          <a:bodyPr/>
          <a:lstStyle/>
          <a:p>
            <a:endParaRPr lang="en-US" dirty="0">
              <a:solidFill>
                <a:prstClr val="black">
                  <a:tint val="75000"/>
                </a:prstClr>
              </a:solidFill>
              <a:latin typeface="Calibri"/>
            </a:endParaRPr>
          </a:p>
        </p:txBody>
      </p:sp>
    </p:spTree>
    <p:extLst>
      <p:ext uri="{BB962C8B-B14F-4D97-AF65-F5344CB8AC3E}">
        <p14:creationId xmlns:p14="http://schemas.microsoft.com/office/powerpoint/2010/main" val="1073081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b="1" dirty="0"/>
              <a:t>Simplified Tomato Value Chain in Ghana Market Segments</a:t>
            </a:r>
          </a:p>
        </p:txBody>
      </p:sp>
      <p:grpSp>
        <p:nvGrpSpPr>
          <p:cNvPr id="11" name="Group 10"/>
          <p:cNvGrpSpPr/>
          <p:nvPr/>
        </p:nvGrpSpPr>
        <p:grpSpPr>
          <a:xfrm>
            <a:off x="2736110" y="1719074"/>
            <a:ext cx="6681316" cy="4951578"/>
            <a:chOff x="1480014" y="577211"/>
            <a:chExt cx="5476877" cy="5443178"/>
          </a:xfrm>
        </p:grpSpPr>
        <p:cxnSp>
          <p:nvCxnSpPr>
            <p:cNvPr id="12" name="Straight Connector 11"/>
            <p:cNvCxnSpPr/>
            <p:nvPr/>
          </p:nvCxnSpPr>
          <p:spPr>
            <a:xfrm flipV="1">
              <a:off x="4324321" y="5389979"/>
              <a:ext cx="901031" cy="0"/>
            </a:xfrm>
            <a:prstGeom prst="line">
              <a:avLst/>
            </a:prstGeom>
            <a:ln>
              <a:solidFill>
                <a:srgbClr val="000000"/>
              </a:solidFill>
              <a:prstDash val="sysDash"/>
            </a:ln>
          </p:spPr>
          <p:style>
            <a:lnRef idx="2">
              <a:schemeClr val="accent4"/>
            </a:lnRef>
            <a:fillRef idx="0">
              <a:schemeClr val="accent4"/>
            </a:fillRef>
            <a:effectRef idx="1">
              <a:schemeClr val="accent4"/>
            </a:effectRef>
            <a:fontRef idx="minor">
              <a:schemeClr val="tx1"/>
            </a:fontRef>
          </p:style>
        </p:cxnSp>
        <p:cxnSp>
          <p:nvCxnSpPr>
            <p:cNvPr id="13" name="Straight Connector 12"/>
            <p:cNvCxnSpPr/>
            <p:nvPr/>
          </p:nvCxnSpPr>
          <p:spPr>
            <a:xfrm flipV="1">
              <a:off x="4171921" y="4211939"/>
              <a:ext cx="901031" cy="0"/>
            </a:xfrm>
            <a:prstGeom prst="line">
              <a:avLst/>
            </a:prstGeom>
            <a:ln>
              <a:solidFill>
                <a:srgbClr val="000000"/>
              </a:solidFill>
              <a:prstDash val="sysDash"/>
            </a:ln>
          </p:spPr>
          <p:style>
            <a:lnRef idx="2">
              <a:schemeClr val="accent4"/>
            </a:lnRef>
            <a:fillRef idx="0">
              <a:schemeClr val="accent4"/>
            </a:fillRef>
            <a:effectRef idx="1">
              <a:schemeClr val="accent4"/>
            </a:effectRef>
            <a:fontRef idx="minor">
              <a:schemeClr val="tx1"/>
            </a:fontRef>
          </p:style>
        </p:cxnSp>
        <p:sp>
          <p:nvSpPr>
            <p:cNvPr id="14" name="Rectangle 13"/>
            <p:cNvSpPr/>
            <p:nvPr/>
          </p:nvSpPr>
          <p:spPr>
            <a:xfrm>
              <a:off x="1480014" y="577212"/>
              <a:ext cx="1563724" cy="995990"/>
            </a:xfrm>
            <a:prstGeom prst="rect">
              <a:avLst/>
            </a:prstGeom>
            <a:solidFill>
              <a:srgbClr val="FFFF00"/>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457200"/>
              <a:r>
                <a:rPr lang="en-US" dirty="0">
                  <a:solidFill>
                    <a:prstClr val="black"/>
                  </a:solidFill>
                  <a:latin typeface="Calibri"/>
                </a:rPr>
                <a:t>Seed </a:t>
              </a:r>
              <a:r>
                <a:rPr lang="en-US">
                  <a:solidFill>
                    <a:prstClr val="black"/>
                  </a:solidFill>
                  <a:latin typeface="Calibri"/>
                </a:rPr>
                <a:t>producers/</a:t>
              </a:r>
            </a:p>
            <a:p>
              <a:pPr algn="ctr" defTabSz="457200"/>
              <a:r>
                <a:rPr lang="en-US" dirty="0">
                  <a:solidFill>
                    <a:prstClr val="black"/>
                  </a:solidFill>
                  <a:latin typeface="Calibri"/>
                </a:rPr>
                <a:t>suppliers</a:t>
              </a:r>
            </a:p>
          </p:txBody>
        </p:sp>
        <p:sp>
          <p:nvSpPr>
            <p:cNvPr id="15" name="Rectangle 14"/>
            <p:cNvSpPr/>
            <p:nvPr/>
          </p:nvSpPr>
          <p:spPr>
            <a:xfrm>
              <a:off x="3248253" y="1736004"/>
              <a:ext cx="1204818" cy="667485"/>
            </a:xfrm>
            <a:prstGeom prst="rect">
              <a:avLst/>
            </a:prstGeom>
            <a:solidFill>
              <a:srgbClr val="FFFF00"/>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457200"/>
              <a:r>
                <a:rPr lang="en-US" dirty="0">
                  <a:solidFill>
                    <a:prstClr val="black"/>
                  </a:solidFill>
                  <a:latin typeface="Calibri"/>
                </a:rPr>
                <a:t>Farmers</a:t>
              </a:r>
            </a:p>
          </p:txBody>
        </p:sp>
        <p:sp>
          <p:nvSpPr>
            <p:cNvPr id="16" name="Rectangle 15"/>
            <p:cNvSpPr/>
            <p:nvPr/>
          </p:nvSpPr>
          <p:spPr>
            <a:xfrm>
              <a:off x="3242382" y="2816371"/>
              <a:ext cx="1204818" cy="667485"/>
            </a:xfrm>
            <a:prstGeom prst="rect">
              <a:avLst/>
            </a:prstGeom>
            <a:solidFill>
              <a:srgbClr val="FFFF00"/>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457200"/>
              <a:r>
                <a:rPr lang="en-US">
                  <a:solidFill>
                    <a:prstClr val="black"/>
                  </a:solidFill>
                  <a:latin typeface="Calibri"/>
                </a:rPr>
                <a:t>Market Queens</a:t>
              </a:r>
              <a:endParaRPr lang="en-US" dirty="0">
                <a:solidFill>
                  <a:prstClr val="black"/>
                </a:solidFill>
                <a:latin typeface="Calibri"/>
              </a:endParaRPr>
            </a:p>
          </p:txBody>
        </p:sp>
        <p:sp>
          <p:nvSpPr>
            <p:cNvPr id="17" name="Rectangle 16"/>
            <p:cNvSpPr/>
            <p:nvPr/>
          </p:nvSpPr>
          <p:spPr>
            <a:xfrm>
              <a:off x="3248253" y="3913772"/>
              <a:ext cx="1204818" cy="667485"/>
            </a:xfrm>
            <a:prstGeom prst="rect">
              <a:avLst/>
            </a:prstGeom>
            <a:solidFill>
              <a:srgbClr val="FFFF00"/>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457200"/>
              <a:r>
                <a:rPr lang="en-US" dirty="0">
                  <a:solidFill>
                    <a:prstClr val="black"/>
                  </a:solidFill>
                  <a:latin typeface="Calibri"/>
                </a:rPr>
                <a:t>Retailer</a:t>
              </a:r>
            </a:p>
          </p:txBody>
        </p:sp>
        <p:sp>
          <p:nvSpPr>
            <p:cNvPr id="18" name="Rectangle 17"/>
            <p:cNvSpPr/>
            <p:nvPr/>
          </p:nvSpPr>
          <p:spPr>
            <a:xfrm>
              <a:off x="3144696" y="5016580"/>
              <a:ext cx="1375956" cy="667485"/>
            </a:xfrm>
            <a:prstGeom prst="rect">
              <a:avLst/>
            </a:prstGeom>
            <a:solidFill>
              <a:srgbClr val="FFFF00"/>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457200"/>
              <a:r>
                <a:rPr lang="en-US" dirty="0">
                  <a:solidFill>
                    <a:prstClr val="black"/>
                  </a:solidFill>
                  <a:latin typeface="Calibri"/>
                </a:rPr>
                <a:t>Consumers</a:t>
              </a:r>
            </a:p>
          </p:txBody>
        </p:sp>
        <p:sp>
          <p:nvSpPr>
            <p:cNvPr id="19" name="Rectangle 18"/>
            <p:cNvSpPr/>
            <p:nvPr/>
          </p:nvSpPr>
          <p:spPr>
            <a:xfrm>
              <a:off x="4568232" y="577211"/>
              <a:ext cx="2123401" cy="1012272"/>
            </a:xfrm>
            <a:prstGeom prst="rect">
              <a:avLst/>
            </a:prstGeom>
            <a:solidFill>
              <a:srgbClr val="FFFF00"/>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457200"/>
              <a:r>
                <a:rPr lang="en-US" dirty="0">
                  <a:solidFill>
                    <a:prstClr val="black"/>
                  </a:solidFill>
                  <a:latin typeface="Calibri"/>
                </a:rPr>
                <a:t>Local seed producers/farmer saved seeds (informal)</a:t>
              </a:r>
            </a:p>
          </p:txBody>
        </p:sp>
        <p:sp>
          <p:nvSpPr>
            <p:cNvPr id="20" name="Rectangle 19"/>
            <p:cNvSpPr/>
            <p:nvPr/>
          </p:nvSpPr>
          <p:spPr>
            <a:xfrm>
              <a:off x="4861290" y="5041000"/>
              <a:ext cx="2095601" cy="979389"/>
            </a:xfrm>
            <a:prstGeom prst="rect">
              <a:avLst/>
            </a:prstGeom>
            <a:solidFill>
              <a:srgbClr val="FFFF00"/>
            </a:solidFill>
            <a:ln/>
          </p:spPr>
          <p:style>
            <a:lnRef idx="1">
              <a:schemeClr val="accent4"/>
            </a:lnRef>
            <a:fillRef idx="2">
              <a:schemeClr val="accent4"/>
            </a:fillRef>
            <a:effectRef idx="1">
              <a:schemeClr val="accent4"/>
            </a:effectRef>
            <a:fontRef idx="minor">
              <a:schemeClr val="dk1"/>
            </a:fontRef>
          </p:style>
          <p:txBody>
            <a:bodyPr rtlCol="0" anchor="ctr"/>
            <a:lstStyle/>
            <a:p>
              <a:pPr marL="342900" indent="-342900" defTabSz="457200">
                <a:buFontTx/>
                <a:buAutoNum type="arabicPeriod"/>
              </a:pPr>
              <a:r>
                <a:rPr lang="en-US" dirty="0">
                  <a:solidFill>
                    <a:prstClr val="black"/>
                  </a:solidFill>
                  <a:latin typeface="Calibri"/>
                </a:rPr>
                <a:t>Hotels &amp; Restaurants</a:t>
              </a:r>
            </a:p>
            <a:p>
              <a:pPr marL="342900" indent="-342900" defTabSz="457200">
                <a:buFontTx/>
                <a:buAutoNum type="arabicPeriod"/>
              </a:pPr>
              <a:r>
                <a:rPr lang="en-US" dirty="0">
                  <a:solidFill>
                    <a:prstClr val="black"/>
                  </a:solidFill>
                  <a:latin typeface="Calibri"/>
                </a:rPr>
                <a:t>Local households</a:t>
              </a:r>
            </a:p>
            <a:p>
              <a:pPr marL="342900" indent="-342900" defTabSz="457200">
                <a:buFontTx/>
                <a:buAutoNum type="arabicPeriod"/>
              </a:pPr>
              <a:r>
                <a:rPr lang="en-US" dirty="0">
                  <a:solidFill>
                    <a:prstClr val="black"/>
                  </a:solidFill>
                  <a:latin typeface="Calibri"/>
                </a:rPr>
                <a:t>Expatriates</a:t>
              </a:r>
            </a:p>
          </p:txBody>
        </p:sp>
        <p:sp>
          <p:nvSpPr>
            <p:cNvPr id="21" name="Rectangle 20"/>
            <p:cNvSpPr/>
            <p:nvPr/>
          </p:nvSpPr>
          <p:spPr>
            <a:xfrm>
              <a:off x="4861290" y="3793177"/>
              <a:ext cx="2095600" cy="858042"/>
            </a:xfrm>
            <a:prstGeom prst="rect">
              <a:avLst/>
            </a:prstGeom>
            <a:solidFill>
              <a:srgbClr val="FFFF00"/>
            </a:solidFill>
            <a:ln/>
          </p:spPr>
          <p:style>
            <a:lnRef idx="1">
              <a:schemeClr val="accent4"/>
            </a:lnRef>
            <a:fillRef idx="2">
              <a:schemeClr val="accent4"/>
            </a:fillRef>
            <a:effectRef idx="1">
              <a:schemeClr val="accent4"/>
            </a:effectRef>
            <a:fontRef idx="minor">
              <a:schemeClr val="dk1"/>
            </a:fontRef>
          </p:style>
          <p:txBody>
            <a:bodyPr rtlCol="0" anchor="ctr"/>
            <a:lstStyle/>
            <a:p>
              <a:pPr marL="342900" indent="-342900" defTabSz="457200">
                <a:buFontTx/>
                <a:buAutoNum type="arabicPeriod"/>
              </a:pPr>
              <a:r>
                <a:rPr lang="en-US" dirty="0">
                  <a:solidFill>
                    <a:prstClr val="black"/>
                  </a:solidFill>
                  <a:latin typeface="Calibri"/>
                </a:rPr>
                <a:t>Open market</a:t>
              </a:r>
            </a:p>
            <a:p>
              <a:pPr marL="342900" indent="-342900" defTabSz="457200">
                <a:buFontTx/>
                <a:buAutoNum type="arabicPeriod"/>
              </a:pPr>
              <a:r>
                <a:rPr lang="en-US" dirty="0">
                  <a:solidFill>
                    <a:prstClr val="black"/>
                  </a:solidFill>
                  <a:latin typeface="Calibri"/>
                </a:rPr>
                <a:t>Roadside grocery</a:t>
              </a:r>
            </a:p>
            <a:p>
              <a:pPr marL="342900" indent="-342900" defTabSz="457200">
                <a:buFontTx/>
                <a:buAutoNum type="arabicPeriod"/>
              </a:pPr>
              <a:r>
                <a:rPr lang="en-US" dirty="0">
                  <a:solidFill>
                    <a:prstClr val="black"/>
                  </a:solidFill>
                  <a:latin typeface="Calibri"/>
                </a:rPr>
                <a:t>Supermarkets</a:t>
              </a:r>
            </a:p>
          </p:txBody>
        </p:sp>
        <p:cxnSp>
          <p:nvCxnSpPr>
            <p:cNvPr id="22" name="Straight Arrow Connector 21"/>
            <p:cNvCxnSpPr/>
            <p:nvPr/>
          </p:nvCxnSpPr>
          <p:spPr>
            <a:xfrm>
              <a:off x="3826112" y="2452340"/>
              <a:ext cx="0" cy="29891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Elbow Connector 22"/>
            <p:cNvCxnSpPr/>
            <p:nvPr/>
          </p:nvCxnSpPr>
          <p:spPr>
            <a:xfrm rot="10800000" flipV="1">
              <a:off x="4536933" y="1670884"/>
              <a:ext cx="884750" cy="482534"/>
            </a:xfrm>
            <a:prstGeom prst="bentConnector3">
              <a:avLst>
                <a:gd name="adj1" fmla="val 2154"/>
              </a:avLst>
            </a:prstGeom>
            <a:ln>
              <a:tailEnd type="arrow"/>
            </a:ln>
          </p:spPr>
          <p:style>
            <a:lnRef idx="2">
              <a:schemeClr val="dk1"/>
            </a:lnRef>
            <a:fillRef idx="0">
              <a:schemeClr val="dk1"/>
            </a:fillRef>
            <a:effectRef idx="1">
              <a:schemeClr val="dk1"/>
            </a:effectRef>
            <a:fontRef idx="minor">
              <a:schemeClr val="tx1"/>
            </a:fontRef>
          </p:style>
        </p:cxnSp>
        <p:cxnSp>
          <p:nvCxnSpPr>
            <p:cNvPr id="24" name="Elbow Connector 23"/>
            <p:cNvCxnSpPr/>
            <p:nvPr/>
          </p:nvCxnSpPr>
          <p:spPr>
            <a:xfrm rot="10800000" flipH="1" flipV="1">
              <a:off x="2273822" y="1670884"/>
              <a:ext cx="884750" cy="482534"/>
            </a:xfrm>
            <a:prstGeom prst="bentConnector3">
              <a:avLst>
                <a:gd name="adj1" fmla="val 2154"/>
              </a:avLst>
            </a:prstGeom>
            <a:ln>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a:off x="3826112" y="3544454"/>
              <a:ext cx="0" cy="29891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a:off x="3826112" y="4634939"/>
              <a:ext cx="0" cy="29891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3" name="Slide Number Placeholder 2"/>
          <p:cNvSpPr>
            <a:spLocks noGrp="1"/>
          </p:cNvSpPr>
          <p:nvPr>
            <p:ph type="sldNum" sz="quarter" idx="12"/>
          </p:nvPr>
        </p:nvSpPr>
        <p:spPr/>
        <p:txBody>
          <a:bodyPr/>
          <a:lstStyle/>
          <a:p>
            <a:endParaRPr lang="en-US" dirty="0">
              <a:solidFill>
                <a:prstClr val="black">
                  <a:tint val="75000"/>
                </a:prstClr>
              </a:solidFill>
              <a:latin typeface="Calibri"/>
            </a:endParaRPr>
          </a:p>
        </p:txBody>
      </p:sp>
    </p:spTree>
    <p:extLst>
      <p:ext uri="{BB962C8B-B14F-4D97-AF65-F5344CB8AC3E}">
        <p14:creationId xmlns:p14="http://schemas.microsoft.com/office/powerpoint/2010/main" val="581320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Fresh Tomatoes, their Uses and Pricing Segments</a:t>
            </a:r>
          </a:p>
        </p:txBody>
      </p:sp>
      <p:pic>
        <p:nvPicPr>
          <p:cNvPr id="5" name="Picture 4" descr="\\CHWSFC01VFIL16\t611443$\Documents\Demand-led breeding\Ghana tomato implementation\large vine tomatoes.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604493" y="1801905"/>
            <a:ext cx="3366617" cy="2128835"/>
          </a:xfrm>
          <a:prstGeom prst="rect">
            <a:avLst/>
          </a:prstGeom>
          <a:noFill/>
          <a:ln>
            <a:noFill/>
          </a:ln>
        </p:spPr>
      </p:pic>
      <p:sp>
        <p:nvSpPr>
          <p:cNvPr id="6" name="Text Box 2"/>
          <p:cNvSpPr txBox="1">
            <a:spLocks noChangeArrowheads="1"/>
          </p:cNvSpPr>
          <p:nvPr/>
        </p:nvSpPr>
        <p:spPr bwMode="auto">
          <a:xfrm>
            <a:off x="1791536" y="3944188"/>
            <a:ext cx="2959758" cy="1085010"/>
          </a:xfrm>
          <a:prstGeom prst="rect">
            <a:avLst/>
          </a:prstGeom>
          <a:noFill/>
          <a:ln w="9525">
            <a:noFill/>
            <a:miter lim="800000"/>
            <a:headEnd/>
            <a:tailEnd/>
          </a:ln>
        </p:spPr>
        <p:txBody>
          <a:bodyPr rot="0" vert="horz" wrap="square" lIns="91440" tIns="45720" rIns="91440" bIns="45720" anchor="ctr" anchorCtr="0">
            <a:noAutofit/>
          </a:bodyPr>
          <a:lstStyle/>
          <a:p>
            <a:pPr defTabSz="457200">
              <a:spcAft>
                <a:spcPts val="1200"/>
              </a:spcAft>
            </a:pPr>
            <a:r>
              <a:rPr lang="en-US" dirty="0">
                <a:solidFill>
                  <a:prstClr val="black"/>
                </a:solidFill>
                <a:latin typeface="Calibri"/>
                <a:ea typeface="Calibri" charset="0"/>
                <a:cs typeface="Times New Roman" charset="0"/>
              </a:rPr>
              <a:t>Type:     Large tomatoes</a:t>
            </a:r>
            <a:br>
              <a:rPr lang="en-US" dirty="0">
                <a:solidFill>
                  <a:prstClr val="black"/>
                </a:solidFill>
                <a:latin typeface="Calibri"/>
                <a:ea typeface="Calibri" charset="0"/>
                <a:cs typeface="Times New Roman" charset="0"/>
              </a:rPr>
            </a:br>
            <a:r>
              <a:rPr lang="en-US" dirty="0">
                <a:solidFill>
                  <a:prstClr val="black"/>
                </a:solidFill>
                <a:latin typeface="Calibri"/>
                <a:ea typeface="Calibri" charset="0"/>
                <a:cs typeface="Times New Roman" charset="0"/>
              </a:rPr>
              <a:t>Use:       Fresh sliced, cooking</a:t>
            </a:r>
            <a:br>
              <a:rPr lang="en-US" dirty="0">
                <a:solidFill>
                  <a:prstClr val="black"/>
                </a:solidFill>
                <a:latin typeface="Calibri"/>
                <a:ea typeface="Calibri" charset="0"/>
                <a:cs typeface="Times New Roman" charset="0"/>
              </a:rPr>
            </a:br>
            <a:r>
              <a:rPr lang="en-US" dirty="0">
                <a:solidFill>
                  <a:prstClr val="black"/>
                </a:solidFill>
                <a:latin typeface="Calibri"/>
                <a:ea typeface="Calibri" charset="0"/>
                <a:cs typeface="Times New Roman" charset="0"/>
              </a:rPr>
              <a:t>Pricing:  Economy price</a:t>
            </a:r>
          </a:p>
        </p:txBody>
      </p:sp>
      <p:pic>
        <p:nvPicPr>
          <p:cNvPr id="7" name="Picture 6" descr="\\CHWSFC01VFIL16\t611443$\Documents\Demand-led breeding\Ghana tomato implementation\vine mini tomatos .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039559" y="1801904"/>
            <a:ext cx="3009219" cy="2128836"/>
          </a:xfrm>
          <a:prstGeom prst="rect">
            <a:avLst/>
          </a:prstGeom>
          <a:noFill/>
          <a:ln>
            <a:noFill/>
          </a:ln>
        </p:spPr>
      </p:pic>
      <p:sp>
        <p:nvSpPr>
          <p:cNvPr id="8" name="Text Box 2"/>
          <p:cNvSpPr txBox="1">
            <a:spLocks noChangeArrowheads="1"/>
          </p:cNvSpPr>
          <p:nvPr/>
        </p:nvSpPr>
        <p:spPr bwMode="auto">
          <a:xfrm>
            <a:off x="5026112" y="3944187"/>
            <a:ext cx="2888195" cy="1083600"/>
          </a:xfrm>
          <a:prstGeom prst="rect">
            <a:avLst/>
          </a:prstGeom>
          <a:noFill/>
          <a:ln w="9525">
            <a:noFill/>
            <a:miter lim="800000"/>
            <a:headEnd/>
            <a:tailEnd/>
          </a:ln>
        </p:spPr>
        <p:txBody>
          <a:bodyPr rot="0" vert="horz" wrap="square" lIns="91440" tIns="45720" rIns="91440" bIns="45720" anchor="ctr" anchorCtr="0">
            <a:noAutofit/>
          </a:bodyPr>
          <a:lstStyle/>
          <a:p>
            <a:pPr defTabSz="457200">
              <a:spcAft>
                <a:spcPts val="1200"/>
              </a:spcAft>
            </a:pPr>
            <a:r>
              <a:rPr lang="en-US" dirty="0">
                <a:solidFill>
                  <a:prstClr val="black"/>
                </a:solidFill>
                <a:latin typeface="Calibri"/>
                <a:ea typeface="Calibri" charset="0"/>
                <a:cs typeface="Times New Roman" charset="0"/>
              </a:rPr>
              <a:t>Type:     Cherry (on the vine)</a:t>
            </a:r>
            <a:br>
              <a:rPr lang="en-US" dirty="0">
                <a:solidFill>
                  <a:prstClr val="black"/>
                </a:solidFill>
                <a:latin typeface="Calibri"/>
                <a:ea typeface="Calibri" charset="0"/>
                <a:cs typeface="Times New Roman" charset="0"/>
              </a:rPr>
            </a:br>
            <a:r>
              <a:rPr lang="en-US" dirty="0">
                <a:solidFill>
                  <a:prstClr val="black"/>
                </a:solidFill>
                <a:latin typeface="Calibri"/>
                <a:ea typeface="Calibri" charset="0"/>
                <a:cs typeface="Times New Roman" charset="0"/>
              </a:rPr>
              <a:t>Use:	      Salads</a:t>
            </a:r>
            <a:br>
              <a:rPr lang="en-US" dirty="0">
                <a:solidFill>
                  <a:prstClr val="black"/>
                </a:solidFill>
                <a:latin typeface="Calibri"/>
                <a:ea typeface="Calibri" charset="0"/>
                <a:cs typeface="Times New Roman" charset="0"/>
              </a:rPr>
            </a:br>
            <a:r>
              <a:rPr lang="en-US" dirty="0">
                <a:solidFill>
                  <a:prstClr val="black"/>
                </a:solidFill>
                <a:latin typeface="Calibri"/>
                <a:ea typeface="Calibri" charset="0"/>
                <a:cs typeface="Times New Roman" charset="0"/>
              </a:rPr>
              <a:t>Pricing:  Mid-range price</a:t>
            </a:r>
          </a:p>
        </p:txBody>
      </p:sp>
      <p:pic>
        <p:nvPicPr>
          <p:cNvPr id="9" name="Picture 8" descr="\\CHWSFC01VFIL16\t611443$\Documents\Demand-led breeding\Ghana tomato implementation\Plum yellow tomatos 2 .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8117227" y="1801904"/>
            <a:ext cx="2490009" cy="2128836"/>
          </a:xfrm>
          <a:prstGeom prst="rect">
            <a:avLst/>
          </a:prstGeom>
          <a:noFill/>
          <a:ln>
            <a:noFill/>
          </a:ln>
        </p:spPr>
      </p:pic>
      <p:sp>
        <p:nvSpPr>
          <p:cNvPr id="10" name="Text Box 2"/>
          <p:cNvSpPr txBox="1">
            <a:spLocks noChangeArrowheads="1"/>
          </p:cNvSpPr>
          <p:nvPr/>
        </p:nvSpPr>
        <p:spPr bwMode="auto">
          <a:xfrm>
            <a:off x="7900860" y="3929270"/>
            <a:ext cx="2807483" cy="1085070"/>
          </a:xfrm>
          <a:prstGeom prst="rect">
            <a:avLst/>
          </a:prstGeom>
          <a:noFill/>
          <a:ln w="9525">
            <a:noFill/>
            <a:miter lim="800000"/>
            <a:headEnd/>
            <a:tailEnd/>
          </a:ln>
        </p:spPr>
        <p:txBody>
          <a:bodyPr rot="0" vert="horz" wrap="square" lIns="91440" tIns="45720" rIns="91440" bIns="45720" anchor="ctr" anchorCtr="0">
            <a:noAutofit/>
          </a:bodyPr>
          <a:lstStyle/>
          <a:p>
            <a:pPr defTabSz="457200">
              <a:spcAft>
                <a:spcPts val="1200"/>
              </a:spcAft>
            </a:pPr>
            <a:r>
              <a:rPr lang="en-US" dirty="0">
                <a:solidFill>
                  <a:prstClr val="black"/>
                </a:solidFill>
                <a:latin typeface="Calibri"/>
                <a:ea typeface="Calibri" charset="0"/>
                <a:cs typeface="Times New Roman" charset="0"/>
              </a:rPr>
              <a:t>Type:     Mini, amber plum</a:t>
            </a:r>
            <a:br>
              <a:rPr lang="en-US" dirty="0">
                <a:solidFill>
                  <a:prstClr val="black"/>
                </a:solidFill>
                <a:latin typeface="Calibri"/>
                <a:ea typeface="Calibri" charset="0"/>
                <a:cs typeface="Times New Roman" charset="0"/>
              </a:rPr>
            </a:br>
            <a:r>
              <a:rPr lang="en-US" dirty="0">
                <a:solidFill>
                  <a:prstClr val="black"/>
                </a:solidFill>
                <a:latin typeface="Calibri"/>
                <a:ea typeface="Calibri" charset="0"/>
                <a:cs typeface="Times New Roman" charset="0"/>
              </a:rPr>
              <a:t>Use:       Salads and snacking</a:t>
            </a:r>
            <a:br>
              <a:rPr lang="en-US" dirty="0">
                <a:solidFill>
                  <a:prstClr val="black"/>
                </a:solidFill>
                <a:latin typeface="Calibri"/>
                <a:ea typeface="Calibri" charset="0"/>
                <a:cs typeface="Times New Roman" charset="0"/>
              </a:rPr>
            </a:br>
            <a:r>
              <a:rPr lang="en-US" dirty="0">
                <a:solidFill>
                  <a:prstClr val="black"/>
                </a:solidFill>
                <a:latin typeface="Calibri"/>
                <a:ea typeface="Calibri" charset="0"/>
                <a:cs typeface="Times New Roman" charset="0"/>
              </a:rPr>
              <a:t>Pricing:  Premium price</a:t>
            </a:r>
          </a:p>
        </p:txBody>
      </p:sp>
      <p:sp>
        <p:nvSpPr>
          <p:cNvPr id="3" name="Slide Number Placeholder 2"/>
          <p:cNvSpPr>
            <a:spLocks noGrp="1"/>
          </p:cNvSpPr>
          <p:nvPr>
            <p:ph type="sldNum" sz="quarter" idx="12"/>
          </p:nvPr>
        </p:nvSpPr>
        <p:spPr/>
        <p:txBody>
          <a:bodyPr/>
          <a:lstStyle/>
          <a:p>
            <a:endParaRPr lang="en-US" dirty="0">
              <a:solidFill>
                <a:prstClr val="black">
                  <a:tint val="75000"/>
                </a:prstClr>
              </a:solidFill>
              <a:latin typeface="Calibri"/>
            </a:endParaRPr>
          </a:p>
        </p:txBody>
      </p:sp>
    </p:spTree>
    <p:extLst>
      <p:ext uri="{BB962C8B-B14F-4D97-AF65-F5344CB8AC3E}">
        <p14:creationId xmlns:p14="http://schemas.microsoft.com/office/powerpoint/2010/main" val="111996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Clients within Value Chains</a:t>
            </a:r>
          </a:p>
        </p:txBody>
      </p:sp>
      <p:sp>
        <p:nvSpPr>
          <p:cNvPr id="3" name="Content Placeholder 2"/>
          <p:cNvSpPr>
            <a:spLocks noGrp="1"/>
          </p:cNvSpPr>
          <p:nvPr>
            <p:ph idx="1"/>
          </p:nvPr>
        </p:nvSpPr>
        <p:spPr>
          <a:xfrm>
            <a:off x="1618596" y="1600201"/>
            <a:ext cx="8986354" cy="4525963"/>
          </a:xfrm>
        </p:spPr>
        <p:txBody>
          <a:bodyPr>
            <a:noAutofit/>
          </a:bodyPr>
          <a:lstStyle/>
          <a:p>
            <a:pPr>
              <a:lnSpc>
                <a:spcPct val="90000"/>
              </a:lnSpc>
              <a:spcBef>
                <a:spcPts val="600"/>
              </a:spcBef>
              <a:spcAft>
                <a:spcPts val="1200"/>
              </a:spcAft>
            </a:pPr>
            <a:r>
              <a:rPr lang="en-US" sz="2800" dirty="0"/>
              <a:t>Different clients in value chains have different requirements and often cannot all be satisfied with the same variety, especially when there are specialist properties required for processing </a:t>
            </a:r>
          </a:p>
          <a:p>
            <a:pPr>
              <a:lnSpc>
                <a:spcPct val="90000"/>
              </a:lnSpc>
              <a:spcBef>
                <a:spcPts val="600"/>
              </a:spcBef>
              <a:spcAft>
                <a:spcPts val="1200"/>
              </a:spcAft>
            </a:pPr>
            <a:r>
              <a:rPr lang="en-US" sz="2800" dirty="0"/>
              <a:t>Breeders should have regular contact with clients in all parts of the value chain and involve them in new variety design</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64302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r>
              <a:rPr lang="en-GB" b="1" dirty="0"/>
              <a:t>Ugandan bean value network  </a:t>
            </a:r>
            <a:br>
              <a:rPr lang="en-AU" b="1" dirty="0"/>
            </a:br>
            <a:endParaRPr lang="en-AU" b="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3943" y="2058610"/>
            <a:ext cx="5944115" cy="3609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9654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Implications for the Role of the Breeder</a:t>
            </a:r>
          </a:p>
        </p:txBody>
      </p:sp>
      <p:sp>
        <p:nvSpPr>
          <p:cNvPr id="3" name="Content Placeholder 2"/>
          <p:cNvSpPr>
            <a:spLocks noGrp="1"/>
          </p:cNvSpPr>
          <p:nvPr>
            <p:ph idx="1"/>
          </p:nvPr>
        </p:nvSpPr>
        <p:spPr>
          <a:xfrm>
            <a:off x="1981200" y="1600201"/>
            <a:ext cx="8229600" cy="4839447"/>
          </a:xfrm>
        </p:spPr>
        <p:txBody>
          <a:bodyPr>
            <a:noAutofit/>
          </a:bodyPr>
          <a:lstStyle/>
          <a:p>
            <a:pPr lvl="0">
              <a:lnSpc>
                <a:spcPct val="90000"/>
              </a:lnSpc>
              <a:buFont typeface="Arial" panose="020B0604020202020204" pitchFamily="34" charset="0"/>
              <a:buChar char="•"/>
            </a:pPr>
            <a:r>
              <a:rPr lang="en-US" sz="2800" b="1" dirty="0"/>
              <a:t>The business of breeding</a:t>
            </a:r>
            <a:r>
              <a:rPr lang="en-US" sz="2800" dirty="0"/>
              <a:t> – Demand–led approaches  	require breeders to learn the </a:t>
            </a:r>
            <a:r>
              <a:rPr lang="en-US" sz="2800" i="1" dirty="0"/>
              <a:t>“business of plant 	breeding” </a:t>
            </a:r>
            <a:r>
              <a:rPr lang="en-US" sz="2800" dirty="0"/>
              <a:t>and be able to gather and assimilate 	information from multiple clients and sources within 	crop value chains</a:t>
            </a:r>
            <a:br>
              <a:rPr lang="en-US" sz="2800" dirty="0"/>
            </a:br>
            <a:endParaRPr lang="en-US" sz="2800" dirty="0"/>
          </a:p>
          <a:p>
            <a:pPr lvl="0">
              <a:lnSpc>
                <a:spcPct val="90000"/>
              </a:lnSpc>
            </a:pPr>
            <a:r>
              <a:rPr lang="en-US" sz="2800" b="1" dirty="0"/>
              <a:t>Partnering and collaboration</a:t>
            </a:r>
            <a:r>
              <a:rPr lang="en-US" sz="2800" dirty="0"/>
              <a:t> – Breeders need to broaden their reach, influence and know-how beyond their technical competencies and to be able to manage collaborations and partnerships with  both the public and private sectors</a:t>
            </a:r>
          </a:p>
        </p:txBody>
      </p:sp>
      <p:sp>
        <p:nvSpPr>
          <p:cNvPr id="4" name="Slide Number Placeholder 3"/>
          <p:cNvSpPr>
            <a:spLocks noGrp="1"/>
          </p:cNvSpPr>
          <p:nvPr>
            <p:ph type="sldNum" sz="quarter" idx="12"/>
          </p:nvPr>
        </p:nvSpPr>
        <p:spPr/>
        <p:txBody>
          <a:bodyPr/>
          <a:lstStyle/>
          <a:p>
            <a:endParaRPr lang="en-US" dirty="0">
              <a:solidFill>
                <a:prstClr val="black">
                  <a:tint val="75000"/>
                </a:prstClr>
              </a:solidFill>
              <a:latin typeface="Calibri"/>
            </a:endParaRPr>
          </a:p>
        </p:txBody>
      </p:sp>
    </p:spTree>
    <p:extLst>
      <p:ext uri="{BB962C8B-B14F-4D97-AF65-F5344CB8AC3E}">
        <p14:creationId xmlns:p14="http://schemas.microsoft.com/office/powerpoint/2010/main" val="1692602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4000" b="1" dirty="0">
                <a:latin typeface="Calibri" charset="0"/>
                <a:ea typeface="Calibri" charset="0"/>
                <a:cs typeface="Calibri" charset="0"/>
              </a:rPr>
            </a:br>
            <a:br>
              <a:rPr lang="en-US" sz="4000" b="1" dirty="0">
                <a:latin typeface="Calibri" charset="0"/>
                <a:ea typeface="Calibri" charset="0"/>
                <a:cs typeface="Calibri" charset="0"/>
              </a:rPr>
            </a:br>
            <a:r>
              <a:rPr lang="en-US" sz="4000" b="1" dirty="0">
                <a:latin typeface="Calibri" charset="0"/>
                <a:ea typeface="Calibri" charset="0"/>
                <a:cs typeface="Calibri" charset="0"/>
              </a:rPr>
              <a:t>4. </a:t>
            </a:r>
            <a:r>
              <a:rPr lang="en-GB" sz="4000" b="1" dirty="0"/>
              <a:t>New variety design and product profiling </a:t>
            </a:r>
            <a:br>
              <a:rPr lang="en-GB" sz="4000" b="1" dirty="0"/>
            </a:br>
            <a:br>
              <a:rPr lang="en-GB" sz="4000" b="1" dirty="0"/>
            </a:br>
            <a:endParaRPr lang="en-US" sz="4000" b="1" dirty="0">
              <a:latin typeface="Calibri" charset="0"/>
              <a:ea typeface="Calibri" charset="0"/>
              <a:cs typeface="Calibri" charset="0"/>
            </a:endParaRPr>
          </a:p>
        </p:txBody>
      </p:sp>
      <p:sp>
        <p:nvSpPr>
          <p:cNvPr id="3" name="Content Placeholder 2"/>
          <p:cNvSpPr>
            <a:spLocks noGrp="1"/>
          </p:cNvSpPr>
          <p:nvPr>
            <p:ph idx="1"/>
          </p:nvPr>
        </p:nvSpPr>
        <p:spPr>
          <a:xfrm>
            <a:off x="1698813" y="1417638"/>
            <a:ext cx="8858828" cy="5172348"/>
          </a:xfrm>
        </p:spPr>
        <p:txBody>
          <a:bodyPr>
            <a:noAutofit/>
          </a:bodyPr>
          <a:lstStyle/>
          <a:p>
            <a:pPr marL="0" indent="0" algn="ctr">
              <a:lnSpc>
                <a:spcPct val="90000"/>
              </a:lnSpc>
              <a:spcBef>
                <a:spcPts val="0"/>
              </a:spcBef>
              <a:spcAft>
                <a:spcPts val="1200"/>
              </a:spcAft>
              <a:buNone/>
            </a:pPr>
            <a:r>
              <a:rPr lang="en-US" sz="2800" b="1" dirty="0">
                <a:latin typeface="Calibri" charset="0"/>
                <a:ea typeface="Calibri" charset="0"/>
                <a:cs typeface="Calibri" charset="0"/>
              </a:rPr>
              <a:t>Objectives </a:t>
            </a:r>
          </a:p>
          <a:p>
            <a:pPr marL="514350" indent="-514350">
              <a:lnSpc>
                <a:spcPct val="90000"/>
              </a:lnSpc>
              <a:spcBef>
                <a:spcPts val="0"/>
              </a:spcBef>
              <a:spcAft>
                <a:spcPts val="1200"/>
              </a:spcAft>
              <a:buAutoNum type="arabicPeriod"/>
            </a:pPr>
            <a:r>
              <a:rPr lang="en-US" sz="2800" dirty="0">
                <a:latin typeface="Calibri" charset="0"/>
                <a:ea typeface="Calibri" charset="0"/>
                <a:cs typeface="Calibri" charset="0"/>
              </a:rPr>
              <a:t>To understand the </a:t>
            </a:r>
            <a:r>
              <a:rPr lang="en-US" sz="2800" b="1" dirty="0">
                <a:latin typeface="Calibri" charset="0"/>
                <a:ea typeface="Calibri" charset="0"/>
                <a:cs typeface="Calibri" charset="0"/>
              </a:rPr>
              <a:t>core method of product profiling </a:t>
            </a:r>
            <a:r>
              <a:rPr lang="en-US" sz="2800" dirty="0">
                <a:latin typeface="Calibri" charset="0"/>
                <a:ea typeface="Calibri" charset="0"/>
                <a:cs typeface="Calibri" charset="0"/>
              </a:rPr>
              <a:t>to:  </a:t>
            </a:r>
          </a:p>
          <a:p>
            <a:pPr marL="0" indent="0">
              <a:lnSpc>
                <a:spcPct val="90000"/>
              </a:lnSpc>
              <a:spcBef>
                <a:spcPts val="0"/>
              </a:spcBef>
              <a:spcAft>
                <a:spcPts val="1200"/>
              </a:spcAft>
              <a:buNone/>
            </a:pPr>
            <a:r>
              <a:rPr lang="en-US" sz="2800" dirty="0">
                <a:latin typeface="Calibri" charset="0"/>
                <a:ea typeface="Calibri" charset="0"/>
                <a:cs typeface="Calibri" charset="0"/>
              </a:rPr>
              <a:t>		- Characterize existing varieties used by farmers; and </a:t>
            </a:r>
          </a:p>
          <a:p>
            <a:pPr marL="0" indent="0">
              <a:lnSpc>
                <a:spcPct val="90000"/>
              </a:lnSpc>
              <a:spcBef>
                <a:spcPts val="0"/>
              </a:spcBef>
              <a:spcAft>
                <a:spcPts val="1200"/>
              </a:spcAft>
              <a:buNone/>
            </a:pPr>
            <a:r>
              <a:rPr lang="en-US" sz="2800" dirty="0">
                <a:latin typeface="Calibri" charset="0"/>
                <a:ea typeface="Calibri" charset="0"/>
                <a:cs typeface="Calibri" charset="0"/>
              </a:rPr>
              <a:t>		- Identify future properties important to clients and 			other 	stakeholders along the value chain</a:t>
            </a:r>
          </a:p>
          <a:p>
            <a:pPr marL="514350" indent="-514350">
              <a:lnSpc>
                <a:spcPct val="90000"/>
              </a:lnSpc>
              <a:spcBef>
                <a:spcPts val="0"/>
              </a:spcBef>
              <a:spcAft>
                <a:spcPts val="1200"/>
              </a:spcAft>
              <a:buAutoNum type="arabicPeriod" startAt="2"/>
            </a:pPr>
            <a:r>
              <a:rPr lang="en-US" sz="2800" dirty="0">
                <a:latin typeface="Calibri" charset="0"/>
                <a:ea typeface="Calibri" charset="0"/>
                <a:cs typeface="Calibri" charset="0"/>
              </a:rPr>
              <a:t>To understand </a:t>
            </a:r>
            <a:r>
              <a:rPr lang="en-US" sz="2800" b="1" dirty="0">
                <a:latin typeface="Calibri" charset="0"/>
                <a:ea typeface="Calibri" charset="0"/>
                <a:cs typeface="Calibri" charset="0"/>
              </a:rPr>
              <a:t>how to create new designs and set 	benchmarks </a:t>
            </a:r>
            <a:r>
              <a:rPr lang="en-US" sz="2800" dirty="0">
                <a:latin typeface="Calibri" charset="0"/>
                <a:ea typeface="Calibri" charset="0"/>
                <a:cs typeface="Calibri" charset="0"/>
              </a:rPr>
              <a:t>to meet client needs</a:t>
            </a:r>
          </a:p>
          <a:p>
            <a:pPr marL="514350" indent="-514350">
              <a:lnSpc>
                <a:spcPct val="90000"/>
              </a:lnSpc>
              <a:spcBef>
                <a:spcPts val="0"/>
              </a:spcBef>
              <a:spcAft>
                <a:spcPts val="1200"/>
              </a:spcAft>
              <a:buAutoNum type="arabicPeriod" startAt="2"/>
            </a:pPr>
            <a:r>
              <a:rPr lang="en-US" sz="2800" dirty="0">
                <a:latin typeface="Calibri" charset="0"/>
                <a:ea typeface="Calibri" charset="0"/>
                <a:cs typeface="Calibri" charset="0"/>
              </a:rPr>
              <a:t>To understand how to </a:t>
            </a:r>
            <a:r>
              <a:rPr lang="en-US" sz="2800" b="1" dirty="0">
                <a:latin typeface="Calibri" charset="0"/>
                <a:ea typeface="Calibri" charset="0"/>
                <a:cs typeface="Calibri" charset="0"/>
              </a:rPr>
              <a:t>prioritize a range of traits </a:t>
            </a:r>
            <a:r>
              <a:rPr lang="en-US" sz="2800" dirty="0">
                <a:latin typeface="Calibri" charset="0"/>
                <a:ea typeface="Calibri" charset="0"/>
                <a:cs typeface="Calibri" charset="0"/>
              </a:rPr>
              <a:t>using demand-led approaches and make trade-off decisions </a:t>
            </a:r>
          </a:p>
          <a:p>
            <a:pPr marL="0" indent="0">
              <a:lnSpc>
                <a:spcPct val="90000"/>
              </a:lnSpc>
              <a:spcBef>
                <a:spcPts val="0"/>
              </a:spcBef>
              <a:spcAft>
                <a:spcPts val="1200"/>
              </a:spcAft>
              <a:buNone/>
            </a:pPr>
            <a:r>
              <a:rPr lang="en-US" sz="2800" dirty="0">
                <a:latin typeface="Calibri" charset="0"/>
                <a:ea typeface="Calibri" charset="0"/>
                <a:cs typeface="Calibri" charset="0"/>
              </a:rPr>
              <a:t>4. 	To </a:t>
            </a:r>
            <a:r>
              <a:rPr lang="en-US" sz="2800" b="1" dirty="0">
                <a:latin typeface="Calibri" charset="0"/>
                <a:ea typeface="Calibri" charset="0"/>
                <a:cs typeface="Calibri" charset="0"/>
              </a:rPr>
              <a:t>translate new variety designs into a practical 	breeding </a:t>
            </a:r>
            <a:r>
              <a:rPr lang="en-US" sz="2800" b="1" dirty="0" err="1">
                <a:latin typeface="Calibri" charset="0"/>
                <a:ea typeface="Calibri" charset="0"/>
                <a:cs typeface="Calibri" charset="0"/>
              </a:rPr>
              <a:t>programme</a:t>
            </a:r>
            <a:r>
              <a:rPr lang="en-US" sz="2800" b="1" dirty="0">
                <a:latin typeface="Calibri" charset="0"/>
                <a:ea typeface="Calibri" charset="0"/>
                <a:cs typeface="Calibri" charset="0"/>
              </a:rPr>
              <a:t> </a:t>
            </a:r>
            <a:r>
              <a:rPr lang="en-US" sz="2800" dirty="0">
                <a:latin typeface="Calibri" charset="0"/>
                <a:ea typeface="Calibri" charset="0"/>
                <a:cs typeface="Calibri" charset="0"/>
              </a:rPr>
              <a:t>with clear goals and objectives </a:t>
            </a:r>
          </a:p>
        </p:txBody>
      </p:sp>
    </p:spTree>
    <p:extLst>
      <p:ext uri="{BB962C8B-B14F-4D97-AF65-F5344CB8AC3E}">
        <p14:creationId xmlns:p14="http://schemas.microsoft.com/office/powerpoint/2010/main" val="1689205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5000"/>
            <a:ext cx="8229600" cy="1143000"/>
          </a:xfrm>
        </p:spPr>
        <p:txBody>
          <a:bodyPr>
            <a:normAutofit/>
          </a:bodyPr>
          <a:lstStyle/>
          <a:p>
            <a:r>
              <a:rPr lang="en-GB" sz="4000" b="1" dirty="0">
                <a:latin typeface="Calibri" charset="0"/>
                <a:ea typeface="Calibri" charset="0"/>
                <a:cs typeface="Calibri" charset="0"/>
              </a:rPr>
              <a:t>New Variety Design</a:t>
            </a:r>
          </a:p>
        </p:txBody>
      </p:sp>
      <p:sp>
        <p:nvSpPr>
          <p:cNvPr id="3" name="Content Placeholder 2"/>
          <p:cNvSpPr>
            <a:spLocks noGrp="1"/>
          </p:cNvSpPr>
          <p:nvPr>
            <p:ph idx="1"/>
          </p:nvPr>
        </p:nvSpPr>
        <p:spPr>
          <a:xfrm>
            <a:off x="1698813" y="1576553"/>
            <a:ext cx="8754034" cy="5066295"/>
          </a:xfrm>
        </p:spPr>
        <p:txBody>
          <a:bodyPr>
            <a:noAutofit/>
          </a:bodyPr>
          <a:lstStyle/>
          <a:p>
            <a:pPr marL="185738" indent="-185738">
              <a:lnSpc>
                <a:spcPct val="90000"/>
              </a:lnSpc>
              <a:spcBef>
                <a:spcPts val="0"/>
              </a:spcBef>
              <a:spcAft>
                <a:spcPts val="1200"/>
              </a:spcAft>
            </a:pPr>
            <a:r>
              <a:rPr lang="en-US" sz="2800" b="1" dirty="0">
                <a:latin typeface="Calibri" charset="0"/>
                <a:ea typeface="Calibri" charset="0"/>
                <a:cs typeface="Calibri" charset="0"/>
              </a:rPr>
              <a:t>Target clients</a:t>
            </a:r>
            <a:r>
              <a:rPr lang="en-US" sz="2800" dirty="0">
                <a:latin typeface="Calibri" charset="0"/>
                <a:ea typeface="Calibri" charset="0"/>
                <a:cs typeface="Calibri" charset="0"/>
              </a:rPr>
              <a:t> </a:t>
            </a:r>
            <a:r>
              <a:rPr lang="en-US" sz="2800" b="1" dirty="0">
                <a:latin typeface="Calibri" charset="0"/>
                <a:ea typeface="Calibri" charset="0"/>
                <a:cs typeface="Calibri" charset="0"/>
              </a:rPr>
              <a:t>– </a:t>
            </a:r>
            <a:r>
              <a:rPr lang="en-US" sz="2800" dirty="0">
                <a:latin typeface="Calibri" charset="0"/>
                <a:ea typeface="Calibri" charset="0"/>
                <a:cs typeface="Calibri" charset="0"/>
              </a:rPr>
              <a:t>Define who the new variety is targeted to serve i.e. what market segment(s)</a:t>
            </a:r>
          </a:p>
          <a:p>
            <a:pPr marL="185738" indent="-185738">
              <a:lnSpc>
                <a:spcPct val="90000"/>
              </a:lnSpc>
              <a:spcBef>
                <a:spcPts val="0"/>
              </a:spcBef>
              <a:spcAft>
                <a:spcPts val="1200"/>
              </a:spcAft>
            </a:pPr>
            <a:r>
              <a:rPr lang="en-US" sz="2800" b="1" dirty="0">
                <a:latin typeface="Calibri" charset="0"/>
                <a:ea typeface="Calibri" charset="0"/>
                <a:cs typeface="Calibri" charset="0"/>
              </a:rPr>
              <a:t>Value chain needs –</a:t>
            </a:r>
            <a:r>
              <a:rPr lang="en-US" sz="2800" dirty="0">
                <a:latin typeface="Calibri" charset="0"/>
                <a:ea typeface="Calibri" charset="0"/>
                <a:cs typeface="Calibri" charset="0"/>
              </a:rPr>
              <a:t> Understand clients and stakeholders along the whole targeted value chain </a:t>
            </a:r>
          </a:p>
          <a:p>
            <a:pPr marL="185738" indent="-185738">
              <a:lnSpc>
                <a:spcPct val="90000"/>
              </a:lnSpc>
              <a:spcBef>
                <a:spcPts val="0"/>
              </a:spcBef>
              <a:spcAft>
                <a:spcPts val="1200"/>
              </a:spcAft>
            </a:pPr>
            <a:r>
              <a:rPr lang="en-US" sz="2800" b="1" dirty="0">
                <a:latin typeface="Calibri" charset="0"/>
                <a:ea typeface="Calibri" charset="0"/>
                <a:cs typeface="Calibri" charset="0"/>
              </a:rPr>
              <a:t>Crop uses</a:t>
            </a:r>
            <a:r>
              <a:rPr lang="en-US" sz="2800" dirty="0">
                <a:latin typeface="Calibri" charset="0"/>
                <a:ea typeface="Calibri" charset="0"/>
                <a:cs typeface="Calibri" charset="0"/>
              </a:rPr>
              <a:t> </a:t>
            </a:r>
            <a:r>
              <a:rPr lang="en-US" sz="2800" b="1" dirty="0">
                <a:latin typeface="Calibri" charset="0"/>
                <a:ea typeface="Calibri" charset="0"/>
                <a:cs typeface="Calibri" charset="0"/>
              </a:rPr>
              <a:t>– </a:t>
            </a:r>
            <a:r>
              <a:rPr lang="en-US" sz="2800" dirty="0">
                <a:latin typeface="Calibri" charset="0"/>
                <a:ea typeface="Calibri" charset="0"/>
                <a:cs typeface="Calibri" charset="0"/>
              </a:rPr>
              <a:t>Define all uses of the crop as food, feed, energy, propagation seed or other purposes</a:t>
            </a:r>
          </a:p>
          <a:p>
            <a:pPr marL="185738" indent="-185738">
              <a:lnSpc>
                <a:spcPct val="90000"/>
              </a:lnSpc>
              <a:spcBef>
                <a:spcPts val="0"/>
              </a:spcBef>
              <a:spcAft>
                <a:spcPts val="1200"/>
              </a:spcAft>
            </a:pPr>
            <a:r>
              <a:rPr lang="en-US" sz="2800" b="1" dirty="0">
                <a:latin typeface="Calibri" charset="0"/>
                <a:ea typeface="Calibri" charset="0"/>
                <a:cs typeface="Calibri" charset="0"/>
              </a:rPr>
              <a:t>Variety identity and descriptors – </a:t>
            </a:r>
            <a:r>
              <a:rPr lang="en-US" sz="2800" dirty="0">
                <a:latin typeface="Calibri" charset="0"/>
                <a:ea typeface="Calibri" charset="0"/>
                <a:cs typeface="Calibri" charset="0"/>
              </a:rPr>
              <a:t>Understand every facet of the crop plant, pre and post harvest and differences between varieties</a:t>
            </a:r>
          </a:p>
        </p:txBody>
      </p:sp>
    </p:spTree>
    <p:extLst>
      <p:ext uri="{BB962C8B-B14F-4D97-AF65-F5344CB8AC3E}">
        <p14:creationId xmlns:p14="http://schemas.microsoft.com/office/powerpoint/2010/main" val="3538505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latin typeface="Calibri" charset="0"/>
                <a:ea typeface="Calibri" charset="0"/>
                <a:cs typeface="Calibri" charset="0"/>
              </a:rPr>
              <a:t>New Variety Design and Product Profiles</a:t>
            </a:r>
          </a:p>
        </p:txBody>
      </p:sp>
      <p:sp>
        <p:nvSpPr>
          <p:cNvPr id="3" name="Content Placeholder 2"/>
          <p:cNvSpPr>
            <a:spLocks noGrp="1"/>
          </p:cNvSpPr>
          <p:nvPr>
            <p:ph idx="1"/>
          </p:nvPr>
        </p:nvSpPr>
        <p:spPr>
          <a:xfrm>
            <a:off x="1671918" y="1519518"/>
            <a:ext cx="8821270" cy="5123330"/>
          </a:xfrm>
        </p:spPr>
        <p:txBody>
          <a:bodyPr>
            <a:noAutofit/>
          </a:bodyPr>
          <a:lstStyle/>
          <a:p>
            <a:pPr marL="227013" indent="-227013" algn="ctr">
              <a:lnSpc>
                <a:spcPct val="90000"/>
              </a:lnSpc>
              <a:spcAft>
                <a:spcPts val="600"/>
              </a:spcAft>
              <a:buNone/>
            </a:pPr>
            <a:r>
              <a:rPr lang="en-US" sz="2800" b="1" dirty="0">
                <a:latin typeface="Calibri" charset="0"/>
                <a:ea typeface="Calibri" charset="0"/>
                <a:cs typeface="Calibri" charset="0"/>
              </a:rPr>
              <a:t>	Key messages</a:t>
            </a:r>
            <a:endParaRPr lang="en-US" sz="2800" dirty="0">
              <a:latin typeface="Calibri" charset="0"/>
              <a:ea typeface="Calibri" charset="0"/>
              <a:cs typeface="Calibri" charset="0"/>
            </a:endParaRPr>
          </a:p>
          <a:p>
            <a:pPr marL="227013" indent="-227013">
              <a:lnSpc>
                <a:spcPct val="90000"/>
              </a:lnSpc>
              <a:spcBef>
                <a:spcPts val="0"/>
              </a:spcBef>
              <a:spcAft>
                <a:spcPts val="1200"/>
              </a:spcAft>
            </a:pPr>
            <a:r>
              <a:rPr lang="en-US" sz="2800" dirty="0">
                <a:latin typeface="Calibri" charset="0"/>
                <a:ea typeface="Calibri" charset="0"/>
                <a:cs typeface="Calibri" charset="0"/>
              </a:rPr>
              <a:t>Up-to-date </a:t>
            </a:r>
            <a:r>
              <a:rPr lang="en-US" sz="2800" b="1" i="1" dirty="0">
                <a:latin typeface="Calibri" charset="0"/>
                <a:ea typeface="Calibri" charset="0"/>
                <a:cs typeface="Calibri" charset="0"/>
              </a:rPr>
              <a:t>qualitative and quantitative market research </a:t>
            </a:r>
            <a:r>
              <a:rPr lang="en-US" sz="2800" dirty="0">
                <a:latin typeface="Calibri" charset="0"/>
                <a:ea typeface="Calibri" charset="0"/>
                <a:cs typeface="Calibri" charset="0"/>
              </a:rPr>
              <a:t>data on clients’ needs are essential to make decisions </a:t>
            </a:r>
          </a:p>
          <a:p>
            <a:pPr marL="227013" indent="-227013">
              <a:lnSpc>
                <a:spcPct val="90000"/>
              </a:lnSpc>
              <a:spcBef>
                <a:spcPts val="0"/>
              </a:spcBef>
              <a:spcAft>
                <a:spcPts val="1200"/>
              </a:spcAft>
            </a:pPr>
            <a:r>
              <a:rPr lang="en-US" sz="2800" dirty="0">
                <a:latin typeface="Calibri" charset="0"/>
                <a:ea typeface="Calibri" charset="0"/>
                <a:cs typeface="Calibri" charset="0"/>
              </a:rPr>
              <a:t>A key aspect in the design (often overlooked) is the cost and feasibility of </a:t>
            </a:r>
            <a:r>
              <a:rPr lang="en-US" sz="2800" b="1" i="1" dirty="0">
                <a:latin typeface="Calibri" charset="0"/>
                <a:ea typeface="Calibri" charset="0"/>
                <a:cs typeface="Calibri" charset="0"/>
              </a:rPr>
              <a:t>seed multiplication </a:t>
            </a:r>
          </a:p>
          <a:p>
            <a:pPr marL="227013" indent="-227013">
              <a:lnSpc>
                <a:spcPct val="90000"/>
              </a:lnSpc>
              <a:spcBef>
                <a:spcPts val="0"/>
              </a:spcBef>
              <a:spcAft>
                <a:spcPts val="1200"/>
              </a:spcAft>
            </a:pPr>
            <a:r>
              <a:rPr lang="en-US" sz="2800" dirty="0">
                <a:latin typeface="Calibri" charset="0"/>
                <a:ea typeface="Calibri" charset="0"/>
                <a:cs typeface="Calibri" charset="0"/>
              </a:rPr>
              <a:t>To understand and create an </a:t>
            </a:r>
            <a:r>
              <a:rPr lang="en-US" sz="2800" b="1" i="1" dirty="0">
                <a:latin typeface="Calibri" charset="0"/>
                <a:ea typeface="Calibri" charset="0"/>
                <a:cs typeface="Calibri" charset="0"/>
              </a:rPr>
              <a:t>advocacy </a:t>
            </a:r>
            <a:r>
              <a:rPr lang="en-US" sz="2800" b="1" i="1" dirty="0" err="1">
                <a:latin typeface="Calibri" charset="0"/>
                <a:ea typeface="Calibri" charset="0"/>
                <a:cs typeface="Calibri" charset="0"/>
              </a:rPr>
              <a:t>programme</a:t>
            </a:r>
            <a:r>
              <a:rPr lang="en-US" sz="2800" b="1" i="1" dirty="0">
                <a:latin typeface="Calibri" charset="0"/>
                <a:ea typeface="Calibri" charset="0"/>
                <a:cs typeface="Calibri" charset="0"/>
              </a:rPr>
              <a:t> </a:t>
            </a:r>
            <a:r>
              <a:rPr lang="en-US" sz="2800" dirty="0">
                <a:latin typeface="Calibri" charset="0"/>
                <a:ea typeface="Calibri" charset="0"/>
                <a:cs typeface="Calibri" charset="0"/>
              </a:rPr>
              <a:t>with </a:t>
            </a:r>
            <a:r>
              <a:rPr lang="en-US" sz="2800" b="1" i="1" dirty="0">
                <a:latin typeface="Calibri" charset="0"/>
                <a:ea typeface="Calibri" charset="0"/>
                <a:cs typeface="Calibri" charset="0"/>
              </a:rPr>
              <a:t>government regulators </a:t>
            </a:r>
            <a:r>
              <a:rPr lang="en-US" sz="2800" dirty="0">
                <a:latin typeface="Calibri" charset="0"/>
                <a:ea typeface="Calibri" charset="0"/>
                <a:cs typeface="Calibri" charset="0"/>
              </a:rPr>
              <a:t>to adapt current registration requirements to include new, market-led design features that offer additional benefits to farmers and consumers</a:t>
            </a:r>
          </a:p>
        </p:txBody>
      </p:sp>
    </p:spTree>
    <p:extLst>
      <p:ext uri="{BB962C8B-B14F-4D97-AF65-F5344CB8AC3E}">
        <p14:creationId xmlns:p14="http://schemas.microsoft.com/office/powerpoint/2010/main" val="4229669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latin typeface="Calibri" charset="0"/>
                <a:ea typeface="Calibri" charset="0"/>
                <a:cs typeface="Calibri" charset="0"/>
              </a:rPr>
              <a:t>Client and Market Importance</a:t>
            </a:r>
          </a:p>
        </p:txBody>
      </p:sp>
      <p:sp>
        <p:nvSpPr>
          <p:cNvPr id="3" name="Content Placeholder 2"/>
          <p:cNvSpPr>
            <a:spLocks noGrp="1"/>
          </p:cNvSpPr>
          <p:nvPr>
            <p:ph idx="1"/>
          </p:nvPr>
        </p:nvSpPr>
        <p:spPr>
          <a:xfrm>
            <a:off x="1858108" y="1398496"/>
            <a:ext cx="8594739" cy="5042647"/>
          </a:xfrm>
        </p:spPr>
        <p:txBody>
          <a:bodyPr>
            <a:noAutofit/>
          </a:bodyPr>
          <a:lstStyle/>
          <a:p>
            <a:pPr marL="0" indent="0">
              <a:spcBef>
                <a:spcPts val="0"/>
              </a:spcBef>
              <a:buNone/>
            </a:pPr>
            <a:r>
              <a:rPr lang="en-US" sz="2800" dirty="0">
                <a:latin typeface="Calibri" charset="0"/>
                <a:ea typeface="Calibri" charset="0"/>
                <a:cs typeface="Calibri" charset="0"/>
              </a:rPr>
              <a:t>The core goal for a demand-led breeder is to create a new variety that meets a client demand by either: </a:t>
            </a:r>
          </a:p>
          <a:p>
            <a:pPr marL="0" indent="0">
              <a:spcBef>
                <a:spcPts val="0"/>
              </a:spcBef>
              <a:buNone/>
            </a:pPr>
            <a:r>
              <a:rPr lang="en-US" sz="2800" dirty="0">
                <a:latin typeface="Calibri" charset="0"/>
                <a:ea typeface="Calibri" charset="0"/>
                <a:cs typeface="Calibri" charset="0"/>
              </a:rPr>
              <a:t>- Improving design features within existing varieties, - or                   - Providing new benefits that will increase new varietal adoption </a:t>
            </a:r>
          </a:p>
          <a:p>
            <a:pPr marL="0" indent="0">
              <a:lnSpc>
                <a:spcPct val="90000"/>
              </a:lnSpc>
              <a:spcAft>
                <a:spcPts val="1200"/>
              </a:spcAft>
              <a:buNone/>
            </a:pPr>
            <a:r>
              <a:rPr lang="en-US" sz="2800" dirty="0">
                <a:latin typeface="Calibri" charset="0"/>
                <a:ea typeface="Calibri" charset="0"/>
                <a:cs typeface="Calibri" charset="0"/>
              </a:rPr>
              <a:t>The four main inputs required for new variety design are:</a:t>
            </a:r>
          </a:p>
          <a:p>
            <a:pPr lvl="1">
              <a:lnSpc>
                <a:spcPct val="90000"/>
              </a:lnSpc>
              <a:spcAft>
                <a:spcPts val="1200"/>
              </a:spcAft>
            </a:pPr>
            <a:r>
              <a:rPr lang="en-US" sz="2600" b="1" dirty="0">
                <a:latin typeface="Calibri" charset="0"/>
                <a:ea typeface="Calibri" charset="0"/>
                <a:cs typeface="Calibri" charset="0"/>
              </a:rPr>
              <a:t>Market research</a:t>
            </a:r>
            <a:r>
              <a:rPr lang="en-US" sz="2600" dirty="0">
                <a:latin typeface="Calibri" charset="0"/>
                <a:ea typeface="Calibri" charset="0"/>
                <a:cs typeface="Calibri" charset="0"/>
              </a:rPr>
              <a:t> </a:t>
            </a:r>
          </a:p>
          <a:p>
            <a:pPr lvl="1">
              <a:lnSpc>
                <a:spcPct val="90000"/>
              </a:lnSpc>
              <a:spcAft>
                <a:spcPts val="1200"/>
              </a:spcAft>
            </a:pPr>
            <a:r>
              <a:rPr lang="en-US" sz="2600" b="1" dirty="0">
                <a:latin typeface="Calibri" charset="0"/>
                <a:ea typeface="Calibri" charset="0"/>
                <a:cs typeface="Calibri" charset="0"/>
              </a:rPr>
              <a:t>Variety performance</a:t>
            </a:r>
            <a:r>
              <a:rPr lang="en-US" sz="2600" dirty="0">
                <a:latin typeface="Calibri" charset="0"/>
                <a:ea typeface="Calibri" charset="0"/>
                <a:cs typeface="Calibri" charset="0"/>
              </a:rPr>
              <a:t> </a:t>
            </a:r>
          </a:p>
          <a:p>
            <a:pPr lvl="1">
              <a:lnSpc>
                <a:spcPct val="90000"/>
              </a:lnSpc>
              <a:spcAft>
                <a:spcPts val="1200"/>
              </a:spcAft>
            </a:pPr>
            <a:r>
              <a:rPr lang="en-US" sz="2600" b="1" dirty="0">
                <a:latin typeface="Calibri" charset="0"/>
                <a:ea typeface="Calibri" charset="0"/>
                <a:cs typeface="Calibri" charset="0"/>
              </a:rPr>
              <a:t>Traits required</a:t>
            </a:r>
            <a:endParaRPr lang="en-US" sz="2600" dirty="0">
              <a:latin typeface="Calibri" charset="0"/>
              <a:ea typeface="Calibri" charset="0"/>
              <a:cs typeface="Calibri" charset="0"/>
            </a:endParaRPr>
          </a:p>
          <a:p>
            <a:pPr lvl="1">
              <a:lnSpc>
                <a:spcPct val="90000"/>
              </a:lnSpc>
              <a:spcAft>
                <a:spcPts val="1200"/>
              </a:spcAft>
            </a:pPr>
            <a:r>
              <a:rPr lang="en-US" sz="2600" b="1" dirty="0">
                <a:latin typeface="Calibri" charset="0"/>
                <a:ea typeface="Calibri" charset="0"/>
                <a:cs typeface="Calibri" charset="0"/>
              </a:rPr>
              <a:t>Trait prioritization</a:t>
            </a:r>
            <a:endParaRPr lang="en-US" sz="2600" dirty="0">
              <a:latin typeface="Calibri" charset="0"/>
              <a:ea typeface="Calibri" charset="0"/>
              <a:cs typeface="Calibri" charset="0"/>
            </a:endParaRPr>
          </a:p>
          <a:p>
            <a:pPr marL="400050" lvl="1" indent="0" algn="just">
              <a:lnSpc>
                <a:spcPct val="90000"/>
              </a:lnSpc>
              <a:spcAft>
                <a:spcPts val="1200"/>
              </a:spcAft>
              <a:buNone/>
            </a:pPr>
            <a:r>
              <a:rPr lang="en-US" sz="2400" dirty="0">
                <a:latin typeface="Calibri" charset="0"/>
                <a:ea typeface="Calibri" charset="0"/>
                <a:cs typeface="Calibri" charset="0"/>
              </a:rPr>
              <a:t> </a:t>
            </a:r>
          </a:p>
        </p:txBody>
      </p:sp>
    </p:spTree>
    <p:extLst>
      <p:ext uri="{BB962C8B-B14F-4D97-AF65-F5344CB8AC3E}">
        <p14:creationId xmlns:p14="http://schemas.microsoft.com/office/powerpoint/2010/main" val="1119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4460A-367C-4A31-9C4D-C96830A04B8D}"/>
              </a:ext>
            </a:extLst>
          </p:cNvPr>
          <p:cNvSpPr>
            <a:spLocks noGrp="1"/>
          </p:cNvSpPr>
          <p:nvPr>
            <p:ph type="title"/>
          </p:nvPr>
        </p:nvSpPr>
        <p:spPr/>
        <p:txBody>
          <a:bodyPr>
            <a:normAutofit fontScale="90000"/>
          </a:bodyPr>
          <a:lstStyle/>
          <a:p>
            <a:pPr algn="ctr"/>
            <a:r>
              <a:rPr lang="en-GB" b="1" dirty="0"/>
              <a:t>1. Principles of demand-led plant variety design </a:t>
            </a:r>
            <a:br>
              <a:rPr lang="en-GB" b="1" dirty="0"/>
            </a:br>
            <a:endParaRPr lang="en-GB" b="1" dirty="0"/>
          </a:p>
        </p:txBody>
      </p:sp>
      <p:sp>
        <p:nvSpPr>
          <p:cNvPr id="3" name="Content Placeholder 2">
            <a:extLst>
              <a:ext uri="{FF2B5EF4-FFF2-40B4-BE49-F238E27FC236}">
                <a16:creationId xmlns:a16="http://schemas.microsoft.com/office/drawing/2014/main" id="{37B9C403-FF8A-44D6-B8E3-A66AC53C72CD}"/>
              </a:ext>
            </a:extLst>
          </p:cNvPr>
          <p:cNvSpPr>
            <a:spLocks noGrp="1"/>
          </p:cNvSpPr>
          <p:nvPr>
            <p:ph idx="1"/>
          </p:nvPr>
        </p:nvSpPr>
        <p:spPr/>
        <p:txBody>
          <a:bodyPr/>
          <a:lstStyle/>
          <a:p>
            <a:pPr marL="0" lvl="0" indent="0" algn="ctr" defTabSz="457200">
              <a:spcBef>
                <a:spcPct val="20000"/>
              </a:spcBef>
              <a:spcAft>
                <a:spcPts val="1200"/>
              </a:spcAft>
              <a:buNone/>
            </a:pPr>
            <a:r>
              <a:rPr lang="en-US" b="1" dirty="0">
                <a:solidFill>
                  <a:prstClr val="black"/>
                </a:solidFill>
              </a:rPr>
              <a:t>Objectives </a:t>
            </a:r>
          </a:p>
          <a:p>
            <a:pPr marL="514350" lvl="0" indent="-514350" defTabSz="457200">
              <a:spcBef>
                <a:spcPct val="20000"/>
              </a:spcBef>
              <a:spcAft>
                <a:spcPts val="1200"/>
              </a:spcAft>
              <a:buFont typeface="+mj-lt"/>
              <a:buAutoNum type="arabicPeriod"/>
            </a:pPr>
            <a:r>
              <a:rPr lang="en-US" dirty="0">
                <a:solidFill>
                  <a:prstClr val="black"/>
                </a:solidFill>
              </a:rPr>
              <a:t>To understand the current status and challenges facing African agriculture</a:t>
            </a:r>
          </a:p>
          <a:p>
            <a:pPr marL="514350" lvl="0" indent="-514350" defTabSz="457200">
              <a:spcBef>
                <a:spcPct val="20000"/>
              </a:spcBef>
              <a:spcAft>
                <a:spcPts val="1200"/>
              </a:spcAft>
              <a:buFont typeface="+mj-lt"/>
              <a:buAutoNum type="arabicPeriod"/>
            </a:pPr>
            <a:r>
              <a:rPr lang="en-US" dirty="0">
                <a:solidFill>
                  <a:prstClr val="black"/>
                </a:solidFill>
              </a:rPr>
              <a:t>To review modern variety adoption in Africa</a:t>
            </a:r>
          </a:p>
          <a:p>
            <a:pPr marL="514350" lvl="0" indent="-514350" defTabSz="457200">
              <a:spcBef>
                <a:spcPct val="20000"/>
              </a:spcBef>
              <a:spcAft>
                <a:spcPts val="1200"/>
              </a:spcAft>
              <a:buFont typeface="+mj-lt"/>
              <a:buAutoNum type="arabicPeriod"/>
            </a:pPr>
            <a:r>
              <a:rPr lang="en-US" dirty="0">
                <a:solidFill>
                  <a:prstClr val="black"/>
                </a:solidFill>
              </a:rPr>
              <a:t>To understand the principles of demand-led breeding and similarities and differences with  current practices</a:t>
            </a:r>
            <a:endParaRPr lang="en-GB" dirty="0"/>
          </a:p>
        </p:txBody>
      </p:sp>
    </p:spTree>
    <p:extLst>
      <p:ext uri="{BB962C8B-B14F-4D97-AF65-F5344CB8AC3E}">
        <p14:creationId xmlns:p14="http://schemas.microsoft.com/office/powerpoint/2010/main" val="3248919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latin typeface="Calibri" charset="0"/>
                <a:ea typeface="Calibri" charset="0"/>
                <a:cs typeface="Calibri" charset="0"/>
              </a:rPr>
              <a:t>What is a Product Profile? </a:t>
            </a:r>
          </a:p>
        </p:txBody>
      </p:sp>
      <p:sp>
        <p:nvSpPr>
          <p:cNvPr id="3" name="Content Placeholder 2"/>
          <p:cNvSpPr>
            <a:spLocks noGrp="1"/>
          </p:cNvSpPr>
          <p:nvPr>
            <p:ph idx="1"/>
          </p:nvPr>
        </p:nvSpPr>
        <p:spPr>
          <a:xfrm>
            <a:off x="1697418" y="1586754"/>
            <a:ext cx="8749861" cy="5056095"/>
          </a:xfrm>
        </p:spPr>
        <p:txBody>
          <a:bodyPr>
            <a:noAutofit/>
          </a:bodyPr>
          <a:lstStyle/>
          <a:p>
            <a:pPr>
              <a:lnSpc>
                <a:spcPct val="90000"/>
              </a:lnSpc>
              <a:spcBef>
                <a:spcPts val="0"/>
              </a:spcBef>
              <a:spcAft>
                <a:spcPts val="1800"/>
              </a:spcAft>
            </a:pPr>
            <a:r>
              <a:rPr lang="en-US" sz="2800" dirty="0">
                <a:latin typeface="Calibri" charset="0"/>
                <a:ea typeface="Calibri" charset="0"/>
                <a:cs typeface="Calibri" charset="0"/>
              </a:rPr>
              <a:t>The name given to the full range of </a:t>
            </a:r>
            <a:r>
              <a:rPr lang="en-US" sz="2800" b="1" dirty="0">
                <a:latin typeface="Calibri" charset="0"/>
                <a:ea typeface="Calibri" charset="0"/>
                <a:cs typeface="Calibri" charset="0"/>
              </a:rPr>
              <a:t>technical attributes </a:t>
            </a:r>
            <a:r>
              <a:rPr lang="en-US" sz="2800" dirty="0">
                <a:latin typeface="Calibri" charset="0"/>
                <a:ea typeface="Calibri" charset="0"/>
                <a:cs typeface="Calibri" charset="0"/>
              </a:rPr>
              <a:t>of a new variety with quantitative measures</a:t>
            </a:r>
          </a:p>
          <a:p>
            <a:pPr>
              <a:lnSpc>
                <a:spcPct val="90000"/>
              </a:lnSpc>
              <a:spcBef>
                <a:spcPts val="0"/>
              </a:spcBef>
              <a:spcAft>
                <a:spcPts val="1800"/>
              </a:spcAft>
            </a:pPr>
            <a:r>
              <a:rPr lang="en-US" sz="2800" dirty="0">
                <a:latin typeface="Calibri" charset="0"/>
                <a:ea typeface="Calibri" charset="0"/>
                <a:cs typeface="Calibri" charset="0"/>
              </a:rPr>
              <a:t>Also called “</a:t>
            </a:r>
            <a:r>
              <a:rPr lang="en-US" sz="2800" b="1" i="1" dirty="0" err="1">
                <a:latin typeface="Calibri" charset="0"/>
                <a:ea typeface="Calibri" charset="0"/>
                <a:cs typeface="Calibri" charset="0"/>
              </a:rPr>
              <a:t>ideotype</a:t>
            </a:r>
            <a:r>
              <a:rPr lang="en-US" sz="2800" dirty="0">
                <a:latin typeface="Calibri" charset="0"/>
                <a:ea typeface="Calibri" charset="0"/>
                <a:cs typeface="Calibri" charset="0"/>
              </a:rPr>
              <a:t>” or “</a:t>
            </a:r>
            <a:r>
              <a:rPr lang="en-US" sz="2800" b="1" i="1" dirty="0">
                <a:latin typeface="Calibri" charset="0"/>
                <a:ea typeface="Calibri" charset="0"/>
                <a:cs typeface="Calibri" charset="0"/>
              </a:rPr>
              <a:t>product specification</a:t>
            </a:r>
            <a:r>
              <a:rPr lang="en-US" sz="2800" dirty="0">
                <a:latin typeface="Calibri" charset="0"/>
                <a:ea typeface="Calibri" charset="0"/>
                <a:cs typeface="Calibri" charset="0"/>
              </a:rPr>
              <a:t>”</a:t>
            </a:r>
          </a:p>
          <a:p>
            <a:pPr>
              <a:lnSpc>
                <a:spcPct val="90000"/>
              </a:lnSpc>
              <a:spcBef>
                <a:spcPts val="0"/>
              </a:spcBef>
              <a:spcAft>
                <a:spcPts val="1800"/>
              </a:spcAft>
            </a:pPr>
            <a:r>
              <a:rPr lang="en-US" sz="2800" dirty="0">
                <a:latin typeface="Calibri" charset="0"/>
                <a:ea typeface="Calibri" charset="0"/>
                <a:cs typeface="Calibri" charset="0"/>
              </a:rPr>
              <a:t>The best product profiles always set a </a:t>
            </a:r>
            <a:r>
              <a:rPr lang="en-US" sz="2800" b="1" dirty="0">
                <a:latin typeface="Calibri" charset="0"/>
                <a:ea typeface="Calibri" charset="0"/>
                <a:cs typeface="Calibri" charset="0"/>
              </a:rPr>
              <a:t>target benchmark for the required performance of each trait; </a:t>
            </a:r>
            <a:r>
              <a:rPr lang="en-US" sz="2800" dirty="0">
                <a:latin typeface="Calibri" charset="0"/>
                <a:ea typeface="Calibri" charset="0"/>
                <a:cs typeface="Calibri" charset="0"/>
              </a:rPr>
              <a:t>by</a:t>
            </a:r>
            <a:r>
              <a:rPr lang="en-US" sz="2800" b="1" dirty="0">
                <a:latin typeface="Calibri" charset="0"/>
                <a:ea typeface="Calibri" charset="0"/>
                <a:cs typeface="Calibri" charset="0"/>
              </a:rPr>
              <a:t> </a:t>
            </a:r>
            <a:r>
              <a:rPr lang="en-US" sz="2800" dirty="0">
                <a:latin typeface="Calibri" charset="0"/>
                <a:ea typeface="Calibri" charset="0"/>
                <a:cs typeface="Calibri" charset="0"/>
              </a:rPr>
              <a:t>comparisons vs. the performance of existing varieties and/or expressed on a numeric or photographic scale </a:t>
            </a:r>
          </a:p>
          <a:p>
            <a:pPr>
              <a:lnSpc>
                <a:spcPct val="90000"/>
              </a:lnSpc>
              <a:spcBef>
                <a:spcPts val="0"/>
              </a:spcBef>
              <a:spcAft>
                <a:spcPts val="1200"/>
              </a:spcAft>
            </a:pPr>
            <a:r>
              <a:rPr lang="en-ZA" sz="2800" dirty="0">
                <a:latin typeface="Calibri" charset="0"/>
                <a:ea typeface="Calibri" charset="0"/>
                <a:cs typeface="Calibri" charset="0"/>
              </a:rPr>
              <a:t>Trait descriptors/dictionaries are compiled and published by the CGIAR International Research </a:t>
            </a:r>
            <a:r>
              <a:rPr lang="en-ZA" sz="2800" dirty="0" err="1">
                <a:latin typeface="Calibri" charset="0"/>
                <a:ea typeface="Calibri" charset="0"/>
                <a:cs typeface="Calibri" charset="0"/>
              </a:rPr>
              <a:t>Centers</a:t>
            </a:r>
            <a:r>
              <a:rPr lang="en-ZA" sz="2800" dirty="0">
                <a:latin typeface="Calibri" charset="0"/>
                <a:ea typeface="Calibri" charset="0"/>
                <a:cs typeface="Calibri" charset="0"/>
              </a:rPr>
              <a:t> and national research intuitions</a:t>
            </a:r>
            <a:endParaRPr lang="en-US" sz="2800" dirty="0">
              <a:latin typeface="Calibri" charset="0"/>
              <a:ea typeface="Calibri" charset="0"/>
              <a:cs typeface="Calibri" charset="0"/>
            </a:endParaRPr>
          </a:p>
        </p:txBody>
      </p:sp>
    </p:spTree>
    <p:extLst>
      <p:ext uri="{BB962C8B-B14F-4D97-AF65-F5344CB8AC3E}">
        <p14:creationId xmlns:p14="http://schemas.microsoft.com/office/powerpoint/2010/main" val="598778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7656"/>
            <a:ext cx="8229600" cy="740979"/>
          </a:xfrm>
        </p:spPr>
        <p:txBody>
          <a:bodyPr>
            <a:normAutofit/>
          </a:bodyPr>
          <a:lstStyle/>
          <a:p>
            <a:r>
              <a:rPr lang="en-US" sz="4000" b="1" dirty="0"/>
              <a:t>Creating a Product Profile</a:t>
            </a:r>
          </a:p>
        </p:txBody>
      </p:sp>
      <p:graphicFrame>
        <p:nvGraphicFramePr>
          <p:cNvPr id="5" name="Content Placeholder 4"/>
          <p:cNvGraphicFramePr>
            <a:graphicFrameLocks noGrp="1"/>
          </p:cNvGraphicFramePr>
          <p:nvPr>
            <p:ph idx="1"/>
            <p:extLst/>
          </p:nvPr>
        </p:nvGraphicFramePr>
        <p:xfrm>
          <a:off x="1735015" y="1133848"/>
          <a:ext cx="8721970" cy="5667024"/>
        </p:xfrm>
        <a:graphic>
          <a:graphicData uri="http://schemas.openxmlformats.org/drawingml/2006/table">
            <a:tbl>
              <a:tblPr firstRow="1" firstCol="1" bandRow="1"/>
              <a:tblGrid>
                <a:gridCol w="2303585">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1323838">
                  <a:extLst>
                    <a:ext uri="{9D8B030D-6E8A-4147-A177-3AD203B41FA5}">
                      <a16:colId xmlns:a16="http://schemas.microsoft.com/office/drawing/2014/main" val="20002"/>
                    </a:ext>
                  </a:extLst>
                </a:gridCol>
                <a:gridCol w="1561252">
                  <a:extLst>
                    <a:ext uri="{9D8B030D-6E8A-4147-A177-3AD203B41FA5}">
                      <a16:colId xmlns:a16="http://schemas.microsoft.com/office/drawing/2014/main" val="20003"/>
                    </a:ext>
                  </a:extLst>
                </a:gridCol>
                <a:gridCol w="1355834">
                  <a:extLst>
                    <a:ext uri="{9D8B030D-6E8A-4147-A177-3AD203B41FA5}">
                      <a16:colId xmlns:a16="http://schemas.microsoft.com/office/drawing/2014/main" val="20004"/>
                    </a:ext>
                  </a:extLst>
                </a:gridCol>
                <a:gridCol w="1491661">
                  <a:extLst>
                    <a:ext uri="{9D8B030D-6E8A-4147-A177-3AD203B41FA5}">
                      <a16:colId xmlns:a16="http://schemas.microsoft.com/office/drawing/2014/main" val="20005"/>
                    </a:ext>
                  </a:extLst>
                </a:gridCol>
              </a:tblGrid>
              <a:tr h="836792">
                <a:tc>
                  <a:txBody>
                    <a:bodyPr/>
                    <a:lstStyle/>
                    <a:p>
                      <a:pPr algn="l">
                        <a:lnSpc>
                          <a:spcPct val="115000"/>
                        </a:lnSpc>
                        <a:spcAft>
                          <a:spcPts val="1000"/>
                        </a:spcAft>
                      </a:pPr>
                      <a:r>
                        <a:rPr lang="en-GB" sz="1900" b="1" dirty="0">
                          <a:effectLst/>
                          <a:latin typeface="+mj-lt"/>
                          <a:ea typeface="Calibri" charset="0"/>
                          <a:cs typeface="Times New Roman" charset="0"/>
                        </a:rPr>
                        <a:t>Trait category</a:t>
                      </a:r>
                      <a:endParaRPr lang="en-US" sz="1900" b="1" dirty="0">
                        <a:effectLst/>
                        <a:latin typeface="+mj-lt"/>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ctr">
                        <a:lnSpc>
                          <a:spcPct val="115000"/>
                        </a:lnSpc>
                        <a:spcAft>
                          <a:spcPts val="1000"/>
                        </a:spcAft>
                      </a:pPr>
                      <a:r>
                        <a:rPr lang="en-GB" sz="1900" b="1" dirty="0">
                          <a:effectLst/>
                          <a:latin typeface="+mj-lt"/>
                          <a:ea typeface="Calibri" charset="0"/>
                          <a:cs typeface="Times New Roman" charset="0"/>
                        </a:rPr>
                        <a:t>No</a:t>
                      </a:r>
                      <a:endParaRPr lang="en-US" sz="1900" b="1" dirty="0">
                        <a:effectLst/>
                        <a:latin typeface="+mj-lt"/>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ctr">
                        <a:lnSpc>
                          <a:spcPct val="115000"/>
                        </a:lnSpc>
                        <a:spcAft>
                          <a:spcPts val="1000"/>
                        </a:spcAft>
                      </a:pPr>
                      <a:r>
                        <a:rPr lang="en-GB" sz="1900" b="1" dirty="0">
                          <a:effectLst/>
                          <a:latin typeface="+mj-lt"/>
                          <a:ea typeface="Calibri" charset="0"/>
                          <a:cs typeface="Times New Roman" charset="0"/>
                        </a:rPr>
                        <a:t>Trait</a:t>
                      </a:r>
                      <a:endParaRPr lang="en-US" sz="1900" b="1" dirty="0">
                        <a:effectLst/>
                        <a:latin typeface="+mj-lt"/>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ctr">
                        <a:lnSpc>
                          <a:spcPct val="115000"/>
                        </a:lnSpc>
                        <a:spcAft>
                          <a:spcPts val="1000"/>
                        </a:spcAft>
                      </a:pPr>
                      <a:r>
                        <a:rPr lang="en-GB" sz="1900" b="1" dirty="0">
                          <a:effectLst/>
                          <a:latin typeface="+mj-lt"/>
                          <a:ea typeface="Calibri" charset="0"/>
                          <a:cs typeface="Times New Roman" charset="0"/>
                        </a:rPr>
                        <a:t>Trait description</a:t>
                      </a:r>
                      <a:endParaRPr lang="en-US" sz="1900" b="1" dirty="0">
                        <a:effectLst/>
                        <a:latin typeface="+mj-lt"/>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ctr">
                        <a:lnSpc>
                          <a:spcPct val="115000"/>
                        </a:lnSpc>
                        <a:spcAft>
                          <a:spcPts val="1000"/>
                        </a:spcAft>
                      </a:pPr>
                      <a:r>
                        <a:rPr lang="en-GB" sz="1900" b="1" dirty="0">
                          <a:effectLst/>
                          <a:latin typeface="+mj-lt"/>
                          <a:ea typeface="Calibri" charset="0"/>
                          <a:cs typeface="Times New Roman" charset="0"/>
                        </a:rPr>
                        <a:t>Variety benchmark</a:t>
                      </a:r>
                      <a:endParaRPr lang="en-US" sz="1900" b="1" dirty="0">
                        <a:effectLst/>
                        <a:latin typeface="+mj-lt"/>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l">
                        <a:lnSpc>
                          <a:spcPct val="115000"/>
                        </a:lnSpc>
                        <a:spcAft>
                          <a:spcPts val="1000"/>
                        </a:spcAft>
                      </a:pPr>
                      <a:r>
                        <a:rPr lang="en-GB" sz="1900" b="1" dirty="0">
                          <a:effectLst/>
                          <a:latin typeface="+mj-lt"/>
                          <a:ea typeface="Calibri" charset="0"/>
                          <a:cs typeface="Times New Roman" charset="0"/>
                        </a:rPr>
                        <a:t>Performance required</a:t>
                      </a:r>
                      <a:br>
                        <a:rPr lang="en-GB" sz="1900" b="1" dirty="0">
                          <a:effectLst/>
                          <a:latin typeface="+mj-lt"/>
                          <a:ea typeface="Calibri" charset="0"/>
                          <a:cs typeface="Times New Roman" charset="0"/>
                        </a:rPr>
                      </a:br>
                      <a:r>
                        <a:rPr lang="en-US" sz="1900" b="1" dirty="0">
                          <a:effectLst/>
                          <a:latin typeface="+mj-lt"/>
                          <a:ea typeface="Calibri" charset="0"/>
                          <a:cs typeface="Times New Roman" charset="0"/>
                        </a:rPr>
                        <a:t>(=, &gt;, &gt;=, &gt;&gt;)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0000"/>
                  </a:ext>
                </a:extLst>
              </a:tr>
              <a:tr h="278931">
                <a:tc rowSpan="2">
                  <a:txBody>
                    <a:bodyPr/>
                    <a:lstStyle/>
                    <a:p>
                      <a:pPr algn="l">
                        <a:lnSpc>
                          <a:spcPct val="115000"/>
                        </a:lnSpc>
                        <a:spcAft>
                          <a:spcPts val="1000"/>
                        </a:spcAft>
                      </a:pPr>
                      <a:r>
                        <a:rPr lang="en-GB" sz="1900" b="0" dirty="0">
                          <a:effectLst/>
                          <a:latin typeface="+mj-lt"/>
                          <a:ea typeface="Calibri" charset="0"/>
                          <a:cs typeface="Times New Roman" charset="0"/>
                        </a:rPr>
                        <a:t>Crop yield</a:t>
                      </a:r>
                      <a:endParaRPr lang="en-US" sz="1900" b="0" dirty="0">
                        <a:effectLst/>
                        <a:latin typeface="+mj-lt"/>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1000"/>
                        </a:spcAft>
                      </a:pPr>
                      <a:r>
                        <a:rPr lang="en-GB" sz="1900" b="0" dirty="0">
                          <a:effectLst/>
                          <a:latin typeface="+mj-lt"/>
                          <a:ea typeface="Calibri" charset="0"/>
                          <a:cs typeface="Times New Roman" charset="0"/>
                        </a:rPr>
                        <a:t>1</a:t>
                      </a:r>
                      <a:endParaRPr lang="en-US" sz="1900" b="0" dirty="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a:lnSpc>
                          <a:spcPct val="115000"/>
                        </a:lnSpc>
                        <a:spcAft>
                          <a:spcPts val="1000"/>
                        </a:spcAft>
                      </a:pPr>
                      <a:r>
                        <a:rPr lang="en-GB" sz="1900" b="0" dirty="0">
                          <a:effectLst/>
                          <a:latin typeface="+mj-lt"/>
                          <a:ea typeface="Calibri" charset="0"/>
                          <a:cs typeface="Times New Roman" charset="0"/>
                        </a:rPr>
                        <a:t> </a:t>
                      </a:r>
                      <a:endParaRPr lang="en-US" sz="1900" b="0" dirty="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a:lnSpc>
                          <a:spcPct val="115000"/>
                        </a:lnSpc>
                        <a:spcAft>
                          <a:spcPts val="1000"/>
                        </a:spcAft>
                      </a:pPr>
                      <a:r>
                        <a:rPr lang="en-GB" sz="1900" b="1" dirty="0">
                          <a:effectLst/>
                          <a:latin typeface="+mj-lt"/>
                          <a:ea typeface="Calibri" charset="0"/>
                          <a:cs typeface="Times New Roman" charset="0"/>
                        </a:rPr>
                        <a:t> </a:t>
                      </a:r>
                      <a:endParaRPr lang="en-US" sz="1900" b="1" dirty="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a:lnSpc>
                          <a:spcPct val="115000"/>
                        </a:lnSpc>
                        <a:spcAft>
                          <a:spcPts val="1000"/>
                        </a:spcAft>
                      </a:pPr>
                      <a:r>
                        <a:rPr lang="en-GB" sz="1900" b="1" dirty="0">
                          <a:effectLst/>
                          <a:latin typeface="+mj-lt"/>
                          <a:ea typeface="Calibri" charset="0"/>
                          <a:cs typeface="Times New Roman" charset="0"/>
                        </a:rPr>
                        <a:t> </a:t>
                      </a:r>
                      <a:endParaRPr lang="en-US" sz="1900" b="1" dirty="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a:lnSpc>
                          <a:spcPct val="115000"/>
                        </a:lnSpc>
                        <a:spcAft>
                          <a:spcPts val="1000"/>
                        </a:spcAft>
                      </a:pPr>
                      <a:r>
                        <a:rPr lang="en-GB" sz="1900" b="1" dirty="0">
                          <a:effectLst/>
                          <a:latin typeface="+mj-lt"/>
                          <a:ea typeface="Calibri" charset="0"/>
                          <a:cs typeface="Times New Roman" charset="0"/>
                        </a:rPr>
                        <a:t> </a:t>
                      </a:r>
                      <a:endParaRPr lang="en-US" sz="1900" b="1" dirty="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278931">
                <a:tc vMerge="1">
                  <a:txBody>
                    <a:bodyPr/>
                    <a:lstStyle/>
                    <a:p>
                      <a:pPr algn="l">
                        <a:lnSpc>
                          <a:spcPct val="115000"/>
                        </a:lnSpc>
                        <a:spcAft>
                          <a:spcPts val="1000"/>
                        </a:spcAft>
                      </a:pPr>
                      <a:endParaRPr lang="en-US" sz="2000" dirty="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GB" sz="1900" dirty="0">
                          <a:effectLst/>
                          <a:latin typeface="+mj-lt"/>
                          <a:ea typeface="Calibri" charset="0"/>
                          <a:cs typeface="Times New Roman" charset="0"/>
                        </a:rPr>
                        <a:t>2</a:t>
                      </a:r>
                      <a:endParaRPr lang="en-US" sz="1900" dirty="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a:lnSpc>
                          <a:spcPct val="115000"/>
                        </a:lnSpc>
                        <a:spcAft>
                          <a:spcPts val="1000"/>
                        </a:spcAft>
                      </a:pPr>
                      <a:r>
                        <a:rPr lang="en-GB" sz="1900">
                          <a:effectLst/>
                          <a:latin typeface="+mj-lt"/>
                          <a:ea typeface="Calibri" charset="0"/>
                          <a:cs typeface="Times New Roman" charset="0"/>
                        </a:rPr>
                        <a:t> </a:t>
                      </a:r>
                      <a:endParaRPr lang="en-US" sz="190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a:lnSpc>
                          <a:spcPct val="115000"/>
                        </a:lnSpc>
                        <a:spcAft>
                          <a:spcPts val="1000"/>
                        </a:spcAft>
                      </a:pPr>
                      <a:r>
                        <a:rPr lang="en-GB" sz="1900">
                          <a:effectLst/>
                          <a:latin typeface="+mj-lt"/>
                          <a:ea typeface="Calibri" charset="0"/>
                          <a:cs typeface="Times New Roman" charset="0"/>
                        </a:rPr>
                        <a:t> </a:t>
                      </a:r>
                      <a:endParaRPr lang="en-US" sz="190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a:lnSpc>
                          <a:spcPct val="115000"/>
                        </a:lnSpc>
                        <a:spcAft>
                          <a:spcPts val="1000"/>
                        </a:spcAft>
                      </a:pPr>
                      <a:r>
                        <a:rPr lang="en-GB" sz="1900" dirty="0">
                          <a:effectLst/>
                          <a:latin typeface="+mj-lt"/>
                          <a:ea typeface="Calibri" charset="0"/>
                          <a:cs typeface="Times New Roman" charset="0"/>
                        </a:rPr>
                        <a:t> </a:t>
                      </a:r>
                      <a:endParaRPr lang="en-US" sz="1900" dirty="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a:lnSpc>
                          <a:spcPct val="115000"/>
                        </a:lnSpc>
                        <a:spcAft>
                          <a:spcPts val="1000"/>
                        </a:spcAft>
                      </a:pPr>
                      <a:r>
                        <a:rPr lang="en-GB" sz="1900" dirty="0">
                          <a:effectLst/>
                          <a:latin typeface="+mj-lt"/>
                          <a:ea typeface="Calibri" charset="0"/>
                          <a:cs typeface="Times New Roman" charset="0"/>
                        </a:rPr>
                        <a:t> </a:t>
                      </a:r>
                      <a:endParaRPr lang="en-US" sz="1900" dirty="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r h="339120">
                <a:tc rowSpan="2">
                  <a:txBody>
                    <a:bodyPr/>
                    <a:lstStyle/>
                    <a:p>
                      <a:pPr algn="l">
                        <a:lnSpc>
                          <a:spcPct val="115000"/>
                        </a:lnSpc>
                        <a:spcAft>
                          <a:spcPts val="1000"/>
                        </a:spcAft>
                      </a:pPr>
                      <a:r>
                        <a:rPr lang="en-GB" sz="1900" dirty="0">
                          <a:effectLst/>
                          <a:latin typeface="+mj-lt"/>
                          <a:ea typeface="Calibri" charset="0"/>
                          <a:cs typeface="Times New Roman" charset="0"/>
                        </a:rPr>
                        <a:t>Plant architecture </a:t>
                      </a:r>
                      <a:br>
                        <a:rPr lang="en-GB" sz="1900" dirty="0">
                          <a:effectLst/>
                          <a:latin typeface="+mj-lt"/>
                          <a:ea typeface="Calibri" charset="0"/>
                          <a:cs typeface="Times New Roman" charset="0"/>
                        </a:rPr>
                      </a:br>
                      <a:r>
                        <a:rPr lang="en-GB" sz="1900" dirty="0">
                          <a:effectLst/>
                          <a:latin typeface="+mj-lt"/>
                          <a:ea typeface="Calibri" charset="0"/>
                          <a:cs typeface="Times New Roman" charset="0"/>
                        </a:rPr>
                        <a:t>Seed production </a:t>
                      </a:r>
                      <a:endParaRPr lang="en-US" sz="1900" dirty="0">
                        <a:effectLst/>
                        <a:latin typeface="+mj-lt"/>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1000"/>
                        </a:spcAft>
                      </a:pPr>
                      <a:r>
                        <a:rPr lang="en-GB" sz="1900" dirty="0">
                          <a:effectLst/>
                          <a:latin typeface="+mj-lt"/>
                          <a:ea typeface="Calibri" charset="0"/>
                          <a:cs typeface="Times New Roman" charset="0"/>
                        </a:rPr>
                        <a:t>1</a:t>
                      </a:r>
                      <a:endParaRPr lang="en-US" sz="1900" dirty="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a:lnSpc>
                          <a:spcPct val="115000"/>
                        </a:lnSpc>
                        <a:spcAft>
                          <a:spcPts val="1000"/>
                        </a:spcAft>
                      </a:pPr>
                      <a:r>
                        <a:rPr lang="en-GB" sz="1900">
                          <a:effectLst/>
                          <a:latin typeface="+mj-lt"/>
                          <a:ea typeface="Calibri" charset="0"/>
                          <a:cs typeface="Times New Roman" charset="0"/>
                        </a:rPr>
                        <a:t> </a:t>
                      </a:r>
                      <a:endParaRPr lang="en-US" sz="190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a:lnSpc>
                          <a:spcPct val="115000"/>
                        </a:lnSpc>
                        <a:spcAft>
                          <a:spcPts val="1000"/>
                        </a:spcAft>
                      </a:pPr>
                      <a:r>
                        <a:rPr lang="en-GB" sz="1900">
                          <a:effectLst/>
                          <a:latin typeface="+mj-lt"/>
                          <a:ea typeface="Calibri" charset="0"/>
                          <a:cs typeface="Times New Roman" charset="0"/>
                        </a:rPr>
                        <a:t> </a:t>
                      </a:r>
                      <a:endParaRPr lang="en-US" sz="190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a:lnSpc>
                          <a:spcPct val="115000"/>
                        </a:lnSpc>
                        <a:spcAft>
                          <a:spcPts val="1000"/>
                        </a:spcAft>
                      </a:pPr>
                      <a:r>
                        <a:rPr lang="en-GB" sz="1900">
                          <a:effectLst/>
                          <a:latin typeface="+mj-lt"/>
                          <a:ea typeface="Calibri" charset="0"/>
                          <a:cs typeface="Times New Roman" charset="0"/>
                        </a:rPr>
                        <a:t> </a:t>
                      </a:r>
                      <a:endParaRPr lang="en-US" sz="190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a:lnSpc>
                          <a:spcPct val="115000"/>
                        </a:lnSpc>
                        <a:spcAft>
                          <a:spcPts val="1000"/>
                        </a:spcAft>
                      </a:pPr>
                      <a:r>
                        <a:rPr lang="en-GB" sz="1900">
                          <a:effectLst/>
                          <a:latin typeface="+mj-lt"/>
                          <a:ea typeface="Calibri" charset="0"/>
                          <a:cs typeface="Times New Roman" charset="0"/>
                        </a:rPr>
                        <a:t> </a:t>
                      </a:r>
                      <a:endParaRPr lang="en-US" sz="190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3"/>
                  </a:ext>
                </a:extLst>
              </a:tr>
              <a:tr h="86058">
                <a:tc vMerge="1">
                  <a:txBody>
                    <a:bodyPr/>
                    <a:lstStyle/>
                    <a:p>
                      <a:pPr algn="l">
                        <a:lnSpc>
                          <a:spcPct val="115000"/>
                        </a:lnSpc>
                        <a:spcAft>
                          <a:spcPts val="1000"/>
                        </a:spcAft>
                      </a:pPr>
                      <a:endParaRPr lang="en-US" sz="2000" dirty="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GB" sz="1900" dirty="0">
                          <a:effectLst/>
                          <a:latin typeface="+mj-lt"/>
                          <a:ea typeface="Calibri" charset="0"/>
                          <a:cs typeface="Times New Roman" charset="0"/>
                        </a:rPr>
                        <a:t>2</a:t>
                      </a:r>
                      <a:endParaRPr lang="en-US" sz="1900" dirty="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a:lnSpc>
                          <a:spcPct val="115000"/>
                        </a:lnSpc>
                        <a:spcAft>
                          <a:spcPts val="1000"/>
                        </a:spcAft>
                      </a:pPr>
                      <a:r>
                        <a:rPr lang="en-GB" sz="1900">
                          <a:effectLst/>
                          <a:latin typeface="+mj-lt"/>
                          <a:ea typeface="Calibri" charset="0"/>
                          <a:cs typeface="Times New Roman" charset="0"/>
                        </a:rPr>
                        <a:t> </a:t>
                      </a:r>
                      <a:endParaRPr lang="en-US" sz="190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a:lnSpc>
                          <a:spcPct val="115000"/>
                        </a:lnSpc>
                        <a:spcAft>
                          <a:spcPts val="1000"/>
                        </a:spcAft>
                      </a:pPr>
                      <a:r>
                        <a:rPr lang="en-GB" sz="1900" dirty="0">
                          <a:effectLst/>
                          <a:latin typeface="+mj-lt"/>
                          <a:ea typeface="Calibri" charset="0"/>
                          <a:cs typeface="Times New Roman" charset="0"/>
                        </a:rPr>
                        <a:t> </a:t>
                      </a:r>
                      <a:endParaRPr lang="en-US" sz="1900" dirty="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a:lnSpc>
                          <a:spcPct val="115000"/>
                        </a:lnSpc>
                        <a:spcAft>
                          <a:spcPts val="1000"/>
                        </a:spcAft>
                      </a:pPr>
                      <a:r>
                        <a:rPr lang="en-GB" sz="1900" dirty="0">
                          <a:effectLst/>
                          <a:latin typeface="+mj-lt"/>
                          <a:ea typeface="Calibri" charset="0"/>
                          <a:cs typeface="Times New Roman" charset="0"/>
                        </a:rPr>
                        <a:t> </a:t>
                      </a:r>
                      <a:endParaRPr lang="en-US" sz="1900" dirty="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a:lnSpc>
                          <a:spcPct val="115000"/>
                        </a:lnSpc>
                        <a:spcAft>
                          <a:spcPts val="1000"/>
                        </a:spcAft>
                      </a:pPr>
                      <a:r>
                        <a:rPr lang="en-GB" sz="1900" dirty="0">
                          <a:effectLst/>
                          <a:latin typeface="+mj-lt"/>
                          <a:ea typeface="Calibri" charset="0"/>
                          <a:cs typeface="Times New Roman" charset="0"/>
                        </a:rPr>
                        <a:t> </a:t>
                      </a:r>
                      <a:endParaRPr lang="en-US" sz="1900" dirty="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4"/>
                  </a:ext>
                </a:extLst>
              </a:tr>
              <a:tr h="278931">
                <a:tc rowSpan="2">
                  <a:txBody>
                    <a:bodyPr/>
                    <a:lstStyle/>
                    <a:p>
                      <a:pPr algn="l">
                        <a:lnSpc>
                          <a:spcPct val="115000"/>
                        </a:lnSpc>
                        <a:spcAft>
                          <a:spcPts val="1000"/>
                        </a:spcAft>
                      </a:pPr>
                      <a:r>
                        <a:rPr lang="en-GB" sz="1900" dirty="0">
                          <a:effectLst/>
                          <a:latin typeface="+mj-lt"/>
                          <a:ea typeface="Calibri" charset="0"/>
                          <a:cs typeface="Times New Roman" charset="0"/>
                        </a:rPr>
                        <a:t>Biotic stress</a:t>
                      </a:r>
                      <a:endParaRPr lang="en-US" sz="1900" dirty="0">
                        <a:effectLst/>
                        <a:latin typeface="+mj-lt"/>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1000"/>
                        </a:spcAft>
                      </a:pPr>
                      <a:r>
                        <a:rPr lang="en-GB" sz="1900">
                          <a:effectLst/>
                          <a:latin typeface="+mj-lt"/>
                          <a:ea typeface="Calibri" charset="0"/>
                          <a:cs typeface="Times New Roman" charset="0"/>
                        </a:rPr>
                        <a:t>1</a:t>
                      </a:r>
                      <a:endParaRPr lang="en-US" sz="190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a:lnSpc>
                          <a:spcPct val="115000"/>
                        </a:lnSpc>
                        <a:spcAft>
                          <a:spcPts val="1000"/>
                        </a:spcAft>
                      </a:pPr>
                      <a:r>
                        <a:rPr lang="en-GB" sz="1900">
                          <a:effectLst/>
                          <a:latin typeface="+mj-lt"/>
                          <a:ea typeface="Calibri" charset="0"/>
                          <a:cs typeface="Times New Roman" charset="0"/>
                        </a:rPr>
                        <a:t> </a:t>
                      </a:r>
                      <a:endParaRPr lang="en-US" sz="190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a:lnSpc>
                          <a:spcPct val="115000"/>
                        </a:lnSpc>
                        <a:spcAft>
                          <a:spcPts val="1000"/>
                        </a:spcAft>
                      </a:pPr>
                      <a:r>
                        <a:rPr lang="en-GB" sz="1900">
                          <a:effectLst/>
                          <a:latin typeface="+mj-lt"/>
                          <a:ea typeface="Calibri" charset="0"/>
                          <a:cs typeface="Times New Roman" charset="0"/>
                        </a:rPr>
                        <a:t> </a:t>
                      </a:r>
                      <a:endParaRPr lang="en-US" sz="190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a:lnSpc>
                          <a:spcPct val="115000"/>
                        </a:lnSpc>
                        <a:spcAft>
                          <a:spcPts val="1000"/>
                        </a:spcAft>
                      </a:pPr>
                      <a:r>
                        <a:rPr lang="en-GB" sz="1900">
                          <a:effectLst/>
                          <a:latin typeface="+mj-lt"/>
                          <a:ea typeface="Calibri" charset="0"/>
                          <a:cs typeface="Times New Roman" charset="0"/>
                        </a:rPr>
                        <a:t> </a:t>
                      </a:r>
                      <a:endParaRPr lang="en-US" sz="190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a:lnSpc>
                          <a:spcPct val="115000"/>
                        </a:lnSpc>
                        <a:spcAft>
                          <a:spcPts val="1000"/>
                        </a:spcAft>
                      </a:pPr>
                      <a:r>
                        <a:rPr lang="en-GB" sz="1900">
                          <a:effectLst/>
                          <a:latin typeface="+mj-lt"/>
                          <a:ea typeface="Calibri" charset="0"/>
                          <a:cs typeface="Times New Roman" charset="0"/>
                        </a:rPr>
                        <a:t> </a:t>
                      </a:r>
                      <a:endParaRPr lang="en-US" sz="190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5"/>
                  </a:ext>
                </a:extLst>
              </a:tr>
              <a:tr h="278931">
                <a:tc vMerge="1">
                  <a:txBody>
                    <a:bodyPr/>
                    <a:lstStyle/>
                    <a:p>
                      <a:pPr algn="l">
                        <a:lnSpc>
                          <a:spcPct val="115000"/>
                        </a:lnSpc>
                        <a:spcAft>
                          <a:spcPts val="1000"/>
                        </a:spcAft>
                      </a:pPr>
                      <a:endParaRPr lang="en-US" sz="2000" dirty="0">
                        <a:effectLst/>
                        <a:latin typeface="+mj-lt"/>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GB" sz="1900" dirty="0">
                          <a:effectLst/>
                          <a:latin typeface="+mj-lt"/>
                          <a:ea typeface="Calibri" charset="0"/>
                          <a:cs typeface="Times New Roman" charset="0"/>
                        </a:rPr>
                        <a:t>2</a:t>
                      </a:r>
                      <a:endParaRPr lang="en-US" sz="1900" dirty="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a:lnSpc>
                          <a:spcPct val="115000"/>
                        </a:lnSpc>
                        <a:spcAft>
                          <a:spcPts val="1000"/>
                        </a:spcAft>
                      </a:pPr>
                      <a:r>
                        <a:rPr lang="en-GB" sz="1900">
                          <a:effectLst/>
                          <a:latin typeface="+mj-lt"/>
                          <a:ea typeface="Calibri" charset="0"/>
                          <a:cs typeface="Times New Roman" charset="0"/>
                        </a:rPr>
                        <a:t> </a:t>
                      </a:r>
                      <a:endParaRPr lang="en-US" sz="190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a:lnSpc>
                          <a:spcPct val="115000"/>
                        </a:lnSpc>
                        <a:spcAft>
                          <a:spcPts val="1000"/>
                        </a:spcAft>
                      </a:pPr>
                      <a:r>
                        <a:rPr lang="en-GB" sz="1900" dirty="0">
                          <a:effectLst/>
                          <a:latin typeface="+mj-lt"/>
                          <a:ea typeface="Calibri" charset="0"/>
                          <a:cs typeface="Times New Roman" charset="0"/>
                        </a:rPr>
                        <a:t> </a:t>
                      </a:r>
                      <a:endParaRPr lang="en-US" sz="1900" dirty="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a:lnSpc>
                          <a:spcPct val="115000"/>
                        </a:lnSpc>
                        <a:spcAft>
                          <a:spcPts val="1000"/>
                        </a:spcAft>
                      </a:pPr>
                      <a:r>
                        <a:rPr lang="en-GB" sz="1900" dirty="0">
                          <a:effectLst/>
                          <a:latin typeface="+mj-lt"/>
                          <a:ea typeface="Calibri" charset="0"/>
                          <a:cs typeface="Times New Roman" charset="0"/>
                        </a:rPr>
                        <a:t> </a:t>
                      </a:r>
                      <a:endParaRPr lang="en-US" sz="1900" dirty="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a:lnSpc>
                          <a:spcPct val="115000"/>
                        </a:lnSpc>
                        <a:spcAft>
                          <a:spcPts val="1000"/>
                        </a:spcAft>
                      </a:pPr>
                      <a:r>
                        <a:rPr lang="en-GB" sz="1900" dirty="0">
                          <a:effectLst/>
                          <a:latin typeface="+mj-lt"/>
                          <a:ea typeface="Calibri" charset="0"/>
                          <a:cs typeface="Times New Roman" charset="0"/>
                        </a:rPr>
                        <a:t> </a:t>
                      </a:r>
                      <a:endParaRPr lang="en-US" sz="1900" dirty="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6"/>
                  </a:ext>
                </a:extLst>
              </a:tr>
              <a:tr h="278931">
                <a:tc rowSpan="2">
                  <a:txBody>
                    <a:bodyPr/>
                    <a:lstStyle/>
                    <a:p>
                      <a:pPr algn="l">
                        <a:lnSpc>
                          <a:spcPct val="115000"/>
                        </a:lnSpc>
                        <a:spcAft>
                          <a:spcPts val="1000"/>
                        </a:spcAft>
                      </a:pPr>
                      <a:r>
                        <a:rPr lang="en-GB" sz="1900" dirty="0">
                          <a:effectLst/>
                          <a:latin typeface="+mj-lt"/>
                          <a:ea typeface="Calibri" charset="0"/>
                          <a:cs typeface="Times New Roman" charset="0"/>
                        </a:rPr>
                        <a:t>Abiotic stress</a:t>
                      </a:r>
                      <a:endParaRPr lang="en-US" sz="1900" dirty="0">
                        <a:effectLst/>
                        <a:latin typeface="+mj-lt"/>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1000"/>
                        </a:spcAft>
                      </a:pPr>
                      <a:r>
                        <a:rPr lang="en-GB" sz="1900" dirty="0">
                          <a:effectLst/>
                          <a:latin typeface="+mj-lt"/>
                          <a:ea typeface="Calibri" charset="0"/>
                          <a:cs typeface="Times New Roman" charset="0"/>
                        </a:rPr>
                        <a:t>1</a:t>
                      </a:r>
                      <a:endParaRPr lang="en-US" sz="1900" dirty="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a:lnSpc>
                          <a:spcPct val="115000"/>
                        </a:lnSpc>
                        <a:spcAft>
                          <a:spcPts val="1000"/>
                        </a:spcAft>
                      </a:pPr>
                      <a:r>
                        <a:rPr lang="en-GB" sz="1900">
                          <a:effectLst/>
                          <a:latin typeface="+mj-lt"/>
                          <a:ea typeface="Calibri" charset="0"/>
                          <a:cs typeface="Times New Roman" charset="0"/>
                        </a:rPr>
                        <a:t> </a:t>
                      </a:r>
                      <a:endParaRPr lang="en-US" sz="190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a:lnSpc>
                          <a:spcPct val="115000"/>
                        </a:lnSpc>
                        <a:spcAft>
                          <a:spcPts val="1000"/>
                        </a:spcAft>
                      </a:pPr>
                      <a:r>
                        <a:rPr lang="en-GB" sz="1900">
                          <a:effectLst/>
                          <a:latin typeface="+mj-lt"/>
                          <a:ea typeface="Calibri" charset="0"/>
                          <a:cs typeface="Times New Roman" charset="0"/>
                        </a:rPr>
                        <a:t> </a:t>
                      </a:r>
                      <a:endParaRPr lang="en-US" sz="190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a:lnSpc>
                          <a:spcPct val="115000"/>
                        </a:lnSpc>
                        <a:spcAft>
                          <a:spcPts val="1000"/>
                        </a:spcAft>
                      </a:pPr>
                      <a:r>
                        <a:rPr lang="en-GB" sz="1900">
                          <a:effectLst/>
                          <a:latin typeface="+mj-lt"/>
                          <a:ea typeface="Calibri" charset="0"/>
                          <a:cs typeface="Times New Roman" charset="0"/>
                        </a:rPr>
                        <a:t> </a:t>
                      </a:r>
                      <a:endParaRPr lang="en-US" sz="190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a:lnSpc>
                          <a:spcPct val="115000"/>
                        </a:lnSpc>
                        <a:spcAft>
                          <a:spcPts val="1000"/>
                        </a:spcAft>
                      </a:pPr>
                      <a:r>
                        <a:rPr lang="en-GB" sz="1900">
                          <a:effectLst/>
                          <a:latin typeface="+mj-lt"/>
                          <a:ea typeface="Calibri" charset="0"/>
                          <a:cs typeface="Times New Roman" charset="0"/>
                        </a:rPr>
                        <a:t> </a:t>
                      </a:r>
                      <a:endParaRPr lang="en-US" sz="190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7"/>
                  </a:ext>
                </a:extLst>
              </a:tr>
              <a:tr h="278931">
                <a:tc vMerge="1">
                  <a:txBody>
                    <a:bodyPr/>
                    <a:lstStyle/>
                    <a:p>
                      <a:pPr algn="l">
                        <a:lnSpc>
                          <a:spcPct val="115000"/>
                        </a:lnSpc>
                        <a:spcAft>
                          <a:spcPts val="1000"/>
                        </a:spcAft>
                      </a:pPr>
                      <a:endParaRPr lang="en-US" sz="2000" dirty="0">
                        <a:effectLst/>
                        <a:latin typeface="+mj-lt"/>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GB" sz="1900" dirty="0">
                          <a:effectLst/>
                          <a:latin typeface="+mj-lt"/>
                          <a:ea typeface="Calibri" charset="0"/>
                          <a:cs typeface="Times New Roman" charset="0"/>
                        </a:rPr>
                        <a:t>2</a:t>
                      </a:r>
                      <a:endParaRPr lang="en-US" sz="1900" dirty="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a:lnSpc>
                          <a:spcPct val="115000"/>
                        </a:lnSpc>
                        <a:spcAft>
                          <a:spcPts val="1000"/>
                        </a:spcAft>
                      </a:pPr>
                      <a:r>
                        <a:rPr lang="en-GB" sz="1900" dirty="0">
                          <a:effectLst/>
                          <a:latin typeface="+mj-lt"/>
                          <a:ea typeface="Calibri" charset="0"/>
                          <a:cs typeface="Times New Roman" charset="0"/>
                        </a:rPr>
                        <a:t> </a:t>
                      </a:r>
                      <a:endParaRPr lang="en-US" sz="1900" dirty="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a:lnSpc>
                          <a:spcPct val="115000"/>
                        </a:lnSpc>
                        <a:spcAft>
                          <a:spcPts val="1000"/>
                        </a:spcAft>
                      </a:pPr>
                      <a:r>
                        <a:rPr lang="en-GB" sz="1900" dirty="0">
                          <a:effectLst/>
                          <a:latin typeface="+mj-lt"/>
                          <a:ea typeface="Calibri" charset="0"/>
                          <a:cs typeface="Times New Roman" charset="0"/>
                        </a:rPr>
                        <a:t> </a:t>
                      </a:r>
                      <a:endParaRPr lang="en-US" sz="1900" dirty="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a:lnSpc>
                          <a:spcPct val="115000"/>
                        </a:lnSpc>
                        <a:spcAft>
                          <a:spcPts val="1000"/>
                        </a:spcAft>
                      </a:pPr>
                      <a:r>
                        <a:rPr lang="en-GB" sz="1900" dirty="0">
                          <a:effectLst/>
                          <a:latin typeface="+mj-lt"/>
                          <a:ea typeface="Calibri" charset="0"/>
                          <a:cs typeface="Times New Roman" charset="0"/>
                        </a:rPr>
                        <a:t> </a:t>
                      </a:r>
                      <a:endParaRPr lang="en-US" sz="1900" dirty="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a:lnSpc>
                          <a:spcPct val="115000"/>
                        </a:lnSpc>
                        <a:spcAft>
                          <a:spcPts val="1000"/>
                        </a:spcAft>
                      </a:pPr>
                      <a:r>
                        <a:rPr lang="en-GB" sz="1900" dirty="0">
                          <a:effectLst/>
                          <a:latin typeface="+mj-lt"/>
                          <a:ea typeface="Calibri" charset="0"/>
                          <a:cs typeface="Times New Roman" charset="0"/>
                        </a:rPr>
                        <a:t> </a:t>
                      </a:r>
                      <a:endParaRPr lang="en-US" sz="1900" dirty="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8"/>
                  </a:ext>
                </a:extLst>
              </a:tr>
              <a:tr h="478540">
                <a:tc rowSpan="2">
                  <a:txBody>
                    <a:bodyPr/>
                    <a:lstStyle/>
                    <a:p>
                      <a:pPr algn="l">
                        <a:lnSpc>
                          <a:spcPct val="115000"/>
                        </a:lnSpc>
                        <a:spcAft>
                          <a:spcPts val="1000"/>
                        </a:spcAft>
                      </a:pPr>
                      <a:r>
                        <a:rPr lang="en-GB" sz="1900" dirty="0">
                          <a:effectLst/>
                          <a:latin typeface="+mj-lt"/>
                          <a:ea typeface="Calibri" charset="0"/>
                          <a:cs typeface="Times New Roman" charset="0"/>
                        </a:rPr>
                        <a:t>Crop handling,</a:t>
                      </a:r>
                      <a:r>
                        <a:rPr lang="en-GB" sz="1900" baseline="0" dirty="0">
                          <a:effectLst/>
                          <a:latin typeface="+mj-lt"/>
                          <a:ea typeface="Calibri" charset="0"/>
                          <a:cs typeface="Times New Roman" charset="0"/>
                        </a:rPr>
                        <a:t> h</a:t>
                      </a:r>
                      <a:r>
                        <a:rPr lang="en-GB" sz="1900" dirty="0">
                          <a:effectLst/>
                          <a:latin typeface="+mj-lt"/>
                          <a:ea typeface="Calibri" charset="0"/>
                          <a:cs typeface="Times New Roman" charset="0"/>
                        </a:rPr>
                        <a:t>arvest, storage,</a:t>
                      </a:r>
                      <a:r>
                        <a:rPr lang="en-GB" sz="1900" baseline="0" dirty="0">
                          <a:effectLst/>
                          <a:latin typeface="+mj-lt"/>
                          <a:ea typeface="Calibri" charset="0"/>
                          <a:cs typeface="Times New Roman" charset="0"/>
                        </a:rPr>
                        <a:t> </a:t>
                      </a:r>
                      <a:r>
                        <a:rPr lang="en-GB" sz="1900" dirty="0">
                          <a:effectLst/>
                          <a:latin typeface="+mj-lt"/>
                          <a:ea typeface="Calibri" charset="0"/>
                          <a:cs typeface="Times New Roman" charset="0"/>
                        </a:rPr>
                        <a:t>transport</a:t>
                      </a:r>
                      <a:endParaRPr lang="en-US" sz="1900" dirty="0">
                        <a:effectLst/>
                        <a:latin typeface="+mj-lt"/>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1000"/>
                        </a:spcAft>
                      </a:pPr>
                      <a:r>
                        <a:rPr lang="en-GB" sz="1900" dirty="0">
                          <a:effectLst/>
                          <a:latin typeface="+mj-lt"/>
                          <a:ea typeface="Calibri" charset="0"/>
                          <a:cs typeface="Times New Roman" charset="0"/>
                        </a:rPr>
                        <a:t>1</a:t>
                      </a:r>
                      <a:endParaRPr lang="en-US" sz="1900" dirty="0">
                        <a:effectLst/>
                        <a:latin typeface="+mj-lt"/>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a:lnSpc>
                          <a:spcPct val="115000"/>
                        </a:lnSpc>
                        <a:spcAft>
                          <a:spcPts val="1000"/>
                        </a:spcAft>
                      </a:pPr>
                      <a:r>
                        <a:rPr lang="en-GB" sz="1900">
                          <a:effectLst/>
                          <a:latin typeface="+mj-lt"/>
                          <a:ea typeface="Calibri" charset="0"/>
                          <a:cs typeface="Times New Roman" charset="0"/>
                        </a:rPr>
                        <a:t> </a:t>
                      </a:r>
                      <a:endParaRPr lang="en-US" sz="190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a:lnSpc>
                          <a:spcPct val="115000"/>
                        </a:lnSpc>
                        <a:spcAft>
                          <a:spcPts val="1000"/>
                        </a:spcAft>
                      </a:pPr>
                      <a:r>
                        <a:rPr lang="en-GB" sz="1900" dirty="0">
                          <a:effectLst/>
                          <a:latin typeface="+mj-lt"/>
                          <a:ea typeface="Calibri" charset="0"/>
                          <a:cs typeface="Times New Roman" charset="0"/>
                        </a:rPr>
                        <a:t> </a:t>
                      </a:r>
                      <a:endParaRPr lang="en-US" sz="1900" dirty="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a:lnSpc>
                          <a:spcPct val="115000"/>
                        </a:lnSpc>
                        <a:spcAft>
                          <a:spcPts val="1000"/>
                        </a:spcAft>
                      </a:pPr>
                      <a:r>
                        <a:rPr lang="en-GB" sz="1900">
                          <a:effectLst/>
                          <a:latin typeface="+mj-lt"/>
                          <a:ea typeface="Calibri" charset="0"/>
                          <a:cs typeface="Times New Roman" charset="0"/>
                        </a:rPr>
                        <a:t> </a:t>
                      </a:r>
                      <a:endParaRPr lang="en-US" sz="190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a:lnSpc>
                          <a:spcPct val="115000"/>
                        </a:lnSpc>
                        <a:spcAft>
                          <a:spcPts val="1000"/>
                        </a:spcAft>
                      </a:pPr>
                      <a:r>
                        <a:rPr lang="en-GB" sz="1900">
                          <a:effectLst/>
                          <a:latin typeface="+mj-lt"/>
                          <a:ea typeface="Calibri" charset="0"/>
                          <a:cs typeface="Times New Roman" charset="0"/>
                        </a:rPr>
                        <a:t> </a:t>
                      </a:r>
                      <a:endParaRPr lang="en-US" sz="190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9"/>
                  </a:ext>
                </a:extLst>
              </a:tr>
              <a:tr h="332509">
                <a:tc vMerge="1">
                  <a:txBody>
                    <a:bodyPr/>
                    <a:lstStyle/>
                    <a:p>
                      <a:pPr algn="l">
                        <a:lnSpc>
                          <a:spcPct val="115000"/>
                        </a:lnSpc>
                        <a:spcAft>
                          <a:spcPts val="1000"/>
                        </a:spcAft>
                      </a:pPr>
                      <a:endParaRPr lang="en-US" sz="2000" dirty="0">
                        <a:effectLst/>
                        <a:latin typeface="+mj-lt"/>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GB" sz="1900" dirty="0">
                          <a:effectLst/>
                          <a:latin typeface="+mj-lt"/>
                          <a:ea typeface="Calibri" charset="0"/>
                          <a:cs typeface="Times New Roman" charset="0"/>
                        </a:rPr>
                        <a:t>2</a:t>
                      </a:r>
                      <a:endParaRPr lang="en-US" sz="1900" dirty="0">
                        <a:effectLst/>
                        <a:latin typeface="+mj-lt"/>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a:lnSpc>
                          <a:spcPct val="115000"/>
                        </a:lnSpc>
                        <a:spcAft>
                          <a:spcPts val="1000"/>
                        </a:spcAft>
                      </a:pPr>
                      <a:r>
                        <a:rPr lang="en-GB" sz="1900" dirty="0">
                          <a:effectLst/>
                          <a:latin typeface="+mj-lt"/>
                          <a:ea typeface="Calibri" charset="0"/>
                          <a:cs typeface="Times New Roman" charset="0"/>
                        </a:rPr>
                        <a:t> </a:t>
                      </a:r>
                      <a:endParaRPr lang="en-US" sz="1900" dirty="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a:lnSpc>
                          <a:spcPct val="115000"/>
                        </a:lnSpc>
                        <a:spcAft>
                          <a:spcPts val="1000"/>
                        </a:spcAft>
                      </a:pPr>
                      <a:r>
                        <a:rPr lang="en-GB" sz="1900" dirty="0">
                          <a:effectLst/>
                          <a:latin typeface="+mj-lt"/>
                          <a:ea typeface="Calibri" charset="0"/>
                          <a:cs typeface="Times New Roman" charset="0"/>
                        </a:rPr>
                        <a:t> </a:t>
                      </a:r>
                      <a:endParaRPr lang="en-US" sz="1900" dirty="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a:lnSpc>
                          <a:spcPct val="115000"/>
                        </a:lnSpc>
                        <a:spcAft>
                          <a:spcPts val="1000"/>
                        </a:spcAft>
                      </a:pPr>
                      <a:r>
                        <a:rPr lang="en-GB" sz="1900" dirty="0">
                          <a:effectLst/>
                          <a:latin typeface="+mj-lt"/>
                          <a:ea typeface="Calibri" charset="0"/>
                          <a:cs typeface="Times New Roman" charset="0"/>
                        </a:rPr>
                        <a:t> </a:t>
                      </a:r>
                      <a:endParaRPr lang="en-US" sz="1900" dirty="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a:lnSpc>
                          <a:spcPct val="115000"/>
                        </a:lnSpc>
                        <a:spcAft>
                          <a:spcPts val="1000"/>
                        </a:spcAft>
                      </a:pPr>
                      <a:r>
                        <a:rPr lang="en-GB" sz="1900" dirty="0">
                          <a:effectLst/>
                          <a:latin typeface="+mj-lt"/>
                          <a:ea typeface="Calibri" charset="0"/>
                          <a:cs typeface="Times New Roman" charset="0"/>
                        </a:rPr>
                        <a:t> </a:t>
                      </a:r>
                      <a:endParaRPr lang="en-US" sz="1900" dirty="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10"/>
                  </a:ext>
                </a:extLst>
              </a:tr>
              <a:tr h="520082">
                <a:tc rowSpan="2">
                  <a:txBody>
                    <a:bodyPr/>
                    <a:lstStyle/>
                    <a:p>
                      <a:pPr algn="l">
                        <a:lnSpc>
                          <a:spcPct val="115000"/>
                        </a:lnSpc>
                        <a:spcAft>
                          <a:spcPts val="1000"/>
                        </a:spcAft>
                      </a:pPr>
                      <a:r>
                        <a:rPr lang="en-GB" sz="1900" dirty="0">
                          <a:effectLst/>
                          <a:latin typeface="+mj-lt"/>
                          <a:ea typeface="Calibri" charset="0"/>
                          <a:cs typeface="Times New Roman" charset="0"/>
                        </a:rPr>
                        <a:t>Value chain clients,</a:t>
                      </a:r>
                      <a:r>
                        <a:rPr lang="en-GB" sz="1900" baseline="0" dirty="0">
                          <a:effectLst/>
                          <a:latin typeface="+mj-lt"/>
                          <a:ea typeface="Calibri" charset="0"/>
                          <a:cs typeface="Times New Roman" charset="0"/>
                        </a:rPr>
                        <a:t> </a:t>
                      </a:r>
                      <a:br>
                        <a:rPr lang="en-GB" sz="1900" dirty="0">
                          <a:effectLst/>
                          <a:latin typeface="+mj-lt"/>
                          <a:ea typeface="Calibri" charset="0"/>
                          <a:cs typeface="Times New Roman" charset="0"/>
                        </a:rPr>
                      </a:br>
                      <a:r>
                        <a:rPr lang="en-GB" sz="1900" dirty="0">
                          <a:effectLst/>
                          <a:latin typeface="+mj-lt"/>
                          <a:ea typeface="Calibri" charset="0"/>
                          <a:cs typeface="Times New Roman" charset="0"/>
                        </a:rPr>
                        <a:t>consumers, processors</a:t>
                      </a:r>
                      <a:endParaRPr lang="en-US" sz="1900" dirty="0">
                        <a:effectLst/>
                        <a:latin typeface="+mj-lt"/>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1000"/>
                        </a:spcAft>
                      </a:pPr>
                      <a:r>
                        <a:rPr lang="en-GB" sz="1900" dirty="0">
                          <a:effectLst/>
                          <a:latin typeface="+mj-lt"/>
                          <a:ea typeface="Calibri" charset="0"/>
                          <a:cs typeface="Times New Roman" charset="0"/>
                        </a:rPr>
                        <a:t>1</a:t>
                      </a:r>
                      <a:endParaRPr lang="en-US" sz="1900" dirty="0">
                        <a:effectLst/>
                        <a:latin typeface="+mj-lt"/>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a:lnSpc>
                          <a:spcPct val="115000"/>
                        </a:lnSpc>
                        <a:spcAft>
                          <a:spcPts val="1000"/>
                        </a:spcAft>
                      </a:pPr>
                      <a:r>
                        <a:rPr lang="en-GB" sz="1900" dirty="0">
                          <a:effectLst/>
                          <a:latin typeface="+mj-lt"/>
                          <a:ea typeface="Calibri" charset="0"/>
                          <a:cs typeface="Times New Roman" charset="0"/>
                        </a:rPr>
                        <a:t> </a:t>
                      </a:r>
                      <a:endParaRPr lang="en-US" sz="1900" dirty="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a:lnSpc>
                          <a:spcPct val="115000"/>
                        </a:lnSpc>
                        <a:spcAft>
                          <a:spcPts val="1000"/>
                        </a:spcAft>
                      </a:pPr>
                      <a:r>
                        <a:rPr lang="en-GB" sz="1900">
                          <a:effectLst/>
                          <a:latin typeface="+mj-lt"/>
                          <a:ea typeface="Calibri" charset="0"/>
                          <a:cs typeface="Times New Roman" charset="0"/>
                        </a:rPr>
                        <a:t> </a:t>
                      </a:r>
                      <a:endParaRPr lang="en-US" sz="190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a:lnSpc>
                          <a:spcPct val="115000"/>
                        </a:lnSpc>
                        <a:spcAft>
                          <a:spcPts val="1000"/>
                        </a:spcAft>
                      </a:pPr>
                      <a:r>
                        <a:rPr lang="en-GB" sz="1900">
                          <a:effectLst/>
                          <a:latin typeface="+mj-lt"/>
                          <a:ea typeface="Calibri" charset="0"/>
                          <a:cs typeface="Times New Roman" charset="0"/>
                        </a:rPr>
                        <a:t> </a:t>
                      </a:r>
                      <a:endParaRPr lang="en-US" sz="190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a:lnSpc>
                          <a:spcPct val="115000"/>
                        </a:lnSpc>
                        <a:spcAft>
                          <a:spcPts val="1000"/>
                        </a:spcAft>
                      </a:pPr>
                      <a:r>
                        <a:rPr lang="en-GB" sz="1900" dirty="0">
                          <a:effectLst/>
                          <a:latin typeface="+mj-lt"/>
                          <a:ea typeface="Calibri" charset="0"/>
                          <a:cs typeface="Times New Roman" charset="0"/>
                        </a:rPr>
                        <a:t> </a:t>
                      </a:r>
                      <a:endParaRPr lang="en-US" sz="1900" dirty="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11"/>
                  </a:ext>
                </a:extLst>
              </a:tr>
              <a:tr h="278931">
                <a:tc vMerge="1">
                  <a:txBody>
                    <a:bodyPr/>
                    <a:lstStyle/>
                    <a:p>
                      <a:pPr algn="l">
                        <a:lnSpc>
                          <a:spcPct val="115000"/>
                        </a:lnSpc>
                        <a:spcAft>
                          <a:spcPts val="1000"/>
                        </a:spcAft>
                      </a:pPr>
                      <a:endParaRPr lang="en-US" sz="2000" dirty="0">
                        <a:effectLst/>
                        <a:latin typeface="+mj-lt"/>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GB" sz="1900" dirty="0">
                          <a:effectLst/>
                          <a:latin typeface="+mj-lt"/>
                          <a:ea typeface="Calibri" charset="0"/>
                          <a:cs typeface="Times New Roman" charset="0"/>
                        </a:rPr>
                        <a:t>2</a:t>
                      </a:r>
                      <a:endParaRPr lang="en-US" sz="1900" dirty="0">
                        <a:effectLst/>
                        <a:latin typeface="+mj-lt"/>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a:lnSpc>
                          <a:spcPct val="115000"/>
                        </a:lnSpc>
                        <a:spcAft>
                          <a:spcPts val="1000"/>
                        </a:spcAft>
                      </a:pPr>
                      <a:r>
                        <a:rPr lang="en-GB" sz="1900" dirty="0">
                          <a:effectLst/>
                          <a:latin typeface="+mj-lt"/>
                          <a:ea typeface="Calibri" charset="0"/>
                          <a:cs typeface="Times New Roman" charset="0"/>
                        </a:rPr>
                        <a:t> </a:t>
                      </a:r>
                      <a:endParaRPr lang="en-US" sz="1900" dirty="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a:lnSpc>
                          <a:spcPct val="115000"/>
                        </a:lnSpc>
                        <a:spcAft>
                          <a:spcPts val="1000"/>
                        </a:spcAft>
                      </a:pPr>
                      <a:r>
                        <a:rPr lang="en-GB" sz="1900" dirty="0">
                          <a:effectLst/>
                          <a:latin typeface="+mj-lt"/>
                          <a:ea typeface="Calibri" charset="0"/>
                          <a:cs typeface="Times New Roman" charset="0"/>
                        </a:rPr>
                        <a:t> </a:t>
                      </a:r>
                      <a:endParaRPr lang="en-US" sz="1900" dirty="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a:lnSpc>
                          <a:spcPct val="115000"/>
                        </a:lnSpc>
                        <a:spcAft>
                          <a:spcPts val="1000"/>
                        </a:spcAft>
                      </a:pPr>
                      <a:r>
                        <a:rPr lang="en-GB" sz="1900" dirty="0">
                          <a:effectLst/>
                          <a:latin typeface="+mj-lt"/>
                          <a:ea typeface="Calibri" charset="0"/>
                          <a:cs typeface="Times New Roman" charset="0"/>
                        </a:rPr>
                        <a:t> </a:t>
                      </a:r>
                      <a:endParaRPr lang="en-US" sz="1900" dirty="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a:lnSpc>
                          <a:spcPct val="115000"/>
                        </a:lnSpc>
                        <a:spcAft>
                          <a:spcPts val="1000"/>
                        </a:spcAft>
                      </a:pPr>
                      <a:r>
                        <a:rPr lang="en-GB" sz="1900" dirty="0">
                          <a:effectLst/>
                          <a:latin typeface="+mj-lt"/>
                          <a:ea typeface="Calibri" charset="0"/>
                          <a:cs typeface="Times New Roman" charset="0"/>
                        </a:rPr>
                        <a:t> </a:t>
                      </a:r>
                      <a:endParaRPr lang="en-US" sz="1900" dirty="0">
                        <a:effectLst/>
                        <a:latin typeface="+mj-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028658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latin typeface="Calibri" charset="0"/>
                <a:ea typeface="Calibri" charset="0"/>
                <a:cs typeface="Calibri" charset="0"/>
              </a:rPr>
              <a:t>Priority of Traits</a:t>
            </a:r>
          </a:p>
        </p:txBody>
      </p:sp>
      <p:sp>
        <p:nvSpPr>
          <p:cNvPr id="3" name="Content Placeholder 2"/>
          <p:cNvSpPr>
            <a:spLocks noGrp="1"/>
          </p:cNvSpPr>
          <p:nvPr>
            <p:ph idx="1"/>
          </p:nvPr>
        </p:nvSpPr>
        <p:spPr>
          <a:xfrm>
            <a:off x="1858108" y="1398495"/>
            <a:ext cx="8594739" cy="4702760"/>
          </a:xfrm>
        </p:spPr>
        <p:txBody>
          <a:bodyPr>
            <a:noAutofit/>
          </a:bodyPr>
          <a:lstStyle/>
          <a:p>
            <a:pPr>
              <a:lnSpc>
                <a:spcPct val="90000"/>
              </a:lnSpc>
              <a:spcAft>
                <a:spcPts val="1200"/>
              </a:spcAft>
            </a:pPr>
            <a:r>
              <a:rPr lang="en-US" sz="2800" dirty="0">
                <a:latin typeface="Calibri" charset="0"/>
                <a:ea typeface="Calibri" charset="0"/>
                <a:cs typeface="Calibri" charset="0"/>
              </a:rPr>
              <a:t>Important and challenging decision for every breeder</a:t>
            </a:r>
          </a:p>
          <a:p>
            <a:pPr>
              <a:lnSpc>
                <a:spcPct val="90000"/>
              </a:lnSpc>
              <a:spcAft>
                <a:spcPts val="1200"/>
              </a:spcAft>
            </a:pPr>
            <a:r>
              <a:rPr lang="en-US" sz="2800" dirty="0">
                <a:latin typeface="Calibri" charset="0"/>
                <a:ea typeface="Calibri" charset="0"/>
                <a:cs typeface="Calibri" charset="0"/>
              </a:rPr>
              <a:t>Market evaluation for each trait has two dimensions</a:t>
            </a:r>
          </a:p>
          <a:p>
            <a:pPr marL="914400" lvl="1" indent="-514350">
              <a:lnSpc>
                <a:spcPct val="90000"/>
              </a:lnSpc>
              <a:spcAft>
                <a:spcPts val="1200"/>
              </a:spcAft>
              <a:buFont typeface="+mj-lt"/>
              <a:buAutoNum type="arabicPeriod"/>
            </a:pPr>
            <a:r>
              <a:rPr lang="en-US" altLang="en-US" b="1" dirty="0">
                <a:latin typeface="Calibri" charset="0"/>
                <a:ea typeface="Calibri" charset="0"/>
                <a:cs typeface="Calibri" charset="0"/>
              </a:rPr>
              <a:t>Differentiation</a:t>
            </a:r>
            <a:r>
              <a:rPr lang="en-US" altLang="en-US" dirty="0">
                <a:latin typeface="Calibri" charset="0"/>
                <a:ea typeface="Calibri" charset="0"/>
                <a:cs typeface="Calibri" charset="0"/>
              </a:rPr>
              <a:t> </a:t>
            </a:r>
          </a:p>
          <a:p>
            <a:pPr marL="1254125" lvl="1" indent="-282575">
              <a:lnSpc>
                <a:spcPct val="90000"/>
              </a:lnSpc>
              <a:spcBef>
                <a:spcPts val="0"/>
              </a:spcBef>
              <a:spcAft>
                <a:spcPts val="600"/>
              </a:spcAft>
            </a:pPr>
            <a:r>
              <a:rPr lang="en-US" altLang="en-US" sz="2400" dirty="0">
                <a:latin typeface="Calibri" charset="0"/>
                <a:ea typeface="Calibri" charset="0"/>
                <a:cs typeface="Calibri" charset="0"/>
              </a:rPr>
              <a:t>Willingness to  pay price premium</a:t>
            </a:r>
          </a:p>
          <a:p>
            <a:pPr marL="1254125" lvl="1" indent="-282575">
              <a:lnSpc>
                <a:spcPct val="90000"/>
              </a:lnSpc>
              <a:spcBef>
                <a:spcPts val="0"/>
              </a:spcBef>
              <a:spcAft>
                <a:spcPts val="3000"/>
              </a:spcAft>
            </a:pPr>
            <a:r>
              <a:rPr lang="en-US" altLang="en-US" sz="2400" dirty="0">
                <a:latin typeface="Calibri" charset="0"/>
                <a:ea typeface="Calibri" charset="0"/>
                <a:cs typeface="Calibri" charset="0"/>
              </a:rPr>
              <a:t>Opportunity to grow market share</a:t>
            </a:r>
          </a:p>
          <a:p>
            <a:pPr marL="971550" lvl="1" indent="-514350">
              <a:lnSpc>
                <a:spcPct val="90000"/>
              </a:lnSpc>
              <a:spcBef>
                <a:spcPts val="0"/>
              </a:spcBef>
              <a:spcAft>
                <a:spcPts val="1200"/>
              </a:spcAft>
              <a:buFont typeface="+mj-lt"/>
              <a:buAutoNum type="arabicPeriod" startAt="2"/>
            </a:pPr>
            <a:r>
              <a:rPr lang="en-US" b="1" dirty="0">
                <a:latin typeface="Calibri" charset="0"/>
                <a:ea typeface="Calibri" charset="0"/>
                <a:cs typeface="Calibri" charset="0"/>
              </a:rPr>
              <a:t>Market demand</a:t>
            </a:r>
          </a:p>
          <a:p>
            <a:pPr marL="1254125" lvl="1" indent="-282575">
              <a:lnSpc>
                <a:spcPct val="90000"/>
              </a:lnSpc>
              <a:spcBef>
                <a:spcPts val="0"/>
              </a:spcBef>
              <a:spcAft>
                <a:spcPts val="1200"/>
              </a:spcAft>
            </a:pPr>
            <a:r>
              <a:rPr lang="en-US" altLang="en-US" sz="2400" dirty="0">
                <a:latin typeface="Calibri" charset="0"/>
                <a:ea typeface="Calibri" charset="0"/>
                <a:cs typeface="Calibri" charset="0"/>
              </a:rPr>
              <a:t>% growers/area that need this trait</a:t>
            </a:r>
          </a:p>
          <a:p>
            <a:pPr>
              <a:lnSpc>
                <a:spcPct val="90000"/>
              </a:lnSpc>
              <a:spcAft>
                <a:spcPts val="1200"/>
              </a:spcAft>
            </a:pPr>
            <a:endParaRPr lang="en-US" sz="2800" dirty="0">
              <a:latin typeface="Calibri" charset="0"/>
              <a:ea typeface="Calibri" charset="0"/>
              <a:cs typeface="Calibri" charset="0"/>
            </a:endParaRPr>
          </a:p>
          <a:p>
            <a:pPr>
              <a:lnSpc>
                <a:spcPct val="90000"/>
              </a:lnSpc>
              <a:spcAft>
                <a:spcPts val="1200"/>
              </a:spcAft>
            </a:pPr>
            <a:endParaRPr lang="en-US" sz="2800" dirty="0">
              <a:latin typeface="Calibri" charset="0"/>
              <a:ea typeface="Calibri" charset="0"/>
              <a:cs typeface="Calibri" charset="0"/>
            </a:endParaRPr>
          </a:p>
          <a:p>
            <a:pPr marL="0" indent="0">
              <a:lnSpc>
                <a:spcPct val="90000"/>
              </a:lnSpc>
              <a:spcAft>
                <a:spcPts val="1200"/>
              </a:spcAft>
              <a:buNone/>
            </a:pPr>
            <a:endParaRPr lang="en-US" sz="2800" dirty="0">
              <a:latin typeface="Calibri" charset="0"/>
              <a:ea typeface="Calibri" charset="0"/>
              <a:cs typeface="Calibri" charset="0"/>
            </a:endParaRPr>
          </a:p>
        </p:txBody>
      </p:sp>
    </p:spTree>
    <p:extLst>
      <p:ext uri="{BB962C8B-B14F-4D97-AF65-F5344CB8AC3E}">
        <p14:creationId xmlns:p14="http://schemas.microsoft.com/office/powerpoint/2010/main" val="15587734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2609850" y="247289"/>
            <a:ext cx="6972300" cy="511175"/>
          </a:xfrm>
        </p:spPr>
        <p:txBody>
          <a:bodyPr>
            <a:noAutofit/>
          </a:bodyPr>
          <a:lstStyle/>
          <a:p>
            <a:r>
              <a:rPr lang="en-US" altLang="en-US" sz="4000" b="1" dirty="0">
                <a:latin typeface="Calibri" charset="0"/>
                <a:ea typeface="Calibri" charset="0"/>
                <a:cs typeface="Calibri" charset="0"/>
              </a:rPr>
              <a:t>Trait Prioritization</a:t>
            </a:r>
          </a:p>
        </p:txBody>
      </p:sp>
      <p:sp>
        <p:nvSpPr>
          <p:cNvPr id="54275" name="TextBox 69"/>
          <p:cNvSpPr txBox="1">
            <a:spLocks noChangeArrowheads="1"/>
          </p:cNvSpPr>
          <p:nvPr/>
        </p:nvSpPr>
        <p:spPr bwMode="auto">
          <a:xfrm>
            <a:off x="4938713" y="6391275"/>
            <a:ext cx="38240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de-CH" altLang="en-US" sz="2000">
                <a:solidFill>
                  <a:prstClr val="black"/>
                </a:solidFill>
                <a:latin typeface="Calibri" charset="0"/>
                <a:ea typeface="Calibri" charset="0"/>
                <a:cs typeface="Calibri" charset="0"/>
              </a:rPr>
              <a:t>% growers/area that need this trait</a:t>
            </a:r>
            <a:endParaRPr lang="en-US" altLang="en-US" sz="2000">
              <a:solidFill>
                <a:prstClr val="black"/>
              </a:solidFill>
              <a:latin typeface="Calibri" charset="0"/>
              <a:ea typeface="Calibri" charset="0"/>
              <a:cs typeface="Calibri" charset="0"/>
            </a:endParaRPr>
          </a:p>
        </p:txBody>
      </p:sp>
      <p:sp>
        <p:nvSpPr>
          <p:cNvPr id="54276" name="TextBox 100"/>
          <p:cNvSpPr txBox="1">
            <a:spLocks noChangeArrowheads="1"/>
          </p:cNvSpPr>
          <p:nvPr/>
        </p:nvSpPr>
        <p:spPr bwMode="auto">
          <a:xfrm rot="-5400000">
            <a:off x="2331019" y="3676622"/>
            <a:ext cx="2121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de-CH" altLang="en-US" sz="2400" b="1">
                <a:solidFill>
                  <a:srgbClr val="FF0000"/>
                </a:solidFill>
                <a:latin typeface="Calibri" charset="0"/>
                <a:ea typeface="Calibri" charset="0"/>
                <a:cs typeface="Calibri" charset="0"/>
              </a:rPr>
              <a:t>Differentiation</a:t>
            </a:r>
            <a:r>
              <a:rPr lang="de-CH" altLang="en-US" sz="2400">
                <a:solidFill>
                  <a:prstClr val="black"/>
                </a:solidFill>
                <a:latin typeface="Calibri" charset="0"/>
                <a:ea typeface="Calibri" charset="0"/>
                <a:cs typeface="Calibri" charset="0"/>
              </a:rPr>
              <a:t> </a:t>
            </a:r>
            <a:endParaRPr lang="en-US" altLang="en-US" sz="2400">
              <a:solidFill>
                <a:prstClr val="black"/>
              </a:solidFill>
              <a:latin typeface="Calibri" charset="0"/>
              <a:ea typeface="Calibri" charset="0"/>
              <a:cs typeface="Calibri" charset="0"/>
            </a:endParaRPr>
          </a:p>
        </p:txBody>
      </p:sp>
      <p:grpSp>
        <p:nvGrpSpPr>
          <p:cNvPr id="89" name="Group 88"/>
          <p:cNvGrpSpPr/>
          <p:nvPr/>
        </p:nvGrpSpPr>
        <p:grpSpPr>
          <a:xfrm>
            <a:off x="3576420" y="1037894"/>
            <a:ext cx="6063107" cy="4978416"/>
            <a:chOff x="1338758" y="1186878"/>
            <a:chExt cx="6305839" cy="5145465"/>
          </a:xfrm>
          <a:solidFill>
            <a:srgbClr val="FFFF99"/>
          </a:solidFill>
        </p:grpSpPr>
        <p:grpSp>
          <p:nvGrpSpPr>
            <p:cNvPr id="68" name="Group 67"/>
            <p:cNvGrpSpPr/>
            <p:nvPr/>
          </p:nvGrpSpPr>
          <p:grpSpPr>
            <a:xfrm>
              <a:off x="1646689" y="1340768"/>
              <a:ext cx="5722163" cy="4715057"/>
              <a:chOff x="1593101" y="1573893"/>
              <a:chExt cx="5722163" cy="4715057"/>
            </a:xfrm>
            <a:grpFill/>
          </p:grpSpPr>
          <p:grpSp>
            <p:nvGrpSpPr>
              <p:cNvPr id="55" name="Group 54"/>
              <p:cNvGrpSpPr/>
              <p:nvPr/>
            </p:nvGrpSpPr>
            <p:grpSpPr>
              <a:xfrm>
                <a:off x="1593101" y="1573893"/>
                <a:ext cx="5722162" cy="4715057"/>
                <a:chOff x="918013" y="1907379"/>
                <a:chExt cx="3653987" cy="3675341"/>
              </a:xfrm>
              <a:grpFill/>
            </p:grpSpPr>
            <p:grpSp>
              <p:nvGrpSpPr>
                <p:cNvPr id="43" name="Group 42"/>
                <p:cNvGrpSpPr/>
                <p:nvPr/>
              </p:nvGrpSpPr>
              <p:grpSpPr>
                <a:xfrm>
                  <a:off x="971600" y="5510712"/>
                  <a:ext cx="3600400" cy="72008"/>
                  <a:chOff x="971600" y="5510712"/>
                  <a:chExt cx="3600400" cy="72008"/>
                </a:xfrm>
                <a:grpFill/>
              </p:grpSpPr>
              <p:cxnSp>
                <p:nvCxnSpPr>
                  <p:cNvPr id="35" name="Straight Connector 34"/>
                  <p:cNvCxnSpPr/>
                  <p:nvPr/>
                </p:nvCxnSpPr>
                <p:spPr>
                  <a:xfrm flipH="1">
                    <a:off x="971600" y="5517232"/>
                    <a:ext cx="3600400"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91680" y="5510712"/>
                    <a:ext cx="0" cy="7200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427576" y="5525304"/>
                    <a:ext cx="0" cy="57416"/>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131840" y="5523997"/>
                    <a:ext cx="0" cy="5872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851920" y="5523997"/>
                    <a:ext cx="0" cy="5872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572000" y="5517232"/>
                    <a:ext cx="0" cy="5872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rot="5400000">
                  <a:off x="-840326" y="3665718"/>
                  <a:ext cx="3603334" cy="86655"/>
                  <a:chOff x="968666" y="5496065"/>
                  <a:chExt cx="3603334" cy="86655"/>
                </a:xfrm>
                <a:grpFill/>
              </p:grpSpPr>
              <p:grpSp>
                <p:nvGrpSpPr>
                  <p:cNvPr id="73" name="Group 72"/>
                  <p:cNvGrpSpPr/>
                  <p:nvPr/>
                </p:nvGrpSpPr>
                <p:grpSpPr>
                  <a:xfrm>
                    <a:off x="971600" y="5510712"/>
                    <a:ext cx="3600400" cy="72008"/>
                    <a:chOff x="971600" y="5510712"/>
                    <a:chExt cx="3600400" cy="72008"/>
                  </a:xfrm>
                  <a:grpFill/>
                </p:grpSpPr>
                <p:cxnSp>
                  <p:nvCxnSpPr>
                    <p:cNvPr id="75" name="Straight Connector 74"/>
                    <p:cNvCxnSpPr/>
                    <p:nvPr/>
                  </p:nvCxnSpPr>
                  <p:spPr>
                    <a:xfrm flipH="1">
                      <a:off x="971600" y="5517232"/>
                      <a:ext cx="3600400"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691680" y="5510712"/>
                      <a:ext cx="0" cy="7200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427576" y="5525304"/>
                      <a:ext cx="0" cy="57416"/>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131840" y="5523997"/>
                      <a:ext cx="0" cy="5872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851920" y="5523997"/>
                      <a:ext cx="0" cy="5872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4" name="Straight Connector 73"/>
                  <p:cNvCxnSpPr/>
                  <p:nvPr/>
                </p:nvCxnSpPr>
                <p:spPr>
                  <a:xfrm>
                    <a:off x="968666" y="5496065"/>
                    <a:ext cx="0" cy="7200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8" name="Rectangle 57"/>
              <p:cNvSpPr/>
              <p:nvPr/>
            </p:nvSpPr>
            <p:spPr>
              <a:xfrm>
                <a:off x="1691028" y="3887116"/>
                <a:ext cx="2805114" cy="2309456"/>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solidFill>
                    <a:prstClr val="white"/>
                  </a:solidFill>
                  <a:latin typeface="Calibri" charset="0"/>
                  <a:ea typeface="Calibri" charset="0"/>
                  <a:cs typeface="Calibri" charset="0"/>
                </a:endParaRPr>
              </a:p>
            </p:txBody>
          </p:sp>
          <p:sp>
            <p:nvSpPr>
              <p:cNvPr id="86" name="Rectangle 85"/>
              <p:cNvSpPr/>
              <p:nvPr/>
            </p:nvSpPr>
            <p:spPr>
              <a:xfrm>
                <a:off x="4496141" y="1585685"/>
                <a:ext cx="2819123" cy="2301429"/>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prstClr val="white"/>
                  </a:solidFill>
                  <a:latin typeface="Calibri" charset="0"/>
                  <a:ea typeface="Calibri" charset="0"/>
                  <a:cs typeface="Calibri" charset="0"/>
                </a:endParaRPr>
              </a:p>
            </p:txBody>
          </p:sp>
          <p:sp>
            <p:nvSpPr>
              <p:cNvPr id="87" name="Rectangle 86"/>
              <p:cNvSpPr/>
              <p:nvPr/>
            </p:nvSpPr>
            <p:spPr>
              <a:xfrm>
                <a:off x="4496142" y="3887114"/>
                <a:ext cx="2819122" cy="2309457"/>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prstClr val="white"/>
                  </a:solidFill>
                  <a:latin typeface="Calibri" charset="0"/>
                  <a:ea typeface="Calibri" charset="0"/>
                  <a:cs typeface="Calibri" charset="0"/>
                </a:endParaRPr>
              </a:p>
            </p:txBody>
          </p:sp>
          <p:sp>
            <p:nvSpPr>
              <p:cNvPr id="88" name="Rectangle 87"/>
              <p:cNvSpPr/>
              <p:nvPr/>
            </p:nvSpPr>
            <p:spPr>
              <a:xfrm>
                <a:off x="1677020" y="1579925"/>
                <a:ext cx="2819122" cy="2309457"/>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CH" sz="2400" i="1" dirty="0">
                    <a:solidFill>
                      <a:prstClr val="black"/>
                    </a:solidFill>
                    <a:latin typeface="Calibri" charset="0"/>
                    <a:ea typeface="Calibri" charset="0"/>
                    <a:cs typeface="Calibri" charset="0"/>
                  </a:rPr>
                  <a:t>Niche opportunity</a:t>
                </a:r>
                <a:endParaRPr lang="en-US" sz="2400" i="1" dirty="0">
                  <a:solidFill>
                    <a:prstClr val="black"/>
                  </a:solidFill>
                  <a:latin typeface="Calibri" charset="0"/>
                  <a:ea typeface="Calibri" charset="0"/>
                  <a:cs typeface="Calibri" charset="0"/>
                </a:endParaRPr>
              </a:p>
            </p:txBody>
          </p:sp>
        </p:grpSp>
        <p:sp>
          <p:nvSpPr>
            <p:cNvPr id="69" name="Rectangle 68"/>
            <p:cNvSpPr/>
            <p:nvPr/>
          </p:nvSpPr>
          <p:spPr>
            <a:xfrm>
              <a:off x="2112841" y="4405703"/>
              <a:ext cx="1958602" cy="477156"/>
            </a:xfrm>
            <a:prstGeom prst="rect">
              <a:avLst/>
            </a:prstGeom>
            <a:grpFill/>
          </p:spPr>
          <p:txBody>
            <a:bodyPr wrap="none">
              <a:spAutoFit/>
            </a:bodyPr>
            <a:lstStyle/>
            <a:p>
              <a:pPr algn="ctr">
                <a:defRPr/>
              </a:pPr>
              <a:r>
                <a:rPr lang="de-CH" sz="2400" i="1" dirty="0">
                  <a:solidFill>
                    <a:prstClr val="black"/>
                  </a:solidFill>
                  <a:latin typeface="Calibri" charset="0"/>
                  <a:ea typeface="Calibri" charset="0"/>
                  <a:cs typeface="Calibri" charset="0"/>
                </a:rPr>
                <a:t>Low potential</a:t>
              </a:r>
              <a:endParaRPr lang="en-US" sz="2400" i="1" dirty="0">
                <a:solidFill>
                  <a:prstClr val="black"/>
                </a:solidFill>
                <a:latin typeface="Calibri" charset="0"/>
                <a:ea typeface="Calibri" charset="0"/>
                <a:cs typeface="Calibri" charset="0"/>
              </a:endParaRPr>
            </a:p>
          </p:txBody>
        </p:sp>
        <p:sp>
          <p:nvSpPr>
            <p:cNvPr id="91" name="Rectangle 90"/>
            <p:cNvSpPr/>
            <p:nvPr/>
          </p:nvSpPr>
          <p:spPr>
            <a:xfrm>
              <a:off x="4864246" y="2284507"/>
              <a:ext cx="2042626" cy="477156"/>
            </a:xfrm>
            <a:prstGeom prst="rect">
              <a:avLst/>
            </a:prstGeom>
            <a:grpFill/>
          </p:spPr>
          <p:txBody>
            <a:bodyPr wrap="none">
              <a:spAutoFit/>
            </a:bodyPr>
            <a:lstStyle/>
            <a:p>
              <a:pPr algn="ctr">
                <a:defRPr/>
              </a:pPr>
              <a:r>
                <a:rPr lang="de-CH" sz="2400" i="1" dirty="0">
                  <a:solidFill>
                    <a:prstClr val="black"/>
                  </a:solidFill>
                  <a:latin typeface="Calibri" charset="0"/>
                  <a:ea typeface="Calibri" charset="0"/>
                  <a:cs typeface="Calibri" charset="0"/>
                </a:rPr>
                <a:t>Winning traits</a:t>
              </a:r>
              <a:endParaRPr lang="en-US" sz="2400" i="1" dirty="0">
                <a:solidFill>
                  <a:prstClr val="black"/>
                </a:solidFill>
                <a:latin typeface="Calibri" charset="0"/>
                <a:ea typeface="Calibri" charset="0"/>
                <a:cs typeface="Calibri" charset="0"/>
              </a:endParaRPr>
            </a:p>
          </p:txBody>
        </p:sp>
        <p:sp>
          <p:nvSpPr>
            <p:cNvPr id="92" name="Rectangle 91"/>
            <p:cNvSpPr/>
            <p:nvPr/>
          </p:nvSpPr>
          <p:spPr>
            <a:xfrm>
              <a:off x="4893746" y="4405703"/>
              <a:ext cx="2091441" cy="477156"/>
            </a:xfrm>
            <a:prstGeom prst="rect">
              <a:avLst/>
            </a:prstGeom>
            <a:grpFill/>
          </p:spPr>
          <p:txBody>
            <a:bodyPr wrap="none">
              <a:spAutoFit/>
            </a:bodyPr>
            <a:lstStyle/>
            <a:p>
              <a:pPr algn="ctr">
                <a:defRPr/>
              </a:pPr>
              <a:r>
                <a:rPr lang="de-CH" sz="2400" i="1" dirty="0">
                  <a:solidFill>
                    <a:prstClr val="black"/>
                  </a:solidFill>
                  <a:latin typeface="Calibri" charset="0"/>
                  <a:ea typeface="Calibri" charset="0"/>
                  <a:cs typeface="Calibri" charset="0"/>
                </a:rPr>
                <a:t>Essential traits</a:t>
              </a:r>
              <a:endParaRPr lang="en-US" sz="2400" i="1" dirty="0">
                <a:solidFill>
                  <a:prstClr val="black"/>
                </a:solidFill>
                <a:latin typeface="Calibri" charset="0"/>
                <a:ea typeface="Calibri" charset="0"/>
                <a:cs typeface="Calibri" charset="0"/>
              </a:endParaRPr>
            </a:p>
          </p:txBody>
        </p:sp>
        <p:sp>
          <p:nvSpPr>
            <p:cNvPr id="95" name="TextBox 94"/>
            <p:cNvSpPr txBox="1"/>
            <p:nvPr/>
          </p:nvSpPr>
          <p:spPr>
            <a:xfrm>
              <a:off x="1617429" y="5963443"/>
              <a:ext cx="300426" cy="349914"/>
            </a:xfrm>
            <a:prstGeom prst="rect">
              <a:avLst/>
            </a:prstGeom>
            <a:noFill/>
          </p:spPr>
          <p:txBody>
            <a:bodyPr wrap="none">
              <a:spAutoFit/>
            </a:bodyPr>
            <a:lstStyle/>
            <a:p>
              <a:pPr>
                <a:defRPr/>
              </a:pPr>
              <a:r>
                <a:rPr lang="de-CH" sz="1600" dirty="0">
                  <a:solidFill>
                    <a:prstClr val="black"/>
                  </a:solidFill>
                  <a:latin typeface="Calibri" charset="0"/>
                  <a:ea typeface="Calibri" charset="0"/>
                  <a:cs typeface="Calibri" charset="0"/>
                </a:rPr>
                <a:t>0</a:t>
              </a:r>
              <a:endParaRPr lang="en-US" sz="1600" dirty="0">
                <a:solidFill>
                  <a:prstClr val="black"/>
                </a:solidFill>
                <a:latin typeface="Calibri" charset="0"/>
                <a:ea typeface="Calibri" charset="0"/>
                <a:cs typeface="Calibri" charset="0"/>
              </a:endParaRPr>
            </a:p>
          </p:txBody>
        </p:sp>
        <p:sp>
          <p:nvSpPr>
            <p:cNvPr id="97" name="TextBox 96"/>
            <p:cNvSpPr txBox="1"/>
            <p:nvPr/>
          </p:nvSpPr>
          <p:spPr>
            <a:xfrm>
              <a:off x="6049483" y="5963445"/>
              <a:ext cx="408792" cy="349914"/>
            </a:xfrm>
            <a:prstGeom prst="rect">
              <a:avLst/>
            </a:prstGeom>
            <a:noFill/>
          </p:spPr>
          <p:txBody>
            <a:bodyPr wrap="none">
              <a:spAutoFit/>
            </a:bodyPr>
            <a:lstStyle/>
            <a:p>
              <a:pPr>
                <a:defRPr/>
              </a:pPr>
              <a:r>
                <a:rPr lang="de-CH" sz="1600" dirty="0">
                  <a:solidFill>
                    <a:prstClr val="black"/>
                  </a:solidFill>
                  <a:latin typeface="Calibri" charset="0"/>
                  <a:ea typeface="Calibri" charset="0"/>
                  <a:cs typeface="Calibri" charset="0"/>
                </a:rPr>
                <a:t>80</a:t>
              </a:r>
              <a:endParaRPr lang="en-US" sz="1600" dirty="0">
                <a:solidFill>
                  <a:prstClr val="black"/>
                </a:solidFill>
                <a:latin typeface="Calibri" charset="0"/>
                <a:ea typeface="Calibri" charset="0"/>
                <a:cs typeface="Calibri" charset="0"/>
              </a:endParaRPr>
            </a:p>
          </p:txBody>
        </p:sp>
        <p:sp>
          <p:nvSpPr>
            <p:cNvPr id="98" name="TextBox 97"/>
            <p:cNvSpPr txBox="1"/>
            <p:nvPr/>
          </p:nvSpPr>
          <p:spPr>
            <a:xfrm>
              <a:off x="2666537" y="5963446"/>
              <a:ext cx="408792" cy="349914"/>
            </a:xfrm>
            <a:prstGeom prst="rect">
              <a:avLst/>
            </a:prstGeom>
            <a:noFill/>
          </p:spPr>
          <p:txBody>
            <a:bodyPr wrap="none">
              <a:spAutoFit/>
            </a:bodyPr>
            <a:lstStyle/>
            <a:p>
              <a:pPr>
                <a:defRPr/>
              </a:pPr>
              <a:r>
                <a:rPr lang="de-CH" sz="1600" dirty="0">
                  <a:solidFill>
                    <a:prstClr val="black"/>
                  </a:solidFill>
                  <a:latin typeface="Calibri" charset="0"/>
                  <a:ea typeface="Calibri" charset="0"/>
                  <a:cs typeface="Calibri" charset="0"/>
                </a:rPr>
                <a:t>20</a:t>
              </a:r>
              <a:endParaRPr lang="en-US" sz="1600" dirty="0">
                <a:solidFill>
                  <a:prstClr val="black"/>
                </a:solidFill>
                <a:latin typeface="Calibri" charset="0"/>
                <a:ea typeface="Calibri" charset="0"/>
                <a:cs typeface="Calibri" charset="0"/>
              </a:endParaRPr>
            </a:p>
          </p:txBody>
        </p:sp>
        <p:sp>
          <p:nvSpPr>
            <p:cNvPr id="99" name="TextBox 98"/>
            <p:cNvSpPr txBox="1"/>
            <p:nvPr/>
          </p:nvSpPr>
          <p:spPr>
            <a:xfrm>
              <a:off x="3818954" y="5982429"/>
              <a:ext cx="408792" cy="349914"/>
            </a:xfrm>
            <a:prstGeom prst="rect">
              <a:avLst/>
            </a:prstGeom>
            <a:noFill/>
          </p:spPr>
          <p:txBody>
            <a:bodyPr wrap="none">
              <a:spAutoFit/>
            </a:bodyPr>
            <a:lstStyle/>
            <a:p>
              <a:pPr>
                <a:defRPr/>
              </a:pPr>
              <a:r>
                <a:rPr lang="de-CH" sz="1600" dirty="0">
                  <a:solidFill>
                    <a:prstClr val="black"/>
                  </a:solidFill>
                  <a:latin typeface="Calibri" charset="0"/>
                  <a:ea typeface="Calibri" charset="0"/>
                  <a:cs typeface="Calibri" charset="0"/>
                </a:rPr>
                <a:t>40</a:t>
              </a:r>
              <a:endParaRPr lang="en-US" sz="1600" dirty="0">
                <a:solidFill>
                  <a:prstClr val="black"/>
                </a:solidFill>
                <a:latin typeface="Calibri" charset="0"/>
                <a:ea typeface="Calibri" charset="0"/>
                <a:cs typeface="Calibri" charset="0"/>
              </a:endParaRPr>
            </a:p>
          </p:txBody>
        </p:sp>
        <p:sp>
          <p:nvSpPr>
            <p:cNvPr id="100" name="TextBox 99"/>
            <p:cNvSpPr txBox="1"/>
            <p:nvPr/>
          </p:nvSpPr>
          <p:spPr>
            <a:xfrm>
              <a:off x="4921834" y="5982167"/>
              <a:ext cx="408792" cy="349914"/>
            </a:xfrm>
            <a:prstGeom prst="rect">
              <a:avLst/>
            </a:prstGeom>
            <a:noFill/>
          </p:spPr>
          <p:txBody>
            <a:bodyPr wrap="none">
              <a:spAutoFit/>
            </a:bodyPr>
            <a:lstStyle/>
            <a:p>
              <a:pPr>
                <a:defRPr/>
              </a:pPr>
              <a:r>
                <a:rPr lang="de-CH" sz="1600" dirty="0">
                  <a:solidFill>
                    <a:prstClr val="black"/>
                  </a:solidFill>
                  <a:latin typeface="Calibri" charset="0"/>
                  <a:ea typeface="Calibri" charset="0"/>
                  <a:cs typeface="Calibri" charset="0"/>
                </a:rPr>
                <a:t>60</a:t>
              </a:r>
              <a:endParaRPr lang="en-US" sz="1600" dirty="0">
                <a:solidFill>
                  <a:prstClr val="black"/>
                </a:solidFill>
                <a:latin typeface="Calibri" charset="0"/>
                <a:ea typeface="Calibri" charset="0"/>
                <a:cs typeface="Calibri" charset="0"/>
              </a:endParaRPr>
            </a:p>
          </p:txBody>
        </p:sp>
        <p:sp>
          <p:nvSpPr>
            <p:cNvPr id="102" name="TextBox 101"/>
            <p:cNvSpPr txBox="1"/>
            <p:nvPr/>
          </p:nvSpPr>
          <p:spPr>
            <a:xfrm>
              <a:off x="1452551" y="4885775"/>
              <a:ext cx="300426" cy="349914"/>
            </a:xfrm>
            <a:prstGeom prst="rect">
              <a:avLst/>
            </a:prstGeom>
            <a:noFill/>
          </p:spPr>
          <p:txBody>
            <a:bodyPr wrap="none">
              <a:spAutoFit/>
            </a:bodyPr>
            <a:lstStyle/>
            <a:p>
              <a:pPr>
                <a:defRPr/>
              </a:pPr>
              <a:r>
                <a:rPr lang="de-CH" sz="1600" dirty="0">
                  <a:solidFill>
                    <a:prstClr val="black"/>
                  </a:solidFill>
                  <a:latin typeface="Calibri" charset="0"/>
                  <a:ea typeface="Calibri" charset="0"/>
                  <a:cs typeface="Calibri" charset="0"/>
                </a:rPr>
                <a:t>2</a:t>
              </a:r>
              <a:endParaRPr lang="en-US" sz="1600" dirty="0">
                <a:solidFill>
                  <a:prstClr val="black"/>
                </a:solidFill>
                <a:latin typeface="Calibri" charset="0"/>
                <a:ea typeface="Calibri" charset="0"/>
                <a:cs typeface="Calibri" charset="0"/>
              </a:endParaRPr>
            </a:p>
          </p:txBody>
        </p:sp>
        <p:sp>
          <p:nvSpPr>
            <p:cNvPr id="81" name="Rectangle 80"/>
            <p:cNvSpPr/>
            <p:nvPr/>
          </p:nvSpPr>
          <p:spPr>
            <a:xfrm>
              <a:off x="7127438" y="5963443"/>
              <a:ext cx="517159" cy="349914"/>
            </a:xfrm>
            <a:prstGeom prst="rect">
              <a:avLst/>
            </a:prstGeom>
            <a:noFill/>
          </p:spPr>
          <p:txBody>
            <a:bodyPr wrap="none">
              <a:spAutoFit/>
            </a:bodyPr>
            <a:lstStyle/>
            <a:p>
              <a:pPr>
                <a:defRPr/>
              </a:pPr>
              <a:r>
                <a:rPr lang="de-CH" sz="1600" dirty="0">
                  <a:solidFill>
                    <a:prstClr val="black"/>
                  </a:solidFill>
                  <a:latin typeface="Calibri" charset="0"/>
                  <a:ea typeface="Calibri" charset="0"/>
                  <a:cs typeface="Calibri" charset="0"/>
                </a:rPr>
                <a:t>100</a:t>
              </a:r>
              <a:endParaRPr lang="en-US" sz="1600" dirty="0">
                <a:solidFill>
                  <a:prstClr val="black"/>
                </a:solidFill>
                <a:latin typeface="Calibri" charset="0"/>
                <a:ea typeface="Calibri" charset="0"/>
                <a:cs typeface="Calibri" charset="0"/>
              </a:endParaRPr>
            </a:p>
          </p:txBody>
        </p:sp>
        <p:sp>
          <p:nvSpPr>
            <p:cNvPr id="125" name="TextBox 124"/>
            <p:cNvSpPr txBox="1"/>
            <p:nvPr/>
          </p:nvSpPr>
          <p:spPr>
            <a:xfrm>
              <a:off x="1454599" y="3961992"/>
              <a:ext cx="300426" cy="349914"/>
            </a:xfrm>
            <a:prstGeom prst="rect">
              <a:avLst/>
            </a:prstGeom>
            <a:noFill/>
          </p:spPr>
          <p:txBody>
            <a:bodyPr wrap="none">
              <a:spAutoFit/>
            </a:bodyPr>
            <a:lstStyle/>
            <a:p>
              <a:pPr>
                <a:defRPr/>
              </a:pPr>
              <a:r>
                <a:rPr lang="de-CH" sz="1600" dirty="0">
                  <a:solidFill>
                    <a:prstClr val="black"/>
                  </a:solidFill>
                  <a:latin typeface="Calibri" charset="0"/>
                  <a:ea typeface="Calibri" charset="0"/>
                  <a:cs typeface="Calibri" charset="0"/>
                </a:rPr>
                <a:t>4</a:t>
              </a:r>
              <a:endParaRPr lang="en-US" sz="1600" dirty="0">
                <a:solidFill>
                  <a:prstClr val="black"/>
                </a:solidFill>
                <a:latin typeface="Calibri" charset="0"/>
                <a:ea typeface="Calibri" charset="0"/>
                <a:cs typeface="Calibri" charset="0"/>
              </a:endParaRPr>
            </a:p>
          </p:txBody>
        </p:sp>
        <p:sp>
          <p:nvSpPr>
            <p:cNvPr id="82" name="Rectangle 81"/>
            <p:cNvSpPr/>
            <p:nvPr/>
          </p:nvSpPr>
          <p:spPr>
            <a:xfrm>
              <a:off x="1430690" y="3058499"/>
              <a:ext cx="300426" cy="349914"/>
            </a:xfrm>
            <a:prstGeom prst="rect">
              <a:avLst/>
            </a:prstGeom>
            <a:noFill/>
          </p:spPr>
          <p:txBody>
            <a:bodyPr wrap="none">
              <a:spAutoFit/>
            </a:bodyPr>
            <a:lstStyle/>
            <a:p>
              <a:pPr>
                <a:defRPr/>
              </a:pPr>
              <a:r>
                <a:rPr lang="de-CH" sz="1600" dirty="0">
                  <a:solidFill>
                    <a:prstClr val="black"/>
                  </a:solidFill>
                  <a:latin typeface="Calibri" charset="0"/>
                  <a:ea typeface="Calibri" charset="0"/>
                  <a:cs typeface="Calibri" charset="0"/>
                </a:rPr>
                <a:t>6</a:t>
              </a:r>
              <a:endParaRPr lang="en-US" sz="1600" dirty="0">
                <a:solidFill>
                  <a:prstClr val="black"/>
                </a:solidFill>
                <a:latin typeface="Calibri" charset="0"/>
                <a:ea typeface="Calibri" charset="0"/>
                <a:cs typeface="Calibri" charset="0"/>
              </a:endParaRPr>
            </a:p>
          </p:txBody>
        </p:sp>
        <p:sp>
          <p:nvSpPr>
            <p:cNvPr id="83" name="Rectangle 82"/>
            <p:cNvSpPr/>
            <p:nvPr/>
          </p:nvSpPr>
          <p:spPr>
            <a:xfrm>
              <a:off x="1413798" y="2083649"/>
              <a:ext cx="300426" cy="349914"/>
            </a:xfrm>
            <a:prstGeom prst="rect">
              <a:avLst/>
            </a:prstGeom>
            <a:noFill/>
          </p:spPr>
          <p:txBody>
            <a:bodyPr wrap="none">
              <a:spAutoFit/>
            </a:bodyPr>
            <a:lstStyle/>
            <a:p>
              <a:pPr>
                <a:defRPr/>
              </a:pPr>
              <a:r>
                <a:rPr lang="de-CH" sz="1600" dirty="0">
                  <a:solidFill>
                    <a:prstClr val="black"/>
                  </a:solidFill>
                  <a:latin typeface="Calibri" charset="0"/>
                  <a:ea typeface="Calibri" charset="0"/>
                  <a:cs typeface="Calibri" charset="0"/>
                </a:rPr>
                <a:t>8</a:t>
              </a:r>
              <a:endParaRPr lang="en-US" sz="1600" dirty="0">
                <a:solidFill>
                  <a:prstClr val="black"/>
                </a:solidFill>
                <a:latin typeface="Calibri" charset="0"/>
                <a:ea typeface="Calibri" charset="0"/>
                <a:cs typeface="Calibri" charset="0"/>
              </a:endParaRPr>
            </a:p>
          </p:txBody>
        </p:sp>
        <p:sp>
          <p:nvSpPr>
            <p:cNvPr id="128" name="Rectangle 127"/>
            <p:cNvSpPr/>
            <p:nvPr/>
          </p:nvSpPr>
          <p:spPr>
            <a:xfrm>
              <a:off x="1338758" y="1186878"/>
              <a:ext cx="408792" cy="349914"/>
            </a:xfrm>
            <a:prstGeom prst="rect">
              <a:avLst/>
            </a:prstGeom>
            <a:noFill/>
          </p:spPr>
          <p:txBody>
            <a:bodyPr wrap="none">
              <a:spAutoFit/>
            </a:bodyPr>
            <a:lstStyle/>
            <a:p>
              <a:pPr>
                <a:defRPr/>
              </a:pPr>
              <a:r>
                <a:rPr lang="de-CH" sz="1600" dirty="0">
                  <a:solidFill>
                    <a:prstClr val="black"/>
                  </a:solidFill>
                  <a:latin typeface="Calibri" charset="0"/>
                  <a:ea typeface="Calibri" charset="0"/>
                  <a:cs typeface="Calibri" charset="0"/>
                </a:rPr>
                <a:t>10</a:t>
              </a:r>
              <a:endParaRPr lang="en-US" sz="1600" dirty="0">
                <a:solidFill>
                  <a:prstClr val="black"/>
                </a:solidFill>
                <a:latin typeface="Calibri" charset="0"/>
                <a:ea typeface="Calibri" charset="0"/>
                <a:cs typeface="Calibri" charset="0"/>
              </a:endParaRPr>
            </a:p>
          </p:txBody>
        </p:sp>
      </p:grpSp>
      <p:sp>
        <p:nvSpPr>
          <p:cNvPr id="54278" name="TextBox 129"/>
          <p:cNvSpPr txBox="1">
            <a:spLocks noChangeArrowheads="1"/>
          </p:cNvSpPr>
          <p:nvPr/>
        </p:nvSpPr>
        <p:spPr bwMode="auto">
          <a:xfrm>
            <a:off x="5724525" y="5957889"/>
            <a:ext cx="22375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de-CH" altLang="en-US" sz="2400" b="1" dirty="0">
                <a:solidFill>
                  <a:srgbClr val="FF0000"/>
                </a:solidFill>
                <a:latin typeface="Calibri" charset="0"/>
                <a:ea typeface="Calibri" charset="0"/>
                <a:cs typeface="Calibri" charset="0"/>
              </a:rPr>
              <a:t>Market </a:t>
            </a:r>
            <a:r>
              <a:rPr lang="de-CH" altLang="en-US" sz="2400" b="1" dirty="0" err="1">
                <a:solidFill>
                  <a:srgbClr val="FF0000"/>
                </a:solidFill>
                <a:latin typeface="Calibri" charset="0"/>
                <a:ea typeface="Calibri" charset="0"/>
                <a:cs typeface="Calibri" charset="0"/>
              </a:rPr>
              <a:t>demand</a:t>
            </a:r>
            <a:endParaRPr lang="en-US" altLang="en-US" sz="2400" b="1" dirty="0">
              <a:solidFill>
                <a:srgbClr val="FF0000"/>
              </a:solidFill>
              <a:latin typeface="Calibri" charset="0"/>
              <a:ea typeface="Calibri" charset="0"/>
              <a:cs typeface="Calibri" charset="0"/>
            </a:endParaRPr>
          </a:p>
        </p:txBody>
      </p:sp>
      <p:sp>
        <p:nvSpPr>
          <p:cNvPr id="54279" name="TextBox 130"/>
          <p:cNvSpPr txBox="1">
            <a:spLocks noChangeArrowheads="1"/>
          </p:cNvSpPr>
          <p:nvPr/>
        </p:nvSpPr>
        <p:spPr bwMode="auto">
          <a:xfrm>
            <a:off x="1679575" y="863967"/>
            <a:ext cx="188702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de-CH" altLang="en-US" sz="2000" dirty="0">
                <a:solidFill>
                  <a:prstClr val="black"/>
                </a:solidFill>
                <a:latin typeface="Calibri" charset="0"/>
                <a:ea typeface="Calibri" charset="0"/>
                <a:cs typeface="Calibri" charset="0"/>
              </a:rPr>
              <a:t>Willingness to </a:t>
            </a:r>
            <a:br>
              <a:rPr lang="de-CH" altLang="en-US" sz="2000" dirty="0">
                <a:solidFill>
                  <a:prstClr val="black"/>
                </a:solidFill>
                <a:latin typeface="Calibri" charset="0"/>
                <a:ea typeface="Calibri" charset="0"/>
                <a:cs typeface="Calibri" charset="0"/>
              </a:rPr>
            </a:br>
            <a:r>
              <a:rPr lang="de-CH" altLang="en-US" sz="2000" dirty="0">
                <a:solidFill>
                  <a:prstClr val="black"/>
                </a:solidFill>
                <a:latin typeface="Calibri" charset="0"/>
                <a:ea typeface="Calibri" charset="0"/>
                <a:cs typeface="Calibri" charset="0"/>
              </a:rPr>
              <a:t>pay price premium</a:t>
            </a:r>
          </a:p>
          <a:p>
            <a:pPr eaLnBrk="1" hangingPunct="1"/>
            <a:endParaRPr lang="de-CH" altLang="en-US" sz="2000" dirty="0">
              <a:solidFill>
                <a:prstClr val="black"/>
              </a:solidFill>
              <a:latin typeface="Calibri" charset="0"/>
              <a:ea typeface="Calibri" charset="0"/>
              <a:cs typeface="Calibri" charset="0"/>
            </a:endParaRPr>
          </a:p>
          <a:p>
            <a:pPr eaLnBrk="1" hangingPunct="1"/>
            <a:r>
              <a:rPr lang="de-CH" altLang="en-US" sz="2000" dirty="0">
                <a:solidFill>
                  <a:prstClr val="black"/>
                </a:solidFill>
                <a:latin typeface="Calibri" charset="0"/>
                <a:ea typeface="Calibri" charset="0"/>
                <a:cs typeface="Calibri" charset="0"/>
              </a:rPr>
              <a:t>Opportunity to grow</a:t>
            </a:r>
          </a:p>
          <a:p>
            <a:pPr eaLnBrk="1" hangingPunct="1"/>
            <a:r>
              <a:rPr lang="de-CH" altLang="en-US" sz="2000" dirty="0">
                <a:solidFill>
                  <a:prstClr val="black"/>
                </a:solidFill>
                <a:latin typeface="Calibri" charset="0"/>
                <a:ea typeface="Calibri" charset="0"/>
                <a:cs typeface="Calibri" charset="0"/>
              </a:rPr>
              <a:t>market share</a:t>
            </a:r>
            <a:endParaRPr lang="en-US" altLang="en-US" sz="2000" dirty="0">
              <a:solidFill>
                <a:prstClr val="black"/>
              </a:solidFill>
              <a:latin typeface="Calibri" charset="0"/>
              <a:ea typeface="Calibri" charset="0"/>
              <a:cs typeface="Calibri" charset="0"/>
            </a:endParaRPr>
          </a:p>
        </p:txBody>
      </p:sp>
    </p:spTree>
    <p:extLst>
      <p:ext uri="{BB962C8B-B14F-4D97-AF65-F5344CB8AC3E}">
        <p14:creationId xmlns:p14="http://schemas.microsoft.com/office/powerpoint/2010/main" val="1218139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9" name="Group 2"/>
          <p:cNvGrpSpPr>
            <a:grpSpLocks/>
          </p:cNvGrpSpPr>
          <p:nvPr/>
        </p:nvGrpSpPr>
        <p:grpSpPr bwMode="auto">
          <a:xfrm>
            <a:off x="1739765" y="1087438"/>
            <a:ext cx="6478415" cy="5448636"/>
            <a:chOff x="1636912" y="1037894"/>
            <a:chExt cx="6478632" cy="5449785"/>
          </a:xfrm>
        </p:grpSpPr>
        <p:sp>
          <p:nvSpPr>
            <p:cNvPr id="55335" name="TextBox 100"/>
            <p:cNvSpPr txBox="1">
              <a:spLocks noChangeArrowheads="1"/>
            </p:cNvSpPr>
            <p:nvPr/>
          </p:nvSpPr>
          <p:spPr bwMode="auto">
            <a:xfrm rot="16200000">
              <a:off x="806853" y="3131321"/>
              <a:ext cx="2121797" cy="46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de-CH" altLang="en-US" sz="2400" b="1">
                  <a:solidFill>
                    <a:srgbClr val="FF0000"/>
                  </a:solidFill>
                  <a:latin typeface="Calibri"/>
                </a:rPr>
                <a:t>Differentiation</a:t>
              </a:r>
              <a:r>
                <a:rPr lang="de-CH" altLang="en-US" sz="2400">
                  <a:solidFill>
                    <a:prstClr val="black"/>
                  </a:solidFill>
                  <a:latin typeface="Calibri"/>
                </a:rPr>
                <a:t> </a:t>
              </a:r>
              <a:endParaRPr lang="en-US" altLang="en-US" sz="2400" dirty="0">
                <a:solidFill>
                  <a:prstClr val="black"/>
                </a:solidFill>
                <a:latin typeface="Calibri"/>
              </a:endParaRPr>
            </a:p>
          </p:txBody>
        </p:sp>
        <p:grpSp>
          <p:nvGrpSpPr>
            <p:cNvPr id="89" name="Group 88"/>
            <p:cNvGrpSpPr/>
            <p:nvPr/>
          </p:nvGrpSpPr>
          <p:grpSpPr>
            <a:xfrm>
              <a:off x="2052419" y="1037894"/>
              <a:ext cx="6063125" cy="4978487"/>
              <a:chOff x="1338758" y="1186878"/>
              <a:chExt cx="6305858" cy="5145539"/>
            </a:xfrm>
            <a:solidFill>
              <a:srgbClr val="FFFF99"/>
            </a:solidFill>
          </p:grpSpPr>
          <p:grpSp>
            <p:nvGrpSpPr>
              <p:cNvPr id="68" name="Group 67"/>
              <p:cNvGrpSpPr/>
              <p:nvPr/>
            </p:nvGrpSpPr>
            <p:grpSpPr>
              <a:xfrm>
                <a:off x="1646689" y="1340768"/>
                <a:ext cx="5722163" cy="4715057"/>
                <a:chOff x="1593101" y="1573893"/>
                <a:chExt cx="5722163" cy="4715057"/>
              </a:xfrm>
              <a:grpFill/>
            </p:grpSpPr>
            <p:grpSp>
              <p:nvGrpSpPr>
                <p:cNvPr id="55" name="Group 54"/>
                <p:cNvGrpSpPr/>
                <p:nvPr/>
              </p:nvGrpSpPr>
              <p:grpSpPr>
                <a:xfrm>
                  <a:off x="1593101" y="1573893"/>
                  <a:ext cx="5722162" cy="4715057"/>
                  <a:chOff x="918013" y="1907379"/>
                  <a:chExt cx="3653987" cy="3675341"/>
                </a:xfrm>
                <a:grpFill/>
              </p:grpSpPr>
              <p:grpSp>
                <p:nvGrpSpPr>
                  <p:cNvPr id="43" name="Group 42"/>
                  <p:cNvGrpSpPr/>
                  <p:nvPr/>
                </p:nvGrpSpPr>
                <p:grpSpPr>
                  <a:xfrm>
                    <a:off x="971600" y="5510712"/>
                    <a:ext cx="3600400" cy="72008"/>
                    <a:chOff x="971600" y="5510712"/>
                    <a:chExt cx="3600400" cy="72008"/>
                  </a:xfrm>
                  <a:grpFill/>
                </p:grpSpPr>
                <p:cxnSp>
                  <p:nvCxnSpPr>
                    <p:cNvPr id="35" name="Straight Connector 34"/>
                    <p:cNvCxnSpPr/>
                    <p:nvPr/>
                  </p:nvCxnSpPr>
                  <p:spPr>
                    <a:xfrm flipH="1">
                      <a:off x="971600" y="5517232"/>
                      <a:ext cx="3600400"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91680" y="5510712"/>
                      <a:ext cx="0" cy="7200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427576" y="5525304"/>
                      <a:ext cx="0" cy="57416"/>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131840" y="5523997"/>
                      <a:ext cx="0" cy="5872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851920" y="5523997"/>
                      <a:ext cx="0" cy="5872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572000" y="5517232"/>
                      <a:ext cx="0" cy="5872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rot="5400000">
                    <a:off x="-840326" y="3665718"/>
                    <a:ext cx="3603334" cy="86655"/>
                    <a:chOff x="968666" y="5496065"/>
                    <a:chExt cx="3603334" cy="86655"/>
                  </a:xfrm>
                  <a:grpFill/>
                </p:grpSpPr>
                <p:grpSp>
                  <p:nvGrpSpPr>
                    <p:cNvPr id="73" name="Group 72"/>
                    <p:cNvGrpSpPr/>
                    <p:nvPr/>
                  </p:nvGrpSpPr>
                  <p:grpSpPr>
                    <a:xfrm>
                      <a:off x="971600" y="5510712"/>
                      <a:ext cx="3600400" cy="72008"/>
                      <a:chOff x="971600" y="5510712"/>
                      <a:chExt cx="3600400" cy="72008"/>
                    </a:xfrm>
                    <a:grpFill/>
                  </p:grpSpPr>
                  <p:cxnSp>
                    <p:nvCxnSpPr>
                      <p:cNvPr id="75" name="Straight Connector 74"/>
                      <p:cNvCxnSpPr/>
                      <p:nvPr/>
                    </p:nvCxnSpPr>
                    <p:spPr>
                      <a:xfrm flipH="1">
                        <a:off x="971600" y="5517232"/>
                        <a:ext cx="3600400"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691680" y="5510712"/>
                        <a:ext cx="0" cy="7200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427576" y="5525304"/>
                        <a:ext cx="0" cy="57416"/>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131840" y="5523997"/>
                        <a:ext cx="0" cy="5872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851920" y="5523997"/>
                        <a:ext cx="0" cy="5872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4" name="Straight Connector 73"/>
                    <p:cNvCxnSpPr/>
                    <p:nvPr/>
                  </p:nvCxnSpPr>
                  <p:spPr>
                    <a:xfrm>
                      <a:off x="968666" y="5496065"/>
                      <a:ext cx="0" cy="7200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8" name="Rectangle 57"/>
                <p:cNvSpPr/>
                <p:nvPr/>
              </p:nvSpPr>
              <p:spPr>
                <a:xfrm>
                  <a:off x="1683016" y="3887116"/>
                  <a:ext cx="2813126" cy="2309456"/>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solidFill>
                      <a:prstClr val="white"/>
                    </a:solidFill>
                    <a:latin typeface="Calibri"/>
                  </a:endParaRPr>
                </a:p>
              </p:txBody>
            </p:sp>
            <p:sp>
              <p:nvSpPr>
                <p:cNvPr id="86" name="Rectangle 85"/>
                <p:cNvSpPr/>
                <p:nvPr/>
              </p:nvSpPr>
              <p:spPr>
                <a:xfrm>
                  <a:off x="4496141" y="1585685"/>
                  <a:ext cx="2819123" cy="2301429"/>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prstClr val="white"/>
                    </a:solidFill>
                    <a:latin typeface="Calibri"/>
                  </a:endParaRPr>
                </a:p>
              </p:txBody>
            </p:sp>
            <p:sp>
              <p:nvSpPr>
                <p:cNvPr id="87" name="Rectangle 86"/>
                <p:cNvSpPr/>
                <p:nvPr/>
              </p:nvSpPr>
              <p:spPr>
                <a:xfrm>
                  <a:off x="4496142" y="3887114"/>
                  <a:ext cx="2819122" cy="2309457"/>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prstClr val="white"/>
                    </a:solidFill>
                    <a:latin typeface="Calibri"/>
                  </a:endParaRPr>
                </a:p>
              </p:txBody>
            </p:sp>
            <p:sp>
              <p:nvSpPr>
                <p:cNvPr id="88" name="Rectangle 87"/>
                <p:cNvSpPr/>
                <p:nvPr/>
              </p:nvSpPr>
              <p:spPr>
                <a:xfrm>
                  <a:off x="1677020" y="1579925"/>
                  <a:ext cx="2819122" cy="2309457"/>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i="1" dirty="0">
                    <a:solidFill>
                      <a:prstClr val="black"/>
                    </a:solidFill>
                    <a:latin typeface="Calibri"/>
                  </a:endParaRPr>
                </a:p>
              </p:txBody>
            </p:sp>
          </p:grpSp>
          <p:sp>
            <p:nvSpPr>
              <p:cNvPr id="69" name="Rectangle 68"/>
              <p:cNvSpPr/>
              <p:nvPr/>
            </p:nvSpPr>
            <p:spPr>
              <a:xfrm>
                <a:off x="2219258" y="5514784"/>
                <a:ext cx="1661433" cy="413623"/>
              </a:xfrm>
              <a:prstGeom prst="rect">
                <a:avLst/>
              </a:prstGeom>
              <a:grpFill/>
            </p:spPr>
            <p:txBody>
              <a:bodyPr wrap="none">
                <a:spAutoFit/>
              </a:bodyPr>
              <a:lstStyle/>
              <a:p>
                <a:pPr algn="ctr">
                  <a:defRPr/>
                </a:pPr>
                <a:r>
                  <a:rPr lang="de-CH" sz="2000" i="1" dirty="0">
                    <a:solidFill>
                      <a:prstClr val="black"/>
                    </a:solidFill>
                    <a:latin typeface="Calibri"/>
                    <a:cs typeface="Arial" pitchFamily="34" charset="0"/>
                  </a:rPr>
                  <a:t>Low potential</a:t>
                </a:r>
                <a:endParaRPr lang="en-US" sz="2000" i="1" dirty="0">
                  <a:solidFill>
                    <a:prstClr val="black"/>
                  </a:solidFill>
                  <a:latin typeface="Calibri"/>
                  <a:cs typeface="Arial" pitchFamily="34" charset="0"/>
                </a:endParaRPr>
              </a:p>
            </p:txBody>
          </p:sp>
          <p:sp>
            <p:nvSpPr>
              <p:cNvPr id="91" name="Rectangle 90"/>
              <p:cNvSpPr/>
              <p:nvPr/>
            </p:nvSpPr>
            <p:spPr>
              <a:xfrm>
                <a:off x="5063122" y="1364594"/>
                <a:ext cx="1732590" cy="413623"/>
              </a:xfrm>
              <a:prstGeom prst="rect">
                <a:avLst/>
              </a:prstGeom>
              <a:grpFill/>
            </p:spPr>
            <p:txBody>
              <a:bodyPr wrap="none">
                <a:spAutoFit/>
              </a:bodyPr>
              <a:lstStyle/>
              <a:p>
                <a:pPr algn="ctr">
                  <a:defRPr/>
                </a:pPr>
                <a:r>
                  <a:rPr lang="de-CH" sz="2000" i="1" dirty="0">
                    <a:solidFill>
                      <a:prstClr val="black"/>
                    </a:solidFill>
                    <a:latin typeface="Calibri"/>
                    <a:cs typeface="Arial" pitchFamily="34" charset="0"/>
                  </a:rPr>
                  <a:t>Winning traits</a:t>
                </a:r>
                <a:endParaRPr lang="en-US" sz="2000" i="1" dirty="0">
                  <a:solidFill>
                    <a:prstClr val="black"/>
                  </a:solidFill>
                  <a:latin typeface="Calibri"/>
                  <a:cs typeface="Arial" pitchFamily="34" charset="0"/>
                </a:endParaRPr>
              </a:p>
            </p:txBody>
          </p:sp>
          <p:sp>
            <p:nvSpPr>
              <p:cNvPr id="92" name="Rectangle 91"/>
              <p:cNvSpPr/>
              <p:nvPr/>
            </p:nvSpPr>
            <p:spPr>
              <a:xfrm>
                <a:off x="5096861" y="5519282"/>
                <a:ext cx="1833559" cy="413623"/>
              </a:xfrm>
              <a:prstGeom prst="rect">
                <a:avLst/>
              </a:prstGeom>
              <a:grpFill/>
            </p:spPr>
            <p:txBody>
              <a:bodyPr wrap="none">
                <a:spAutoFit/>
              </a:bodyPr>
              <a:lstStyle/>
              <a:p>
                <a:pPr algn="ctr">
                  <a:defRPr/>
                </a:pPr>
                <a:r>
                  <a:rPr lang="de-CH" sz="2000" i="1" dirty="0">
                    <a:solidFill>
                      <a:prstClr val="black"/>
                    </a:solidFill>
                    <a:latin typeface="Calibri"/>
                    <a:cs typeface="Arial" pitchFamily="34" charset="0"/>
                  </a:rPr>
                  <a:t>Essential  traits</a:t>
                </a:r>
                <a:endParaRPr lang="en-US" sz="2000" i="1" dirty="0">
                  <a:solidFill>
                    <a:prstClr val="black"/>
                  </a:solidFill>
                  <a:latin typeface="Calibri"/>
                  <a:cs typeface="Arial" pitchFamily="34" charset="0"/>
                </a:endParaRPr>
              </a:p>
            </p:txBody>
          </p:sp>
          <p:sp>
            <p:nvSpPr>
              <p:cNvPr id="95" name="TextBox 94"/>
              <p:cNvSpPr txBox="1"/>
              <p:nvPr/>
            </p:nvSpPr>
            <p:spPr>
              <a:xfrm>
                <a:off x="1617429" y="5963444"/>
                <a:ext cx="300436" cy="349988"/>
              </a:xfrm>
              <a:prstGeom prst="rect">
                <a:avLst/>
              </a:prstGeom>
              <a:noFill/>
            </p:spPr>
            <p:txBody>
              <a:bodyPr wrap="none">
                <a:spAutoFit/>
              </a:bodyPr>
              <a:lstStyle/>
              <a:p>
                <a:pPr>
                  <a:defRPr/>
                </a:pPr>
                <a:r>
                  <a:rPr lang="de-CH" sz="1600" dirty="0">
                    <a:solidFill>
                      <a:prstClr val="black"/>
                    </a:solidFill>
                    <a:latin typeface="Calibri"/>
                    <a:cs typeface="Arial" pitchFamily="34" charset="0"/>
                  </a:rPr>
                  <a:t>0</a:t>
                </a:r>
                <a:endParaRPr lang="en-US" sz="1600" dirty="0">
                  <a:solidFill>
                    <a:prstClr val="black"/>
                  </a:solidFill>
                  <a:latin typeface="Calibri"/>
                  <a:cs typeface="Arial" pitchFamily="34" charset="0"/>
                </a:endParaRPr>
              </a:p>
            </p:txBody>
          </p:sp>
          <p:sp>
            <p:nvSpPr>
              <p:cNvPr id="97" name="TextBox 96"/>
              <p:cNvSpPr txBox="1"/>
              <p:nvPr/>
            </p:nvSpPr>
            <p:spPr>
              <a:xfrm>
                <a:off x="6049483" y="5963445"/>
                <a:ext cx="408805" cy="349988"/>
              </a:xfrm>
              <a:prstGeom prst="rect">
                <a:avLst/>
              </a:prstGeom>
              <a:noFill/>
            </p:spPr>
            <p:txBody>
              <a:bodyPr wrap="none">
                <a:spAutoFit/>
              </a:bodyPr>
              <a:lstStyle/>
              <a:p>
                <a:pPr>
                  <a:defRPr/>
                </a:pPr>
                <a:r>
                  <a:rPr lang="de-CH" sz="1600" dirty="0">
                    <a:solidFill>
                      <a:prstClr val="black"/>
                    </a:solidFill>
                    <a:latin typeface="Calibri"/>
                    <a:cs typeface="Arial" pitchFamily="34" charset="0"/>
                  </a:rPr>
                  <a:t>80</a:t>
                </a:r>
                <a:endParaRPr lang="en-US" sz="1600" dirty="0">
                  <a:solidFill>
                    <a:prstClr val="black"/>
                  </a:solidFill>
                  <a:latin typeface="Calibri"/>
                  <a:cs typeface="Arial" pitchFamily="34" charset="0"/>
                </a:endParaRPr>
              </a:p>
            </p:txBody>
          </p:sp>
          <p:sp>
            <p:nvSpPr>
              <p:cNvPr id="98" name="TextBox 97"/>
              <p:cNvSpPr txBox="1"/>
              <p:nvPr/>
            </p:nvSpPr>
            <p:spPr>
              <a:xfrm>
                <a:off x="2666537" y="5963446"/>
                <a:ext cx="408805" cy="349988"/>
              </a:xfrm>
              <a:prstGeom prst="rect">
                <a:avLst/>
              </a:prstGeom>
              <a:noFill/>
            </p:spPr>
            <p:txBody>
              <a:bodyPr wrap="none">
                <a:spAutoFit/>
              </a:bodyPr>
              <a:lstStyle/>
              <a:p>
                <a:pPr>
                  <a:defRPr/>
                </a:pPr>
                <a:r>
                  <a:rPr lang="de-CH" sz="1600" dirty="0">
                    <a:solidFill>
                      <a:prstClr val="black"/>
                    </a:solidFill>
                    <a:latin typeface="Calibri"/>
                    <a:cs typeface="Arial" pitchFamily="34" charset="0"/>
                  </a:rPr>
                  <a:t>20</a:t>
                </a:r>
                <a:endParaRPr lang="en-US" sz="1600" dirty="0">
                  <a:solidFill>
                    <a:prstClr val="black"/>
                  </a:solidFill>
                  <a:latin typeface="Calibri"/>
                  <a:cs typeface="Arial" pitchFamily="34" charset="0"/>
                </a:endParaRPr>
              </a:p>
            </p:txBody>
          </p:sp>
          <p:sp>
            <p:nvSpPr>
              <p:cNvPr id="99" name="TextBox 98"/>
              <p:cNvSpPr txBox="1"/>
              <p:nvPr/>
            </p:nvSpPr>
            <p:spPr>
              <a:xfrm>
                <a:off x="3818954" y="5982429"/>
                <a:ext cx="408805" cy="349988"/>
              </a:xfrm>
              <a:prstGeom prst="rect">
                <a:avLst/>
              </a:prstGeom>
              <a:noFill/>
            </p:spPr>
            <p:txBody>
              <a:bodyPr wrap="none">
                <a:spAutoFit/>
              </a:bodyPr>
              <a:lstStyle/>
              <a:p>
                <a:pPr>
                  <a:defRPr/>
                </a:pPr>
                <a:r>
                  <a:rPr lang="de-CH" sz="1600" dirty="0">
                    <a:solidFill>
                      <a:prstClr val="black"/>
                    </a:solidFill>
                    <a:latin typeface="Calibri"/>
                    <a:cs typeface="Arial" pitchFamily="34" charset="0"/>
                  </a:rPr>
                  <a:t>40</a:t>
                </a:r>
                <a:endParaRPr lang="en-US" sz="1600" dirty="0">
                  <a:solidFill>
                    <a:prstClr val="black"/>
                  </a:solidFill>
                  <a:latin typeface="Calibri"/>
                  <a:cs typeface="Arial" pitchFamily="34" charset="0"/>
                </a:endParaRPr>
              </a:p>
            </p:txBody>
          </p:sp>
          <p:sp>
            <p:nvSpPr>
              <p:cNvPr id="100" name="TextBox 99"/>
              <p:cNvSpPr txBox="1"/>
              <p:nvPr/>
            </p:nvSpPr>
            <p:spPr>
              <a:xfrm>
                <a:off x="4921834" y="5982167"/>
                <a:ext cx="408805" cy="349988"/>
              </a:xfrm>
              <a:prstGeom prst="rect">
                <a:avLst/>
              </a:prstGeom>
              <a:noFill/>
            </p:spPr>
            <p:txBody>
              <a:bodyPr wrap="none">
                <a:spAutoFit/>
              </a:bodyPr>
              <a:lstStyle/>
              <a:p>
                <a:pPr>
                  <a:defRPr/>
                </a:pPr>
                <a:r>
                  <a:rPr lang="de-CH" sz="1600" dirty="0">
                    <a:solidFill>
                      <a:prstClr val="black"/>
                    </a:solidFill>
                    <a:latin typeface="Calibri"/>
                    <a:cs typeface="Arial" pitchFamily="34" charset="0"/>
                  </a:rPr>
                  <a:t>60</a:t>
                </a:r>
                <a:endParaRPr lang="en-US" sz="1600" dirty="0">
                  <a:solidFill>
                    <a:prstClr val="black"/>
                  </a:solidFill>
                  <a:latin typeface="Calibri"/>
                  <a:cs typeface="Arial" pitchFamily="34" charset="0"/>
                </a:endParaRPr>
              </a:p>
            </p:txBody>
          </p:sp>
          <p:sp>
            <p:nvSpPr>
              <p:cNvPr id="102" name="TextBox 101"/>
              <p:cNvSpPr txBox="1"/>
              <p:nvPr/>
            </p:nvSpPr>
            <p:spPr>
              <a:xfrm>
                <a:off x="1452551" y="4885775"/>
                <a:ext cx="300436" cy="349988"/>
              </a:xfrm>
              <a:prstGeom prst="rect">
                <a:avLst/>
              </a:prstGeom>
              <a:noFill/>
            </p:spPr>
            <p:txBody>
              <a:bodyPr wrap="none">
                <a:spAutoFit/>
              </a:bodyPr>
              <a:lstStyle/>
              <a:p>
                <a:pPr>
                  <a:defRPr/>
                </a:pPr>
                <a:r>
                  <a:rPr lang="de-CH" sz="1600" dirty="0">
                    <a:solidFill>
                      <a:prstClr val="black"/>
                    </a:solidFill>
                    <a:latin typeface="Calibri"/>
                    <a:cs typeface="Arial" pitchFamily="34" charset="0"/>
                  </a:rPr>
                  <a:t>2</a:t>
                </a:r>
                <a:endParaRPr lang="en-US" sz="1600" dirty="0">
                  <a:solidFill>
                    <a:prstClr val="black"/>
                  </a:solidFill>
                  <a:latin typeface="Calibri"/>
                  <a:cs typeface="Arial" pitchFamily="34" charset="0"/>
                </a:endParaRPr>
              </a:p>
            </p:txBody>
          </p:sp>
          <p:sp>
            <p:nvSpPr>
              <p:cNvPr id="81" name="Rectangle 80"/>
              <p:cNvSpPr/>
              <p:nvPr/>
            </p:nvSpPr>
            <p:spPr>
              <a:xfrm>
                <a:off x="7127439" y="5963443"/>
                <a:ext cx="517177" cy="349988"/>
              </a:xfrm>
              <a:prstGeom prst="rect">
                <a:avLst/>
              </a:prstGeom>
              <a:noFill/>
            </p:spPr>
            <p:txBody>
              <a:bodyPr wrap="none">
                <a:spAutoFit/>
              </a:bodyPr>
              <a:lstStyle/>
              <a:p>
                <a:pPr>
                  <a:defRPr/>
                </a:pPr>
                <a:r>
                  <a:rPr lang="de-CH" sz="1600" dirty="0">
                    <a:solidFill>
                      <a:prstClr val="black"/>
                    </a:solidFill>
                    <a:latin typeface="Calibri"/>
                    <a:cs typeface="Arial" pitchFamily="34" charset="0"/>
                  </a:rPr>
                  <a:t>100</a:t>
                </a:r>
                <a:endParaRPr lang="en-US" sz="1600" dirty="0">
                  <a:solidFill>
                    <a:prstClr val="black"/>
                  </a:solidFill>
                  <a:latin typeface="Calibri"/>
                  <a:cs typeface="Arial" pitchFamily="34" charset="0"/>
                </a:endParaRPr>
              </a:p>
            </p:txBody>
          </p:sp>
          <p:sp>
            <p:nvSpPr>
              <p:cNvPr id="125" name="TextBox 124"/>
              <p:cNvSpPr txBox="1"/>
              <p:nvPr/>
            </p:nvSpPr>
            <p:spPr>
              <a:xfrm>
                <a:off x="1454599" y="3961993"/>
                <a:ext cx="300436" cy="349988"/>
              </a:xfrm>
              <a:prstGeom prst="rect">
                <a:avLst/>
              </a:prstGeom>
              <a:noFill/>
            </p:spPr>
            <p:txBody>
              <a:bodyPr wrap="none">
                <a:spAutoFit/>
              </a:bodyPr>
              <a:lstStyle/>
              <a:p>
                <a:pPr>
                  <a:defRPr/>
                </a:pPr>
                <a:r>
                  <a:rPr lang="de-CH" sz="1600" dirty="0">
                    <a:solidFill>
                      <a:prstClr val="black"/>
                    </a:solidFill>
                    <a:latin typeface="Calibri"/>
                    <a:cs typeface="Arial" pitchFamily="34" charset="0"/>
                  </a:rPr>
                  <a:t>4</a:t>
                </a:r>
                <a:endParaRPr lang="en-US" sz="1600" dirty="0">
                  <a:solidFill>
                    <a:prstClr val="black"/>
                  </a:solidFill>
                  <a:latin typeface="Calibri"/>
                  <a:cs typeface="Arial" pitchFamily="34" charset="0"/>
                </a:endParaRPr>
              </a:p>
            </p:txBody>
          </p:sp>
          <p:sp>
            <p:nvSpPr>
              <p:cNvPr id="82" name="Rectangle 81"/>
              <p:cNvSpPr/>
              <p:nvPr/>
            </p:nvSpPr>
            <p:spPr>
              <a:xfrm>
                <a:off x="1430690" y="3058499"/>
                <a:ext cx="300436" cy="349988"/>
              </a:xfrm>
              <a:prstGeom prst="rect">
                <a:avLst/>
              </a:prstGeom>
              <a:noFill/>
            </p:spPr>
            <p:txBody>
              <a:bodyPr wrap="none">
                <a:spAutoFit/>
              </a:bodyPr>
              <a:lstStyle/>
              <a:p>
                <a:pPr>
                  <a:defRPr/>
                </a:pPr>
                <a:r>
                  <a:rPr lang="de-CH" sz="1600" dirty="0">
                    <a:solidFill>
                      <a:prstClr val="black"/>
                    </a:solidFill>
                    <a:latin typeface="Calibri"/>
                    <a:cs typeface="Arial" pitchFamily="34" charset="0"/>
                  </a:rPr>
                  <a:t>6</a:t>
                </a:r>
                <a:endParaRPr lang="en-US" sz="1600" dirty="0">
                  <a:solidFill>
                    <a:prstClr val="black"/>
                  </a:solidFill>
                  <a:latin typeface="Calibri"/>
                  <a:cs typeface="Arial" pitchFamily="34" charset="0"/>
                </a:endParaRPr>
              </a:p>
            </p:txBody>
          </p:sp>
          <p:sp>
            <p:nvSpPr>
              <p:cNvPr id="83" name="Rectangle 82"/>
              <p:cNvSpPr/>
              <p:nvPr/>
            </p:nvSpPr>
            <p:spPr>
              <a:xfrm>
                <a:off x="1413798" y="2083649"/>
                <a:ext cx="300436" cy="349988"/>
              </a:xfrm>
              <a:prstGeom prst="rect">
                <a:avLst/>
              </a:prstGeom>
              <a:noFill/>
            </p:spPr>
            <p:txBody>
              <a:bodyPr wrap="none">
                <a:spAutoFit/>
              </a:bodyPr>
              <a:lstStyle/>
              <a:p>
                <a:pPr>
                  <a:defRPr/>
                </a:pPr>
                <a:r>
                  <a:rPr lang="de-CH" sz="1600" dirty="0">
                    <a:solidFill>
                      <a:prstClr val="black"/>
                    </a:solidFill>
                    <a:latin typeface="Calibri"/>
                    <a:cs typeface="Arial" pitchFamily="34" charset="0"/>
                  </a:rPr>
                  <a:t>8</a:t>
                </a:r>
                <a:endParaRPr lang="en-US" sz="1600" dirty="0">
                  <a:solidFill>
                    <a:prstClr val="black"/>
                  </a:solidFill>
                  <a:latin typeface="Calibri"/>
                  <a:cs typeface="Arial" pitchFamily="34" charset="0"/>
                </a:endParaRPr>
              </a:p>
            </p:txBody>
          </p:sp>
          <p:sp>
            <p:nvSpPr>
              <p:cNvPr id="128" name="Rectangle 127"/>
              <p:cNvSpPr/>
              <p:nvPr/>
            </p:nvSpPr>
            <p:spPr>
              <a:xfrm>
                <a:off x="1338758" y="1186878"/>
                <a:ext cx="408805" cy="349988"/>
              </a:xfrm>
              <a:prstGeom prst="rect">
                <a:avLst/>
              </a:prstGeom>
              <a:noFill/>
            </p:spPr>
            <p:txBody>
              <a:bodyPr wrap="none">
                <a:spAutoFit/>
              </a:bodyPr>
              <a:lstStyle/>
              <a:p>
                <a:pPr>
                  <a:defRPr/>
                </a:pPr>
                <a:r>
                  <a:rPr lang="de-CH" sz="1600" dirty="0">
                    <a:solidFill>
                      <a:prstClr val="black"/>
                    </a:solidFill>
                    <a:latin typeface="Calibri"/>
                    <a:cs typeface="Arial" pitchFamily="34" charset="0"/>
                  </a:rPr>
                  <a:t>10</a:t>
                </a:r>
                <a:endParaRPr lang="en-US" sz="1600" dirty="0">
                  <a:solidFill>
                    <a:prstClr val="black"/>
                  </a:solidFill>
                  <a:latin typeface="Calibri"/>
                  <a:cs typeface="Arial" pitchFamily="34" charset="0"/>
                </a:endParaRPr>
              </a:p>
            </p:txBody>
          </p:sp>
        </p:grpSp>
        <p:sp>
          <p:nvSpPr>
            <p:cNvPr id="55337" name="TextBox 129"/>
            <p:cNvSpPr txBox="1">
              <a:spLocks noChangeArrowheads="1"/>
            </p:cNvSpPr>
            <p:nvPr/>
          </p:nvSpPr>
          <p:spPr bwMode="auto">
            <a:xfrm>
              <a:off x="4330650" y="6025917"/>
              <a:ext cx="2237611" cy="46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de-CH" altLang="en-US" sz="2400" b="1">
                  <a:solidFill>
                    <a:srgbClr val="FF0000"/>
                  </a:solidFill>
                  <a:latin typeface="Calibri"/>
                </a:rPr>
                <a:t>Market </a:t>
              </a:r>
              <a:r>
                <a:rPr lang="de-CH" altLang="en-US" sz="2400" b="1" dirty="0" err="1">
                  <a:solidFill>
                    <a:srgbClr val="FF0000"/>
                  </a:solidFill>
                  <a:latin typeface="Calibri"/>
                </a:rPr>
                <a:t>demand</a:t>
              </a:r>
              <a:endParaRPr lang="en-US" altLang="en-US" sz="2400" b="1" dirty="0">
                <a:solidFill>
                  <a:srgbClr val="FF0000"/>
                </a:solidFill>
                <a:latin typeface="Calibri"/>
              </a:endParaRPr>
            </a:p>
          </p:txBody>
        </p:sp>
      </p:grpSp>
      <p:sp>
        <p:nvSpPr>
          <p:cNvPr id="55300" name="Rectangle 43"/>
          <p:cNvSpPr>
            <a:spLocks noChangeArrowheads="1"/>
          </p:cNvSpPr>
          <p:nvPr/>
        </p:nvSpPr>
        <p:spPr bwMode="auto">
          <a:xfrm>
            <a:off x="2831543" y="1273175"/>
            <a:ext cx="2052165" cy="40011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de-CH" altLang="en-US" sz="2000" i="1">
                <a:solidFill>
                  <a:prstClr val="black"/>
                </a:solidFill>
                <a:latin typeface="Calibri"/>
              </a:rPr>
              <a:t>Niche opportunity</a:t>
            </a:r>
            <a:endParaRPr lang="en-US" altLang="en-US" sz="2000" i="1">
              <a:solidFill>
                <a:prstClr val="black"/>
              </a:solidFill>
              <a:latin typeface="Calibri"/>
            </a:endParaRPr>
          </a:p>
        </p:txBody>
      </p:sp>
      <p:sp>
        <p:nvSpPr>
          <p:cNvPr id="6" name="Isosceles Triangle 5"/>
          <p:cNvSpPr/>
          <p:nvPr/>
        </p:nvSpPr>
        <p:spPr>
          <a:xfrm>
            <a:off x="7259638" y="2011363"/>
            <a:ext cx="228600" cy="184150"/>
          </a:xfrm>
          <a:prstGeom prs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prstClr val="white"/>
              </a:solidFill>
              <a:latin typeface="Calibri"/>
            </a:endParaRPr>
          </a:p>
        </p:txBody>
      </p:sp>
      <p:sp>
        <p:nvSpPr>
          <p:cNvPr id="8" name="Parallelogram 7"/>
          <p:cNvSpPr/>
          <p:nvPr/>
        </p:nvSpPr>
        <p:spPr>
          <a:xfrm>
            <a:off x="3978276" y="1809751"/>
            <a:ext cx="238125" cy="138113"/>
          </a:xfrm>
          <a:prstGeom prst="parallelogram">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prstClr val="white"/>
              </a:solidFill>
              <a:latin typeface="Calibri"/>
            </a:endParaRPr>
          </a:p>
        </p:txBody>
      </p:sp>
      <p:sp>
        <p:nvSpPr>
          <p:cNvPr id="9" name="Rectangle 8"/>
          <p:cNvSpPr/>
          <p:nvPr/>
        </p:nvSpPr>
        <p:spPr>
          <a:xfrm>
            <a:off x="5464175" y="4243389"/>
            <a:ext cx="228600" cy="1603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prstClr val="white"/>
              </a:solidFill>
              <a:latin typeface="Calibri"/>
            </a:endParaRPr>
          </a:p>
        </p:txBody>
      </p:sp>
      <p:sp>
        <p:nvSpPr>
          <p:cNvPr id="10" name="Diamond 9"/>
          <p:cNvSpPr/>
          <p:nvPr/>
        </p:nvSpPr>
        <p:spPr>
          <a:xfrm>
            <a:off x="5405438" y="4786313"/>
            <a:ext cx="228600" cy="188912"/>
          </a:xfrm>
          <a:prstGeom prst="diamon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prstClr val="white"/>
              </a:solidFill>
              <a:latin typeface="Calibri"/>
            </a:endParaRPr>
          </a:p>
        </p:txBody>
      </p:sp>
      <p:sp>
        <p:nvSpPr>
          <p:cNvPr id="11" name="Flowchart: Connector 10"/>
          <p:cNvSpPr/>
          <p:nvPr/>
        </p:nvSpPr>
        <p:spPr>
          <a:xfrm>
            <a:off x="7145338" y="1798639"/>
            <a:ext cx="228600" cy="149225"/>
          </a:xfrm>
          <a:prstGeom prst="flowChartConnector">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prstClr val="white"/>
              </a:solidFill>
              <a:latin typeface="Calibri"/>
            </a:endParaRPr>
          </a:p>
        </p:txBody>
      </p:sp>
      <p:sp>
        <p:nvSpPr>
          <p:cNvPr id="53" name="Parallelogram 52"/>
          <p:cNvSpPr/>
          <p:nvPr/>
        </p:nvSpPr>
        <p:spPr>
          <a:xfrm>
            <a:off x="3776663" y="4960938"/>
            <a:ext cx="239712" cy="138112"/>
          </a:xfrm>
          <a:prstGeom prst="parallelogram">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prstClr val="white"/>
              </a:solidFill>
              <a:latin typeface="Calibri"/>
            </a:endParaRPr>
          </a:p>
        </p:txBody>
      </p:sp>
      <p:sp>
        <p:nvSpPr>
          <p:cNvPr id="56" name="Parallelogram 55"/>
          <p:cNvSpPr/>
          <p:nvPr/>
        </p:nvSpPr>
        <p:spPr>
          <a:xfrm>
            <a:off x="5937251" y="4673601"/>
            <a:ext cx="238125" cy="138113"/>
          </a:xfrm>
          <a:prstGeom prst="parallelogram">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prstClr val="white"/>
              </a:solidFill>
              <a:latin typeface="Calibri"/>
            </a:endParaRPr>
          </a:p>
        </p:txBody>
      </p:sp>
      <p:sp>
        <p:nvSpPr>
          <p:cNvPr id="57" name="Parallelogram 56"/>
          <p:cNvSpPr/>
          <p:nvPr/>
        </p:nvSpPr>
        <p:spPr>
          <a:xfrm>
            <a:off x="3225801" y="4921250"/>
            <a:ext cx="239713" cy="139700"/>
          </a:xfrm>
          <a:prstGeom prst="parallelogram">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prstClr val="white"/>
              </a:solidFill>
              <a:latin typeface="Calibri"/>
            </a:endParaRPr>
          </a:p>
        </p:txBody>
      </p:sp>
      <p:sp>
        <p:nvSpPr>
          <p:cNvPr id="59" name="Diamond 58"/>
          <p:cNvSpPr/>
          <p:nvPr/>
        </p:nvSpPr>
        <p:spPr>
          <a:xfrm>
            <a:off x="7223125" y="3636964"/>
            <a:ext cx="228600" cy="187325"/>
          </a:xfrm>
          <a:prstGeom prst="diamon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prstClr val="white"/>
              </a:solidFill>
              <a:latin typeface="Calibri"/>
            </a:endParaRPr>
          </a:p>
        </p:txBody>
      </p:sp>
      <p:sp>
        <p:nvSpPr>
          <p:cNvPr id="60" name="Diamond 59"/>
          <p:cNvSpPr/>
          <p:nvPr/>
        </p:nvSpPr>
        <p:spPr>
          <a:xfrm>
            <a:off x="4056063" y="2332038"/>
            <a:ext cx="228600" cy="188912"/>
          </a:xfrm>
          <a:prstGeom prst="diamon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prstClr val="white"/>
              </a:solidFill>
              <a:latin typeface="Calibri"/>
            </a:endParaRPr>
          </a:p>
        </p:txBody>
      </p:sp>
      <p:sp>
        <p:nvSpPr>
          <p:cNvPr id="67" name="Flowchart: Connector 66"/>
          <p:cNvSpPr/>
          <p:nvPr/>
        </p:nvSpPr>
        <p:spPr>
          <a:xfrm>
            <a:off x="7424738" y="4849814"/>
            <a:ext cx="228600" cy="149225"/>
          </a:xfrm>
          <a:prstGeom prst="flowChartConnector">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prstClr val="white"/>
              </a:solidFill>
              <a:latin typeface="Calibri"/>
            </a:endParaRPr>
          </a:p>
        </p:txBody>
      </p:sp>
      <p:sp>
        <p:nvSpPr>
          <p:cNvPr id="71" name="Flowchart: Connector 70"/>
          <p:cNvSpPr/>
          <p:nvPr/>
        </p:nvSpPr>
        <p:spPr>
          <a:xfrm>
            <a:off x="6626225" y="4030664"/>
            <a:ext cx="228600" cy="149225"/>
          </a:xfrm>
          <a:prstGeom prst="flowChartConnector">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prstClr val="white"/>
              </a:solidFill>
              <a:latin typeface="Calibri"/>
            </a:endParaRPr>
          </a:p>
        </p:txBody>
      </p:sp>
      <p:sp>
        <p:nvSpPr>
          <p:cNvPr id="80" name="Flowchart: Connector 79"/>
          <p:cNvSpPr/>
          <p:nvPr/>
        </p:nvSpPr>
        <p:spPr>
          <a:xfrm>
            <a:off x="6421438" y="4637089"/>
            <a:ext cx="228600" cy="149225"/>
          </a:xfrm>
          <a:prstGeom prst="flowChartConnector">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prstClr val="white"/>
              </a:solidFill>
              <a:latin typeface="Calibri"/>
            </a:endParaRPr>
          </a:p>
        </p:txBody>
      </p:sp>
      <p:sp>
        <p:nvSpPr>
          <p:cNvPr id="84" name="Isosceles Triangle 83"/>
          <p:cNvSpPr/>
          <p:nvPr/>
        </p:nvSpPr>
        <p:spPr>
          <a:xfrm>
            <a:off x="4445000" y="2074864"/>
            <a:ext cx="228600" cy="185737"/>
          </a:xfrm>
          <a:prstGeom prs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prstClr val="white"/>
              </a:solidFill>
              <a:latin typeface="Calibri"/>
            </a:endParaRPr>
          </a:p>
        </p:txBody>
      </p:sp>
      <p:sp>
        <p:nvSpPr>
          <p:cNvPr id="85" name="Isosceles Triangle 84"/>
          <p:cNvSpPr/>
          <p:nvPr/>
        </p:nvSpPr>
        <p:spPr>
          <a:xfrm>
            <a:off x="6854825" y="4575175"/>
            <a:ext cx="228600" cy="184150"/>
          </a:xfrm>
          <a:prstGeom prs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prstClr val="white"/>
              </a:solidFill>
              <a:latin typeface="Calibri"/>
            </a:endParaRPr>
          </a:p>
        </p:txBody>
      </p:sp>
      <p:sp>
        <p:nvSpPr>
          <p:cNvPr id="90" name="Isosceles Triangle 89"/>
          <p:cNvSpPr/>
          <p:nvPr/>
        </p:nvSpPr>
        <p:spPr>
          <a:xfrm>
            <a:off x="7067550" y="2281238"/>
            <a:ext cx="228600" cy="184150"/>
          </a:xfrm>
          <a:prstGeom prs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prstClr val="white"/>
              </a:solidFill>
              <a:latin typeface="Calibri"/>
            </a:endParaRPr>
          </a:p>
        </p:txBody>
      </p:sp>
      <p:sp>
        <p:nvSpPr>
          <p:cNvPr id="93" name="Rectangle 92"/>
          <p:cNvSpPr/>
          <p:nvPr/>
        </p:nvSpPr>
        <p:spPr>
          <a:xfrm>
            <a:off x="4391025" y="4179889"/>
            <a:ext cx="228600" cy="1603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prstClr val="white"/>
              </a:solidFill>
              <a:latin typeface="Calibri"/>
            </a:endParaRPr>
          </a:p>
        </p:txBody>
      </p:sp>
      <p:sp>
        <p:nvSpPr>
          <p:cNvPr id="94" name="Rectangle 93"/>
          <p:cNvSpPr/>
          <p:nvPr/>
        </p:nvSpPr>
        <p:spPr>
          <a:xfrm>
            <a:off x="4619625" y="4725989"/>
            <a:ext cx="228600" cy="1603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prstClr val="white"/>
              </a:solidFill>
              <a:latin typeface="Calibri"/>
            </a:endParaRPr>
          </a:p>
        </p:txBody>
      </p:sp>
      <p:sp>
        <p:nvSpPr>
          <p:cNvPr id="96" name="Rectangle 95"/>
          <p:cNvSpPr/>
          <p:nvPr/>
        </p:nvSpPr>
        <p:spPr>
          <a:xfrm>
            <a:off x="4406900" y="3313114"/>
            <a:ext cx="228600" cy="1603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prstClr val="white"/>
              </a:solidFill>
              <a:latin typeface="Calibri"/>
            </a:endParaRPr>
          </a:p>
        </p:txBody>
      </p:sp>
      <p:sp>
        <p:nvSpPr>
          <p:cNvPr id="14" name="Trapezoid 13"/>
          <p:cNvSpPr/>
          <p:nvPr/>
        </p:nvSpPr>
        <p:spPr>
          <a:xfrm>
            <a:off x="6759575" y="2317751"/>
            <a:ext cx="192088" cy="212725"/>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prstClr val="white"/>
              </a:solidFill>
              <a:latin typeface="Calibri"/>
            </a:endParaRPr>
          </a:p>
        </p:txBody>
      </p:sp>
      <p:sp>
        <p:nvSpPr>
          <p:cNvPr id="108" name="Trapezoid 107"/>
          <p:cNvSpPr/>
          <p:nvPr/>
        </p:nvSpPr>
        <p:spPr>
          <a:xfrm>
            <a:off x="7145339" y="4867276"/>
            <a:ext cx="192087" cy="2143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prstClr val="white"/>
              </a:solidFill>
              <a:latin typeface="Calibri"/>
            </a:endParaRPr>
          </a:p>
        </p:txBody>
      </p:sp>
      <p:sp>
        <p:nvSpPr>
          <p:cNvPr id="109" name="Trapezoid 108"/>
          <p:cNvSpPr/>
          <p:nvPr/>
        </p:nvSpPr>
        <p:spPr>
          <a:xfrm>
            <a:off x="7346950" y="4459288"/>
            <a:ext cx="192088" cy="214312"/>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prstClr val="white"/>
              </a:solidFill>
              <a:latin typeface="Calibri"/>
            </a:endParaRPr>
          </a:p>
        </p:txBody>
      </p:sp>
      <p:grpSp>
        <p:nvGrpSpPr>
          <p:cNvPr id="55323" name="Group 2"/>
          <p:cNvGrpSpPr>
            <a:grpSpLocks/>
          </p:cNvGrpSpPr>
          <p:nvPr/>
        </p:nvGrpSpPr>
        <p:grpSpPr bwMode="auto">
          <a:xfrm>
            <a:off x="8210547" y="1439863"/>
            <a:ext cx="2548676" cy="2000548"/>
            <a:chOff x="7162800" y="1531560"/>
            <a:chExt cx="2548662" cy="2001393"/>
          </a:xfrm>
        </p:grpSpPr>
        <p:sp>
          <p:nvSpPr>
            <p:cNvPr id="55327" name="TextBox 11"/>
            <p:cNvSpPr txBox="1">
              <a:spLocks noChangeArrowheads="1"/>
            </p:cNvSpPr>
            <p:nvPr/>
          </p:nvSpPr>
          <p:spPr bwMode="auto">
            <a:xfrm>
              <a:off x="7577044" y="1531560"/>
              <a:ext cx="2134418" cy="2001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de-CH" altLang="en-US" dirty="0" err="1">
                  <a:solidFill>
                    <a:prstClr val="black"/>
                  </a:solidFill>
                  <a:latin typeface="Calibri"/>
                </a:rPr>
                <a:t>Yield</a:t>
              </a:r>
              <a:endParaRPr lang="de-CH" altLang="en-US" dirty="0">
                <a:solidFill>
                  <a:prstClr val="black"/>
                </a:solidFill>
                <a:latin typeface="Calibri"/>
              </a:endParaRPr>
            </a:p>
            <a:p>
              <a:pPr eaLnBrk="1" hangingPunct="1"/>
              <a:r>
                <a:rPr lang="de-CH" altLang="en-US" dirty="0">
                  <a:solidFill>
                    <a:prstClr val="black"/>
                  </a:solidFill>
                  <a:latin typeface="Calibri"/>
                </a:rPr>
                <a:t>Plant </a:t>
              </a:r>
              <a:r>
                <a:rPr lang="de-CH" altLang="en-US" dirty="0" err="1">
                  <a:solidFill>
                    <a:prstClr val="black"/>
                  </a:solidFill>
                  <a:latin typeface="Calibri"/>
                </a:rPr>
                <a:t>architecture</a:t>
              </a:r>
              <a:endParaRPr lang="de-CH" altLang="en-US" dirty="0">
                <a:solidFill>
                  <a:prstClr val="black"/>
                </a:solidFill>
                <a:latin typeface="Calibri"/>
              </a:endParaRPr>
            </a:p>
            <a:p>
              <a:pPr eaLnBrk="1" hangingPunct="1"/>
              <a:r>
                <a:rPr lang="de-CH" altLang="en-US" dirty="0" err="1">
                  <a:solidFill>
                    <a:prstClr val="black"/>
                  </a:solidFill>
                  <a:latin typeface="Calibri"/>
                </a:rPr>
                <a:t>Biotic</a:t>
              </a:r>
              <a:r>
                <a:rPr lang="de-CH" altLang="en-US" dirty="0">
                  <a:solidFill>
                    <a:prstClr val="black"/>
                  </a:solidFill>
                  <a:latin typeface="Calibri"/>
                </a:rPr>
                <a:t> stress</a:t>
              </a:r>
            </a:p>
            <a:p>
              <a:pPr eaLnBrk="1" hangingPunct="1"/>
              <a:r>
                <a:rPr lang="de-CH" altLang="en-US" dirty="0" err="1">
                  <a:solidFill>
                    <a:prstClr val="black"/>
                  </a:solidFill>
                  <a:latin typeface="Calibri"/>
                </a:rPr>
                <a:t>Abiotic</a:t>
              </a:r>
              <a:r>
                <a:rPr lang="de-CH" altLang="en-US" dirty="0">
                  <a:solidFill>
                    <a:prstClr val="black"/>
                  </a:solidFill>
                  <a:latin typeface="Calibri"/>
                </a:rPr>
                <a:t> stress</a:t>
              </a:r>
            </a:p>
            <a:p>
              <a:pPr eaLnBrk="1" hangingPunct="1"/>
              <a:r>
                <a:rPr lang="de-CH" altLang="en-US" dirty="0" err="1">
                  <a:solidFill>
                    <a:prstClr val="black"/>
                  </a:solidFill>
                  <a:latin typeface="Calibri"/>
                </a:rPr>
                <a:t>Crop</a:t>
              </a:r>
              <a:r>
                <a:rPr lang="de-CH" altLang="en-US" dirty="0">
                  <a:solidFill>
                    <a:prstClr val="black"/>
                  </a:solidFill>
                  <a:latin typeface="Calibri"/>
                </a:rPr>
                <a:t> </a:t>
              </a:r>
              <a:r>
                <a:rPr lang="de-CH" altLang="en-US" dirty="0" err="1">
                  <a:solidFill>
                    <a:prstClr val="black"/>
                  </a:solidFill>
                  <a:latin typeface="Calibri"/>
                </a:rPr>
                <a:t>handling</a:t>
              </a:r>
              <a:endParaRPr lang="de-CH" altLang="en-US" dirty="0">
                <a:solidFill>
                  <a:prstClr val="black"/>
                </a:solidFill>
                <a:latin typeface="Calibri"/>
              </a:endParaRPr>
            </a:p>
            <a:p>
              <a:pPr eaLnBrk="1" hangingPunct="1"/>
              <a:r>
                <a:rPr lang="de-CH" altLang="en-US" dirty="0">
                  <a:solidFill>
                    <a:prstClr val="black"/>
                  </a:solidFill>
                  <a:latin typeface="Calibri"/>
                </a:rPr>
                <a:t>Consume</a:t>
              </a:r>
              <a:r>
                <a:rPr lang="de-CH" altLang="en-US" sz="1600" dirty="0">
                  <a:solidFill>
                    <a:prstClr val="black"/>
                  </a:solidFill>
                  <a:latin typeface="Calibri"/>
                </a:rPr>
                <a:t>r preference </a:t>
              </a:r>
            </a:p>
            <a:p>
              <a:pPr eaLnBrk="1" hangingPunct="1"/>
              <a:endParaRPr lang="en-US" altLang="en-US" sz="1600" dirty="0">
                <a:solidFill>
                  <a:prstClr val="black"/>
                </a:solidFill>
                <a:latin typeface="Calibri"/>
              </a:endParaRPr>
            </a:p>
          </p:txBody>
        </p:sp>
        <p:grpSp>
          <p:nvGrpSpPr>
            <p:cNvPr id="55328" name="Group 1"/>
            <p:cNvGrpSpPr>
              <a:grpSpLocks/>
            </p:cNvGrpSpPr>
            <p:nvPr/>
          </p:nvGrpSpPr>
          <p:grpSpPr bwMode="auto">
            <a:xfrm>
              <a:off x="7162800" y="1660201"/>
              <a:ext cx="266698" cy="1484583"/>
              <a:chOff x="7162800" y="1660201"/>
              <a:chExt cx="266698" cy="1484583"/>
            </a:xfrm>
          </p:grpSpPr>
          <p:sp>
            <p:nvSpPr>
              <p:cNvPr id="103" name="Flowchart: Connector 102"/>
              <p:cNvSpPr/>
              <p:nvPr/>
            </p:nvSpPr>
            <p:spPr>
              <a:xfrm>
                <a:off x="7200900" y="1660201"/>
                <a:ext cx="228598" cy="149288"/>
              </a:xfrm>
              <a:prstGeom prst="flowChartConnector">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prstClr val="white"/>
                  </a:solidFill>
                  <a:latin typeface="Calibri"/>
                </a:endParaRPr>
              </a:p>
            </p:txBody>
          </p:sp>
          <p:sp>
            <p:nvSpPr>
              <p:cNvPr id="104" name="Parallelogram 103"/>
              <p:cNvSpPr/>
              <p:nvPr/>
            </p:nvSpPr>
            <p:spPr>
              <a:xfrm>
                <a:off x="7162800" y="1944729"/>
                <a:ext cx="238123" cy="138170"/>
              </a:xfrm>
              <a:prstGeom prst="parallelogram">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prstClr val="white"/>
                  </a:solidFill>
                  <a:latin typeface="Calibri"/>
                </a:endParaRPr>
              </a:p>
            </p:txBody>
          </p:sp>
          <p:sp>
            <p:nvSpPr>
              <p:cNvPr id="105" name="Isosceles Triangle 104"/>
              <p:cNvSpPr/>
              <p:nvPr/>
            </p:nvSpPr>
            <p:spPr>
              <a:xfrm>
                <a:off x="7200900" y="2960556"/>
                <a:ext cx="228598" cy="184228"/>
              </a:xfrm>
              <a:prstGeom prs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prstClr val="white"/>
                  </a:solidFill>
                  <a:latin typeface="Calibri"/>
                </a:endParaRPr>
              </a:p>
            </p:txBody>
          </p:sp>
          <p:sp>
            <p:nvSpPr>
              <p:cNvPr id="106" name="Diamond 105"/>
              <p:cNvSpPr/>
              <p:nvPr/>
            </p:nvSpPr>
            <p:spPr>
              <a:xfrm>
                <a:off x="7172325" y="2159622"/>
                <a:ext cx="228598" cy="188993"/>
              </a:xfrm>
              <a:prstGeom prst="diamon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prstClr val="white"/>
                  </a:solidFill>
                  <a:latin typeface="Calibri"/>
                </a:endParaRPr>
              </a:p>
            </p:txBody>
          </p:sp>
          <p:sp>
            <p:nvSpPr>
              <p:cNvPr id="107" name="Rectangle 106"/>
              <p:cNvSpPr/>
              <p:nvPr/>
            </p:nvSpPr>
            <p:spPr>
              <a:xfrm>
                <a:off x="7199313" y="2720493"/>
                <a:ext cx="228598" cy="1604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prstClr val="white"/>
                  </a:solidFill>
                  <a:latin typeface="Calibri"/>
                </a:endParaRPr>
              </a:p>
            </p:txBody>
          </p:sp>
          <p:sp>
            <p:nvSpPr>
              <p:cNvPr id="110" name="Trapezoid 109"/>
              <p:cNvSpPr/>
              <p:nvPr/>
            </p:nvSpPr>
            <p:spPr>
              <a:xfrm>
                <a:off x="7178675" y="2402858"/>
                <a:ext cx="192087" cy="21440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prstClr val="white"/>
                  </a:solidFill>
                  <a:latin typeface="Calibri"/>
                </a:endParaRPr>
              </a:p>
            </p:txBody>
          </p:sp>
        </p:grpSp>
      </p:grpSp>
      <p:sp>
        <p:nvSpPr>
          <p:cNvPr id="55324" name="Rectangle 1"/>
          <p:cNvSpPr>
            <a:spLocks noChangeArrowheads="1"/>
          </p:cNvSpPr>
          <p:nvPr/>
        </p:nvSpPr>
        <p:spPr bwMode="auto">
          <a:xfrm>
            <a:off x="3495675" y="6423025"/>
            <a:ext cx="38240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de-CH" altLang="en-US" sz="2000" dirty="0">
                <a:solidFill>
                  <a:prstClr val="black"/>
                </a:solidFill>
                <a:latin typeface="Calibri"/>
              </a:rPr>
              <a:t>% growers/area that need this trait</a:t>
            </a:r>
            <a:endParaRPr lang="en-US" altLang="en-US" sz="2000" dirty="0">
              <a:solidFill>
                <a:prstClr val="black"/>
              </a:solidFill>
              <a:latin typeface="Calibri"/>
            </a:endParaRPr>
          </a:p>
        </p:txBody>
      </p:sp>
      <p:sp>
        <p:nvSpPr>
          <p:cNvPr id="55325" name="TextBox 130"/>
          <p:cNvSpPr txBox="1">
            <a:spLocks noChangeArrowheads="1"/>
          </p:cNvSpPr>
          <p:nvPr/>
        </p:nvSpPr>
        <p:spPr bwMode="auto">
          <a:xfrm>
            <a:off x="8307388" y="4179888"/>
            <a:ext cx="232230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de-CH" altLang="en-US" sz="2000" dirty="0">
                <a:solidFill>
                  <a:prstClr val="black"/>
                </a:solidFill>
                <a:latin typeface="Calibri"/>
              </a:rPr>
              <a:t>Willingness to </a:t>
            </a:r>
            <a:br>
              <a:rPr lang="de-CH" altLang="en-US" sz="2000" dirty="0">
                <a:solidFill>
                  <a:prstClr val="black"/>
                </a:solidFill>
                <a:latin typeface="Calibri"/>
              </a:rPr>
            </a:br>
            <a:r>
              <a:rPr lang="de-CH" altLang="en-US" sz="2000" dirty="0">
                <a:solidFill>
                  <a:prstClr val="black"/>
                </a:solidFill>
                <a:latin typeface="Calibri"/>
              </a:rPr>
              <a:t>pay price premium</a:t>
            </a:r>
          </a:p>
          <a:p>
            <a:pPr eaLnBrk="1" hangingPunct="1"/>
            <a:endParaRPr lang="de-CH" altLang="en-US" sz="2000" dirty="0">
              <a:solidFill>
                <a:prstClr val="black"/>
              </a:solidFill>
              <a:latin typeface="Calibri"/>
            </a:endParaRPr>
          </a:p>
          <a:p>
            <a:pPr eaLnBrk="1" hangingPunct="1"/>
            <a:r>
              <a:rPr lang="de-CH" altLang="en-US" sz="2000" dirty="0" err="1">
                <a:solidFill>
                  <a:prstClr val="black"/>
                </a:solidFill>
                <a:latin typeface="Calibri"/>
              </a:rPr>
              <a:t>Opportunity</a:t>
            </a:r>
            <a:r>
              <a:rPr lang="de-CH" altLang="en-US" sz="2000" dirty="0">
                <a:solidFill>
                  <a:prstClr val="black"/>
                </a:solidFill>
                <a:latin typeface="Calibri"/>
              </a:rPr>
              <a:t> </a:t>
            </a:r>
            <a:r>
              <a:rPr lang="de-CH" altLang="en-US" sz="2000" dirty="0" err="1">
                <a:solidFill>
                  <a:prstClr val="black"/>
                </a:solidFill>
                <a:latin typeface="Calibri"/>
              </a:rPr>
              <a:t>to</a:t>
            </a:r>
            <a:r>
              <a:rPr lang="de-CH" altLang="en-US" sz="2000" dirty="0">
                <a:solidFill>
                  <a:prstClr val="black"/>
                </a:solidFill>
                <a:latin typeface="Calibri"/>
              </a:rPr>
              <a:t> </a:t>
            </a:r>
            <a:r>
              <a:rPr lang="de-CH" altLang="en-US" sz="2000" dirty="0" err="1">
                <a:solidFill>
                  <a:prstClr val="black"/>
                </a:solidFill>
                <a:latin typeface="Calibri"/>
              </a:rPr>
              <a:t>grow</a:t>
            </a:r>
            <a:endParaRPr lang="de-CH" altLang="en-US" sz="2000" dirty="0">
              <a:solidFill>
                <a:prstClr val="black"/>
              </a:solidFill>
              <a:latin typeface="Calibri"/>
            </a:endParaRPr>
          </a:p>
          <a:p>
            <a:pPr eaLnBrk="1" hangingPunct="1"/>
            <a:r>
              <a:rPr lang="de-CH" altLang="en-US" sz="2000" dirty="0" err="1">
                <a:solidFill>
                  <a:prstClr val="black"/>
                </a:solidFill>
                <a:latin typeface="Calibri"/>
              </a:rPr>
              <a:t>market</a:t>
            </a:r>
            <a:r>
              <a:rPr lang="de-CH" altLang="en-US" sz="2000" dirty="0">
                <a:solidFill>
                  <a:prstClr val="black"/>
                </a:solidFill>
                <a:latin typeface="Calibri"/>
              </a:rPr>
              <a:t> </a:t>
            </a:r>
            <a:r>
              <a:rPr lang="de-CH" altLang="en-US" sz="2000" dirty="0" err="1">
                <a:solidFill>
                  <a:prstClr val="black"/>
                </a:solidFill>
                <a:latin typeface="Calibri"/>
              </a:rPr>
              <a:t>share</a:t>
            </a:r>
            <a:endParaRPr lang="en-US" altLang="en-US" sz="2000" dirty="0">
              <a:solidFill>
                <a:prstClr val="black"/>
              </a:solidFill>
              <a:latin typeface="Calibri"/>
            </a:endParaRPr>
          </a:p>
        </p:txBody>
      </p:sp>
      <p:sp>
        <p:nvSpPr>
          <p:cNvPr id="55326" name="TextBox 100"/>
          <p:cNvSpPr txBox="1">
            <a:spLocks noChangeArrowheads="1"/>
          </p:cNvSpPr>
          <p:nvPr/>
        </p:nvSpPr>
        <p:spPr bwMode="auto">
          <a:xfrm>
            <a:off x="8323263" y="3792539"/>
            <a:ext cx="21373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de-CH" altLang="en-US" sz="2400" b="1">
                <a:solidFill>
                  <a:srgbClr val="FF0000"/>
                </a:solidFill>
                <a:latin typeface="Calibri"/>
              </a:rPr>
              <a:t>Differentiation</a:t>
            </a:r>
            <a:r>
              <a:rPr lang="de-CH" altLang="en-US" sz="2400">
                <a:solidFill>
                  <a:prstClr val="black"/>
                </a:solidFill>
                <a:latin typeface="Calibri"/>
              </a:rPr>
              <a:t> </a:t>
            </a:r>
            <a:endParaRPr lang="en-US" altLang="en-US" sz="2400" dirty="0">
              <a:solidFill>
                <a:prstClr val="black"/>
              </a:solidFill>
              <a:latin typeface="Calibri"/>
            </a:endParaRPr>
          </a:p>
        </p:txBody>
      </p:sp>
      <p:sp>
        <p:nvSpPr>
          <p:cNvPr id="101" name="Title 1"/>
          <p:cNvSpPr txBox="1">
            <a:spLocks/>
          </p:cNvSpPr>
          <p:nvPr/>
        </p:nvSpPr>
        <p:spPr>
          <a:xfrm>
            <a:off x="2609850" y="247289"/>
            <a:ext cx="6972300" cy="51117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en-US" sz="4000" b="1" dirty="0">
                <a:solidFill>
                  <a:prstClr val="black"/>
                </a:solidFill>
                <a:latin typeface="Calibri"/>
                <a:ea typeface="Calibri" charset="0"/>
                <a:cs typeface="Calibri" charset="0"/>
              </a:rPr>
              <a:t>Trait Prioritization</a:t>
            </a:r>
          </a:p>
        </p:txBody>
      </p:sp>
    </p:spTree>
    <p:extLst>
      <p:ext uri="{BB962C8B-B14F-4D97-AF65-F5344CB8AC3E}">
        <p14:creationId xmlns:p14="http://schemas.microsoft.com/office/powerpoint/2010/main" val="13154907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latin typeface="Calibri" charset="0"/>
                <a:ea typeface="Calibri" charset="0"/>
                <a:cs typeface="Calibri" charset="0"/>
              </a:rPr>
              <a:t>Translating Product Profiles into Breeding Objectives</a:t>
            </a:r>
            <a:br>
              <a:rPr lang="en-US" dirty="0">
                <a:latin typeface="Calibri" charset="0"/>
                <a:ea typeface="Calibri" charset="0"/>
                <a:cs typeface="Calibri" charset="0"/>
              </a:rPr>
            </a:br>
            <a:endParaRPr lang="en-AU" dirty="0"/>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GB" dirty="0"/>
              <a:t>Product profile aligns with a set of measurable breeding goals and objectives</a:t>
            </a:r>
          </a:p>
          <a:p>
            <a:endParaRPr lang="en-GB" dirty="0"/>
          </a:p>
          <a:p>
            <a:pPr>
              <a:buFont typeface="Arial" panose="020B0604020202020204" pitchFamily="34" charset="0"/>
              <a:buChar char="•"/>
            </a:pPr>
            <a:r>
              <a:rPr lang="en-ZA" dirty="0"/>
              <a:t>Successful </a:t>
            </a:r>
            <a:r>
              <a:rPr lang="en-GB" dirty="0"/>
              <a:t>demand-led variety design and development  creates new varieties that are fit-for-purpose, high quality, and feasible </a:t>
            </a:r>
          </a:p>
          <a:p>
            <a:pPr>
              <a:buFont typeface="Arial" panose="020B0604020202020204" pitchFamily="34" charset="0"/>
              <a:buChar char="•"/>
            </a:pPr>
            <a:endParaRPr lang="en-GB" dirty="0"/>
          </a:p>
          <a:p>
            <a:pPr>
              <a:buFont typeface="Arial" panose="020B0604020202020204" pitchFamily="34" charset="0"/>
              <a:buChar char="•"/>
            </a:pPr>
            <a:r>
              <a:rPr lang="en-GB" dirty="0"/>
              <a:t>The breeding </a:t>
            </a:r>
            <a:r>
              <a:rPr lang="en-ZA" dirty="0"/>
              <a:t>science and its technical and practical feasibilities depend  on defined </a:t>
            </a:r>
            <a:r>
              <a:rPr lang="en-GB" dirty="0"/>
              <a:t>goals and objectives </a:t>
            </a:r>
          </a:p>
          <a:p>
            <a:pPr>
              <a:buFont typeface="Arial" panose="020B0604020202020204" pitchFamily="34" charset="0"/>
              <a:buChar char="•"/>
            </a:pPr>
            <a:endParaRPr lang="en-GB" dirty="0"/>
          </a:p>
          <a:p>
            <a:endParaRPr lang="en-AU" dirty="0"/>
          </a:p>
        </p:txBody>
      </p:sp>
    </p:spTree>
    <p:extLst>
      <p:ext uri="{BB962C8B-B14F-4D97-AF65-F5344CB8AC3E}">
        <p14:creationId xmlns:p14="http://schemas.microsoft.com/office/powerpoint/2010/main" val="27640031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latin typeface="Calibri" charset="0"/>
                <a:ea typeface="Calibri" charset="0"/>
                <a:cs typeface="Calibri" charset="0"/>
              </a:rPr>
              <a:t>Translating Product Profiles into Breeding Objectives</a:t>
            </a:r>
            <a:br>
              <a:rPr lang="en-US" dirty="0">
                <a:latin typeface="Calibri" charset="0"/>
                <a:ea typeface="Calibri" charset="0"/>
                <a:cs typeface="Calibri" charset="0"/>
              </a:rPr>
            </a:br>
            <a:endParaRPr lang="en-AU" dirty="0"/>
          </a:p>
        </p:txBody>
      </p:sp>
      <p:sp>
        <p:nvSpPr>
          <p:cNvPr id="3" name="Content Placeholder 2"/>
          <p:cNvSpPr>
            <a:spLocks noGrp="1"/>
          </p:cNvSpPr>
          <p:nvPr>
            <p:ph idx="1"/>
          </p:nvPr>
        </p:nvSpPr>
        <p:spPr/>
        <p:txBody>
          <a:bodyPr>
            <a:normAutofit fontScale="85000" lnSpcReduction="20000"/>
          </a:bodyPr>
          <a:lstStyle/>
          <a:p>
            <a:pPr>
              <a:buFont typeface="Arial" panose="020B0604020202020204" pitchFamily="34" charset="0"/>
              <a:buChar char="•"/>
            </a:pPr>
            <a:r>
              <a:rPr lang="en-GB" dirty="0"/>
              <a:t>New varieties are highly innovative and require new combinations of traits</a:t>
            </a:r>
          </a:p>
          <a:p>
            <a:endParaRPr lang="en-GB" dirty="0"/>
          </a:p>
          <a:p>
            <a:pPr>
              <a:buFont typeface="Arial" panose="020B0604020202020204" pitchFamily="34" charset="0"/>
              <a:buChar char="•"/>
            </a:pPr>
            <a:r>
              <a:rPr lang="en-GB" dirty="0"/>
              <a:t>The new varieties  are: Distinguishable (D), Uniform (U),  Stable (S) and  Novel (N) - meeting the DUSN trial requirements</a:t>
            </a:r>
          </a:p>
          <a:p>
            <a:pPr marL="0" indent="0">
              <a:buNone/>
            </a:pPr>
            <a:endParaRPr lang="en-ZA" dirty="0"/>
          </a:p>
          <a:p>
            <a:pPr>
              <a:buFont typeface="Arial" panose="020B0604020202020204" pitchFamily="34" charset="0"/>
              <a:buChar char="•"/>
            </a:pPr>
            <a:r>
              <a:rPr lang="en-GB" dirty="0"/>
              <a:t>Product profiles may require some revisions to increase the probability of delivery</a:t>
            </a:r>
          </a:p>
          <a:p>
            <a:pPr>
              <a:buFont typeface="Arial" panose="020B0604020202020204" pitchFamily="34" charset="0"/>
              <a:buChar char="•"/>
            </a:pPr>
            <a:endParaRPr lang="en-GB" dirty="0"/>
          </a:p>
          <a:p>
            <a:pPr>
              <a:buFont typeface="Arial" panose="020B0604020202020204" pitchFamily="34" charset="0"/>
              <a:buChar char="•"/>
            </a:pPr>
            <a:r>
              <a:rPr lang="en-GB" dirty="0"/>
              <a:t>Innovation and ease of delivery can be inversely correlated;  Paradigm shifts may require supporting investigative science programmes and pre-breeding activities</a:t>
            </a:r>
          </a:p>
          <a:p>
            <a:endParaRPr lang="en-AU" dirty="0"/>
          </a:p>
        </p:txBody>
      </p:sp>
    </p:spTree>
    <p:extLst>
      <p:ext uri="{BB962C8B-B14F-4D97-AF65-F5344CB8AC3E}">
        <p14:creationId xmlns:p14="http://schemas.microsoft.com/office/powerpoint/2010/main" val="33370462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latin typeface="Calibri" charset="0"/>
                <a:ea typeface="Calibri" charset="0"/>
                <a:cs typeface="Calibri" charset="0"/>
              </a:rPr>
              <a:t>How is Demand-led Variety Design Different from Current Practice?</a:t>
            </a:r>
          </a:p>
        </p:txBody>
      </p:sp>
      <p:sp>
        <p:nvSpPr>
          <p:cNvPr id="3" name="Content Placeholder 2"/>
          <p:cNvSpPr>
            <a:spLocks noGrp="1"/>
          </p:cNvSpPr>
          <p:nvPr>
            <p:ph idx="1"/>
          </p:nvPr>
        </p:nvSpPr>
        <p:spPr>
          <a:xfrm>
            <a:off x="1698813" y="1647499"/>
            <a:ext cx="8863679" cy="4988859"/>
          </a:xfrm>
        </p:spPr>
        <p:txBody>
          <a:bodyPr>
            <a:noAutofit/>
          </a:bodyPr>
          <a:lstStyle/>
          <a:p>
            <a:pPr marL="400050" indent="-400050">
              <a:lnSpc>
                <a:spcPct val="90000"/>
              </a:lnSpc>
              <a:spcBef>
                <a:spcPts val="0"/>
              </a:spcBef>
              <a:spcAft>
                <a:spcPts val="1200"/>
              </a:spcAft>
              <a:buFont typeface="+mj-lt"/>
              <a:buAutoNum type="arabicPeriod"/>
            </a:pPr>
            <a:r>
              <a:rPr lang="en-US" sz="2700" b="1" dirty="0">
                <a:latin typeface="Calibri" charset="0"/>
                <a:ea typeface="Calibri" charset="0"/>
                <a:cs typeface="Calibri" charset="0"/>
              </a:rPr>
              <a:t>Competitor product profiling </a:t>
            </a:r>
            <a:r>
              <a:rPr lang="en-US" sz="2700" dirty="0">
                <a:latin typeface="Calibri" charset="0"/>
                <a:ea typeface="Calibri" charset="0"/>
                <a:cs typeface="Calibri" charset="0"/>
              </a:rPr>
              <a:t>- Analysis of characteristics of existing varieties and landraces and their differentiating characteristics at each stage in the value chain</a:t>
            </a:r>
          </a:p>
          <a:p>
            <a:pPr marL="400050" indent="-400050">
              <a:lnSpc>
                <a:spcPct val="90000"/>
              </a:lnSpc>
              <a:spcBef>
                <a:spcPts val="0"/>
              </a:spcBef>
              <a:spcAft>
                <a:spcPts val="1200"/>
              </a:spcAft>
              <a:buFont typeface="+mj-lt"/>
              <a:buAutoNum type="arabicPeriod"/>
            </a:pPr>
            <a:r>
              <a:rPr lang="en-US" sz="2700" b="1" dirty="0">
                <a:latin typeface="Calibri" charset="0"/>
                <a:ea typeface="Calibri" charset="0"/>
                <a:cs typeface="Calibri" charset="0"/>
              </a:rPr>
              <a:t>New variety design </a:t>
            </a:r>
            <a:r>
              <a:rPr lang="en-US" sz="2700" dirty="0">
                <a:latin typeface="Calibri" charset="0"/>
                <a:ea typeface="Calibri" charset="0"/>
                <a:cs typeface="Calibri" charset="0"/>
              </a:rPr>
              <a:t>– A product profile is created that contains many traits and characteristics (typically &gt; 40) with performance benchmarks to create breeding objectives</a:t>
            </a:r>
          </a:p>
          <a:p>
            <a:pPr marL="360363" indent="-360363">
              <a:lnSpc>
                <a:spcPct val="90000"/>
              </a:lnSpc>
              <a:spcAft>
                <a:spcPts val="1200"/>
              </a:spcAft>
              <a:buFont typeface="+mj-lt"/>
              <a:buAutoNum type="arabicPeriod" startAt="3"/>
            </a:pPr>
            <a:r>
              <a:rPr lang="en-GB" sz="2800" b="1" dirty="0">
                <a:latin typeface="Calibri" charset="0"/>
                <a:ea typeface="Calibri" charset="0"/>
                <a:cs typeface="Calibri" charset="0"/>
              </a:rPr>
              <a:t>Quantitative benchmarks</a:t>
            </a:r>
            <a:r>
              <a:rPr lang="en-GB" sz="2800" dirty="0">
                <a:latin typeface="Calibri" charset="0"/>
                <a:ea typeface="Calibri" charset="0"/>
                <a:cs typeface="Calibri" charset="0"/>
              </a:rPr>
              <a:t> – A target quantitative bench-mark for each trait for line progression to variety release</a:t>
            </a:r>
          </a:p>
          <a:p>
            <a:pPr marL="360363" indent="-360363">
              <a:lnSpc>
                <a:spcPct val="90000"/>
              </a:lnSpc>
              <a:spcAft>
                <a:spcPts val="1200"/>
              </a:spcAft>
              <a:buFont typeface="+mj-lt"/>
              <a:buAutoNum type="arabicPeriod" startAt="3"/>
            </a:pPr>
            <a:r>
              <a:rPr lang="en-GB" sz="2800" b="1" dirty="0">
                <a:latin typeface="Calibri" charset="0"/>
                <a:ea typeface="Calibri" charset="0"/>
                <a:cs typeface="Calibri" charset="0"/>
              </a:rPr>
              <a:t>Trade-off decisions on traits</a:t>
            </a:r>
            <a:r>
              <a:rPr lang="en-GB" sz="2800" dirty="0">
                <a:latin typeface="Calibri" charset="0"/>
                <a:ea typeface="Calibri" charset="0"/>
                <a:cs typeface="Calibri" charset="0"/>
              </a:rPr>
              <a:t> – A decision process to determine final variety design that takes account of client needs, technical feasibility and fiscal considerations </a:t>
            </a:r>
          </a:p>
          <a:p>
            <a:pPr marL="400050" indent="-400050">
              <a:lnSpc>
                <a:spcPct val="90000"/>
              </a:lnSpc>
              <a:spcBef>
                <a:spcPts val="0"/>
              </a:spcBef>
              <a:spcAft>
                <a:spcPts val="1200"/>
              </a:spcAft>
              <a:buFont typeface="+mj-lt"/>
              <a:buAutoNum type="arabicPeriod"/>
            </a:pPr>
            <a:endParaRPr lang="en-US" sz="2700" dirty="0">
              <a:latin typeface="Calibri" charset="0"/>
              <a:ea typeface="Calibri" charset="0"/>
              <a:cs typeface="Calibri" charset="0"/>
            </a:endParaRPr>
          </a:p>
          <a:p>
            <a:pPr marL="0" indent="0">
              <a:lnSpc>
                <a:spcPct val="90000"/>
              </a:lnSpc>
              <a:spcBef>
                <a:spcPts val="0"/>
              </a:spcBef>
              <a:spcAft>
                <a:spcPts val="1200"/>
              </a:spcAft>
              <a:buNone/>
            </a:pPr>
            <a:endParaRPr lang="en-US" sz="2700" dirty="0">
              <a:latin typeface="Calibri" charset="0"/>
              <a:ea typeface="Calibri" charset="0"/>
              <a:cs typeface="Calibri" charset="0"/>
            </a:endParaRPr>
          </a:p>
        </p:txBody>
      </p:sp>
    </p:spTree>
    <p:extLst>
      <p:ext uri="{BB962C8B-B14F-4D97-AF65-F5344CB8AC3E}">
        <p14:creationId xmlns:p14="http://schemas.microsoft.com/office/powerpoint/2010/main" val="4153405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latin typeface="Calibri" charset="0"/>
                <a:ea typeface="Calibri" charset="0"/>
                <a:cs typeface="Calibri" charset="0"/>
              </a:rPr>
              <a:t>Implications for Role of the Breeder</a:t>
            </a:r>
            <a:endParaRPr lang="en-US" sz="4000" dirty="0">
              <a:latin typeface="Calibri" charset="0"/>
              <a:ea typeface="Calibri" charset="0"/>
              <a:cs typeface="Calibri" charset="0"/>
            </a:endParaRPr>
          </a:p>
        </p:txBody>
      </p:sp>
      <p:sp>
        <p:nvSpPr>
          <p:cNvPr id="3" name="Content Placeholder 2"/>
          <p:cNvSpPr>
            <a:spLocks noGrp="1"/>
          </p:cNvSpPr>
          <p:nvPr>
            <p:ph idx="1"/>
          </p:nvPr>
        </p:nvSpPr>
        <p:spPr>
          <a:xfrm>
            <a:off x="1698813" y="1417639"/>
            <a:ext cx="8754034" cy="5225209"/>
          </a:xfrm>
        </p:spPr>
        <p:txBody>
          <a:bodyPr>
            <a:noAutofit/>
          </a:bodyPr>
          <a:lstStyle/>
          <a:p>
            <a:pPr>
              <a:lnSpc>
                <a:spcPct val="90000"/>
              </a:lnSpc>
              <a:spcAft>
                <a:spcPts val="1200"/>
              </a:spcAft>
            </a:pPr>
            <a:r>
              <a:rPr lang="en-GB" sz="2700" b="1" dirty="0">
                <a:latin typeface="Calibri" charset="0"/>
                <a:ea typeface="Calibri" charset="0"/>
                <a:cs typeface="Calibri" charset="0"/>
              </a:rPr>
              <a:t>Variety identity</a:t>
            </a:r>
            <a:r>
              <a:rPr lang="en-GB" sz="2700" dirty="0">
                <a:latin typeface="Calibri" charset="0"/>
                <a:ea typeface="Calibri" charset="0"/>
                <a:cs typeface="Calibri" charset="0"/>
              </a:rPr>
              <a:t> – In depth understanding about the full range of characteristics that comprise each variety and landrace used by clients</a:t>
            </a:r>
            <a:r>
              <a:rPr lang="en-GB" sz="2700" b="1" dirty="0">
                <a:latin typeface="Calibri" charset="0"/>
                <a:ea typeface="Calibri" charset="0"/>
                <a:cs typeface="Calibri" charset="0"/>
              </a:rPr>
              <a:t> </a:t>
            </a:r>
            <a:endParaRPr lang="en-US" sz="2700" dirty="0">
              <a:latin typeface="Calibri" charset="0"/>
              <a:ea typeface="Calibri" charset="0"/>
              <a:cs typeface="Calibri" charset="0"/>
            </a:endParaRPr>
          </a:p>
          <a:p>
            <a:pPr>
              <a:lnSpc>
                <a:spcPct val="90000"/>
              </a:lnSpc>
              <a:spcAft>
                <a:spcPts val="1200"/>
              </a:spcAft>
            </a:pPr>
            <a:r>
              <a:rPr lang="en-GB" sz="2700" b="1" dirty="0">
                <a:latin typeface="Calibri" charset="0"/>
                <a:ea typeface="Calibri" charset="0"/>
                <a:cs typeface="Calibri" charset="0"/>
              </a:rPr>
              <a:t>Registration officials</a:t>
            </a:r>
            <a:r>
              <a:rPr lang="en-GB" sz="2700" dirty="0">
                <a:latin typeface="Calibri" charset="0"/>
                <a:ea typeface="Calibri" charset="0"/>
                <a:cs typeface="Calibri" charset="0"/>
              </a:rPr>
              <a:t> – Early dialogue with registration officials to develop a detailed understanding about the variety registration processes and requirements </a:t>
            </a:r>
          </a:p>
          <a:p>
            <a:pPr>
              <a:lnSpc>
                <a:spcPct val="90000"/>
              </a:lnSpc>
              <a:spcAft>
                <a:spcPts val="1200"/>
              </a:spcAft>
            </a:pPr>
            <a:r>
              <a:rPr lang="en-GB" sz="2700" b="1" dirty="0">
                <a:latin typeface="Calibri" charset="0"/>
                <a:ea typeface="Calibri" charset="0"/>
                <a:cs typeface="Calibri" charset="0"/>
              </a:rPr>
              <a:t>Co-ordination and consultation </a:t>
            </a:r>
            <a:r>
              <a:rPr lang="en-GB" sz="2700" dirty="0">
                <a:latin typeface="Calibri" charset="0"/>
                <a:ea typeface="Calibri" charset="0"/>
                <a:cs typeface="Calibri" charset="0"/>
              </a:rPr>
              <a:t>– Greater consultation and co-ordination time and liaison skills are needed to understand the needs of clients all along the value chain </a:t>
            </a:r>
          </a:p>
          <a:p>
            <a:pPr>
              <a:lnSpc>
                <a:spcPct val="90000"/>
              </a:lnSpc>
              <a:spcAft>
                <a:spcPts val="1200"/>
              </a:spcAft>
              <a:buFont typeface="Arial" panose="020B0604020202020204" pitchFamily="34" charset="0"/>
              <a:buChar char="•"/>
            </a:pPr>
            <a:r>
              <a:rPr lang="en-GB" sz="2700" b="1" dirty="0">
                <a:latin typeface="Calibri" charset="0"/>
                <a:ea typeface="Calibri" charset="0"/>
                <a:cs typeface="Calibri" charset="0"/>
              </a:rPr>
              <a:t>Communication skills </a:t>
            </a:r>
            <a:r>
              <a:rPr lang="en-GB" sz="2700" dirty="0">
                <a:latin typeface="Calibri" charset="0"/>
                <a:ea typeface="Calibri" charset="0"/>
                <a:cs typeface="Calibri" charset="0"/>
              </a:rPr>
              <a:t>- Demand-led breeders need to present  new variety designs to a range of clients, non-technical professionals, government officials and investors </a:t>
            </a:r>
            <a:endParaRPr lang="en-US" sz="2700" dirty="0">
              <a:latin typeface="Calibri" charset="0"/>
              <a:ea typeface="Calibri" charset="0"/>
              <a:cs typeface="Calibri" charset="0"/>
            </a:endParaRPr>
          </a:p>
        </p:txBody>
      </p:sp>
    </p:spTree>
    <p:extLst>
      <p:ext uri="{BB962C8B-B14F-4D97-AF65-F5344CB8AC3E}">
        <p14:creationId xmlns:p14="http://schemas.microsoft.com/office/powerpoint/2010/main" val="116181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a:t>
            </a:r>
            <a:endParaRPr lang="en-AU" dirty="0"/>
          </a:p>
        </p:txBody>
      </p:sp>
      <p:sp>
        <p:nvSpPr>
          <p:cNvPr id="3" name="Content Placeholder 2"/>
          <p:cNvSpPr>
            <a:spLocks noGrp="1"/>
          </p:cNvSpPr>
          <p:nvPr>
            <p:ph idx="1"/>
          </p:nvPr>
        </p:nvSpPr>
        <p:spPr/>
        <p:txBody>
          <a:bodyPr/>
          <a:lstStyle/>
          <a:p>
            <a:r>
              <a:rPr lang="en-GB" dirty="0"/>
              <a:t>In the large private sector seed industry, </a:t>
            </a:r>
          </a:p>
          <a:p>
            <a:pPr lvl="1"/>
            <a:r>
              <a:rPr lang="en-GB" dirty="0"/>
              <a:t>Demand-driven product design successfully  introduced into productive plant breeding programmes</a:t>
            </a:r>
          </a:p>
          <a:p>
            <a:pPr lvl="1"/>
            <a:r>
              <a:rPr lang="en-GB" dirty="0"/>
              <a:t>Combined with excellent science and technology, development rigor and appropriate awareness campaigns with farmers and customers, </a:t>
            </a:r>
          </a:p>
          <a:p>
            <a:pPr lvl="1"/>
            <a:r>
              <a:rPr lang="en-GB" dirty="0"/>
              <a:t>Leads to significant gains in adoption rates and market share of new varieties </a:t>
            </a:r>
            <a:endParaRPr lang="en-AU" dirty="0"/>
          </a:p>
          <a:p>
            <a:pPr marL="0" indent="0">
              <a:buNone/>
            </a:pPr>
            <a:endParaRPr lang="en-AU" dirty="0"/>
          </a:p>
          <a:p>
            <a:endParaRPr lang="en-AU" dirty="0"/>
          </a:p>
        </p:txBody>
      </p:sp>
    </p:spTree>
    <p:extLst>
      <p:ext uri="{BB962C8B-B14F-4D97-AF65-F5344CB8AC3E}">
        <p14:creationId xmlns:p14="http://schemas.microsoft.com/office/powerpoint/2010/main" val="3391655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Transformation of Africa’s agriculture</a:t>
            </a:r>
          </a:p>
        </p:txBody>
      </p:sp>
      <p:sp>
        <p:nvSpPr>
          <p:cNvPr id="3" name="Content Placeholder 2"/>
          <p:cNvSpPr>
            <a:spLocks noGrp="1"/>
          </p:cNvSpPr>
          <p:nvPr>
            <p:ph idx="1"/>
          </p:nvPr>
        </p:nvSpPr>
        <p:spPr/>
        <p:txBody>
          <a:bodyPr>
            <a:noAutofit/>
          </a:bodyPr>
          <a:lstStyle/>
          <a:p>
            <a:pPr>
              <a:lnSpc>
                <a:spcPct val="90000"/>
              </a:lnSpc>
              <a:spcAft>
                <a:spcPts val="1200"/>
              </a:spcAft>
            </a:pPr>
            <a:r>
              <a:rPr lang="en-US" sz="2800" dirty="0"/>
              <a:t>Africa’s agriculture is at a tipping point; moving from subsistence systems to more </a:t>
            </a:r>
            <a:r>
              <a:rPr lang="en-US" sz="2800" b="1" dirty="0"/>
              <a:t>market-led </a:t>
            </a:r>
            <a:r>
              <a:rPr lang="en-US" sz="2800" dirty="0"/>
              <a:t>systems</a:t>
            </a:r>
          </a:p>
          <a:p>
            <a:pPr>
              <a:lnSpc>
                <a:spcPct val="90000"/>
              </a:lnSpc>
              <a:spcAft>
                <a:spcPts val="1200"/>
              </a:spcAft>
            </a:pPr>
            <a:r>
              <a:rPr lang="en-US" sz="2800" dirty="0"/>
              <a:t>Smallholder farmers are generating </a:t>
            </a:r>
            <a:r>
              <a:rPr lang="en-US" sz="2800" b="1" dirty="0"/>
              <a:t>surpluses</a:t>
            </a:r>
            <a:r>
              <a:rPr lang="en-US" sz="2800" dirty="0"/>
              <a:t> of products to sell in local, national, regional and international markets</a:t>
            </a:r>
          </a:p>
          <a:p>
            <a:pPr>
              <a:lnSpc>
                <a:spcPct val="90000"/>
              </a:lnSpc>
              <a:spcAft>
                <a:spcPts val="1200"/>
              </a:spcAft>
            </a:pPr>
            <a:r>
              <a:rPr lang="en-US" sz="2800" b="1" dirty="0"/>
              <a:t>Demand for products </a:t>
            </a:r>
            <a:r>
              <a:rPr lang="en-US" sz="2800" dirty="0"/>
              <a:t>is rising with population growth, urbanization and changing lifestyles</a:t>
            </a:r>
          </a:p>
          <a:p>
            <a:pPr>
              <a:lnSpc>
                <a:spcPct val="90000"/>
              </a:lnSpc>
              <a:spcAft>
                <a:spcPts val="1200"/>
              </a:spcAft>
            </a:pPr>
            <a:r>
              <a:rPr lang="en-US" sz="2800" b="1" dirty="0"/>
              <a:t>A</a:t>
            </a:r>
            <a:r>
              <a:rPr lang="en-US" sz="2800" dirty="0"/>
              <a:t> </a:t>
            </a:r>
            <a:r>
              <a:rPr lang="en-US" sz="2800" b="1" dirty="0"/>
              <a:t>new breed of consumers </a:t>
            </a:r>
            <a:r>
              <a:rPr lang="en-US" sz="2800" dirty="0"/>
              <a:t>– focused, choosy and  ready to pay for quality and safety of food </a:t>
            </a:r>
          </a:p>
          <a:p>
            <a:pPr>
              <a:spcAft>
                <a:spcPts val="600"/>
              </a:spcAft>
            </a:pPr>
            <a:endParaRPr lang="en-US" sz="2800" dirty="0"/>
          </a:p>
        </p:txBody>
      </p:sp>
      <p:sp>
        <p:nvSpPr>
          <p:cNvPr id="4" name="Slide Number Placeholder 3"/>
          <p:cNvSpPr>
            <a:spLocks noGrp="1"/>
          </p:cNvSpPr>
          <p:nvPr>
            <p:ph type="sldNum" sz="quarter" idx="12"/>
          </p:nvPr>
        </p:nvSpPr>
        <p:spPr/>
        <p:txBody>
          <a:bodyPr/>
          <a:lstStyle/>
          <a:p>
            <a:endParaRPr lang="en-US" dirty="0">
              <a:solidFill>
                <a:prstClr val="black">
                  <a:tint val="75000"/>
                </a:prstClr>
              </a:solidFill>
              <a:latin typeface="Calibri"/>
            </a:endParaRPr>
          </a:p>
        </p:txBody>
      </p:sp>
    </p:spTree>
    <p:extLst>
      <p:ext uri="{BB962C8B-B14F-4D97-AF65-F5344CB8AC3E}">
        <p14:creationId xmlns:p14="http://schemas.microsoft.com/office/powerpoint/2010/main" val="32670106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a:t>
            </a:r>
            <a:endParaRPr lang="en-AU" dirty="0"/>
          </a:p>
        </p:txBody>
      </p:sp>
      <p:sp>
        <p:nvSpPr>
          <p:cNvPr id="3" name="Content Placeholder 2"/>
          <p:cNvSpPr>
            <a:spLocks noGrp="1"/>
          </p:cNvSpPr>
          <p:nvPr>
            <p:ph idx="1"/>
          </p:nvPr>
        </p:nvSpPr>
        <p:spPr/>
        <p:txBody>
          <a:bodyPr>
            <a:normAutofit lnSpcReduction="10000"/>
          </a:bodyPr>
          <a:lstStyle/>
          <a:p>
            <a:r>
              <a:rPr lang="en-GB" dirty="0"/>
              <a:t>The challenge is finding cost-effective ways to  tailor demand-led approaches to new variety design, product profiling and success criteria into public sector and small seed company breeding programmes in developing countries</a:t>
            </a:r>
          </a:p>
          <a:p>
            <a:r>
              <a:rPr lang="en-GB" dirty="0"/>
              <a:t>Need to harness skills and cooperation of the private sector; and better understand tropical crop value chains and market trends  </a:t>
            </a:r>
          </a:p>
          <a:p>
            <a:r>
              <a:rPr lang="en-GB" dirty="0"/>
              <a:t>Opportunities for new public and private sector partnerships to solve problems together  </a:t>
            </a:r>
            <a:endParaRPr lang="en-AU" dirty="0"/>
          </a:p>
          <a:p>
            <a:endParaRPr lang="en-GB" dirty="0"/>
          </a:p>
          <a:p>
            <a:pPr lvl="1"/>
            <a:endParaRPr lang="en-AU" dirty="0"/>
          </a:p>
          <a:p>
            <a:pPr marL="0" indent="0">
              <a:buNone/>
            </a:pPr>
            <a:endParaRPr lang="en-AU" dirty="0"/>
          </a:p>
          <a:p>
            <a:endParaRPr lang="en-AU" dirty="0"/>
          </a:p>
        </p:txBody>
      </p:sp>
    </p:spTree>
    <p:extLst>
      <p:ext uri="{BB962C8B-B14F-4D97-AF65-F5344CB8AC3E}">
        <p14:creationId xmlns:p14="http://schemas.microsoft.com/office/powerpoint/2010/main" val="37269816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5. </a:t>
            </a:r>
            <a:r>
              <a:rPr lang="en-GB" sz="4000" b="1" dirty="0">
                <a:solidFill>
                  <a:prstClr val="black"/>
                </a:solidFill>
                <a:latin typeface="Calibri Light" panose="020F0302020204030204"/>
              </a:rPr>
              <a:t>Variety development strategy and stage plan</a:t>
            </a:r>
            <a:endParaRPr lang="en-AU" dirty="0"/>
          </a:p>
        </p:txBody>
      </p:sp>
      <p:sp>
        <p:nvSpPr>
          <p:cNvPr id="3" name="Content Placeholder 2"/>
          <p:cNvSpPr>
            <a:spLocks noGrp="1"/>
          </p:cNvSpPr>
          <p:nvPr>
            <p:ph idx="1"/>
          </p:nvPr>
        </p:nvSpPr>
        <p:spPr/>
        <p:txBody>
          <a:bodyPr>
            <a:normAutofit fontScale="77500" lnSpcReduction="20000"/>
          </a:bodyPr>
          <a:lstStyle/>
          <a:p>
            <a:pPr marL="0" indent="0" algn="ctr">
              <a:buNone/>
            </a:pPr>
            <a:r>
              <a:rPr lang="en-US" b="1" dirty="0"/>
              <a:t>Objectives</a:t>
            </a:r>
          </a:p>
          <a:p>
            <a:pPr marL="514350" indent="-514350">
              <a:buAutoNum type="arabicPeriod"/>
            </a:pPr>
            <a:r>
              <a:rPr lang="en-US" b="1" dirty="0"/>
              <a:t>Variety development strategy and stage plan: </a:t>
            </a:r>
          </a:p>
          <a:p>
            <a:pPr lvl="1" algn="just">
              <a:buFont typeface="Arial" panose="020B0604020202020204" pitchFamily="34" charset="0"/>
              <a:buChar char="•"/>
            </a:pPr>
            <a:r>
              <a:rPr lang="en-US" dirty="0"/>
              <a:t>To enable plant breeders to construct a high quality, well-documented demand-led breeding strategy and a development stage plan, to enable good governance, rigorous decision-making and activity planning within a demand-led breeding project </a:t>
            </a:r>
            <a:endParaRPr lang="en-AU" dirty="0"/>
          </a:p>
          <a:p>
            <a:pPr>
              <a:buFont typeface="Arial" panose="020B0604020202020204" pitchFamily="34" charset="0"/>
              <a:buChar char="•"/>
            </a:pPr>
            <a:endParaRPr lang="en-AU" dirty="0"/>
          </a:p>
          <a:p>
            <a:pPr marL="0" indent="0">
              <a:buNone/>
            </a:pPr>
            <a:r>
              <a:rPr lang="en-US" b="1" dirty="0"/>
              <a:t>2. Stakeholder engagement: </a:t>
            </a:r>
          </a:p>
          <a:p>
            <a:pPr marL="0" indent="0">
              <a:buNone/>
            </a:pPr>
            <a:r>
              <a:rPr lang="en-US" dirty="0"/>
              <a:t>To ensure the variety development strategy and stage plan allow for involvement of stakeholders at key decision points on: </a:t>
            </a:r>
          </a:p>
          <a:p>
            <a:pPr lvl="1">
              <a:buFont typeface="Arial" panose="020B0604020202020204" pitchFamily="34" charset="0"/>
              <a:buChar char="•"/>
            </a:pPr>
            <a:r>
              <a:rPr lang="en-US" dirty="0"/>
              <a:t>The design, development and release of new varieties; </a:t>
            </a:r>
          </a:p>
          <a:p>
            <a:pPr lvl="1">
              <a:buFont typeface="Arial" panose="020B0604020202020204" pitchFamily="34" charset="0"/>
              <a:buChar char="•"/>
            </a:pPr>
            <a:r>
              <a:rPr lang="en-US" dirty="0"/>
              <a:t>Enabling new varieties to reach farmers; and </a:t>
            </a:r>
          </a:p>
          <a:p>
            <a:pPr lvl="1">
              <a:buFont typeface="Arial" panose="020B0604020202020204" pitchFamily="34" charset="0"/>
              <a:buChar char="•"/>
            </a:pPr>
            <a:r>
              <a:rPr lang="en-US" dirty="0"/>
              <a:t>Provide feedback on product performance and farmer adoption</a:t>
            </a:r>
            <a:endParaRPr lang="en-AU" dirty="0"/>
          </a:p>
          <a:p>
            <a:endParaRPr lang="en-AU" dirty="0"/>
          </a:p>
        </p:txBody>
      </p:sp>
    </p:spTree>
    <p:extLst>
      <p:ext uri="{BB962C8B-B14F-4D97-AF65-F5344CB8AC3E}">
        <p14:creationId xmlns:p14="http://schemas.microsoft.com/office/powerpoint/2010/main" val="30148699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Variety Development Strategy</a:t>
            </a:r>
          </a:p>
        </p:txBody>
      </p:sp>
      <p:sp>
        <p:nvSpPr>
          <p:cNvPr id="3" name="Content Placeholder 2"/>
          <p:cNvSpPr>
            <a:spLocks noGrp="1"/>
          </p:cNvSpPr>
          <p:nvPr>
            <p:ph idx="1"/>
          </p:nvPr>
        </p:nvSpPr>
        <p:spPr>
          <a:xfrm>
            <a:off x="1697422" y="1600201"/>
            <a:ext cx="8781393" cy="4910959"/>
          </a:xfrm>
        </p:spPr>
        <p:txBody>
          <a:bodyPr>
            <a:noAutofit/>
          </a:bodyPr>
          <a:lstStyle/>
          <a:p>
            <a:pPr>
              <a:spcBef>
                <a:spcPts val="0"/>
              </a:spcBef>
              <a:buFont typeface="Arial" panose="020B0604020202020204" pitchFamily="34" charset="0"/>
              <a:buChar char="•"/>
            </a:pPr>
            <a:r>
              <a:rPr lang="de-CH" sz="2800" dirty="0"/>
              <a:t>A</a:t>
            </a:r>
            <a:r>
              <a:rPr lang="de-CH" sz="2800" b="1" dirty="0"/>
              <a:t> </a:t>
            </a:r>
            <a:r>
              <a:rPr lang="de-CH" sz="2800" b="1" i="1" dirty="0"/>
              <a:t>development strategy </a:t>
            </a:r>
            <a:r>
              <a:rPr lang="de-CH" sz="2800" dirty="0"/>
              <a:t>defines the core breeding goal and creates a framework for decision-making and investment </a:t>
            </a:r>
          </a:p>
          <a:p>
            <a:pPr marL="0" indent="0">
              <a:spcBef>
                <a:spcPts val="0"/>
              </a:spcBef>
              <a:buNone/>
            </a:pPr>
            <a:endParaRPr lang="de-CH" sz="2800" dirty="0"/>
          </a:p>
          <a:p>
            <a:pPr>
              <a:spcBef>
                <a:spcPts val="0"/>
              </a:spcBef>
              <a:buFont typeface="Arial" panose="020B0604020202020204" pitchFamily="34" charset="0"/>
              <a:buChar char="•"/>
            </a:pPr>
            <a:r>
              <a:rPr lang="de-CH" sz="2800" dirty="0"/>
              <a:t>The strategy analyses the external environment, defines problem and answers key questions on the product being developed: ‘</a:t>
            </a:r>
            <a:r>
              <a:rPr lang="de-CH" sz="2800" b="1" i="1" dirty="0"/>
              <a:t>what</a:t>
            </a:r>
            <a:r>
              <a:rPr lang="de-CH" sz="2800" dirty="0"/>
              <a:t>’, ‘</a:t>
            </a:r>
            <a:r>
              <a:rPr lang="de-CH" sz="2800" b="1" i="1" dirty="0"/>
              <a:t>why</a:t>
            </a:r>
            <a:r>
              <a:rPr lang="de-CH" sz="2800" dirty="0"/>
              <a:t>’, </a:t>
            </a:r>
            <a:r>
              <a:rPr lang="en-GB" sz="2800" dirty="0"/>
              <a:t>‘</a:t>
            </a:r>
            <a:r>
              <a:rPr lang="de-CH" sz="2800" b="1" i="1" dirty="0"/>
              <a:t>for whom</a:t>
            </a:r>
            <a:r>
              <a:rPr lang="de-CH" sz="2800" dirty="0"/>
              <a:t>’ and </a:t>
            </a:r>
            <a:r>
              <a:rPr lang="de-CH" sz="2800" b="1" i="1" dirty="0"/>
              <a:t>‘how’? </a:t>
            </a:r>
          </a:p>
          <a:p>
            <a:pPr marL="0" indent="0">
              <a:spcBef>
                <a:spcPts val="0"/>
              </a:spcBef>
              <a:buNone/>
            </a:pPr>
            <a:endParaRPr lang="de-CH" sz="2800" b="1" i="1" dirty="0"/>
          </a:p>
          <a:p>
            <a:pPr defTabSz="914400">
              <a:spcBef>
                <a:spcPts val="0"/>
              </a:spcBef>
              <a:buFont typeface="Arial" panose="020B0604020202020204" pitchFamily="34" charset="0"/>
              <a:buChar char="•"/>
            </a:pPr>
            <a:r>
              <a:rPr lang="en-GB" sz="2800" dirty="0">
                <a:solidFill>
                  <a:prstClr val="black"/>
                </a:solidFill>
              </a:rPr>
              <a:t>The strategy has a broader scope than a development plan and considers the end product and adoption. It </a:t>
            </a:r>
            <a:r>
              <a:rPr lang="en-US" sz="2800" dirty="0">
                <a:solidFill>
                  <a:prstClr val="black"/>
                </a:solidFill>
              </a:rPr>
              <a:t>should </a:t>
            </a:r>
            <a:r>
              <a:rPr lang="en-US" sz="2800" dirty="0"/>
              <a:t>precede preparing the development stage plan   </a:t>
            </a:r>
            <a:r>
              <a:rPr lang="en-US" sz="2800" dirty="0">
                <a:solidFill>
                  <a:prstClr val="black"/>
                </a:solidFill>
              </a:rPr>
              <a:t> </a:t>
            </a:r>
            <a:endParaRPr lang="en-US" sz="2800" b="1" dirty="0">
              <a:solidFill>
                <a:prstClr val="black"/>
              </a:solidFill>
            </a:endParaRPr>
          </a:p>
        </p:txBody>
      </p:sp>
    </p:spTree>
    <p:extLst>
      <p:ext uri="{BB962C8B-B14F-4D97-AF65-F5344CB8AC3E}">
        <p14:creationId xmlns:p14="http://schemas.microsoft.com/office/powerpoint/2010/main" val="21268492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Development Stage Plan</a:t>
            </a:r>
          </a:p>
        </p:txBody>
      </p:sp>
      <p:sp>
        <p:nvSpPr>
          <p:cNvPr id="3" name="Content Placeholder 2"/>
          <p:cNvSpPr>
            <a:spLocks noGrp="1"/>
          </p:cNvSpPr>
          <p:nvPr>
            <p:ph idx="1"/>
          </p:nvPr>
        </p:nvSpPr>
        <p:spPr>
          <a:xfrm>
            <a:off x="1728953" y="1608083"/>
            <a:ext cx="8778477" cy="4831564"/>
          </a:xfrm>
        </p:spPr>
        <p:txBody>
          <a:bodyPr>
            <a:noAutofit/>
          </a:bodyPr>
          <a:lstStyle/>
          <a:p>
            <a:pPr marL="0" indent="0">
              <a:lnSpc>
                <a:spcPct val="90000"/>
              </a:lnSpc>
              <a:spcBef>
                <a:spcPts val="0"/>
              </a:spcBef>
              <a:spcAft>
                <a:spcPts val="1800"/>
              </a:spcAft>
              <a:buNone/>
            </a:pPr>
            <a:r>
              <a:rPr lang="en-US" sz="2800" b="1" dirty="0"/>
              <a:t>	</a:t>
            </a:r>
            <a:r>
              <a:rPr lang="en-US" sz="2800" dirty="0"/>
              <a:t>A Stage Plan includes the following key activities: </a:t>
            </a:r>
          </a:p>
          <a:p>
            <a:pPr marL="1162050" lvl="1" indent="-457200">
              <a:lnSpc>
                <a:spcPct val="90000"/>
              </a:lnSpc>
              <a:spcBef>
                <a:spcPts val="0"/>
              </a:spcBef>
              <a:spcAft>
                <a:spcPts val="1800"/>
              </a:spcAft>
              <a:buFont typeface="Arial" panose="020B0604020202020204" pitchFamily="34" charset="0"/>
              <a:buChar char="•"/>
            </a:pPr>
            <a:r>
              <a:rPr lang="en-US" sz="2600" dirty="0"/>
              <a:t>Development planning </a:t>
            </a:r>
          </a:p>
          <a:p>
            <a:pPr marL="1162050" lvl="1" indent="-457200">
              <a:lnSpc>
                <a:spcPct val="90000"/>
              </a:lnSpc>
              <a:spcBef>
                <a:spcPts val="0"/>
              </a:spcBef>
              <a:spcAft>
                <a:spcPts val="1800"/>
              </a:spcAft>
              <a:buFont typeface="Arial" panose="020B0604020202020204" pitchFamily="34" charset="0"/>
              <a:buChar char="•"/>
            </a:pPr>
            <a:r>
              <a:rPr lang="de-CH" sz="2600" dirty="0"/>
              <a:t>Variety design</a:t>
            </a:r>
            <a:endParaRPr lang="en-US" sz="2600" dirty="0"/>
          </a:p>
          <a:p>
            <a:pPr marL="1162050" lvl="1" indent="-457200">
              <a:lnSpc>
                <a:spcPct val="90000"/>
              </a:lnSpc>
              <a:spcBef>
                <a:spcPts val="0"/>
              </a:spcBef>
              <a:spcAft>
                <a:spcPts val="1800"/>
              </a:spcAft>
              <a:buFont typeface="Arial" panose="020B0604020202020204" pitchFamily="34" charset="0"/>
              <a:buChar char="•"/>
            </a:pPr>
            <a:r>
              <a:rPr lang="en-US" sz="2600" dirty="0"/>
              <a:t>Breeding, testing and evaluation</a:t>
            </a:r>
          </a:p>
          <a:p>
            <a:pPr marL="1162050" lvl="1" indent="-457200">
              <a:lnSpc>
                <a:spcPct val="90000"/>
              </a:lnSpc>
              <a:spcBef>
                <a:spcPts val="0"/>
              </a:spcBef>
              <a:spcAft>
                <a:spcPts val="1800"/>
              </a:spcAft>
              <a:buFont typeface="Arial" panose="020B0604020202020204" pitchFamily="34" charset="0"/>
              <a:buChar char="•"/>
            </a:pPr>
            <a:r>
              <a:rPr lang="en-US" sz="2600" dirty="0"/>
              <a:t>Variety registration and scale up </a:t>
            </a:r>
          </a:p>
          <a:p>
            <a:pPr marL="1162050" lvl="1" indent="-457200">
              <a:lnSpc>
                <a:spcPct val="90000"/>
              </a:lnSpc>
              <a:spcBef>
                <a:spcPts val="0"/>
              </a:spcBef>
              <a:spcAft>
                <a:spcPts val="1800"/>
              </a:spcAft>
              <a:buFont typeface="Arial" panose="020B0604020202020204" pitchFamily="34" charset="0"/>
              <a:buChar char="•"/>
            </a:pPr>
            <a:r>
              <a:rPr lang="en-US" sz="2600" dirty="0"/>
              <a:t>Seed production</a:t>
            </a:r>
          </a:p>
          <a:p>
            <a:pPr marL="1162050" lvl="1" indent="-457200">
              <a:lnSpc>
                <a:spcPct val="90000"/>
              </a:lnSpc>
              <a:spcBef>
                <a:spcPts val="0"/>
              </a:spcBef>
              <a:spcAft>
                <a:spcPts val="1800"/>
              </a:spcAft>
              <a:buFont typeface="Arial" panose="020B0604020202020204" pitchFamily="34" charset="0"/>
              <a:buChar char="•"/>
            </a:pPr>
            <a:r>
              <a:rPr lang="en-US" sz="2600" dirty="0"/>
              <a:t>Monitoring and evaluation – at all stages of the variety development process</a:t>
            </a:r>
          </a:p>
        </p:txBody>
      </p:sp>
    </p:spTree>
    <p:extLst>
      <p:ext uri="{BB962C8B-B14F-4D97-AF65-F5344CB8AC3E}">
        <p14:creationId xmlns:p14="http://schemas.microsoft.com/office/powerpoint/2010/main" val="26962537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3" y="71438"/>
            <a:ext cx="9143999" cy="665162"/>
          </a:xfrm>
        </p:spPr>
        <p:txBody>
          <a:bodyPr>
            <a:noAutofit/>
          </a:bodyPr>
          <a:lstStyle/>
          <a:p>
            <a:pPr>
              <a:defRPr/>
            </a:pPr>
            <a:r>
              <a:rPr lang="en-US" sz="4000" b="1" dirty="0"/>
              <a:t>Demand-led Breeding Stage Plan </a:t>
            </a:r>
            <a:endParaRPr lang="en-US" sz="3600" b="1" dirty="0"/>
          </a:p>
        </p:txBody>
      </p:sp>
      <p:sp>
        <p:nvSpPr>
          <p:cNvPr id="62" name="Chevron 4"/>
          <p:cNvSpPr/>
          <p:nvPr/>
        </p:nvSpPr>
        <p:spPr>
          <a:xfrm>
            <a:off x="1812928" y="4068763"/>
            <a:ext cx="758825" cy="506412"/>
          </a:xfrm>
          <a:prstGeom prst="rect">
            <a:avLst/>
          </a:prstGeom>
        </p:spPr>
        <p:style>
          <a:lnRef idx="0">
            <a:scrgbClr r="0" g="0" b="0"/>
          </a:lnRef>
          <a:fillRef idx="0">
            <a:scrgbClr r="0" g="0" b="0"/>
          </a:fillRef>
          <a:effectRef idx="0">
            <a:scrgbClr r="0" g="0" b="0"/>
          </a:effectRef>
          <a:fontRef idx="minor">
            <a:schemeClr val="lt1"/>
          </a:fontRef>
        </p:style>
        <p:txBody>
          <a:bodyPr lIns="36005" tIns="12002" rIns="12002" bIns="12002" spcCol="1270" anchor="ctr"/>
          <a:lstStyle/>
          <a:p>
            <a:pPr algn="ctr" defTabSz="400050">
              <a:lnSpc>
                <a:spcPct val="90000"/>
              </a:lnSpc>
              <a:spcAft>
                <a:spcPct val="35000"/>
              </a:spcAft>
              <a:defRPr/>
            </a:pPr>
            <a:r>
              <a:rPr lang="en-US" sz="1000" b="1" dirty="0">
                <a:solidFill>
                  <a:sysClr val="window" lastClr="FFFFFF"/>
                </a:solidFill>
                <a:latin typeface="Calibri"/>
              </a:rPr>
              <a:t>Discovery</a:t>
            </a:r>
          </a:p>
        </p:txBody>
      </p:sp>
      <p:grpSp>
        <p:nvGrpSpPr>
          <p:cNvPr id="59396" name="Group 93"/>
          <p:cNvGrpSpPr>
            <a:grpSpLocks/>
          </p:cNvGrpSpPr>
          <p:nvPr/>
        </p:nvGrpSpPr>
        <p:grpSpPr bwMode="auto">
          <a:xfrm>
            <a:off x="1597134" y="1554166"/>
            <a:ext cx="9010651" cy="4235451"/>
            <a:chOff x="50117" y="2296501"/>
            <a:chExt cx="8998188" cy="4061140"/>
          </a:xfrm>
        </p:grpSpPr>
        <p:grpSp>
          <p:nvGrpSpPr>
            <p:cNvPr id="59407" name="Group 87"/>
            <p:cNvGrpSpPr>
              <a:grpSpLocks/>
            </p:cNvGrpSpPr>
            <p:nvPr/>
          </p:nvGrpSpPr>
          <p:grpSpPr bwMode="auto">
            <a:xfrm>
              <a:off x="158570" y="4161487"/>
              <a:ext cx="8663085" cy="538045"/>
              <a:chOff x="63424" y="3636304"/>
              <a:chExt cx="8663085" cy="538045"/>
            </a:xfrm>
          </p:grpSpPr>
          <p:grpSp>
            <p:nvGrpSpPr>
              <p:cNvPr id="59439" name="Group 40"/>
              <p:cNvGrpSpPr>
                <a:grpSpLocks/>
              </p:cNvGrpSpPr>
              <p:nvPr/>
            </p:nvGrpSpPr>
            <p:grpSpPr bwMode="auto">
              <a:xfrm>
                <a:off x="3200458" y="3653593"/>
                <a:ext cx="1387174" cy="516323"/>
                <a:chOff x="0" y="125421"/>
                <a:chExt cx="1264372" cy="516323"/>
              </a:xfrm>
            </p:grpSpPr>
            <p:sp>
              <p:nvSpPr>
                <p:cNvPr id="42" name="Chevron 41"/>
                <p:cNvSpPr/>
                <p:nvPr/>
              </p:nvSpPr>
              <p:spPr>
                <a:xfrm>
                  <a:off x="-335" y="110844"/>
                  <a:ext cx="1264342" cy="520580"/>
                </a:xfrm>
                <a:prstGeom prst="chevron">
                  <a:avLst/>
                </a:prstGeom>
                <a:solidFill>
                  <a:srgbClr val="9BBB59">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43" name="Chevron 4"/>
                <p:cNvSpPr/>
                <p:nvPr/>
              </p:nvSpPr>
              <p:spPr>
                <a:xfrm>
                  <a:off x="256868" y="121499"/>
                  <a:ext cx="758605" cy="520580"/>
                </a:xfrm>
                <a:prstGeom prst="rect">
                  <a:avLst/>
                </a:prstGeom>
              </p:spPr>
              <p:style>
                <a:lnRef idx="0">
                  <a:scrgbClr r="0" g="0" b="0"/>
                </a:lnRef>
                <a:fillRef idx="0">
                  <a:scrgbClr r="0" g="0" b="0"/>
                </a:fillRef>
                <a:effectRef idx="0">
                  <a:scrgbClr r="0" g="0" b="0"/>
                </a:effectRef>
                <a:fontRef idx="minor">
                  <a:schemeClr val="lt1"/>
                </a:fontRef>
              </p:style>
              <p:txBody>
                <a:bodyPr lIns="36005" tIns="12002" rIns="12002" bIns="12002" spcCol="1270" anchor="ctr"/>
                <a:lstStyle/>
                <a:p>
                  <a:pPr algn="ctr" defTabSz="400050">
                    <a:lnSpc>
                      <a:spcPct val="90000"/>
                    </a:lnSpc>
                    <a:spcAft>
                      <a:spcPct val="35000"/>
                    </a:spcAft>
                    <a:defRPr/>
                  </a:pPr>
                  <a:r>
                    <a:rPr lang="en-US" sz="1000" b="1" dirty="0">
                      <a:solidFill>
                        <a:sysClr val="window" lastClr="FFFFFF"/>
                      </a:solidFill>
                      <a:latin typeface="Calibri"/>
                    </a:rPr>
                    <a:t> </a:t>
                  </a:r>
                </a:p>
                <a:p>
                  <a:pPr algn="ctr" defTabSz="400050">
                    <a:lnSpc>
                      <a:spcPct val="90000"/>
                    </a:lnSpc>
                    <a:spcAft>
                      <a:spcPct val="35000"/>
                    </a:spcAft>
                    <a:defRPr/>
                  </a:pPr>
                  <a:r>
                    <a:rPr lang="en-US" sz="1000" b="1" dirty="0">
                      <a:solidFill>
                        <a:sysClr val="window" lastClr="FFFFFF"/>
                      </a:solidFill>
                      <a:latin typeface="Calibri"/>
                    </a:rPr>
                    <a:t>Early Development</a:t>
                  </a:r>
                </a:p>
                <a:p>
                  <a:pPr algn="ctr" defTabSz="400050">
                    <a:lnSpc>
                      <a:spcPct val="90000"/>
                    </a:lnSpc>
                    <a:spcAft>
                      <a:spcPct val="35000"/>
                    </a:spcAft>
                    <a:defRPr/>
                  </a:pPr>
                  <a:endParaRPr lang="en-US" sz="1000" b="1" dirty="0">
                    <a:solidFill>
                      <a:sysClr val="window" lastClr="FFFFFF"/>
                    </a:solidFill>
                    <a:latin typeface="Calibri"/>
                  </a:endParaRPr>
                </a:p>
              </p:txBody>
            </p:sp>
          </p:grpSp>
          <p:grpSp>
            <p:nvGrpSpPr>
              <p:cNvPr id="59440" name="Group 43"/>
              <p:cNvGrpSpPr>
                <a:grpSpLocks/>
              </p:cNvGrpSpPr>
              <p:nvPr/>
            </p:nvGrpSpPr>
            <p:grpSpPr bwMode="auto">
              <a:xfrm>
                <a:off x="1117224" y="3641140"/>
                <a:ext cx="1264372" cy="505748"/>
                <a:chOff x="0" y="125421"/>
                <a:chExt cx="1264372" cy="505748"/>
              </a:xfrm>
            </p:grpSpPr>
            <p:sp>
              <p:nvSpPr>
                <p:cNvPr id="45" name="Chevron 44"/>
                <p:cNvSpPr/>
                <p:nvPr/>
              </p:nvSpPr>
              <p:spPr>
                <a:xfrm>
                  <a:off x="-224" y="124819"/>
                  <a:ext cx="1249220" cy="506880"/>
                </a:xfrm>
                <a:prstGeom prst="chevron">
                  <a:avLst/>
                </a:prstGeom>
                <a:solidFill>
                  <a:srgbClr val="9BBB59">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46" name="Chevron 4"/>
                <p:cNvSpPr/>
                <p:nvPr/>
              </p:nvSpPr>
              <p:spPr>
                <a:xfrm>
                  <a:off x="251839" y="124819"/>
                  <a:ext cx="745093" cy="506880"/>
                </a:xfrm>
                <a:prstGeom prst="rect">
                  <a:avLst/>
                </a:prstGeom>
              </p:spPr>
              <p:style>
                <a:lnRef idx="0">
                  <a:scrgbClr r="0" g="0" b="0"/>
                </a:lnRef>
                <a:fillRef idx="0">
                  <a:scrgbClr r="0" g="0" b="0"/>
                </a:fillRef>
                <a:effectRef idx="0">
                  <a:scrgbClr r="0" g="0" b="0"/>
                </a:effectRef>
                <a:fontRef idx="minor">
                  <a:schemeClr val="lt1"/>
                </a:fontRef>
              </p:style>
              <p:txBody>
                <a:bodyPr lIns="36005" tIns="12002" rIns="12002" bIns="12002" spcCol="1270" anchor="ctr"/>
                <a:lstStyle/>
                <a:p>
                  <a:pPr algn="ctr" defTabSz="400050">
                    <a:lnSpc>
                      <a:spcPct val="90000"/>
                    </a:lnSpc>
                    <a:spcAft>
                      <a:spcPct val="35000"/>
                    </a:spcAft>
                    <a:defRPr/>
                  </a:pPr>
                  <a:r>
                    <a:rPr lang="en-US" sz="1000" b="1" dirty="0">
                      <a:solidFill>
                        <a:sysClr val="window" lastClr="FFFFFF"/>
                      </a:solidFill>
                      <a:latin typeface="Calibri"/>
                    </a:rPr>
                    <a:t>Discovery</a:t>
                  </a:r>
                </a:p>
              </p:txBody>
            </p:sp>
          </p:grpSp>
          <p:grpSp>
            <p:nvGrpSpPr>
              <p:cNvPr id="59441" name="Group 46"/>
              <p:cNvGrpSpPr>
                <a:grpSpLocks/>
              </p:cNvGrpSpPr>
              <p:nvPr/>
            </p:nvGrpSpPr>
            <p:grpSpPr bwMode="auto">
              <a:xfrm>
                <a:off x="2147381" y="3640187"/>
                <a:ext cx="1336045" cy="505748"/>
                <a:chOff x="1137934" y="125421"/>
                <a:chExt cx="1264372" cy="505748"/>
              </a:xfrm>
            </p:grpSpPr>
            <p:sp>
              <p:nvSpPr>
                <p:cNvPr id="48" name="Chevron 47"/>
                <p:cNvSpPr/>
                <p:nvPr/>
              </p:nvSpPr>
              <p:spPr>
                <a:xfrm>
                  <a:off x="1137998" y="125772"/>
                  <a:ext cx="1249715" cy="505359"/>
                </a:xfrm>
                <a:prstGeom prst="chevron">
                  <a:avLst/>
                </a:prstGeom>
                <a:solidFill>
                  <a:srgbClr val="9BBB59">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49" name="Chevron 4"/>
                <p:cNvSpPr/>
                <p:nvPr/>
              </p:nvSpPr>
              <p:spPr>
                <a:xfrm>
                  <a:off x="1390042" y="125772"/>
                  <a:ext cx="745628" cy="505359"/>
                </a:xfrm>
                <a:prstGeom prst="rect">
                  <a:avLst/>
                </a:prstGeom>
              </p:spPr>
              <p:style>
                <a:lnRef idx="0">
                  <a:scrgbClr r="0" g="0" b="0"/>
                </a:lnRef>
                <a:fillRef idx="0">
                  <a:scrgbClr r="0" g="0" b="0"/>
                </a:fillRef>
                <a:effectRef idx="0">
                  <a:scrgbClr r="0" g="0" b="0"/>
                </a:effectRef>
                <a:fontRef idx="minor">
                  <a:schemeClr val="lt1"/>
                </a:fontRef>
              </p:style>
              <p:txBody>
                <a:bodyPr lIns="36005" tIns="12002" rIns="12002" bIns="12002" spcCol="1270" anchor="ctr"/>
                <a:lstStyle/>
                <a:p>
                  <a:pPr algn="ctr" defTabSz="400050">
                    <a:lnSpc>
                      <a:spcPct val="90000"/>
                    </a:lnSpc>
                    <a:spcAft>
                      <a:spcPct val="35000"/>
                    </a:spcAft>
                    <a:defRPr/>
                  </a:pPr>
                  <a:r>
                    <a:rPr lang="en-US" sz="1000" b="1" dirty="0">
                      <a:solidFill>
                        <a:sysClr val="window" lastClr="FFFFFF"/>
                      </a:solidFill>
                      <a:latin typeface="Calibri"/>
                    </a:rPr>
                    <a:t>Proof of Concept</a:t>
                  </a:r>
                </a:p>
              </p:txBody>
            </p:sp>
          </p:grpSp>
          <p:grpSp>
            <p:nvGrpSpPr>
              <p:cNvPr id="59442" name="Group 49"/>
              <p:cNvGrpSpPr>
                <a:grpSpLocks/>
              </p:cNvGrpSpPr>
              <p:nvPr/>
            </p:nvGrpSpPr>
            <p:grpSpPr bwMode="auto">
              <a:xfrm>
                <a:off x="4328753" y="3658485"/>
                <a:ext cx="1294396" cy="505748"/>
                <a:chOff x="3413804" y="125421"/>
                <a:chExt cx="1264372" cy="505748"/>
              </a:xfrm>
            </p:grpSpPr>
            <p:sp>
              <p:nvSpPr>
                <p:cNvPr id="51" name="Chevron 50"/>
                <p:cNvSpPr/>
                <p:nvPr/>
              </p:nvSpPr>
              <p:spPr>
                <a:xfrm>
                  <a:off x="3413876" y="125740"/>
                  <a:ext cx="1263602" cy="505359"/>
                </a:xfrm>
                <a:prstGeom prst="chevron">
                  <a:avLst/>
                </a:prstGeom>
                <a:solidFill>
                  <a:srgbClr val="9BBB59">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52" name="Chevron 4"/>
                <p:cNvSpPr/>
                <p:nvPr/>
              </p:nvSpPr>
              <p:spPr>
                <a:xfrm>
                  <a:off x="3666286" y="125740"/>
                  <a:ext cx="758781" cy="505359"/>
                </a:xfrm>
                <a:prstGeom prst="rect">
                  <a:avLst/>
                </a:prstGeom>
              </p:spPr>
              <p:style>
                <a:lnRef idx="0">
                  <a:scrgbClr r="0" g="0" b="0"/>
                </a:lnRef>
                <a:fillRef idx="0">
                  <a:scrgbClr r="0" g="0" b="0"/>
                </a:fillRef>
                <a:effectRef idx="0">
                  <a:scrgbClr r="0" g="0" b="0"/>
                </a:effectRef>
                <a:fontRef idx="minor">
                  <a:schemeClr val="lt1"/>
                </a:fontRef>
              </p:style>
              <p:txBody>
                <a:bodyPr lIns="36005" tIns="12002" rIns="12002" bIns="12002" spcCol="1270" anchor="ctr"/>
                <a:lstStyle/>
                <a:p>
                  <a:pPr algn="ctr" defTabSz="400050">
                    <a:lnSpc>
                      <a:spcPct val="90000"/>
                    </a:lnSpc>
                    <a:spcAft>
                      <a:spcPct val="35000"/>
                    </a:spcAft>
                    <a:defRPr/>
                  </a:pPr>
                  <a:r>
                    <a:rPr lang="en-US" sz="1000" b="1" dirty="0">
                      <a:solidFill>
                        <a:sysClr val="window" lastClr="FFFFFF"/>
                      </a:solidFill>
                      <a:latin typeface="Calibri"/>
                    </a:rPr>
                    <a:t>Late Development</a:t>
                  </a:r>
                </a:p>
              </p:txBody>
            </p:sp>
          </p:grpSp>
          <p:grpSp>
            <p:nvGrpSpPr>
              <p:cNvPr id="59443" name="Group 52"/>
              <p:cNvGrpSpPr>
                <a:grpSpLocks/>
              </p:cNvGrpSpPr>
              <p:nvPr/>
            </p:nvGrpSpPr>
            <p:grpSpPr bwMode="auto">
              <a:xfrm>
                <a:off x="5364270" y="3668601"/>
                <a:ext cx="1314264" cy="505748"/>
                <a:chOff x="4551739" y="125421"/>
                <a:chExt cx="1264372" cy="505748"/>
              </a:xfrm>
            </p:grpSpPr>
            <p:sp>
              <p:nvSpPr>
                <p:cNvPr id="54" name="Chevron 53"/>
                <p:cNvSpPr/>
                <p:nvPr/>
              </p:nvSpPr>
              <p:spPr>
                <a:xfrm>
                  <a:off x="4551508" y="124757"/>
                  <a:ext cx="1264328" cy="506880"/>
                </a:xfrm>
                <a:prstGeom prst="chevron">
                  <a:avLst/>
                </a:prstGeom>
                <a:solidFill>
                  <a:srgbClr val="9BBB59">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55" name="Chevron 4"/>
                <p:cNvSpPr/>
                <p:nvPr/>
              </p:nvSpPr>
              <p:spPr>
                <a:xfrm>
                  <a:off x="4804679" y="124757"/>
                  <a:ext cx="757987" cy="506880"/>
                </a:xfrm>
                <a:prstGeom prst="rect">
                  <a:avLst/>
                </a:prstGeom>
              </p:spPr>
              <p:style>
                <a:lnRef idx="0">
                  <a:scrgbClr r="0" g="0" b="0"/>
                </a:lnRef>
                <a:fillRef idx="0">
                  <a:scrgbClr r="0" g="0" b="0"/>
                </a:fillRef>
                <a:effectRef idx="0">
                  <a:scrgbClr r="0" g="0" b="0"/>
                </a:effectRef>
                <a:fontRef idx="minor">
                  <a:schemeClr val="lt1"/>
                </a:fontRef>
              </p:style>
              <p:txBody>
                <a:bodyPr lIns="36005" tIns="12002" rIns="12002" bIns="12002" spcCol="1270" anchor="ctr"/>
                <a:lstStyle/>
                <a:p>
                  <a:pPr algn="ctr" defTabSz="400050">
                    <a:lnSpc>
                      <a:spcPct val="90000"/>
                    </a:lnSpc>
                    <a:spcAft>
                      <a:spcPct val="35000"/>
                    </a:spcAft>
                    <a:defRPr/>
                  </a:pPr>
                  <a:r>
                    <a:rPr lang="en-US" sz="1000" b="1" dirty="0">
                      <a:solidFill>
                        <a:sysClr val="window" lastClr="FFFFFF"/>
                      </a:solidFill>
                      <a:latin typeface="Calibri"/>
                    </a:rPr>
                    <a:t>Pre-Commercial</a:t>
                  </a:r>
                </a:p>
              </p:txBody>
            </p:sp>
          </p:grpSp>
          <p:grpSp>
            <p:nvGrpSpPr>
              <p:cNvPr id="59444" name="Group 55"/>
              <p:cNvGrpSpPr>
                <a:grpSpLocks/>
              </p:cNvGrpSpPr>
              <p:nvPr/>
            </p:nvGrpSpPr>
            <p:grpSpPr bwMode="auto">
              <a:xfrm>
                <a:off x="6411093" y="3665053"/>
                <a:ext cx="1320559" cy="505748"/>
                <a:chOff x="5814475" y="125421"/>
                <a:chExt cx="1139571" cy="505748"/>
              </a:xfrm>
            </p:grpSpPr>
            <p:sp>
              <p:nvSpPr>
                <p:cNvPr id="57" name="Chevron 56"/>
                <p:cNvSpPr/>
                <p:nvPr/>
              </p:nvSpPr>
              <p:spPr>
                <a:xfrm>
                  <a:off x="5813817" y="125261"/>
                  <a:ext cx="1139571" cy="520580"/>
                </a:xfrm>
                <a:prstGeom prst="chevron">
                  <a:avLst/>
                </a:prstGeom>
                <a:solidFill>
                  <a:srgbClr val="9BBB59">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58" name="Chevron 4"/>
                <p:cNvSpPr/>
                <p:nvPr/>
              </p:nvSpPr>
              <p:spPr>
                <a:xfrm>
                  <a:off x="5942412" y="125261"/>
                  <a:ext cx="757890" cy="520580"/>
                </a:xfrm>
                <a:prstGeom prst="rect">
                  <a:avLst/>
                </a:prstGeom>
              </p:spPr>
              <p:style>
                <a:lnRef idx="0">
                  <a:scrgbClr r="0" g="0" b="0"/>
                </a:lnRef>
                <a:fillRef idx="0">
                  <a:scrgbClr r="0" g="0" b="0"/>
                </a:fillRef>
                <a:effectRef idx="0">
                  <a:scrgbClr r="0" g="0" b="0"/>
                </a:effectRef>
                <a:fontRef idx="minor">
                  <a:schemeClr val="lt1"/>
                </a:fontRef>
              </p:style>
              <p:txBody>
                <a:bodyPr lIns="36005" tIns="12002" rIns="12002" bIns="12002" spcCol="1270" anchor="ctr"/>
                <a:lstStyle/>
                <a:p>
                  <a:pPr algn="ctr" defTabSz="400050">
                    <a:lnSpc>
                      <a:spcPct val="90000"/>
                    </a:lnSpc>
                    <a:spcAft>
                      <a:spcPct val="35000"/>
                    </a:spcAft>
                    <a:defRPr/>
                  </a:pPr>
                  <a:r>
                    <a:rPr lang="en-US" sz="1000" b="1" dirty="0">
                      <a:solidFill>
                        <a:sysClr val="window" lastClr="FFFFFF"/>
                      </a:solidFill>
                      <a:latin typeface="Calibri"/>
                    </a:rPr>
                    <a:t>Commercial</a:t>
                  </a:r>
                </a:p>
              </p:txBody>
            </p:sp>
          </p:grpSp>
          <p:grpSp>
            <p:nvGrpSpPr>
              <p:cNvPr id="59445" name="Group 58"/>
              <p:cNvGrpSpPr>
                <a:grpSpLocks/>
              </p:cNvGrpSpPr>
              <p:nvPr/>
            </p:nvGrpSpPr>
            <p:grpSpPr bwMode="auto">
              <a:xfrm>
                <a:off x="7451515" y="3652394"/>
                <a:ext cx="1207254" cy="505748"/>
                <a:chOff x="6827608" y="125421"/>
                <a:chExt cx="1264372" cy="505748"/>
              </a:xfrm>
            </p:grpSpPr>
            <p:sp>
              <p:nvSpPr>
                <p:cNvPr id="60" name="Chevron 59"/>
                <p:cNvSpPr/>
                <p:nvPr/>
              </p:nvSpPr>
              <p:spPr>
                <a:xfrm>
                  <a:off x="6827987" y="125742"/>
                  <a:ext cx="1263495" cy="505359"/>
                </a:xfrm>
                <a:prstGeom prst="chevron">
                  <a:avLst/>
                </a:prstGeom>
                <a:solidFill>
                  <a:srgbClr val="9BBB59">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61" name="Chevron 4"/>
                <p:cNvSpPr/>
                <p:nvPr/>
              </p:nvSpPr>
              <p:spPr>
                <a:xfrm>
                  <a:off x="7080354" y="125742"/>
                  <a:ext cx="758761" cy="505359"/>
                </a:xfrm>
                <a:prstGeom prst="rect">
                  <a:avLst/>
                </a:prstGeom>
              </p:spPr>
              <p:style>
                <a:lnRef idx="0">
                  <a:scrgbClr r="0" g="0" b="0"/>
                </a:lnRef>
                <a:fillRef idx="0">
                  <a:scrgbClr r="0" g="0" b="0"/>
                </a:fillRef>
                <a:effectRef idx="0">
                  <a:scrgbClr r="0" g="0" b="0"/>
                </a:effectRef>
                <a:fontRef idx="minor">
                  <a:schemeClr val="lt1"/>
                </a:fontRef>
              </p:style>
              <p:txBody>
                <a:bodyPr lIns="36005" tIns="12002" rIns="12002" bIns="12002" spcCol="1270" anchor="ctr"/>
                <a:lstStyle/>
                <a:p>
                  <a:pPr algn="ctr" defTabSz="400050">
                    <a:lnSpc>
                      <a:spcPct val="90000"/>
                    </a:lnSpc>
                    <a:spcAft>
                      <a:spcPct val="35000"/>
                    </a:spcAft>
                    <a:defRPr/>
                  </a:pPr>
                  <a:r>
                    <a:rPr lang="en-US" sz="1000" b="1" dirty="0">
                      <a:solidFill>
                        <a:sysClr val="window" lastClr="FFFFFF"/>
                      </a:solidFill>
                      <a:latin typeface="Calibri"/>
                    </a:rPr>
                    <a:t>Discontinue</a:t>
                  </a:r>
                </a:p>
              </p:txBody>
            </p:sp>
          </p:grpSp>
          <p:grpSp>
            <p:nvGrpSpPr>
              <p:cNvPr id="59446" name="Group 62"/>
              <p:cNvGrpSpPr>
                <a:grpSpLocks/>
              </p:cNvGrpSpPr>
              <p:nvPr/>
            </p:nvGrpSpPr>
            <p:grpSpPr bwMode="auto">
              <a:xfrm>
                <a:off x="63424" y="3636304"/>
                <a:ext cx="1264372" cy="505748"/>
                <a:chOff x="0" y="125421"/>
                <a:chExt cx="1264372" cy="505748"/>
              </a:xfrm>
            </p:grpSpPr>
            <p:sp>
              <p:nvSpPr>
                <p:cNvPr id="64" name="Chevron 63"/>
                <p:cNvSpPr/>
                <p:nvPr/>
              </p:nvSpPr>
              <p:spPr>
                <a:xfrm>
                  <a:off x="-651" y="125088"/>
                  <a:ext cx="1265073" cy="520580"/>
                </a:xfrm>
                <a:prstGeom prst="chevron">
                  <a:avLst/>
                </a:prstGeom>
                <a:solidFill>
                  <a:srgbClr val="9BBB59">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65" name="Chevron 4"/>
                <p:cNvSpPr/>
                <p:nvPr/>
              </p:nvSpPr>
              <p:spPr>
                <a:xfrm>
                  <a:off x="252998" y="125088"/>
                  <a:ext cx="757776" cy="520580"/>
                </a:xfrm>
                <a:prstGeom prst="rect">
                  <a:avLst/>
                </a:prstGeom>
              </p:spPr>
              <p:style>
                <a:lnRef idx="0">
                  <a:scrgbClr r="0" g="0" b="0"/>
                </a:lnRef>
                <a:fillRef idx="0">
                  <a:scrgbClr r="0" g="0" b="0"/>
                </a:fillRef>
                <a:effectRef idx="0">
                  <a:scrgbClr r="0" g="0" b="0"/>
                </a:effectRef>
                <a:fontRef idx="minor">
                  <a:schemeClr val="lt1"/>
                </a:fontRef>
              </p:style>
              <p:txBody>
                <a:bodyPr lIns="36005" tIns="12002" rIns="12002" bIns="12002" spcCol="1270" anchor="ctr"/>
                <a:lstStyle/>
                <a:p>
                  <a:pPr algn="ctr" defTabSz="400050">
                    <a:lnSpc>
                      <a:spcPct val="90000"/>
                    </a:lnSpc>
                    <a:spcAft>
                      <a:spcPct val="35000"/>
                    </a:spcAft>
                    <a:defRPr/>
                  </a:pPr>
                  <a:r>
                    <a:rPr lang="en-US" sz="1000" b="1" dirty="0">
                      <a:solidFill>
                        <a:sysClr val="window" lastClr="FFFFFF"/>
                      </a:solidFill>
                      <a:latin typeface="Calibri"/>
                    </a:rPr>
                    <a:t>Variety Design</a:t>
                  </a:r>
                </a:p>
              </p:txBody>
            </p:sp>
          </p:grpSp>
          <p:sp>
            <p:nvSpPr>
              <p:cNvPr id="67" name="Oval 66"/>
              <p:cNvSpPr/>
              <p:nvPr/>
            </p:nvSpPr>
            <p:spPr>
              <a:xfrm>
                <a:off x="1044077" y="3722735"/>
                <a:ext cx="233039" cy="316610"/>
              </a:xfrm>
              <a:prstGeom prst="ellipse">
                <a:avLst/>
              </a:prstGeom>
              <a:solidFill>
                <a:sysClr val="window" lastClr="FFFFFF"/>
              </a:solidFill>
              <a:ln w="25400" cap="flat" cmpd="sng" algn="ctr">
                <a:solidFill>
                  <a:srgbClr val="C00000"/>
                </a:solidFill>
                <a:prstDash val="solid"/>
              </a:ln>
              <a:effectLst/>
            </p:spPr>
            <p:txBody>
              <a:bodyPr anchor="ctr"/>
              <a:lstStyle/>
              <a:p>
                <a:pPr algn="ctr">
                  <a:defRPr/>
                </a:pPr>
                <a:r>
                  <a:rPr lang="en-US" sz="1600" kern="0" dirty="0">
                    <a:solidFill>
                      <a:sysClr val="windowText" lastClr="000000"/>
                    </a:solidFill>
                    <a:latin typeface="Calibri"/>
                    <a:cs typeface="Arial" pitchFamily="34" charset="0"/>
                  </a:rPr>
                  <a:t>A</a:t>
                </a:r>
              </a:p>
            </p:txBody>
          </p:sp>
          <p:sp>
            <p:nvSpPr>
              <p:cNvPr id="68" name="Oval 67"/>
              <p:cNvSpPr/>
              <p:nvPr/>
            </p:nvSpPr>
            <p:spPr>
              <a:xfrm>
                <a:off x="3244479" y="3734913"/>
                <a:ext cx="231454" cy="316610"/>
              </a:xfrm>
              <a:prstGeom prst="ellipse">
                <a:avLst/>
              </a:prstGeom>
              <a:solidFill>
                <a:sysClr val="window" lastClr="FFFFFF"/>
              </a:solidFill>
              <a:ln w="25400" cap="flat" cmpd="sng" algn="ctr">
                <a:solidFill>
                  <a:srgbClr val="C00000"/>
                </a:solidFill>
                <a:prstDash val="solid"/>
              </a:ln>
              <a:effectLst/>
            </p:spPr>
            <p:txBody>
              <a:bodyPr anchor="ctr"/>
              <a:lstStyle/>
              <a:p>
                <a:pPr algn="ctr">
                  <a:defRPr/>
                </a:pPr>
                <a:r>
                  <a:rPr lang="en-US" sz="1600" kern="0" dirty="0">
                    <a:solidFill>
                      <a:sysClr val="windowText" lastClr="000000"/>
                    </a:solidFill>
                    <a:latin typeface="Calibri"/>
                    <a:cs typeface="Arial" pitchFamily="34" charset="0"/>
                  </a:rPr>
                  <a:t>C</a:t>
                </a:r>
              </a:p>
            </p:txBody>
          </p:sp>
          <p:sp>
            <p:nvSpPr>
              <p:cNvPr id="69" name="Oval 68"/>
              <p:cNvSpPr/>
              <p:nvPr/>
            </p:nvSpPr>
            <p:spPr>
              <a:xfrm>
                <a:off x="4346265" y="3734913"/>
                <a:ext cx="233040" cy="316610"/>
              </a:xfrm>
              <a:prstGeom prst="ellipse">
                <a:avLst/>
              </a:prstGeom>
              <a:solidFill>
                <a:sysClr val="window" lastClr="FFFFFF"/>
              </a:solidFill>
              <a:ln w="25400" cap="flat" cmpd="sng" algn="ctr">
                <a:solidFill>
                  <a:srgbClr val="C00000"/>
                </a:solidFill>
                <a:prstDash val="solid"/>
              </a:ln>
              <a:effectLst/>
            </p:spPr>
            <p:txBody>
              <a:bodyPr anchor="ctr"/>
              <a:lstStyle/>
              <a:p>
                <a:pPr algn="ctr">
                  <a:defRPr/>
                </a:pPr>
                <a:r>
                  <a:rPr lang="en-US" sz="1600" kern="0" dirty="0">
                    <a:solidFill>
                      <a:sysClr val="windowText" lastClr="000000"/>
                    </a:solidFill>
                    <a:latin typeface="Calibri"/>
                    <a:cs typeface="Arial" pitchFamily="34" charset="0"/>
                  </a:rPr>
                  <a:t>D</a:t>
                </a:r>
              </a:p>
            </p:txBody>
          </p:sp>
          <p:sp>
            <p:nvSpPr>
              <p:cNvPr id="70" name="Oval 69"/>
              <p:cNvSpPr/>
              <p:nvPr/>
            </p:nvSpPr>
            <p:spPr>
              <a:xfrm>
                <a:off x="5406834" y="3722735"/>
                <a:ext cx="233039" cy="316610"/>
              </a:xfrm>
              <a:prstGeom prst="ellipse">
                <a:avLst/>
              </a:prstGeom>
              <a:solidFill>
                <a:sysClr val="window" lastClr="FFFFFF"/>
              </a:solidFill>
              <a:ln w="25400" cap="flat" cmpd="sng" algn="ctr">
                <a:solidFill>
                  <a:srgbClr val="C00000"/>
                </a:solidFill>
                <a:prstDash val="solid"/>
              </a:ln>
              <a:effectLst/>
            </p:spPr>
            <p:txBody>
              <a:bodyPr anchor="ctr"/>
              <a:lstStyle/>
              <a:p>
                <a:pPr algn="ctr">
                  <a:defRPr/>
                </a:pPr>
                <a:r>
                  <a:rPr lang="en-US" sz="1600" kern="0" dirty="0">
                    <a:solidFill>
                      <a:sysClr val="windowText" lastClr="000000"/>
                    </a:solidFill>
                    <a:latin typeface="Calibri"/>
                    <a:cs typeface="Arial" pitchFamily="34" charset="0"/>
                  </a:rPr>
                  <a:t>E</a:t>
                </a:r>
              </a:p>
            </p:txBody>
          </p:sp>
          <p:sp>
            <p:nvSpPr>
              <p:cNvPr id="71" name="Oval 70"/>
              <p:cNvSpPr/>
              <p:nvPr/>
            </p:nvSpPr>
            <p:spPr>
              <a:xfrm>
                <a:off x="6427770" y="3716647"/>
                <a:ext cx="233039" cy="316610"/>
              </a:xfrm>
              <a:prstGeom prst="ellipse">
                <a:avLst/>
              </a:prstGeom>
              <a:solidFill>
                <a:sysClr val="window" lastClr="FFFFFF"/>
              </a:solidFill>
              <a:ln w="25400" cap="flat" cmpd="sng" algn="ctr">
                <a:solidFill>
                  <a:srgbClr val="C00000"/>
                </a:solidFill>
                <a:prstDash val="solid"/>
              </a:ln>
              <a:effectLst/>
            </p:spPr>
            <p:txBody>
              <a:bodyPr anchor="ctr"/>
              <a:lstStyle/>
              <a:p>
                <a:pPr algn="ctr">
                  <a:defRPr/>
                </a:pPr>
                <a:r>
                  <a:rPr lang="en-US" sz="1600" kern="0" dirty="0">
                    <a:solidFill>
                      <a:sysClr val="windowText" lastClr="000000"/>
                    </a:solidFill>
                    <a:latin typeface="Calibri"/>
                    <a:cs typeface="Arial" pitchFamily="34" charset="0"/>
                  </a:rPr>
                  <a:t>F</a:t>
                </a:r>
              </a:p>
            </p:txBody>
          </p:sp>
          <p:sp>
            <p:nvSpPr>
              <p:cNvPr id="72" name="Oval 71"/>
              <p:cNvSpPr/>
              <p:nvPr/>
            </p:nvSpPr>
            <p:spPr>
              <a:xfrm>
                <a:off x="7440779" y="3747090"/>
                <a:ext cx="233040" cy="316610"/>
              </a:xfrm>
              <a:prstGeom prst="ellipse">
                <a:avLst/>
              </a:prstGeom>
              <a:solidFill>
                <a:sysClr val="window" lastClr="FFFFFF"/>
              </a:solidFill>
              <a:ln w="25400" cap="flat" cmpd="sng" algn="ctr">
                <a:solidFill>
                  <a:srgbClr val="C00000"/>
                </a:solidFill>
                <a:prstDash val="solid"/>
              </a:ln>
              <a:effectLst/>
            </p:spPr>
            <p:txBody>
              <a:bodyPr anchor="ctr"/>
              <a:lstStyle/>
              <a:p>
                <a:pPr algn="ctr">
                  <a:defRPr/>
                </a:pPr>
                <a:r>
                  <a:rPr lang="en-US" sz="1600" kern="0" dirty="0">
                    <a:solidFill>
                      <a:sysClr val="windowText" lastClr="000000"/>
                    </a:solidFill>
                    <a:latin typeface="Calibri"/>
                    <a:cs typeface="Arial" pitchFamily="34" charset="0"/>
                  </a:rPr>
                  <a:t>G</a:t>
                </a:r>
              </a:p>
            </p:txBody>
          </p:sp>
          <p:sp>
            <p:nvSpPr>
              <p:cNvPr id="73" name="Oval 72"/>
              <p:cNvSpPr/>
              <p:nvPr/>
            </p:nvSpPr>
            <p:spPr>
              <a:xfrm>
                <a:off x="8493421" y="3736434"/>
                <a:ext cx="233040" cy="318133"/>
              </a:xfrm>
              <a:prstGeom prst="ellipse">
                <a:avLst/>
              </a:prstGeom>
              <a:solidFill>
                <a:sysClr val="window" lastClr="FFFFFF"/>
              </a:solidFill>
              <a:ln w="25400" cap="flat" cmpd="sng" algn="ctr">
                <a:solidFill>
                  <a:srgbClr val="C00000"/>
                </a:solidFill>
                <a:prstDash val="solid"/>
              </a:ln>
              <a:effectLst/>
            </p:spPr>
            <p:txBody>
              <a:bodyPr anchor="ctr"/>
              <a:lstStyle/>
              <a:p>
                <a:pPr algn="ctr">
                  <a:defRPr/>
                </a:pPr>
                <a:r>
                  <a:rPr lang="en-US" sz="1600" kern="0" dirty="0">
                    <a:solidFill>
                      <a:sysClr val="windowText" lastClr="000000"/>
                    </a:solidFill>
                    <a:latin typeface="Calibri"/>
                    <a:cs typeface="Arial" pitchFamily="34" charset="0"/>
                  </a:rPr>
                  <a:t>H</a:t>
                </a:r>
              </a:p>
            </p:txBody>
          </p:sp>
          <p:sp>
            <p:nvSpPr>
              <p:cNvPr id="74" name="Oval 73"/>
              <p:cNvSpPr/>
              <p:nvPr/>
            </p:nvSpPr>
            <p:spPr>
              <a:xfrm>
                <a:off x="2128425" y="3747090"/>
                <a:ext cx="233039" cy="316610"/>
              </a:xfrm>
              <a:prstGeom prst="ellipse">
                <a:avLst/>
              </a:prstGeom>
              <a:solidFill>
                <a:sysClr val="window" lastClr="FFFFFF"/>
              </a:solidFill>
              <a:ln w="25400" cap="flat" cmpd="sng" algn="ctr">
                <a:solidFill>
                  <a:srgbClr val="C00000"/>
                </a:solidFill>
                <a:prstDash val="solid"/>
              </a:ln>
              <a:effectLst/>
            </p:spPr>
            <p:txBody>
              <a:bodyPr anchor="ctr"/>
              <a:lstStyle/>
              <a:p>
                <a:pPr algn="ctr">
                  <a:defRPr/>
                </a:pPr>
                <a:r>
                  <a:rPr lang="en-US" sz="1600" kern="0" dirty="0">
                    <a:solidFill>
                      <a:sysClr val="windowText" lastClr="000000"/>
                    </a:solidFill>
                    <a:latin typeface="Calibri"/>
                    <a:cs typeface="Arial" pitchFamily="34" charset="0"/>
                  </a:rPr>
                  <a:t>B</a:t>
                </a:r>
              </a:p>
            </p:txBody>
          </p:sp>
        </p:grpSp>
        <p:grpSp>
          <p:nvGrpSpPr>
            <p:cNvPr id="59408" name="Group 89"/>
            <p:cNvGrpSpPr>
              <a:grpSpLocks/>
            </p:cNvGrpSpPr>
            <p:nvPr/>
          </p:nvGrpSpPr>
          <p:grpSpPr bwMode="auto">
            <a:xfrm>
              <a:off x="50117" y="2296501"/>
              <a:ext cx="8998188" cy="4061140"/>
              <a:chOff x="-37954" y="2399634"/>
              <a:chExt cx="8998188" cy="4061140"/>
            </a:xfrm>
          </p:grpSpPr>
          <p:grpSp>
            <p:nvGrpSpPr>
              <p:cNvPr id="59409" name="Group 88"/>
              <p:cNvGrpSpPr>
                <a:grpSpLocks/>
              </p:cNvGrpSpPr>
              <p:nvPr/>
            </p:nvGrpSpPr>
            <p:grpSpPr bwMode="auto">
              <a:xfrm>
                <a:off x="70499" y="2399634"/>
                <a:ext cx="8889735" cy="4061140"/>
                <a:chOff x="70499" y="2399634"/>
                <a:chExt cx="8889735" cy="4061140"/>
              </a:xfrm>
            </p:grpSpPr>
            <p:sp>
              <p:nvSpPr>
                <p:cNvPr id="82" name="Line Callout 1 (Border and Accent Bar) 81"/>
                <p:cNvSpPr/>
                <p:nvPr/>
              </p:nvSpPr>
              <p:spPr bwMode="auto">
                <a:xfrm rot="5400000">
                  <a:off x="-212260" y="5106010"/>
                  <a:ext cx="1630916" cy="1065398"/>
                </a:xfrm>
                <a:prstGeom prst="accentBorderCallout1">
                  <a:avLst>
                    <a:gd name="adj1" fmla="val 50560"/>
                    <a:gd name="adj2" fmla="val -2643"/>
                    <a:gd name="adj3" fmla="val 50414"/>
                    <a:gd name="adj4" fmla="val -12599"/>
                  </a:avLst>
                </a:prstGeom>
                <a:solidFill>
                  <a:schemeClr val="accent6"/>
                </a:solidFill>
                <a:ln>
                  <a:headEnd type="none" w="sm" len="sm"/>
                  <a:tailEnd type="none" w="sm" len="sm"/>
                </a:ln>
              </p:spPr>
              <p:style>
                <a:lnRef idx="3">
                  <a:schemeClr val="lt1"/>
                </a:lnRef>
                <a:fillRef idx="1">
                  <a:schemeClr val="accent2"/>
                </a:fillRef>
                <a:effectRef idx="1">
                  <a:schemeClr val="accent2"/>
                </a:effectRef>
                <a:fontRef idx="minor">
                  <a:schemeClr val="lt1"/>
                </a:fontRef>
              </p:style>
              <p:txBody>
                <a:bodyPr vert="vert270"/>
                <a:lstStyle/>
                <a:p>
                  <a:pPr algn="ctr" fontAlgn="t">
                    <a:defRPr/>
                  </a:pPr>
                  <a:r>
                    <a:rPr lang="en-US" sz="1000" b="1" dirty="0">
                      <a:solidFill>
                        <a:srgbClr val="FFFFFF"/>
                      </a:solidFill>
                      <a:latin typeface="Calibri"/>
                    </a:rPr>
                    <a:t>Market research.</a:t>
                  </a:r>
                </a:p>
                <a:p>
                  <a:pPr algn="ctr" fontAlgn="t">
                    <a:defRPr/>
                  </a:pPr>
                  <a:r>
                    <a:rPr lang="en-US" sz="1000" b="1" dirty="0">
                      <a:solidFill>
                        <a:srgbClr val="FFFFFF"/>
                      </a:solidFill>
                      <a:latin typeface="Calibri"/>
                    </a:rPr>
                    <a:t>Product profile creation.</a:t>
                  </a:r>
                </a:p>
                <a:p>
                  <a:pPr algn="ctr" fontAlgn="t">
                    <a:defRPr/>
                  </a:pPr>
                  <a:r>
                    <a:rPr lang="de-CH" sz="1000" b="1" dirty="0">
                      <a:solidFill>
                        <a:srgbClr val="FFFFFF"/>
                      </a:solidFill>
                      <a:latin typeface="Calibri"/>
                    </a:rPr>
                    <a:t>Development Investment </a:t>
                  </a:r>
                </a:p>
                <a:p>
                  <a:pPr algn="ctr" fontAlgn="t">
                    <a:defRPr/>
                  </a:pPr>
                  <a:r>
                    <a:rPr lang="de-CH" sz="1000" b="1" dirty="0">
                      <a:solidFill>
                        <a:srgbClr val="FFFFFF"/>
                      </a:solidFill>
                      <a:latin typeface="Calibri"/>
                    </a:rPr>
                    <a:t>case created.</a:t>
                  </a:r>
                  <a:endParaRPr lang="en-US" sz="1000" dirty="0">
                    <a:solidFill>
                      <a:srgbClr val="FFFFFF"/>
                    </a:solidFill>
                    <a:latin typeface="Calibri"/>
                  </a:endParaRPr>
                </a:p>
              </p:txBody>
            </p:sp>
            <p:grpSp>
              <p:nvGrpSpPr>
                <p:cNvPr id="59412" name="Group 3"/>
                <p:cNvGrpSpPr>
                  <a:grpSpLocks/>
                </p:cNvGrpSpPr>
                <p:nvPr/>
              </p:nvGrpSpPr>
              <p:grpSpPr bwMode="auto">
                <a:xfrm>
                  <a:off x="707140" y="2399634"/>
                  <a:ext cx="8253094" cy="4061140"/>
                  <a:chOff x="-49205" y="1341227"/>
                  <a:chExt cx="8929264" cy="4308807"/>
                </a:xfrm>
              </p:grpSpPr>
              <p:sp>
                <p:nvSpPr>
                  <p:cNvPr id="5" name="Line Callout 1 (Border and Accent Bar) 4"/>
                  <p:cNvSpPr/>
                  <p:nvPr/>
                </p:nvSpPr>
                <p:spPr bwMode="auto">
                  <a:xfrm rot="5400000">
                    <a:off x="181025" y="4236436"/>
                    <a:ext cx="1744378" cy="1082799"/>
                  </a:xfrm>
                  <a:prstGeom prst="accentBorderCallout1">
                    <a:avLst>
                      <a:gd name="adj1" fmla="val 50560"/>
                      <a:gd name="adj2" fmla="val -2643"/>
                      <a:gd name="adj3" fmla="val 50414"/>
                      <a:gd name="adj4" fmla="val -12599"/>
                    </a:avLst>
                  </a:prstGeom>
                  <a:solidFill>
                    <a:schemeClr val="accent6"/>
                  </a:solidFill>
                  <a:ln>
                    <a:headEnd type="none" w="sm" len="sm"/>
                    <a:tailEnd type="none" w="sm" len="sm"/>
                  </a:ln>
                </p:spPr>
                <p:style>
                  <a:lnRef idx="3">
                    <a:schemeClr val="lt1"/>
                  </a:lnRef>
                  <a:fillRef idx="1">
                    <a:schemeClr val="accent2"/>
                  </a:fillRef>
                  <a:effectRef idx="1">
                    <a:schemeClr val="accent2"/>
                  </a:effectRef>
                  <a:fontRef idx="minor">
                    <a:schemeClr val="lt1"/>
                  </a:fontRef>
                </p:style>
                <p:txBody>
                  <a:bodyPr vert="vert270"/>
                  <a:lstStyle/>
                  <a:p>
                    <a:pPr algn="ctr" fontAlgn="t">
                      <a:defRPr/>
                    </a:pPr>
                    <a:r>
                      <a:rPr lang="en-US" sz="1000" b="1" dirty="0">
                        <a:solidFill>
                          <a:srgbClr val="FFFFFF"/>
                        </a:solidFill>
                        <a:latin typeface="Calibri"/>
                      </a:rPr>
                      <a:t>Identification, characterization and selection of specific traits to be used </a:t>
                    </a:r>
                    <a:endParaRPr lang="en-US" sz="1000" dirty="0">
                      <a:solidFill>
                        <a:srgbClr val="FFFFFF"/>
                      </a:solidFill>
                      <a:latin typeface="Calibri"/>
                    </a:endParaRPr>
                  </a:p>
                </p:txBody>
              </p:sp>
              <p:sp>
                <p:nvSpPr>
                  <p:cNvPr id="6" name="Line Callout 1 (Border and Accent Bar) 5"/>
                  <p:cNvSpPr/>
                  <p:nvPr/>
                </p:nvSpPr>
                <p:spPr bwMode="auto">
                  <a:xfrm rot="5400000">
                    <a:off x="1347856" y="4258959"/>
                    <a:ext cx="1702125" cy="1080000"/>
                  </a:xfrm>
                  <a:prstGeom prst="accentBorderCallout1">
                    <a:avLst>
                      <a:gd name="adj1" fmla="val 50560"/>
                      <a:gd name="adj2" fmla="val -2942"/>
                      <a:gd name="adj3" fmla="val 51257"/>
                      <a:gd name="adj4" fmla="val -12961"/>
                    </a:avLst>
                  </a:prstGeom>
                  <a:solidFill>
                    <a:schemeClr val="accent6"/>
                  </a:solidFill>
                  <a:ln>
                    <a:headEnd type="none" w="sm" len="sm"/>
                    <a:tailEnd type="none" w="sm" len="sm"/>
                  </a:ln>
                </p:spPr>
                <p:style>
                  <a:lnRef idx="3">
                    <a:schemeClr val="lt1"/>
                  </a:lnRef>
                  <a:fillRef idx="1">
                    <a:schemeClr val="accent2"/>
                  </a:fillRef>
                  <a:effectRef idx="1">
                    <a:schemeClr val="accent2"/>
                  </a:effectRef>
                  <a:fontRef idx="minor">
                    <a:schemeClr val="lt1"/>
                  </a:fontRef>
                </p:style>
                <p:txBody>
                  <a:bodyPr vert="vert270"/>
                  <a:lstStyle/>
                  <a:p>
                    <a:pPr algn="ctr" fontAlgn="t">
                      <a:defRPr/>
                    </a:pPr>
                    <a:r>
                      <a:rPr lang="en-US" sz="1000" b="1" dirty="0">
                        <a:solidFill>
                          <a:srgbClr val="FFFFFF"/>
                        </a:solidFill>
                        <a:latin typeface="Calibri"/>
                      </a:rPr>
                      <a:t>Line Development.  </a:t>
                    </a:r>
                    <a:br>
                      <a:rPr lang="en-US" sz="1000" b="1" dirty="0">
                        <a:solidFill>
                          <a:srgbClr val="FFFFFF"/>
                        </a:solidFill>
                        <a:latin typeface="Calibri"/>
                      </a:rPr>
                    </a:br>
                    <a:r>
                      <a:rPr lang="en-US" sz="1000" b="1" dirty="0">
                        <a:solidFill>
                          <a:srgbClr val="FFFFFF"/>
                        </a:solidFill>
                        <a:latin typeface="Calibri"/>
                      </a:rPr>
                      <a:t>Development and screening of product components or pre-products rather than products </a:t>
                    </a:r>
                  </a:p>
                  <a:p>
                    <a:pPr algn="ctr" fontAlgn="t">
                      <a:defRPr/>
                    </a:pPr>
                    <a:endParaRPr lang="en-US" sz="1000" b="1" dirty="0">
                      <a:solidFill>
                        <a:srgbClr val="FFFFFF"/>
                      </a:solidFill>
                      <a:latin typeface="Calibri"/>
                    </a:endParaRPr>
                  </a:p>
                </p:txBody>
              </p:sp>
              <p:sp>
                <p:nvSpPr>
                  <p:cNvPr id="7" name="Line Callout 1 (Border and Accent Bar) 6"/>
                  <p:cNvSpPr/>
                  <p:nvPr/>
                </p:nvSpPr>
                <p:spPr bwMode="auto">
                  <a:xfrm rot="5400000">
                    <a:off x="2492155" y="4258962"/>
                    <a:ext cx="1702126" cy="1080000"/>
                  </a:xfrm>
                  <a:prstGeom prst="accentBorderCallout1">
                    <a:avLst>
                      <a:gd name="adj1" fmla="val 53123"/>
                      <a:gd name="adj2" fmla="val -3179"/>
                      <a:gd name="adj3" fmla="val 53283"/>
                      <a:gd name="adj4" fmla="val -12849"/>
                    </a:avLst>
                  </a:prstGeom>
                  <a:solidFill>
                    <a:schemeClr val="accent6"/>
                  </a:solidFill>
                  <a:ln>
                    <a:headEnd type="none" w="sm" len="sm"/>
                    <a:tailEnd type="none" w="sm" len="sm"/>
                  </a:ln>
                </p:spPr>
                <p:style>
                  <a:lnRef idx="3">
                    <a:schemeClr val="lt1"/>
                  </a:lnRef>
                  <a:fillRef idx="1">
                    <a:schemeClr val="accent2"/>
                  </a:fillRef>
                  <a:effectRef idx="1">
                    <a:schemeClr val="accent2"/>
                  </a:effectRef>
                  <a:fontRef idx="minor">
                    <a:schemeClr val="lt1"/>
                  </a:fontRef>
                </p:style>
                <p:txBody>
                  <a:bodyPr vert="vert270"/>
                  <a:lstStyle/>
                  <a:p>
                    <a:pPr algn="ctr" fontAlgn="t">
                      <a:defRPr/>
                    </a:pPr>
                    <a:r>
                      <a:rPr lang="en-US" sz="1000" b="1" dirty="0">
                        <a:solidFill>
                          <a:srgbClr val="FFFFFF"/>
                        </a:solidFill>
                        <a:latin typeface="Calibri"/>
                      </a:rPr>
                      <a:t>Small plot screening of products as commercial prototypes</a:t>
                    </a:r>
                  </a:p>
                  <a:p>
                    <a:pPr algn="ctr" fontAlgn="t">
                      <a:defRPr/>
                    </a:pPr>
                    <a:r>
                      <a:rPr lang="en-US" sz="900" dirty="0">
                        <a:solidFill>
                          <a:srgbClr val="FFFFFF"/>
                        </a:solidFill>
                        <a:latin typeface="Calibri"/>
                      </a:rPr>
                      <a:t> </a:t>
                    </a:r>
                    <a:br>
                      <a:rPr lang="en-US" sz="900" dirty="0">
                        <a:solidFill>
                          <a:srgbClr val="FFFFFF"/>
                        </a:solidFill>
                        <a:latin typeface="Calibri"/>
                      </a:rPr>
                    </a:br>
                    <a:endParaRPr lang="en-US" sz="900" dirty="0">
                      <a:solidFill>
                        <a:srgbClr val="FFFFFF"/>
                      </a:solidFill>
                      <a:latin typeface="Calibri"/>
                    </a:endParaRPr>
                  </a:p>
                </p:txBody>
              </p:sp>
              <p:sp>
                <p:nvSpPr>
                  <p:cNvPr id="8" name="Line Callout 1 (Border and Accent Bar) 7"/>
                  <p:cNvSpPr/>
                  <p:nvPr/>
                </p:nvSpPr>
                <p:spPr bwMode="auto">
                  <a:xfrm rot="5400000">
                    <a:off x="3673225" y="4206229"/>
                    <a:ext cx="1718093" cy="1169502"/>
                  </a:xfrm>
                  <a:prstGeom prst="accentBorderCallout1">
                    <a:avLst>
                      <a:gd name="adj1" fmla="val 50560"/>
                      <a:gd name="adj2" fmla="val -2767"/>
                      <a:gd name="adj3" fmla="val 50658"/>
                      <a:gd name="adj4" fmla="val -12246"/>
                    </a:avLst>
                  </a:prstGeom>
                  <a:solidFill>
                    <a:schemeClr val="accent6"/>
                  </a:solidFill>
                  <a:ln>
                    <a:headEnd type="none" w="sm" len="sm"/>
                    <a:tailEnd type="none" w="sm" len="sm"/>
                  </a:ln>
                </p:spPr>
                <p:style>
                  <a:lnRef idx="3">
                    <a:schemeClr val="lt1"/>
                  </a:lnRef>
                  <a:fillRef idx="1">
                    <a:schemeClr val="accent2"/>
                  </a:fillRef>
                  <a:effectRef idx="1">
                    <a:schemeClr val="accent2"/>
                  </a:effectRef>
                  <a:fontRef idx="minor">
                    <a:schemeClr val="lt1"/>
                  </a:fontRef>
                </p:style>
                <p:txBody>
                  <a:bodyPr vert="vert270"/>
                  <a:lstStyle/>
                  <a:p>
                    <a:pPr algn="ctr" fontAlgn="t">
                      <a:defRPr/>
                    </a:pPr>
                    <a:r>
                      <a:rPr lang="en-US" sz="1000" b="1" dirty="0">
                        <a:solidFill>
                          <a:srgbClr val="FFFFFF"/>
                        </a:solidFill>
                        <a:latin typeface="Calibri"/>
                      </a:rPr>
                      <a:t>Product prototype characterization and selection </a:t>
                    </a:r>
                    <a:br>
                      <a:rPr lang="en-US" sz="1000" b="1" dirty="0">
                        <a:solidFill>
                          <a:srgbClr val="FFFFFF"/>
                        </a:solidFill>
                        <a:latin typeface="Calibri"/>
                      </a:rPr>
                    </a:br>
                    <a:r>
                      <a:rPr lang="en-US" sz="1000" b="1" dirty="0">
                        <a:solidFill>
                          <a:srgbClr val="FFFFFF"/>
                        </a:solidFill>
                        <a:latin typeface="Calibri"/>
                      </a:rPr>
                      <a:t>based on performance in replicated trials and wider evaluation </a:t>
                    </a:r>
                  </a:p>
                  <a:p>
                    <a:pPr algn="ctr" fontAlgn="t">
                      <a:defRPr/>
                    </a:pPr>
                    <a:endParaRPr lang="en-US" sz="1000" b="1" dirty="0">
                      <a:solidFill>
                        <a:srgbClr val="FFFFFF"/>
                      </a:solidFill>
                      <a:latin typeface="Calibri"/>
                    </a:endParaRPr>
                  </a:p>
                </p:txBody>
              </p:sp>
              <p:sp>
                <p:nvSpPr>
                  <p:cNvPr id="9" name="Line Callout 1 (Border and Accent Bar) 8"/>
                  <p:cNvSpPr/>
                  <p:nvPr/>
                </p:nvSpPr>
                <p:spPr bwMode="auto">
                  <a:xfrm rot="5400000">
                    <a:off x="4836847" y="4315053"/>
                    <a:ext cx="1716972" cy="952983"/>
                  </a:xfrm>
                  <a:prstGeom prst="accentBorderCallout1">
                    <a:avLst>
                      <a:gd name="adj1" fmla="val 51715"/>
                      <a:gd name="adj2" fmla="val -3180"/>
                      <a:gd name="adj3" fmla="val 52101"/>
                      <a:gd name="adj4" fmla="val -12267"/>
                    </a:avLst>
                  </a:prstGeom>
                  <a:solidFill>
                    <a:schemeClr val="accent6"/>
                  </a:solidFill>
                  <a:ln>
                    <a:headEnd type="none" w="sm" len="sm"/>
                    <a:tailEnd type="none" w="sm" len="sm"/>
                  </a:ln>
                </p:spPr>
                <p:style>
                  <a:lnRef idx="3">
                    <a:schemeClr val="lt1"/>
                  </a:lnRef>
                  <a:fillRef idx="1">
                    <a:schemeClr val="accent2"/>
                  </a:fillRef>
                  <a:effectRef idx="1">
                    <a:schemeClr val="accent2"/>
                  </a:effectRef>
                  <a:fontRef idx="minor">
                    <a:schemeClr val="lt1"/>
                  </a:fontRef>
                </p:style>
                <p:txBody>
                  <a:bodyPr vert="vert270"/>
                  <a:lstStyle/>
                  <a:p>
                    <a:pPr algn="ctr" fontAlgn="t">
                      <a:defRPr/>
                    </a:pPr>
                    <a:r>
                      <a:rPr lang="en-US" sz="1000" b="1" dirty="0">
                        <a:solidFill>
                          <a:srgbClr val="FFFFFF"/>
                        </a:solidFill>
                        <a:latin typeface="Calibri"/>
                      </a:rPr>
                      <a:t>Preparing for launch </a:t>
                    </a:r>
                    <a:br>
                      <a:rPr lang="en-US" sz="1000" b="1" dirty="0">
                        <a:solidFill>
                          <a:srgbClr val="FFFFFF"/>
                        </a:solidFill>
                        <a:latin typeface="Calibri"/>
                      </a:rPr>
                    </a:br>
                    <a:endParaRPr lang="en-US" sz="900" b="1" dirty="0">
                      <a:solidFill>
                        <a:srgbClr val="FFFFFF"/>
                      </a:solidFill>
                      <a:latin typeface="Calibri"/>
                    </a:endParaRPr>
                  </a:p>
                </p:txBody>
              </p:sp>
              <p:sp>
                <p:nvSpPr>
                  <p:cNvPr id="10" name="Line Callout 1 (Border and Accent Bar) 9"/>
                  <p:cNvSpPr/>
                  <p:nvPr/>
                </p:nvSpPr>
                <p:spPr bwMode="auto">
                  <a:xfrm rot="5400000">
                    <a:off x="5925062" y="4258967"/>
                    <a:ext cx="1702129" cy="1080000"/>
                  </a:xfrm>
                  <a:prstGeom prst="accentBorderCallout1">
                    <a:avLst>
                      <a:gd name="adj1" fmla="val 51038"/>
                      <a:gd name="adj2" fmla="val -3591"/>
                      <a:gd name="adj3" fmla="val 51103"/>
                      <a:gd name="adj4" fmla="val -12940"/>
                    </a:avLst>
                  </a:prstGeom>
                  <a:solidFill>
                    <a:schemeClr val="accent6"/>
                  </a:solidFill>
                  <a:ln>
                    <a:headEnd type="none" w="sm" len="sm"/>
                    <a:tailEnd type="none" w="sm" len="sm"/>
                  </a:ln>
                </p:spPr>
                <p:style>
                  <a:lnRef idx="3">
                    <a:schemeClr val="lt1"/>
                  </a:lnRef>
                  <a:fillRef idx="1">
                    <a:schemeClr val="accent2"/>
                  </a:fillRef>
                  <a:effectRef idx="1">
                    <a:schemeClr val="accent2"/>
                  </a:effectRef>
                  <a:fontRef idx="minor">
                    <a:schemeClr val="lt1"/>
                  </a:fontRef>
                </p:style>
                <p:txBody>
                  <a:bodyPr vert="vert270"/>
                  <a:lstStyle/>
                  <a:p>
                    <a:pPr algn="ctr" fontAlgn="t">
                      <a:defRPr/>
                    </a:pPr>
                    <a:r>
                      <a:rPr lang="en-US" sz="1000" b="1" dirty="0">
                        <a:solidFill>
                          <a:srgbClr val="FFFFFF"/>
                        </a:solidFill>
                        <a:latin typeface="Calibri"/>
                      </a:rPr>
                      <a:t>Product sales</a:t>
                    </a:r>
                  </a:p>
                  <a:p>
                    <a:pPr algn="ctr" fontAlgn="t">
                      <a:defRPr/>
                    </a:pPr>
                    <a:endParaRPr lang="en-US" sz="800" b="1" dirty="0">
                      <a:solidFill>
                        <a:srgbClr val="FFFFFF"/>
                      </a:solidFill>
                      <a:latin typeface="Calibri"/>
                    </a:endParaRPr>
                  </a:p>
                  <a:p>
                    <a:pPr algn="ctr" fontAlgn="t">
                      <a:defRPr/>
                    </a:pPr>
                    <a:endParaRPr lang="en-US" sz="800" b="1" dirty="0">
                      <a:solidFill>
                        <a:srgbClr val="FFFFFF"/>
                      </a:solidFill>
                      <a:latin typeface="Calibri"/>
                    </a:endParaRPr>
                  </a:p>
                  <a:p>
                    <a:pPr algn="ctr" fontAlgn="t">
                      <a:defRPr/>
                    </a:pPr>
                    <a:r>
                      <a:rPr lang="en-US" sz="1000" b="1" dirty="0">
                        <a:solidFill>
                          <a:srgbClr val="FFFFFF"/>
                        </a:solidFill>
                        <a:latin typeface="Calibri"/>
                      </a:rPr>
                      <a:t>Launch </a:t>
                    </a:r>
                  </a:p>
                  <a:p>
                    <a:pPr algn="ctr" fontAlgn="t">
                      <a:defRPr/>
                    </a:pPr>
                    <a:r>
                      <a:rPr lang="en-US" sz="1000" b="1" dirty="0">
                        <a:solidFill>
                          <a:srgbClr val="FFFFFF"/>
                        </a:solidFill>
                        <a:latin typeface="Calibri"/>
                      </a:rPr>
                      <a:t>Rapid Growth</a:t>
                    </a:r>
                    <a:br>
                      <a:rPr lang="en-US" sz="1000" dirty="0">
                        <a:solidFill>
                          <a:srgbClr val="FFFFFF"/>
                        </a:solidFill>
                        <a:latin typeface="Calibri"/>
                      </a:rPr>
                    </a:br>
                    <a:r>
                      <a:rPr lang="en-US" sz="1000" b="1" dirty="0">
                        <a:solidFill>
                          <a:srgbClr val="FFFFFF"/>
                        </a:solidFill>
                        <a:latin typeface="Calibri"/>
                      </a:rPr>
                      <a:t>Peak Sales</a:t>
                    </a:r>
                  </a:p>
                  <a:p>
                    <a:pPr algn="ctr" fontAlgn="t">
                      <a:defRPr/>
                    </a:pPr>
                    <a:r>
                      <a:rPr lang="en-US" sz="1000" dirty="0">
                        <a:solidFill>
                          <a:srgbClr val="FFFFFF"/>
                        </a:solidFill>
                        <a:latin typeface="Calibri"/>
                      </a:rPr>
                      <a:t> </a:t>
                    </a:r>
                    <a:r>
                      <a:rPr lang="en-US" sz="1000" b="1" dirty="0">
                        <a:solidFill>
                          <a:srgbClr val="FFFFFF"/>
                        </a:solidFill>
                        <a:latin typeface="Calibri"/>
                      </a:rPr>
                      <a:t>Sales Decline</a:t>
                    </a:r>
                    <a:br>
                      <a:rPr lang="en-US" sz="1000" dirty="0">
                        <a:solidFill>
                          <a:srgbClr val="FFFFFF"/>
                        </a:solidFill>
                        <a:latin typeface="Calibri"/>
                      </a:rPr>
                    </a:br>
                    <a:endParaRPr lang="en-US" sz="1000" dirty="0">
                      <a:solidFill>
                        <a:srgbClr val="FFFFFF"/>
                      </a:solidFill>
                      <a:latin typeface="Calibri"/>
                    </a:endParaRPr>
                  </a:p>
                </p:txBody>
              </p:sp>
              <p:sp>
                <p:nvSpPr>
                  <p:cNvPr id="11" name="Line Callout 1 (Border and Accent Bar) 10"/>
                  <p:cNvSpPr/>
                  <p:nvPr/>
                </p:nvSpPr>
                <p:spPr bwMode="auto">
                  <a:xfrm rot="5400000">
                    <a:off x="7061941" y="4251545"/>
                    <a:ext cx="1716979" cy="1080000"/>
                  </a:xfrm>
                  <a:prstGeom prst="accentBorderCallout1">
                    <a:avLst>
                      <a:gd name="adj1" fmla="val 50561"/>
                      <a:gd name="adj2" fmla="val -2561"/>
                      <a:gd name="adj3" fmla="val 51175"/>
                      <a:gd name="adj4" fmla="val -11854"/>
                    </a:avLst>
                  </a:prstGeom>
                  <a:solidFill>
                    <a:schemeClr val="accent6"/>
                  </a:solidFill>
                  <a:ln>
                    <a:headEnd type="none" w="sm" len="sm"/>
                    <a:tailEnd type="none" w="sm" len="sm"/>
                  </a:ln>
                </p:spPr>
                <p:style>
                  <a:lnRef idx="3">
                    <a:schemeClr val="lt1"/>
                  </a:lnRef>
                  <a:fillRef idx="1">
                    <a:schemeClr val="accent2"/>
                  </a:fillRef>
                  <a:effectRef idx="1">
                    <a:schemeClr val="accent2"/>
                  </a:effectRef>
                  <a:fontRef idx="minor">
                    <a:schemeClr val="lt1"/>
                  </a:fontRef>
                </p:style>
                <p:txBody>
                  <a:bodyPr vert="vert270"/>
                  <a:lstStyle/>
                  <a:p>
                    <a:pPr algn="ctr" fontAlgn="t">
                      <a:defRPr/>
                    </a:pPr>
                    <a:r>
                      <a:rPr lang="en-US" sz="1000" b="1" dirty="0">
                        <a:solidFill>
                          <a:srgbClr val="FFFFFF"/>
                        </a:solidFill>
                        <a:latin typeface="Calibri"/>
                      </a:rPr>
                      <a:t>Stop sales</a:t>
                    </a:r>
                  </a:p>
                  <a:p>
                    <a:pPr algn="ctr" fontAlgn="t">
                      <a:defRPr/>
                    </a:pPr>
                    <a:r>
                      <a:rPr lang="en-US" sz="1000" b="1" dirty="0">
                        <a:solidFill>
                          <a:srgbClr val="FFFFFF"/>
                        </a:solidFill>
                        <a:latin typeface="Calibri"/>
                      </a:rPr>
                      <a:t>Elimination of inventory </a:t>
                    </a:r>
                  </a:p>
                </p:txBody>
              </p:sp>
              <p:sp>
                <p:nvSpPr>
                  <p:cNvPr id="12" name="TextBox 11"/>
                  <p:cNvSpPr txBox="1">
                    <a:spLocks noChangeArrowheads="1"/>
                  </p:cNvSpPr>
                  <p:nvPr/>
                </p:nvSpPr>
                <p:spPr bwMode="auto">
                  <a:xfrm>
                    <a:off x="464260" y="2925537"/>
                    <a:ext cx="3443473" cy="438350"/>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40000" dist="20000" dir="5400000" rotWithShape="0">
                      <a:srgbClr val="000000">
                        <a:alpha val="37999"/>
                      </a:srgbClr>
                    </a:outerShdw>
                  </a:effectLst>
                </p:spPr>
                <p:txBody>
                  <a:bodyPr wrap="square">
                    <a:spAutoFit/>
                  </a:bodyPr>
                  <a:lstStyle/>
                  <a:p>
                    <a:pPr algn="ctr">
                      <a:defRPr/>
                    </a:pPr>
                    <a:r>
                      <a:rPr lang="en-US" sz="1100" kern="0" dirty="0">
                        <a:solidFill>
                          <a:sysClr val="windowText" lastClr="000000"/>
                        </a:solidFill>
                        <a:latin typeface="Arial" pitchFamily="34" charset="0"/>
                        <a:cs typeface="Arial" pitchFamily="34" charset="0"/>
                      </a:rPr>
                      <a:t>Breeding &amp; Selection</a:t>
                    </a:r>
                  </a:p>
                  <a:p>
                    <a:pPr algn="ctr">
                      <a:defRPr/>
                    </a:pPr>
                    <a:endParaRPr lang="en-US" sz="1100" kern="0" dirty="0">
                      <a:solidFill>
                        <a:sysClr val="windowText" lastClr="000000"/>
                      </a:solidFill>
                      <a:latin typeface="Arial" pitchFamily="34" charset="0"/>
                      <a:cs typeface="Arial" pitchFamily="34" charset="0"/>
                    </a:endParaRPr>
                  </a:p>
                </p:txBody>
              </p:sp>
              <p:sp>
                <p:nvSpPr>
                  <p:cNvPr id="13" name="TextBox 12"/>
                  <p:cNvSpPr txBox="1">
                    <a:spLocks noChangeArrowheads="1"/>
                  </p:cNvSpPr>
                  <p:nvPr/>
                </p:nvSpPr>
                <p:spPr bwMode="auto">
                  <a:xfrm>
                    <a:off x="3907732" y="2925537"/>
                    <a:ext cx="2294920" cy="438350"/>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40000" dist="20000" dir="5400000" rotWithShape="0">
                      <a:srgbClr val="000000">
                        <a:alpha val="37999"/>
                      </a:srgbClr>
                    </a:outerShdw>
                  </a:effectLst>
                </p:spPr>
                <p:txBody>
                  <a:bodyPr>
                    <a:spAutoFit/>
                  </a:bodyPr>
                  <a:lstStyle/>
                  <a:p>
                    <a:pPr algn="ctr">
                      <a:defRPr/>
                    </a:pPr>
                    <a:r>
                      <a:rPr lang="en-US" sz="1100" kern="0" dirty="0">
                        <a:solidFill>
                          <a:sysClr val="windowText" lastClr="000000"/>
                        </a:solidFill>
                        <a:latin typeface="Arial" pitchFamily="34" charset="0"/>
                        <a:cs typeface="Arial" pitchFamily="34" charset="0"/>
                      </a:rPr>
                      <a:t>Product Evaluation </a:t>
                    </a:r>
                    <a:br>
                      <a:rPr lang="en-US" sz="1100" kern="0" dirty="0">
                        <a:solidFill>
                          <a:sysClr val="windowText" lastClr="000000"/>
                        </a:solidFill>
                        <a:latin typeface="Arial" pitchFamily="34" charset="0"/>
                        <a:cs typeface="Arial" pitchFamily="34" charset="0"/>
                      </a:rPr>
                    </a:br>
                    <a:r>
                      <a:rPr lang="en-US" sz="1100" kern="0" dirty="0">
                        <a:solidFill>
                          <a:sysClr val="windowText" lastClr="000000"/>
                        </a:solidFill>
                        <a:latin typeface="Arial" pitchFamily="34" charset="0"/>
                        <a:cs typeface="Arial" pitchFamily="34" charset="0"/>
                      </a:rPr>
                      <a:t>and Scale-up</a:t>
                    </a:r>
                  </a:p>
                </p:txBody>
              </p:sp>
              <p:sp>
                <p:nvSpPr>
                  <p:cNvPr id="14" name="TextBox 13"/>
                  <p:cNvSpPr txBox="1">
                    <a:spLocks noChangeArrowheads="1"/>
                  </p:cNvSpPr>
                  <p:nvPr/>
                </p:nvSpPr>
                <p:spPr bwMode="auto">
                  <a:xfrm>
                    <a:off x="6202652" y="2925537"/>
                    <a:ext cx="2293205" cy="438350"/>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40000" dist="20000" dir="5400000" rotWithShape="0">
                      <a:srgbClr val="000000">
                        <a:alpha val="37999"/>
                      </a:srgbClr>
                    </a:outerShdw>
                  </a:effectLst>
                </p:spPr>
                <p:txBody>
                  <a:bodyPr>
                    <a:spAutoFit/>
                  </a:bodyPr>
                  <a:lstStyle/>
                  <a:p>
                    <a:pPr algn="ctr">
                      <a:defRPr/>
                    </a:pPr>
                    <a:r>
                      <a:rPr lang="en-US" sz="1100" kern="0" dirty="0">
                        <a:solidFill>
                          <a:sysClr val="windowText" lastClr="000000"/>
                        </a:solidFill>
                        <a:latin typeface="Arial" pitchFamily="34" charset="0"/>
                        <a:cs typeface="Arial" pitchFamily="34" charset="0"/>
                      </a:rPr>
                      <a:t>Life Cycle Management</a:t>
                    </a:r>
                  </a:p>
                  <a:p>
                    <a:pPr algn="ctr">
                      <a:defRPr/>
                    </a:pPr>
                    <a:endParaRPr lang="en-US" sz="1100" kern="0" dirty="0">
                      <a:solidFill>
                        <a:sysClr val="windowText" lastClr="000000"/>
                      </a:solidFill>
                      <a:latin typeface="Arial" pitchFamily="34" charset="0"/>
                      <a:cs typeface="Arial" pitchFamily="34" charset="0"/>
                    </a:endParaRPr>
                  </a:p>
                </p:txBody>
              </p:sp>
              <p:sp>
                <p:nvSpPr>
                  <p:cNvPr id="24" name="Rounded Rectangle 23"/>
                  <p:cNvSpPr/>
                  <p:nvPr/>
                </p:nvSpPr>
                <p:spPr bwMode="auto">
                  <a:xfrm>
                    <a:off x="-49205" y="1352532"/>
                    <a:ext cx="895328" cy="1295226"/>
                  </a:xfrm>
                  <a:prstGeom prst="roundRect">
                    <a:avLst/>
                  </a:prstGeom>
                  <a:solidFill>
                    <a:schemeClr val="bg1">
                      <a:lumMod val="95000"/>
                    </a:schemeClr>
                  </a:solidFill>
                  <a:ln w="6350" cap="flat" cmpd="sng" algn="ctr">
                    <a:solidFill>
                      <a:srgbClr val="FF0000"/>
                    </a:solidFill>
                    <a:prstDash val="solid"/>
                    <a:round/>
                    <a:headEnd type="none" w="sm" len="sm"/>
                    <a:tailEnd type="none" w="sm" len="sm"/>
                  </a:ln>
                  <a:effectLst/>
                </p:spPr>
                <p:txBody>
                  <a:bodyPr lIns="0" tIns="0" rIns="0" bIns="0"/>
                  <a:lstStyle/>
                  <a:p>
                    <a:pPr algn="ctr" fontAlgn="ctr">
                      <a:defRPr/>
                    </a:pPr>
                    <a:r>
                      <a:rPr lang="de-CH" sz="1000" b="1" dirty="0">
                        <a:solidFill>
                          <a:srgbClr val="000000"/>
                        </a:solidFill>
                        <a:latin typeface="Calibri"/>
                        <a:cs typeface="Arial" pitchFamily="34" charset="0"/>
                      </a:rPr>
                      <a:t>Investment</a:t>
                    </a:r>
                    <a:br>
                      <a:rPr lang="de-CH" sz="1000" b="1" dirty="0">
                        <a:solidFill>
                          <a:srgbClr val="000000"/>
                        </a:solidFill>
                        <a:latin typeface="Calibri"/>
                        <a:cs typeface="Arial" pitchFamily="34" charset="0"/>
                      </a:rPr>
                    </a:br>
                    <a:r>
                      <a:rPr lang="de-CH" sz="1000" b="1" dirty="0">
                        <a:solidFill>
                          <a:srgbClr val="000000"/>
                        </a:solidFill>
                        <a:latin typeface="Calibri"/>
                        <a:cs typeface="Arial" pitchFamily="34" charset="0"/>
                      </a:rPr>
                      <a:t>Decision</a:t>
                    </a:r>
                    <a:br>
                      <a:rPr lang="de-CH" sz="1000" b="1" dirty="0">
                        <a:solidFill>
                          <a:srgbClr val="000000"/>
                        </a:solidFill>
                        <a:latin typeface="Calibri"/>
                        <a:cs typeface="Arial" pitchFamily="34" charset="0"/>
                      </a:rPr>
                    </a:br>
                    <a:endParaRPr lang="en-US" sz="1000" b="1" dirty="0">
                      <a:solidFill>
                        <a:srgbClr val="000000"/>
                      </a:solidFill>
                      <a:latin typeface="Calibri"/>
                      <a:cs typeface="Arial" pitchFamily="34" charset="0"/>
                    </a:endParaRPr>
                  </a:p>
                  <a:p>
                    <a:pPr algn="ctr" fontAlgn="ctr">
                      <a:defRPr/>
                    </a:pPr>
                    <a:r>
                      <a:rPr lang="en-US" sz="800" dirty="0">
                        <a:solidFill>
                          <a:srgbClr val="000000"/>
                        </a:solidFill>
                        <a:latin typeface="Calibri"/>
                        <a:cs typeface="Arial" pitchFamily="34" charset="0"/>
                      </a:rPr>
                      <a:t>Initiation of research on germplasm aligned to the product concept</a:t>
                    </a:r>
                  </a:p>
                </p:txBody>
              </p:sp>
              <p:sp>
                <p:nvSpPr>
                  <p:cNvPr id="27" name="Rounded Rectangle 26"/>
                  <p:cNvSpPr/>
                  <p:nvPr/>
                </p:nvSpPr>
                <p:spPr bwMode="auto">
                  <a:xfrm>
                    <a:off x="3472075" y="1341227"/>
                    <a:ext cx="1214352" cy="1295226"/>
                  </a:xfrm>
                  <a:prstGeom prst="roundRect">
                    <a:avLst/>
                  </a:prstGeom>
                  <a:solidFill>
                    <a:schemeClr val="bg1">
                      <a:lumMod val="95000"/>
                    </a:schemeClr>
                  </a:solidFill>
                  <a:ln w="6350" cap="flat" cmpd="sng" algn="ctr">
                    <a:solidFill>
                      <a:srgbClr val="FF0000"/>
                    </a:solidFill>
                    <a:prstDash val="solid"/>
                    <a:round/>
                    <a:headEnd type="none" w="sm" len="sm"/>
                    <a:tailEnd type="none" w="sm" len="sm"/>
                  </a:ln>
                  <a:effectLst/>
                </p:spPr>
                <p:txBody>
                  <a:bodyPr lIns="0" tIns="0" rIns="0" bIns="0"/>
                  <a:lstStyle/>
                  <a:p>
                    <a:pPr algn="ctr" fontAlgn="t">
                      <a:defRPr/>
                    </a:pPr>
                    <a:r>
                      <a:rPr lang="en-US" sz="1000" b="1" dirty="0">
                        <a:solidFill>
                          <a:srgbClr val="000000"/>
                        </a:solidFill>
                        <a:latin typeface="Calibri"/>
                        <a:cs typeface="Arial" pitchFamily="34" charset="0"/>
                      </a:rPr>
                      <a:t>Commercial</a:t>
                    </a:r>
                  </a:p>
                  <a:p>
                    <a:pPr algn="ctr" fontAlgn="t">
                      <a:defRPr/>
                    </a:pPr>
                    <a:r>
                      <a:rPr lang="en-US" sz="1000" b="1" dirty="0">
                        <a:solidFill>
                          <a:srgbClr val="000000"/>
                        </a:solidFill>
                        <a:latin typeface="Calibri"/>
                        <a:cs typeface="Arial" pitchFamily="34" charset="0"/>
                      </a:rPr>
                      <a:t>Candidates </a:t>
                    </a:r>
                  </a:p>
                  <a:p>
                    <a:pPr algn="ctr" fontAlgn="t">
                      <a:defRPr/>
                    </a:pPr>
                    <a:br>
                      <a:rPr lang="en-US" sz="800" dirty="0">
                        <a:solidFill>
                          <a:srgbClr val="000000"/>
                        </a:solidFill>
                        <a:latin typeface="Calibri"/>
                        <a:cs typeface="Arial" pitchFamily="34" charset="0"/>
                      </a:rPr>
                    </a:br>
                    <a:r>
                      <a:rPr lang="en-US" sz="800" dirty="0">
                        <a:solidFill>
                          <a:srgbClr val="000000"/>
                        </a:solidFill>
                        <a:latin typeface="Calibri"/>
                        <a:cs typeface="Arial" pitchFamily="34" charset="0"/>
                      </a:rPr>
                      <a:t>selected </a:t>
                    </a:r>
                  </a:p>
                  <a:p>
                    <a:pPr algn="ctr" fontAlgn="t">
                      <a:defRPr/>
                    </a:pPr>
                    <a:r>
                      <a:rPr lang="en-US" sz="800" dirty="0">
                        <a:solidFill>
                          <a:srgbClr val="000000"/>
                        </a:solidFill>
                        <a:latin typeface="Calibri"/>
                        <a:cs typeface="Arial" pitchFamily="34" charset="0"/>
                      </a:rPr>
                      <a:t>requiring characterization, scaling-up and  regulatory approval</a:t>
                    </a:r>
                  </a:p>
                </p:txBody>
              </p:sp>
              <p:sp>
                <p:nvSpPr>
                  <p:cNvPr id="29" name="Rounded Rectangle 28"/>
                  <p:cNvSpPr/>
                  <p:nvPr/>
                </p:nvSpPr>
                <p:spPr bwMode="auto">
                  <a:xfrm>
                    <a:off x="5789292" y="1352532"/>
                    <a:ext cx="893613" cy="1295226"/>
                  </a:xfrm>
                  <a:prstGeom prst="roundRect">
                    <a:avLst/>
                  </a:prstGeom>
                  <a:solidFill>
                    <a:schemeClr val="bg1">
                      <a:lumMod val="95000"/>
                    </a:schemeClr>
                  </a:solidFill>
                  <a:ln w="6350" cap="flat" cmpd="sng" algn="ctr">
                    <a:solidFill>
                      <a:srgbClr val="FF0000"/>
                    </a:solidFill>
                    <a:prstDash val="solid"/>
                    <a:round/>
                    <a:headEnd type="none" w="sm" len="sm"/>
                    <a:tailEnd type="none" w="sm" len="sm"/>
                  </a:ln>
                  <a:effectLst/>
                </p:spPr>
                <p:txBody>
                  <a:bodyPr lIns="0" tIns="0" rIns="0" bIns="0"/>
                  <a:lstStyle/>
                  <a:p>
                    <a:pPr algn="ctr" fontAlgn="t">
                      <a:defRPr/>
                    </a:pPr>
                    <a:r>
                      <a:rPr lang="en-US" sz="1000" b="1" dirty="0">
                        <a:solidFill>
                          <a:srgbClr val="000000"/>
                        </a:solidFill>
                        <a:latin typeface="Calibri"/>
                        <a:cs typeface="Arial" pitchFamily="34" charset="0"/>
                      </a:rPr>
                      <a:t>Product</a:t>
                    </a:r>
                  </a:p>
                  <a:p>
                    <a:pPr algn="ctr" fontAlgn="t">
                      <a:defRPr/>
                    </a:pPr>
                    <a:r>
                      <a:rPr lang="en-US" sz="1000" b="1" dirty="0">
                        <a:solidFill>
                          <a:srgbClr val="000000"/>
                        </a:solidFill>
                        <a:latin typeface="Calibri"/>
                        <a:cs typeface="Arial" pitchFamily="34" charset="0"/>
                      </a:rPr>
                      <a:t>Launch </a:t>
                    </a:r>
                  </a:p>
                  <a:p>
                    <a:pPr algn="ctr" fontAlgn="t">
                      <a:defRPr/>
                    </a:pPr>
                    <a:endParaRPr lang="en-US" sz="800" dirty="0">
                      <a:solidFill>
                        <a:srgbClr val="000000"/>
                      </a:solidFill>
                      <a:latin typeface="Calibri"/>
                      <a:cs typeface="Arial" pitchFamily="34" charset="0"/>
                    </a:endParaRPr>
                  </a:p>
                  <a:p>
                    <a:pPr algn="ctr" fontAlgn="t">
                      <a:defRPr/>
                    </a:pPr>
                    <a:r>
                      <a:rPr lang="en-US" sz="800" dirty="0">
                        <a:solidFill>
                          <a:srgbClr val="000000"/>
                        </a:solidFill>
                        <a:latin typeface="Calibri"/>
                        <a:cs typeface="Arial" pitchFamily="34" charset="0"/>
                      </a:rPr>
                      <a:t>of specific products in specific market segments</a:t>
                    </a:r>
                  </a:p>
                </p:txBody>
              </p:sp>
              <p:sp>
                <p:nvSpPr>
                  <p:cNvPr id="31" name="Rounded Rectangle 30"/>
                  <p:cNvSpPr/>
                  <p:nvPr/>
                </p:nvSpPr>
                <p:spPr bwMode="auto">
                  <a:xfrm>
                    <a:off x="7849232" y="1352532"/>
                    <a:ext cx="1030827" cy="1295226"/>
                  </a:xfrm>
                  <a:prstGeom prst="roundRect">
                    <a:avLst/>
                  </a:prstGeom>
                  <a:solidFill>
                    <a:schemeClr val="bg1">
                      <a:lumMod val="95000"/>
                    </a:schemeClr>
                  </a:solidFill>
                  <a:ln w="6350" cap="flat" cmpd="sng" algn="ctr">
                    <a:solidFill>
                      <a:srgbClr val="FF0000"/>
                    </a:solidFill>
                    <a:prstDash val="solid"/>
                    <a:round/>
                    <a:headEnd type="none" w="sm" len="sm"/>
                    <a:tailEnd type="none" w="sm" len="sm"/>
                  </a:ln>
                  <a:effectLst/>
                </p:spPr>
                <p:txBody>
                  <a:bodyPr lIns="0" tIns="0" rIns="0" bIns="0"/>
                  <a:lstStyle/>
                  <a:p>
                    <a:pPr algn="ctr" fontAlgn="ctr">
                      <a:defRPr/>
                    </a:pPr>
                    <a:r>
                      <a:rPr lang="de-CH" sz="1000" b="1" dirty="0">
                        <a:solidFill>
                          <a:srgbClr val="000000"/>
                        </a:solidFill>
                        <a:latin typeface="Calibri"/>
                        <a:cs typeface="Arial" pitchFamily="34" charset="0"/>
                      </a:rPr>
                      <a:t>Product discontinuation</a:t>
                    </a:r>
                    <a:endParaRPr lang="en-US" sz="1000" b="1" dirty="0">
                      <a:solidFill>
                        <a:srgbClr val="000000"/>
                      </a:solidFill>
                      <a:latin typeface="Calibri"/>
                      <a:cs typeface="Arial" pitchFamily="34" charset="0"/>
                    </a:endParaRPr>
                  </a:p>
                  <a:p>
                    <a:pPr algn="ctr" fontAlgn="ctr">
                      <a:defRPr/>
                    </a:pPr>
                    <a:endParaRPr lang="en-US" sz="800" dirty="0">
                      <a:solidFill>
                        <a:srgbClr val="000000"/>
                      </a:solidFill>
                      <a:latin typeface="Calibri"/>
                      <a:cs typeface="Arial" pitchFamily="34" charset="0"/>
                    </a:endParaRPr>
                  </a:p>
                  <a:p>
                    <a:pPr algn="ctr" fontAlgn="ctr">
                      <a:defRPr/>
                    </a:pPr>
                    <a:r>
                      <a:rPr lang="en-US" sz="800" dirty="0">
                        <a:solidFill>
                          <a:srgbClr val="000000"/>
                        </a:solidFill>
                        <a:latin typeface="Calibri"/>
                        <a:cs typeface="Arial" pitchFamily="34" charset="0"/>
                      </a:rPr>
                      <a:t>Products that have completed discontinuation activities,  and stock removed from inventories  </a:t>
                    </a:r>
                  </a:p>
                </p:txBody>
              </p:sp>
              <p:cxnSp>
                <p:nvCxnSpPr>
                  <p:cNvPr id="59432" name="Straight Connector 32"/>
                  <p:cNvCxnSpPr>
                    <a:cxnSpLocks noChangeShapeType="1"/>
                  </p:cNvCxnSpPr>
                  <p:nvPr/>
                </p:nvCxnSpPr>
                <p:spPr bwMode="auto">
                  <a:xfrm flipV="1">
                    <a:off x="6209619" y="2637376"/>
                    <a:ext cx="0" cy="671676"/>
                  </a:xfrm>
                  <a:prstGeom prst="line">
                    <a:avLst/>
                  </a:prstGeom>
                  <a:noFill/>
                  <a:ln w="6350">
                    <a:solidFill>
                      <a:srgbClr val="C00000"/>
                    </a:solidFill>
                    <a:round/>
                    <a:headEnd type="none" w="sm" len="sm"/>
                    <a:tailEnd type="none" w="sm" len="sm"/>
                  </a:ln>
                  <a:extLst>
                    <a:ext uri="{909E8E84-426E-40DD-AFC4-6F175D3DCCD1}">
                      <a14:hiddenFill xmlns:a14="http://schemas.microsoft.com/office/drawing/2010/main">
                        <a:noFill/>
                      </a14:hiddenFill>
                    </a:ext>
                  </a:extLst>
                </p:spPr>
              </p:cxnSp>
              <p:cxnSp>
                <p:nvCxnSpPr>
                  <p:cNvPr id="59433" name="Straight Connector 33"/>
                  <p:cNvCxnSpPr>
                    <a:cxnSpLocks noChangeShapeType="1"/>
                  </p:cNvCxnSpPr>
                  <p:nvPr/>
                </p:nvCxnSpPr>
                <p:spPr bwMode="auto">
                  <a:xfrm flipV="1">
                    <a:off x="3921021" y="2636910"/>
                    <a:ext cx="0" cy="671675"/>
                  </a:xfrm>
                  <a:prstGeom prst="line">
                    <a:avLst/>
                  </a:prstGeom>
                  <a:noFill/>
                  <a:ln w="6350">
                    <a:solidFill>
                      <a:srgbClr val="C00000"/>
                    </a:solidFill>
                    <a:round/>
                    <a:headEnd type="none" w="sm" len="sm"/>
                    <a:tailEnd type="none" w="sm" len="sm"/>
                  </a:ln>
                  <a:extLst>
                    <a:ext uri="{909E8E84-426E-40DD-AFC4-6F175D3DCCD1}">
                      <a14:hiddenFill xmlns:a14="http://schemas.microsoft.com/office/drawing/2010/main">
                        <a:noFill/>
                      </a14:hiddenFill>
                    </a:ext>
                  </a:extLst>
                </p:spPr>
              </p:cxnSp>
              <p:cxnSp>
                <p:nvCxnSpPr>
                  <p:cNvPr id="59436" name="Straight Connector 36"/>
                  <p:cNvCxnSpPr>
                    <a:cxnSpLocks noChangeShapeType="1"/>
                  </p:cNvCxnSpPr>
                  <p:nvPr/>
                </p:nvCxnSpPr>
                <p:spPr bwMode="auto">
                  <a:xfrm flipH="1" flipV="1">
                    <a:off x="464258" y="2671806"/>
                    <a:ext cx="1" cy="671676"/>
                  </a:xfrm>
                  <a:prstGeom prst="line">
                    <a:avLst/>
                  </a:prstGeom>
                  <a:noFill/>
                  <a:ln w="6350">
                    <a:solidFill>
                      <a:srgbClr val="C00000"/>
                    </a:solidFill>
                    <a:round/>
                    <a:headEnd type="none" w="sm" len="sm"/>
                    <a:tailEnd type="none" w="sm" len="sm"/>
                  </a:ln>
                  <a:extLst>
                    <a:ext uri="{909E8E84-426E-40DD-AFC4-6F175D3DCCD1}">
                      <a14:hiddenFill xmlns:a14="http://schemas.microsoft.com/office/drawing/2010/main">
                        <a:noFill/>
                      </a14:hiddenFill>
                    </a:ext>
                  </a:extLst>
                </p:spPr>
              </p:cxnSp>
              <p:cxnSp>
                <p:nvCxnSpPr>
                  <p:cNvPr id="59437" name="Straight Connector 37"/>
                  <p:cNvCxnSpPr>
                    <a:cxnSpLocks noChangeShapeType="1"/>
                  </p:cNvCxnSpPr>
                  <p:nvPr/>
                </p:nvCxnSpPr>
                <p:spPr bwMode="auto">
                  <a:xfrm flipH="1" flipV="1">
                    <a:off x="8496700" y="2626995"/>
                    <a:ext cx="1" cy="681590"/>
                  </a:xfrm>
                  <a:prstGeom prst="line">
                    <a:avLst/>
                  </a:prstGeom>
                  <a:noFill/>
                  <a:ln w="6350">
                    <a:solidFill>
                      <a:srgbClr val="C00000"/>
                    </a:solidFill>
                    <a:round/>
                    <a:headEnd type="none" w="sm" len="sm"/>
                    <a:tailEnd type="none" w="sm" len="sm"/>
                  </a:ln>
                  <a:extLst>
                    <a:ext uri="{909E8E84-426E-40DD-AFC4-6F175D3DCCD1}">
                      <a14:hiddenFill xmlns:a14="http://schemas.microsoft.com/office/drawing/2010/main">
                        <a:noFill/>
                      </a14:hiddenFill>
                    </a:ext>
                  </a:extLst>
                </p:spPr>
              </p:cxnSp>
            </p:grpSp>
          </p:grpSp>
          <p:sp>
            <p:nvSpPr>
              <p:cNvPr id="81" name="TextBox 80"/>
              <p:cNvSpPr txBox="1">
                <a:spLocks noChangeArrowheads="1"/>
              </p:cNvSpPr>
              <p:nvPr/>
            </p:nvSpPr>
            <p:spPr bwMode="auto">
              <a:xfrm>
                <a:off x="-37954" y="3877658"/>
                <a:ext cx="1219676" cy="413154"/>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40000" dist="20000" dir="5400000" rotWithShape="0">
                  <a:srgbClr val="000000">
                    <a:alpha val="37999"/>
                  </a:srgbClr>
                </a:outerShdw>
              </a:effectLst>
            </p:spPr>
            <p:txBody>
              <a:bodyPr wrap="square">
                <a:spAutoFit/>
              </a:bodyPr>
              <a:lstStyle/>
              <a:p>
                <a:pPr algn="ctr">
                  <a:defRPr/>
                </a:pPr>
                <a:r>
                  <a:rPr lang="en-US" sz="1100" kern="0" dirty="0">
                    <a:solidFill>
                      <a:sysClr val="windowText" lastClr="000000"/>
                    </a:solidFill>
                    <a:latin typeface="Arial" pitchFamily="34" charset="0"/>
                    <a:cs typeface="Arial" pitchFamily="34" charset="0"/>
                  </a:rPr>
                  <a:t>Product concept</a:t>
                </a:r>
              </a:p>
              <a:p>
                <a:pPr algn="ctr">
                  <a:defRPr/>
                </a:pPr>
                <a:endParaRPr lang="en-US" sz="1100" kern="0" dirty="0">
                  <a:solidFill>
                    <a:sysClr val="windowText" lastClr="000000"/>
                  </a:solidFill>
                  <a:latin typeface="Arial" pitchFamily="34" charset="0"/>
                  <a:cs typeface="Arial" pitchFamily="34" charset="0"/>
                </a:endParaRPr>
              </a:p>
            </p:txBody>
          </p:sp>
        </p:grpSp>
      </p:grpSp>
      <p:grpSp>
        <p:nvGrpSpPr>
          <p:cNvPr id="59397" name="Group 94"/>
          <p:cNvGrpSpPr>
            <a:grpSpLocks/>
          </p:cNvGrpSpPr>
          <p:nvPr/>
        </p:nvGrpSpPr>
        <p:grpSpPr bwMode="auto">
          <a:xfrm>
            <a:off x="1577975" y="5821363"/>
            <a:ext cx="3830638" cy="836612"/>
            <a:chOff x="2534496" y="5517232"/>
            <a:chExt cx="3621679" cy="576064"/>
          </a:xfrm>
        </p:grpSpPr>
        <p:sp>
          <p:nvSpPr>
            <p:cNvPr id="96" name="TextBox 95"/>
            <p:cNvSpPr txBox="1"/>
            <p:nvPr/>
          </p:nvSpPr>
          <p:spPr>
            <a:xfrm>
              <a:off x="2534496" y="5517232"/>
              <a:ext cx="3621679" cy="576064"/>
            </a:xfrm>
            <a:prstGeom prst="rect">
              <a:avLst/>
            </a:prstGeom>
            <a:solidFill>
              <a:schemeClr val="bg1"/>
            </a:solidFill>
            <a:ln>
              <a:noFill/>
            </a:ln>
          </p:spPr>
          <p:txBody>
            <a:bodyPr>
              <a:normAutofit/>
            </a:bodyPr>
            <a:lstStyle/>
            <a:p>
              <a:pPr>
                <a:spcAft>
                  <a:spcPts val="600"/>
                </a:spcAft>
                <a:defRPr/>
              </a:pPr>
              <a:endParaRPr lang="en-US" sz="1050" dirty="0">
                <a:solidFill>
                  <a:srgbClr val="626469"/>
                </a:solidFill>
                <a:latin typeface="Arial" pitchFamily="34" charset="0"/>
                <a:cs typeface="Arial" pitchFamily="34" charset="0"/>
              </a:endParaRPr>
            </a:p>
            <a:p>
              <a:pPr>
                <a:spcAft>
                  <a:spcPts val="600"/>
                </a:spcAft>
                <a:defRPr/>
              </a:pPr>
              <a:r>
                <a:rPr lang="en-US" sz="1200" dirty="0">
                  <a:solidFill>
                    <a:prstClr val="black"/>
                  </a:solidFill>
                  <a:latin typeface="Arial" pitchFamily="34" charset="0"/>
                  <a:cs typeface="Arial" pitchFamily="34" charset="0"/>
                </a:rPr>
                <a:t>Key</a:t>
              </a:r>
              <a:r>
                <a:rPr lang="en-US" sz="1050" dirty="0">
                  <a:solidFill>
                    <a:srgbClr val="626469"/>
                  </a:solidFill>
                  <a:latin typeface="Arial" pitchFamily="34" charset="0"/>
                  <a:cs typeface="Arial" pitchFamily="34" charset="0"/>
                </a:rPr>
                <a:t>   </a:t>
              </a:r>
            </a:p>
            <a:p>
              <a:pPr>
                <a:spcAft>
                  <a:spcPts val="600"/>
                </a:spcAft>
                <a:defRPr/>
              </a:pPr>
              <a:endParaRPr lang="en-US" sz="1050" dirty="0">
                <a:solidFill>
                  <a:srgbClr val="626469"/>
                </a:solidFill>
                <a:latin typeface="Arial" pitchFamily="34" charset="0"/>
                <a:cs typeface="Arial" pitchFamily="34" charset="0"/>
              </a:endParaRPr>
            </a:p>
          </p:txBody>
        </p:sp>
        <p:sp>
          <p:nvSpPr>
            <p:cNvPr id="97" name="Rounded Rectangle 96"/>
            <p:cNvSpPr/>
            <p:nvPr/>
          </p:nvSpPr>
          <p:spPr bwMode="auto">
            <a:xfrm>
              <a:off x="4419630" y="5711804"/>
              <a:ext cx="615370" cy="252506"/>
            </a:xfrm>
            <a:prstGeom prst="roundRect">
              <a:avLst/>
            </a:prstGeom>
            <a:solidFill>
              <a:schemeClr val="bg1">
                <a:lumMod val="95000"/>
              </a:schemeClr>
            </a:solidFill>
            <a:ln w="6350" cap="flat" cmpd="sng" algn="ctr">
              <a:noFill/>
              <a:prstDash val="solid"/>
              <a:round/>
              <a:headEnd type="none" w="sm" len="sm"/>
              <a:tailEnd type="none" w="sm" len="sm"/>
            </a:ln>
            <a:effectLst/>
          </p:spPr>
          <p:txBody>
            <a:bodyPr lIns="0" tIns="0" rIns="0" bIns="0"/>
            <a:lstStyle/>
            <a:p>
              <a:pPr algn="ctr" fontAlgn="ctr">
                <a:defRPr/>
              </a:pPr>
              <a:r>
                <a:rPr lang="en-US" sz="900" b="1" dirty="0">
                  <a:solidFill>
                    <a:srgbClr val="000000"/>
                  </a:solidFill>
                  <a:latin typeface="Calibri"/>
                  <a:cs typeface="Arial" pitchFamily="34" charset="0"/>
                </a:rPr>
                <a:t>Stage Gate </a:t>
              </a:r>
              <a:r>
                <a:rPr lang="en-US" sz="800" dirty="0">
                  <a:solidFill>
                    <a:srgbClr val="000000"/>
                  </a:solidFill>
                  <a:latin typeface="Calibri"/>
                  <a:cs typeface="Arial" pitchFamily="34" charset="0"/>
                </a:rPr>
                <a:t>decision point </a:t>
              </a:r>
            </a:p>
          </p:txBody>
        </p:sp>
        <p:grpSp>
          <p:nvGrpSpPr>
            <p:cNvPr id="59402" name="Group 97"/>
            <p:cNvGrpSpPr>
              <a:grpSpLocks/>
            </p:cNvGrpSpPr>
            <p:nvPr/>
          </p:nvGrpSpPr>
          <p:grpSpPr bwMode="auto">
            <a:xfrm>
              <a:off x="2987824" y="5691740"/>
              <a:ext cx="736695" cy="227048"/>
              <a:chOff x="0" y="32944"/>
              <a:chExt cx="1264372" cy="505748"/>
            </a:xfrm>
          </p:grpSpPr>
          <p:sp>
            <p:nvSpPr>
              <p:cNvPr id="101" name="Chevron 100"/>
              <p:cNvSpPr/>
              <p:nvPr/>
            </p:nvSpPr>
            <p:spPr>
              <a:xfrm>
                <a:off x="-96" y="33809"/>
                <a:ext cx="1264799" cy="504018"/>
              </a:xfrm>
              <a:prstGeom prst="chevron">
                <a:avLst/>
              </a:prstGeom>
              <a:solidFill>
                <a:srgbClr val="9BBB59">
                  <a:lumMod val="75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102" name="Chevron 4"/>
              <p:cNvSpPr/>
              <p:nvPr/>
            </p:nvSpPr>
            <p:spPr>
              <a:xfrm>
                <a:off x="252349" y="33809"/>
                <a:ext cx="759910" cy="504018"/>
              </a:xfrm>
              <a:prstGeom prst="rect">
                <a:avLst/>
              </a:prstGeom>
              <a:ln>
                <a:noFill/>
              </a:ln>
            </p:spPr>
            <p:style>
              <a:lnRef idx="0">
                <a:scrgbClr r="0" g="0" b="0"/>
              </a:lnRef>
              <a:fillRef idx="0">
                <a:scrgbClr r="0" g="0" b="0"/>
              </a:fillRef>
              <a:effectRef idx="0">
                <a:scrgbClr r="0" g="0" b="0"/>
              </a:effectRef>
              <a:fontRef idx="minor">
                <a:schemeClr val="lt1"/>
              </a:fontRef>
            </p:style>
            <p:txBody>
              <a:bodyPr lIns="36005" tIns="12002" rIns="12002" bIns="12002" spcCol="1270" anchor="ctr"/>
              <a:lstStyle/>
              <a:p>
                <a:pPr algn="ctr" defTabSz="400050">
                  <a:lnSpc>
                    <a:spcPct val="90000"/>
                  </a:lnSpc>
                  <a:spcAft>
                    <a:spcPct val="35000"/>
                  </a:spcAft>
                  <a:defRPr/>
                </a:pPr>
                <a:r>
                  <a:rPr lang="en-US" sz="900" b="1" dirty="0">
                    <a:solidFill>
                      <a:sysClr val="window" lastClr="FFFFFF"/>
                    </a:solidFill>
                    <a:latin typeface="Calibri"/>
                  </a:rPr>
                  <a:t>Stage</a:t>
                </a:r>
              </a:p>
            </p:txBody>
          </p:sp>
        </p:grpSp>
        <p:sp>
          <p:nvSpPr>
            <p:cNvPr id="99" name="Line Callout 1 (Border and Accent Bar) 98"/>
            <p:cNvSpPr/>
            <p:nvPr/>
          </p:nvSpPr>
          <p:spPr bwMode="auto">
            <a:xfrm rot="5400000">
              <a:off x="5415293" y="5408981"/>
              <a:ext cx="273418" cy="879777"/>
            </a:xfrm>
            <a:prstGeom prst="accentBorderCallout1">
              <a:avLst>
                <a:gd name="adj1" fmla="val 50560"/>
                <a:gd name="adj2" fmla="val -8333"/>
                <a:gd name="adj3" fmla="val 50634"/>
                <a:gd name="adj4" fmla="val -28961"/>
              </a:avLst>
            </a:prstGeom>
            <a:solidFill>
              <a:schemeClr val="accent6"/>
            </a:solidFill>
            <a:ln>
              <a:noFill/>
              <a:headEnd type="none" w="sm" len="sm"/>
              <a:tailEnd type="none" w="sm" len="sm"/>
            </a:ln>
          </p:spPr>
          <p:style>
            <a:lnRef idx="3">
              <a:schemeClr val="lt1"/>
            </a:lnRef>
            <a:fillRef idx="1">
              <a:schemeClr val="accent2"/>
            </a:fillRef>
            <a:effectRef idx="1">
              <a:schemeClr val="accent2"/>
            </a:effectRef>
            <a:fontRef idx="minor">
              <a:schemeClr val="lt1"/>
            </a:fontRef>
          </p:style>
          <p:txBody>
            <a:bodyPr vert="vert270"/>
            <a:lstStyle/>
            <a:p>
              <a:pPr algn="ctr" fontAlgn="t">
                <a:defRPr/>
              </a:pPr>
              <a:r>
                <a:rPr lang="en-US" sz="900" b="1" dirty="0">
                  <a:solidFill>
                    <a:srgbClr val="FFFFFF"/>
                  </a:solidFill>
                  <a:latin typeface="Calibri"/>
                </a:rPr>
                <a:t>Stage activities</a:t>
              </a:r>
            </a:p>
          </p:txBody>
        </p:sp>
        <p:sp>
          <p:nvSpPr>
            <p:cNvPr id="100" name="TextBox 99"/>
            <p:cNvSpPr txBox="1">
              <a:spLocks noChangeArrowheads="1"/>
            </p:cNvSpPr>
            <p:nvPr/>
          </p:nvSpPr>
          <p:spPr bwMode="auto">
            <a:xfrm>
              <a:off x="3787750" y="5701966"/>
              <a:ext cx="558336" cy="254693"/>
            </a:xfrm>
            <a:prstGeom prst="rect">
              <a:avLst/>
            </a:prstGeom>
            <a:gradFill rotWithShape="1">
              <a:gsLst>
                <a:gs pos="0">
                  <a:srgbClr val="BCBCBC"/>
                </a:gs>
                <a:gs pos="35001">
                  <a:srgbClr val="D0D0D0"/>
                </a:gs>
                <a:gs pos="100000">
                  <a:srgbClr val="EDEDED"/>
                </a:gs>
              </a:gsLst>
              <a:lin ang="16200000" scaled="1"/>
            </a:gradFill>
            <a:ln>
              <a:noFill/>
            </a:ln>
            <a:effectLst>
              <a:outerShdw blurRad="40000" dist="20000" dir="5400000" rotWithShape="0">
                <a:srgbClr val="000000">
                  <a:alpha val="37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altLang="en-US" sz="900">
                  <a:solidFill>
                    <a:srgbClr val="000000"/>
                  </a:solidFill>
                </a:rPr>
                <a:t>Phase</a:t>
              </a:r>
            </a:p>
            <a:p>
              <a:pPr algn="ctr" eaLnBrk="1" hangingPunct="1"/>
              <a:endParaRPr lang="en-US" altLang="en-US" sz="900">
                <a:solidFill>
                  <a:srgbClr val="000000"/>
                </a:solidFill>
              </a:endParaRPr>
            </a:p>
          </p:txBody>
        </p:sp>
      </p:grpSp>
      <p:sp>
        <p:nvSpPr>
          <p:cNvPr id="59398" name="TextBox 103"/>
          <p:cNvSpPr txBox="1">
            <a:spLocks noChangeArrowheads="1"/>
          </p:cNvSpPr>
          <p:nvPr/>
        </p:nvSpPr>
        <p:spPr bwMode="auto">
          <a:xfrm>
            <a:off x="7818441" y="5989641"/>
            <a:ext cx="24622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600" dirty="0">
                <a:solidFill>
                  <a:prstClr val="black"/>
                </a:solidFill>
                <a:latin typeface="Calibri" charset="0"/>
                <a:ea typeface="Calibri" charset="0"/>
                <a:cs typeface="Calibri" charset="0"/>
              </a:rPr>
              <a:t>Modified version of</a:t>
            </a:r>
            <a:br>
              <a:rPr lang="en-US" altLang="en-US" sz="1600" dirty="0">
                <a:solidFill>
                  <a:prstClr val="black"/>
                </a:solidFill>
                <a:latin typeface="Calibri" charset="0"/>
                <a:ea typeface="Calibri" charset="0"/>
                <a:cs typeface="Calibri" charset="0"/>
              </a:rPr>
            </a:br>
            <a:r>
              <a:rPr lang="en-US" altLang="en-US" sz="1600" dirty="0">
                <a:solidFill>
                  <a:prstClr val="black"/>
                </a:solidFill>
                <a:latin typeface="Calibri" charset="0"/>
                <a:ea typeface="Calibri" charset="0"/>
                <a:cs typeface="Calibri" charset="0"/>
              </a:rPr>
              <a:t>Syngenta Seeds stage plan  </a:t>
            </a:r>
            <a:br>
              <a:rPr lang="en-US" altLang="en-US" sz="1600" dirty="0">
                <a:solidFill>
                  <a:prstClr val="black"/>
                </a:solidFill>
                <a:latin typeface="Calibri" charset="0"/>
                <a:ea typeface="Calibri" charset="0"/>
                <a:cs typeface="Calibri" charset="0"/>
              </a:rPr>
            </a:br>
            <a:endParaRPr lang="en-US" altLang="en-US" sz="1600" dirty="0">
              <a:solidFill>
                <a:prstClr val="black"/>
              </a:solidFill>
              <a:latin typeface="Calibri" charset="0"/>
              <a:ea typeface="Calibri" charset="0"/>
              <a:cs typeface="Calibri" charset="0"/>
            </a:endParaRPr>
          </a:p>
        </p:txBody>
      </p:sp>
      <p:sp>
        <p:nvSpPr>
          <p:cNvPr id="59399" name="TextBox 3"/>
          <p:cNvSpPr txBox="1">
            <a:spLocks noChangeArrowheads="1"/>
          </p:cNvSpPr>
          <p:nvPr/>
        </p:nvSpPr>
        <p:spPr bwMode="auto">
          <a:xfrm>
            <a:off x="1827213" y="863603"/>
            <a:ext cx="4183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2400" b="1">
                <a:solidFill>
                  <a:prstClr val="black"/>
                </a:solidFill>
              </a:rPr>
              <a:t>Line progression decisions</a:t>
            </a:r>
          </a:p>
        </p:txBody>
      </p:sp>
    </p:spTree>
    <p:extLst>
      <p:ext uri="{BB962C8B-B14F-4D97-AF65-F5344CB8AC3E}">
        <p14:creationId xmlns:p14="http://schemas.microsoft.com/office/powerpoint/2010/main" val="5577053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524001" y="330262"/>
            <a:ext cx="9143999" cy="866073"/>
          </a:xfrm>
        </p:spPr>
        <p:txBody>
          <a:bodyPr>
            <a:noAutofit/>
          </a:bodyPr>
          <a:lstStyle/>
          <a:p>
            <a:r>
              <a:rPr lang="en-US" altLang="en-US" sz="3600" b="1" dirty="0">
                <a:latin typeface="Calibri" charset="0"/>
                <a:ea typeface="Calibri" charset="0"/>
                <a:cs typeface="Calibri" charset="0"/>
              </a:rPr>
              <a:t>Critical Path Analysis Diagram with </a:t>
            </a:r>
            <a:br>
              <a:rPr lang="en-US" altLang="en-US" sz="3600" b="1" dirty="0">
                <a:latin typeface="Calibri" charset="0"/>
                <a:ea typeface="Calibri" charset="0"/>
                <a:cs typeface="Calibri" charset="0"/>
              </a:rPr>
            </a:br>
            <a:r>
              <a:rPr lang="en-US" altLang="en-US" sz="3600" b="1" dirty="0">
                <a:latin typeface="Calibri" charset="0"/>
                <a:ea typeface="Calibri" charset="0"/>
                <a:cs typeface="Calibri" charset="0"/>
              </a:rPr>
              <a:t>Risk Dependencies </a:t>
            </a:r>
          </a:p>
        </p:txBody>
      </p:sp>
      <p:grpSp>
        <p:nvGrpSpPr>
          <p:cNvPr id="3" name="Group 2"/>
          <p:cNvGrpSpPr/>
          <p:nvPr/>
        </p:nvGrpSpPr>
        <p:grpSpPr>
          <a:xfrm>
            <a:off x="1777891" y="1539174"/>
            <a:ext cx="8593138" cy="5092700"/>
            <a:chOff x="238125" y="1208088"/>
            <a:chExt cx="8593138" cy="5092700"/>
          </a:xfrm>
        </p:grpSpPr>
        <p:grpSp>
          <p:nvGrpSpPr>
            <p:cNvPr id="60419" name="Group 8"/>
            <p:cNvGrpSpPr>
              <a:grpSpLocks/>
            </p:cNvGrpSpPr>
            <p:nvPr/>
          </p:nvGrpSpPr>
          <p:grpSpPr bwMode="auto">
            <a:xfrm>
              <a:off x="269875" y="1208088"/>
              <a:ext cx="8545513" cy="514350"/>
              <a:chOff x="128" y="1383"/>
              <a:chExt cx="5137" cy="321"/>
            </a:xfrm>
          </p:grpSpPr>
          <p:sp>
            <p:nvSpPr>
              <p:cNvPr id="60472" name="Rectangle 9"/>
              <p:cNvSpPr>
                <a:spLocks noChangeArrowheads="1"/>
              </p:cNvSpPr>
              <p:nvPr/>
            </p:nvSpPr>
            <p:spPr bwMode="auto">
              <a:xfrm>
                <a:off x="986" y="1383"/>
                <a:ext cx="4279" cy="321"/>
              </a:xfrm>
              <a:prstGeom prst="rect">
                <a:avLst/>
              </a:prstGeom>
              <a:solidFill>
                <a:srgbClr val="BCFCBC"/>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3778" tIns="46889" rIns="93778" bIns="46889" anchor="ctr"/>
              <a:lstStyle>
                <a:lvl1pPr defTabSz="954088" eaLnBrk="0" hangingPunct="0">
                  <a:defRPr>
                    <a:solidFill>
                      <a:schemeClr val="tx1"/>
                    </a:solidFill>
                    <a:latin typeface="Arial" charset="0"/>
                    <a:ea typeface="Arial" charset="0"/>
                    <a:cs typeface="Arial" charset="0"/>
                  </a:defRPr>
                </a:lvl1pPr>
                <a:lvl2pPr marL="742950" indent="-285750" defTabSz="954088" eaLnBrk="0" hangingPunct="0">
                  <a:defRPr>
                    <a:solidFill>
                      <a:schemeClr val="tx1"/>
                    </a:solidFill>
                    <a:latin typeface="Arial" charset="0"/>
                    <a:ea typeface="Arial" charset="0"/>
                    <a:cs typeface="Arial" charset="0"/>
                  </a:defRPr>
                </a:lvl2pPr>
                <a:lvl3pPr marL="1143000" indent="-228600" defTabSz="954088" eaLnBrk="0" hangingPunct="0">
                  <a:defRPr>
                    <a:solidFill>
                      <a:schemeClr val="tx1"/>
                    </a:solidFill>
                    <a:latin typeface="Arial" charset="0"/>
                    <a:ea typeface="Arial" charset="0"/>
                    <a:cs typeface="Arial" charset="0"/>
                  </a:defRPr>
                </a:lvl3pPr>
                <a:lvl4pPr marL="1600200" indent="-228600" defTabSz="954088" eaLnBrk="0" hangingPunct="0">
                  <a:defRPr>
                    <a:solidFill>
                      <a:schemeClr val="tx1"/>
                    </a:solidFill>
                    <a:latin typeface="Arial" charset="0"/>
                    <a:ea typeface="Arial" charset="0"/>
                    <a:cs typeface="Arial" charset="0"/>
                  </a:defRPr>
                </a:lvl4pPr>
                <a:lvl5pPr marL="2057400" indent="-228600" defTabSz="954088" eaLnBrk="0" hangingPunct="0">
                  <a:defRPr>
                    <a:solidFill>
                      <a:schemeClr val="tx1"/>
                    </a:solidFill>
                    <a:latin typeface="Arial" charset="0"/>
                    <a:ea typeface="Arial" charset="0"/>
                    <a:cs typeface="Arial" charset="0"/>
                  </a:defRPr>
                </a:lvl5pPr>
                <a:lvl6pPr marL="2514600" indent="-228600" defTabSz="95408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5408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5408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54088"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nSpc>
                    <a:spcPct val="85000"/>
                  </a:lnSpc>
                </a:pPr>
                <a:r>
                  <a:rPr lang="de-CH" altLang="en-US" sz="2000" b="1" dirty="0">
                    <a:solidFill>
                      <a:prstClr val="black"/>
                    </a:solidFill>
                    <a:latin typeface="Calibri" charset="0"/>
                    <a:ea typeface="Calibri" charset="0"/>
                    <a:cs typeface="Calibri" charset="0"/>
                  </a:rPr>
                  <a:t>New </a:t>
                </a:r>
                <a:r>
                  <a:rPr lang="en-US" altLang="en-US" sz="2000" b="1" dirty="0">
                    <a:solidFill>
                      <a:prstClr val="black"/>
                    </a:solidFill>
                    <a:latin typeface="Calibri" charset="0"/>
                    <a:ea typeface="Calibri" charset="0"/>
                    <a:cs typeface="Calibri" charset="0"/>
                  </a:rPr>
                  <a:t>variety breeding </a:t>
                </a:r>
                <a:r>
                  <a:rPr lang="de-CH" altLang="en-US" sz="2000" b="1" dirty="0">
                    <a:solidFill>
                      <a:prstClr val="black"/>
                    </a:solidFill>
                    <a:latin typeface="Calibri" charset="0"/>
                    <a:ea typeface="Calibri" charset="0"/>
                    <a:cs typeface="Calibri" charset="0"/>
                  </a:rPr>
                  <a:t>programme</a:t>
                </a:r>
                <a:endParaRPr lang="en-GB" altLang="en-US" sz="2000" b="1" dirty="0">
                  <a:solidFill>
                    <a:prstClr val="black"/>
                  </a:solidFill>
                  <a:latin typeface="Calibri" charset="0"/>
                  <a:ea typeface="Calibri" charset="0"/>
                  <a:cs typeface="Calibri" charset="0"/>
                </a:endParaRPr>
              </a:p>
            </p:txBody>
          </p:sp>
          <p:sp>
            <p:nvSpPr>
              <p:cNvPr id="60473" name="Rectangle 10"/>
              <p:cNvSpPr>
                <a:spLocks noChangeArrowheads="1"/>
              </p:cNvSpPr>
              <p:nvPr/>
            </p:nvSpPr>
            <p:spPr bwMode="auto">
              <a:xfrm>
                <a:off x="128" y="1383"/>
                <a:ext cx="860" cy="321"/>
              </a:xfrm>
              <a:prstGeom prst="rect">
                <a:avLst/>
              </a:prstGeom>
              <a:solidFill>
                <a:srgbClr val="BCFCBC"/>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3778" tIns="46889" rIns="93778" bIns="46889" anchor="ctr"/>
              <a:lstStyle>
                <a:lvl1pPr defTabSz="954088" eaLnBrk="0" hangingPunct="0">
                  <a:defRPr>
                    <a:solidFill>
                      <a:schemeClr val="tx1"/>
                    </a:solidFill>
                    <a:latin typeface="Arial" charset="0"/>
                    <a:ea typeface="Arial" charset="0"/>
                    <a:cs typeface="Arial" charset="0"/>
                  </a:defRPr>
                </a:lvl1pPr>
                <a:lvl2pPr marL="742950" indent="-285750" defTabSz="954088" eaLnBrk="0" hangingPunct="0">
                  <a:defRPr>
                    <a:solidFill>
                      <a:schemeClr val="tx1"/>
                    </a:solidFill>
                    <a:latin typeface="Arial" charset="0"/>
                    <a:ea typeface="Arial" charset="0"/>
                    <a:cs typeface="Arial" charset="0"/>
                  </a:defRPr>
                </a:lvl2pPr>
                <a:lvl3pPr marL="1143000" indent="-228600" defTabSz="954088" eaLnBrk="0" hangingPunct="0">
                  <a:defRPr>
                    <a:solidFill>
                      <a:schemeClr val="tx1"/>
                    </a:solidFill>
                    <a:latin typeface="Arial" charset="0"/>
                    <a:ea typeface="Arial" charset="0"/>
                    <a:cs typeface="Arial" charset="0"/>
                  </a:defRPr>
                </a:lvl3pPr>
                <a:lvl4pPr marL="1600200" indent="-228600" defTabSz="954088" eaLnBrk="0" hangingPunct="0">
                  <a:defRPr>
                    <a:solidFill>
                      <a:schemeClr val="tx1"/>
                    </a:solidFill>
                    <a:latin typeface="Arial" charset="0"/>
                    <a:ea typeface="Arial" charset="0"/>
                    <a:cs typeface="Arial" charset="0"/>
                  </a:defRPr>
                </a:lvl4pPr>
                <a:lvl5pPr marL="2057400" indent="-228600" defTabSz="954088" eaLnBrk="0" hangingPunct="0">
                  <a:defRPr>
                    <a:solidFill>
                      <a:schemeClr val="tx1"/>
                    </a:solidFill>
                    <a:latin typeface="Arial" charset="0"/>
                    <a:ea typeface="Arial" charset="0"/>
                    <a:cs typeface="Arial" charset="0"/>
                  </a:defRPr>
                </a:lvl5pPr>
                <a:lvl6pPr marL="2514600" indent="-228600" defTabSz="95408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5408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5408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54088"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nSpc>
                    <a:spcPct val="85000"/>
                  </a:lnSpc>
                </a:pPr>
                <a:br>
                  <a:rPr lang="de-CH" altLang="en-US" sz="2000" b="1">
                    <a:solidFill>
                      <a:prstClr val="black"/>
                    </a:solidFill>
                    <a:latin typeface="Calibri" charset="0"/>
                    <a:ea typeface="Calibri" charset="0"/>
                    <a:cs typeface="Calibri" charset="0"/>
                  </a:rPr>
                </a:br>
                <a:r>
                  <a:rPr lang="de-CH" altLang="en-US" sz="2000" b="1">
                    <a:solidFill>
                      <a:prstClr val="black"/>
                    </a:solidFill>
                    <a:latin typeface="Calibri" charset="0"/>
                    <a:ea typeface="Calibri" charset="0"/>
                    <a:cs typeface="Calibri" charset="0"/>
                  </a:rPr>
                  <a:t>Activity</a:t>
                </a:r>
              </a:p>
              <a:p>
                <a:pPr eaLnBrk="1" hangingPunct="1">
                  <a:lnSpc>
                    <a:spcPct val="85000"/>
                  </a:lnSpc>
                </a:pPr>
                <a:r>
                  <a:rPr lang="de-CH" altLang="en-US" sz="2000" b="1">
                    <a:solidFill>
                      <a:prstClr val="black"/>
                    </a:solidFill>
                    <a:latin typeface="Calibri" charset="0"/>
                    <a:ea typeface="Calibri" charset="0"/>
                    <a:cs typeface="Calibri" charset="0"/>
                  </a:rPr>
                  <a:t> </a:t>
                </a:r>
                <a:endParaRPr lang="en-GB" altLang="en-US" sz="2000" b="1">
                  <a:solidFill>
                    <a:prstClr val="black"/>
                  </a:solidFill>
                  <a:latin typeface="Calibri" charset="0"/>
                  <a:ea typeface="Calibri" charset="0"/>
                  <a:cs typeface="Calibri" charset="0"/>
                </a:endParaRPr>
              </a:p>
            </p:txBody>
          </p:sp>
        </p:grpSp>
        <p:sp>
          <p:nvSpPr>
            <p:cNvPr id="60420" name="Rectangle 43"/>
            <p:cNvSpPr>
              <a:spLocks noChangeArrowheads="1"/>
            </p:cNvSpPr>
            <p:nvPr/>
          </p:nvSpPr>
          <p:spPr bwMode="auto">
            <a:xfrm>
              <a:off x="254000" y="2549525"/>
              <a:ext cx="8577263" cy="3751263"/>
            </a:xfrm>
            <a:prstGeom prst="rect">
              <a:avLst/>
            </a:prstGeom>
            <a:gradFill rotWithShape="1">
              <a:gsLst>
                <a:gs pos="0">
                  <a:srgbClr val="BCFCBC"/>
                </a:gs>
                <a:gs pos="50000">
                  <a:srgbClr val="F4FFF4"/>
                </a:gs>
                <a:gs pos="100000">
                  <a:srgbClr val="BCFCBC"/>
                </a:gs>
              </a:gsLst>
              <a:lin ang="0" scaled="1"/>
            </a:gra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5682" tIns="47841" rIns="95682" bIns="47841" anchor="ctr"/>
            <a:lstStyle>
              <a:lvl1pPr defTabSz="954088" eaLnBrk="0" hangingPunct="0">
                <a:defRPr>
                  <a:solidFill>
                    <a:schemeClr val="tx1"/>
                  </a:solidFill>
                  <a:latin typeface="Arial" charset="0"/>
                  <a:ea typeface="Arial" charset="0"/>
                  <a:cs typeface="Arial" charset="0"/>
                </a:defRPr>
              </a:lvl1pPr>
              <a:lvl2pPr marL="742950" indent="-285750" defTabSz="954088" eaLnBrk="0" hangingPunct="0">
                <a:defRPr>
                  <a:solidFill>
                    <a:schemeClr val="tx1"/>
                  </a:solidFill>
                  <a:latin typeface="Arial" charset="0"/>
                  <a:ea typeface="Arial" charset="0"/>
                  <a:cs typeface="Arial" charset="0"/>
                </a:defRPr>
              </a:lvl2pPr>
              <a:lvl3pPr marL="1143000" indent="-228600" defTabSz="954088" eaLnBrk="0" hangingPunct="0">
                <a:defRPr>
                  <a:solidFill>
                    <a:schemeClr val="tx1"/>
                  </a:solidFill>
                  <a:latin typeface="Arial" charset="0"/>
                  <a:ea typeface="Arial" charset="0"/>
                  <a:cs typeface="Arial" charset="0"/>
                </a:defRPr>
              </a:lvl3pPr>
              <a:lvl4pPr marL="1600200" indent="-228600" defTabSz="954088" eaLnBrk="0" hangingPunct="0">
                <a:defRPr>
                  <a:solidFill>
                    <a:schemeClr val="tx1"/>
                  </a:solidFill>
                  <a:latin typeface="Arial" charset="0"/>
                  <a:ea typeface="Arial" charset="0"/>
                  <a:cs typeface="Arial" charset="0"/>
                </a:defRPr>
              </a:lvl4pPr>
              <a:lvl5pPr marL="2057400" indent="-228600" defTabSz="954088" eaLnBrk="0" hangingPunct="0">
                <a:defRPr>
                  <a:solidFill>
                    <a:schemeClr val="tx1"/>
                  </a:solidFill>
                  <a:latin typeface="Arial" charset="0"/>
                  <a:ea typeface="Arial" charset="0"/>
                  <a:cs typeface="Arial" charset="0"/>
                </a:defRPr>
              </a:lvl5pPr>
              <a:lvl6pPr marL="2514600" indent="-228600" defTabSz="95408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5408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5408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54088"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nSpc>
                  <a:spcPct val="85000"/>
                </a:lnSpc>
              </a:pPr>
              <a:endParaRPr lang="de-CH" altLang="en-US" sz="2000" b="1">
                <a:solidFill>
                  <a:prstClr val="black"/>
                </a:solidFill>
                <a:latin typeface="Calibri" charset="0"/>
                <a:ea typeface="Calibri" charset="0"/>
                <a:cs typeface="Calibri" charset="0"/>
              </a:endParaRPr>
            </a:p>
            <a:p>
              <a:pPr eaLnBrk="1" hangingPunct="1">
                <a:lnSpc>
                  <a:spcPct val="85000"/>
                </a:lnSpc>
              </a:pPr>
              <a:r>
                <a:rPr lang="de-CH" altLang="en-US" sz="2000" b="1">
                  <a:solidFill>
                    <a:prstClr val="black"/>
                  </a:solidFill>
                  <a:latin typeface="Calibri" charset="0"/>
                  <a:ea typeface="Calibri" charset="0"/>
                  <a:cs typeface="Calibri" charset="0"/>
                </a:rPr>
                <a:t> </a:t>
              </a:r>
              <a:endParaRPr lang="en-GB" altLang="en-US" sz="2000" b="1">
                <a:solidFill>
                  <a:prstClr val="black"/>
                </a:solidFill>
                <a:latin typeface="Calibri" charset="0"/>
                <a:ea typeface="Calibri" charset="0"/>
                <a:cs typeface="Calibri" charset="0"/>
              </a:endParaRPr>
            </a:p>
          </p:txBody>
        </p:sp>
        <p:sp>
          <p:nvSpPr>
            <p:cNvPr id="60421" name="Rectangle 45"/>
            <p:cNvSpPr>
              <a:spLocks noChangeArrowheads="1"/>
            </p:cNvSpPr>
            <p:nvPr/>
          </p:nvSpPr>
          <p:spPr bwMode="auto">
            <a:xfrm>
              <a:off x="1385888" y="3032125"/>
              <a:ext cx="2632075" cy="246063"/>
            </a:xfrm>
            <a:prstGeom prst="rect">
              <a:avLst/>
            </a:prstGeom>
            <a:solidFill>
              <a:srgbClr val="FFFF99"/>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sz="2400">
                <a:solidFill>
                  <a:prstClr val="black"/>
                </a:solidFill>
                <a:latin typeface="Calibri" charset="0"/>
                <a:ea typeface="Calibri" charset="0"/>
                <a:cs typeface="Calibri" charset="0"/>
              </a:endParaRPr>
            </a:p>
          </p:txBody>
        </p:sp>
        <p:sp>
          <p:nvSpPr>
            <p:cNvPr id="60422" name="Rectangle 46"/>
            <p:cNvSpPr>
              <a:spLocks noChangeArrowheads="1"/>
            </p:cNvSpPr>
            <p:nvPr/>
          </p:nvSpPr>
          <p:spPr bwMode="auto">
            <a:xfrm>
              <a:off x="1787525" y="3343275"/>
              <a:ext cx="946150" cy="258763"/>
            </a:xfrm>
            <a:prstGeom prst="rect">
              <a:avLst/>
            </a:prstGeom>
            <a:solidFill>
              <a:srgbClr val="FFFF99"/>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sz="2400">
                <a:solidFill>
                  <a:prstClr val="black"/>
                </a:solidFill>
                <a:latin typeface="Calibri" charset="0"/>
                <a:ea typeface="Calibri" charset="0"/>
                <a:cs typeface="Calibri" charset="0"/>
              </a:endParaRPr>
            </a:p>
          </p:txBody>
        </p:sp>
        <p:sp>
          <p:nvSpPr>
            <p:cNvPr id="60423" name="Rectangle 47"/>
            <p:cNvSpPr>
              <a:spLocks noChangeArrowheads="1"/>
            </p:cNvSpPr>
            <p:nvPr/>
          </p:nvSpPr>
          <p:spPr bwMode="auto">
            <a:xfrm>
              <a:off x="2552700" y="3679825"/>
              <a:ext cx="2630488" cy="246063"/>
            </a:xfrm>
            <a:prstGeom prst="rect">
              <a:avLst/>
            </a:prstGeom>
            <a:solidFill>
              <a:srgbClr val="FFFF99"/>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sz="2400">
                <a:solidFill>
                  <a:prstClr val="black"/>
                </a:solidFill>
                <a:latin typeface="Calibri" charset="0"/>
                <a:ea typeface="Calibri" charset="0"/>
                <a:cs typeface="Calibri" charset="0"/>
              </a:endParaRPr>
            </a:p>
          </p:txBody>
        </p:sp>
        <p:sp>
          <p:nvSpPr>
            <p:cNvPr id="60424" name="Rectangle 48"/>
            <p:cNvSpPr>
              <a:spLocks noChangeArrowheads="1"/>
            </p:cNvSpPr>
            <p:nvPr/>
          </p:nvSpPr>
          <p:spPr bwMode="auto">
            <a:xfrm>
              <a:off x="2228850" y="3990975"/>
              <a:ext cx="2216150" cy="233363"/>
            </a:xfrm>
            <a:prstGeom prst="rect">
              <a:avLst/>
            </a:prstGeom>
            <a:solidFill>
              <a:srgbClr val="FFFF99"/>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sz="2400">
                <a:solidFill>
                  <a:prstClr val="black"/>
                </a:solidFill>
                <a:latin typeface="Calibri" charset="0"/>
                <a:ea typeface="Calibri" charset="0"/>
                <a:cs typeface="Calibri" charset="0"/>
              </a:endParaRPr>
            </a:p>
          </p:txBody>
        </p:sp>
        <p:sp>
          <p:nvSpPr>
            <p:cNvPr id="60425" name="Rectangle 49"/>
            <p:cNvSpPr>
              <a:spLocks noChangeArrowheads="1"/>
            </p:cNvSpPr>
            <p:nvPr/>
          </p:nvSpPr>
          <p:spPr bwMode="auto">
            <a:xfrm>
              <a:off x="2643188" y="4302125"/>
              <a:ext cx="2630487" cy="246063"/>
            </a:xfrm>
            <a:prstGeom prst="rect">
              <a:avLst/>
            </a:prstGeom>
            <a:solidFill>
              <a:srgbClr val="FFFF99"/>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sz="2400">
                <a:solidFill>
                  <a:prstClr val="black"/>
                </a:solidFill>
                <a:latin typeface="Calibri" charset="0"/>
                <a:ea typeface="Calibri" charset="0"/>
                <a:cs typeface="Calibri" charset="0"/>
              </a:endParaRPr>
            </a:p>
          </p:txBody>
        </p:sp>
        <p:sp>
          <p:nvSpPr>
            <p:cNvPr id="60426" name="Rectangle 50"/>
            <p:cNvSpPr>
              <a:spLocks noChangeArrowheads="1"/>
            </p:cNvSpPr>
            <p:nvPr/>
          </p:nvSpPr>
          <p:spPr bwMode="auto">
            <a:xfrm>
              <a:off x="4211638" y="4625975"/>
              <a:ext cx="2630487" cy="246063"/>
            </a:xfrm>
            <a:prstGeom prst="rect">
              <a:avLst/>
            </a:prstGeom>
            <a:solidFill>
              <a:srgbClr val="FFFF99"/>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sz="2400">
                <a:solidFill>
                  <a:prstClr val="black"/>
                </a:solidFill>
                <a:latin typeface="Calibri" charset="0"/>
                <a:ea typeface="Calibri" charset="0"/>
                <a:cs typeface="Calibri" charset="0"/>
              </a:endParaRPr>
            </a:p>
          </p:txBody>
        </p:sp>
        <p:sp>
          <p:nvSpPr>
            <p:cNvPr id="60427" name="Rectangle 51"/>
            <p:cNvSpPr>
              <a:spLocks noChangeArrowheads="1"/>
            </p:cNvSpPr>
            <p:nvPr/>
          </p:nvSpPr>
          <p:spPr bwMode="auto">
            <a:xfrm>
              <a:off x="2760663" y="5235575"/>
              <a:ext cx="2630487" cy="246063"/>
            </a:xfrm>
            <a:prstGeom prst="rect">
              <a:avLst/>
            </a:prstGeom>
            <a:solidFill>
              <a:srgbClr val="FFFF99"/>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sz="2400">
                <a:solidFill>
                  <a:prstClr val="black"/>
                </a:solidFill>
                <a:latin typeface="Calibri" charset="0"/>
                <a:ea typeface="Calibri" charset="0"/>
                <a:cs typeface="Calibri" charset="0"/>
              </a:endParaRPr>
            </a:p>
          </p:txBody>
        </p:sp>
        <p:sp>
          <p:nvSpPr>
            <p:cNvPr id="60428" name="Rectangle 52"/>
            <p:cNvSpPr>
              <a:spLocks noChangeArrowheads="1"/>
            </p:cNvSpPr>
            <p:nvPr/>
          </p:nvSpPr>
          <p:spPr bwMode="auto">
            <a:xfrm>
              <a:off x="5338763" y="4924425"/>
              <a:ext cx="2630487" cy="246063"/>
            </a:xfrm>
            <a:prstGeom prst="rect">
              <a:avLst/>
            </a:prstGeom>
            <a:solidFill>
              <a:srgbClr val="FFFF99"/>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sz="2400">
                <a:solidFill>
                  <a:prstClr val="black"/>
                </a:solidFill>
                <a:latin typeface="Calibri" charset="0"/>
                <a:ea typeface="Calibri" charset="0"/>
                <a:cs typeface="Calibri" charset="0"/>
              </a:endParaRPr>
            </a:p>
          </p:txBody>
        </p:sp>
        <p:sp>
          <p:nvSpPr>
            <p:cNvPr id="60429" name="Rectangle 53"/>
            <p:cNvSpPr>
              <a:spLocks noChangeArrowheads="1"/>
            </p:cNvSpPr>
            <p:nvPr/>
          </p:nvSpPr>
          <p:spPr bwMode="auto">
            <a:xfrm>
              <a:off x="3641725" y="5532438"/>
              <a:ext cx="2630488" cy="246062"/>
            </a:xfrm>
            <a:prstGeom prst="rect">
              <a:avLst/>
            </a:prstGeom>
            <a:solidFill>
              <a:srgbClr val="FFFF99"/>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sz="2400">
                <a:solidFill>
                  <a:prstClr val="black"/>
                </a:solidFill>
                <a:latin typeface="Calibri" charset="0"/>
                <a:ea typeface="Calibri" charset="0"/>
                <a:cs typeface="Calibri" charset="0"/>
              </a:endParaRPr>
            </a:p>
          </p:txBody>
        </p:sp>
        <p:sp>
          <p:nvSpPr>
            <p:cNvPr id="60430" name="Rectangle 54"/>
            <p:cNvSpPr>
              <a:spLocks noChangeArrowheads="1"/>
            </p:cNvSpPr>
            <p:nvPr/>
          </p:nvSpPr>
          <p:spPr bwMode="auto">
            <a:xfrm>
              <a:off x="5080000" y="5830888"/>
              <a:ext cx="2630488" cy="246062"/>
            </a:xfrm>
            <a:prstGeom prst="rect">
              <a:avLst/>
            </a:prstGeom>
            <a:solidFill>
              <a:srgbClr val="FFFF99"/>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sz="2400">
                <a:solidFill>
                  <a:prstClr val="black"/>
                </a:solidFill>
                <a:latin typeface="Calibri" charset="0"/>
                <a:ea typeface="Calibri" charset="0"/>
                <a:cs typeface="Calibri" charset="0"/>
              </a:endParaRPr>
            </a:p>
          </p:txBody>
        </p:sp>
        <p:sp>
          <p:nvSpPr>
            <p:cNvPr id="60431" name="Oval 61"/>
            <p:cNvSpPr>
              <a:spLocks noChangeArrowheads="1"/>
            </p:cNvSpPr>
            <p:nvPr/>
          </p:nvSpPr>
          <p:spPr bwMode="auto">
            <a:xfrm>
              <a:off x="2540000" y="2979738"/>
              <a:ext cx="193675" cy="159385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sz="2400">
                <a:solidFill>
                  <a:prstClr val="black"/>
                </a:solidFill>
                <a:latin typeface="Calibri" charset="0"/>
                <a:ea typeface="Calibri" charset="0"/>
                <a:cs typeface="Calibri" charset="0"/>
              </a:endParaRPr>
            </a:p>
          </p:txBody>
        </p:sp>
        <p:sp>
          <p:nvSpPr>
            <p:cNvPr id="60432" name="Oval 62"/>
            <p:cNvSpPr>
              <a:spLocks noChangeArrowheads="1"/>
            </p:cNvSpPr>
            <p:nvPr/>
          </p:nvSpPr>
          <p:spPr bwMode="auto">
            <a:xfrm>
              <a:off x="5248275" y="4198938"/>
              <a:ext cx="193675" cy="1411287"/>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sz="2400">
                <a:solidFill>
                  <a:prstClr val="black"/>
                </a:solidFill>
                <a:latin typeface="Calibri" charset="0"/>
                <a:ea typeface="Calibri" charset="0"/>
                <a:cs typeface="Calibri" charset="0"/>
              </a:endParaRPr>
            </a:p>
          </p:txBody>
        </p:sp>
        <p:sp>
          <p:nvSpPr>
            <p:cNvPr id="60433" name="Line 63"/>
            <p:cNvSpPr>
              <a:spLocks noChangeShapeType="1"/>
            </p:cNvSpPr>
            <p:nvPr/>
          </p:nvSpPr>
          <p:spPr bwMode="auto">
            <a:xfrm>
              <a:off x="1385888" y="3148013"/>
              <a:ext cx="1257300" cy="26987"/>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endParaRPr lang="en-US" sz="2400">
                <a:solidFill>
                  <a:prstClr val="black"/>
                </a:solidFill>
                <a:latin typeface="Calibri" charset="0"/>
                <a:ea typeface="Calibri" charset="0"/>
                <a:cs typeface="Calibri" charset="0"/>
              </a:endParaRPr>
            </a:p>
          </p:txBody>
        </p:sp>
        <p:sp>
          <p:nvSpPr>
            <p:cNvPr id="60434" name="Oval 64"/>
            <p:cNvSpPr>
              <a:spLocks noChangeArrowheads="1"/>
            </p:cNvSpPr>
            <p:nvPr/>
          </p:nvSpPr>
          <p:spPr bwMode="auto">
            <a:xfrm>
              <a:off x="4302125" y="3602038"/>
              <a:ext cx="195263" cy="1412875"/>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sz="2400">
                <a:solidFill>
                  <a:prstClr val="black"/>
                </a:solidFill>
                <a:latin typeface="Calibri" charset="0"/>
                <a:ea typeface="Calibri" charset="0"/>
                <a:cs typeface="Calibri" charset="0"/>
              </a:endParaRPr>
            </a:p>
          </p:txBody>
        </p:sp>
        <p:sp>
          <p:nvSpPr>
            <p:cNvPr id="60435" name="Line 65"/>
            <p:cNvSpPr>
              <a:spLocks noChangeShapeType="1"/>
            </p:cNvSpPr>
            <p:nvPr/>
          </p:nvSpPr>
          <p:spPr bwMode="auto">
            <a:xfrm>
              <a:off x="2643188" y="4405313"/>
              <a:ext cx="1749425" cy="1270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endParaRPr lang="en-US" sz="2400">
                <a:solidFill>
                  <a:prstClr val="black"/>
                </a:solidFill>
                <a:latin typeface="Calibri" charset="0"/>
                <a:ea typeface="Calibri" charset="0"/>
                <a:cs typeface="Calibri" charset="0"/>
              </a:endParaRPr>
            </a:p>
          </p:txBody>
        </p:sp>
        <p:sp>
          <p:nvSpPr>
            <p:cNvPr id="60436" name="Line 66"/>
            <p:cNvSpPr>
              <a:spLocks noChangeShapeType="1"/>
            </p:cNvSpPr>
            <p:nvPr/>
          </p:nvSpPr>
          <p:spPr bwMode="auto">
            <a:xfrm>
              <a:off x="4341813" y="4768850"/>
              <a:ext cx="1036637"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endParaRPr lang="en-US" sz="2400">
                <a:solidFill>
                  <a:prstClr val="black"/>
                </a:solidFill>
                <a:latin typeface="Calibri" charset="0"/>
                <a:ea typeface="Calibri" charset="0"/>
                <a:cs typeface="Calibri" charset="0"/>
              </a:endParaRPr>
            </a:p>
          </p:txBody>
        </p:sp>
        <p:sp>
          <p:nvSpPr>
            <p:cNvPr id="60437" name="Line 67"/>
            <p:cNvSpPr>
              <a:spLocks noChangeShapeType="1"/>
            </p:cNvSpPr>
            <p:nvPr/>
          </p:nvSpPr>
          <p:spPr bwMode="auto">
            <a:xfrm>
              <a:off x="5364163" y="5014913"/>
              <a:ext cx="2579687"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endParaRPr lang="en-US" sz="2400">
                <a:solidFill>
                  <a:prstClr val="black"/>
                </a:solidFill>
                <a:latin typeface="Calibri" charset="0"/>
                <a:ea typeface="Calibri" charset="0"/>
                <a:cs typeface="Calibri" charset="0"/>
              </a:endParaRPr>
            </a:p>
          </p:txBody>
        </p:sp>
        <p:sp>
          <p:nvSpPr>
            <p:cNvPr id="60438" name="Rectangle 68"/>
            <p:cNvSpPr>
              <a:spLocks noChangeArrowheads="1"/>
            </p:cNvSpPr>
            <p:nvPr/>
          </p:nvSpPr>
          <p:spPr bwMode="auto">
            <a:xfrm>
              <a:off x="1295400" y="3019425"/>
              <a:ext cx="273050" cy="258763"/>
            </a:xfrm>
            <a:prstGeom prst="rect">
              <a:avLst/>
            </a:prstGeom>
            <a:solidFill>
              <a:srgbClr val="FF33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sz="2400">
                <a:solidFill>
                  <a:prstClr val="black"/>
                </a:solidFill>
                <a:latin typeface="Calibri" charset="0"/>
                <a:ea typeface="Calibri" charset="0"/>
                <a:cs typeface="Calibri" charset="0"/>
              </a:endParaRPr>
            </a:p>
          </p:txBody>
        </p:sp>
        <p:sp>
          <p:nvSpPr>
            <p:cNvPr id="60439" name="Rectangle 69"/>
            <p:cNvSpPr>
              <a:spLocks noChangeArrowheads="1"/>
            </p:cNvSpPr>
            <p:nvPr/>
          </p:nvSpPr>
          <p:spPr bwMode="auto">
            <a:xfrm>
              <a:off x="7969250" y="4924425"/>
              <a:ext cx="273050" cy="258763"/>
            </a:xfrm>
            <a:prstGeom prst="rect">
              <a:avLst/>
            </a:prstGeom>
            <a:solidFill>
              <a:srgbClr val="FF33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sz="2400">
                <a:solidFill>
                  <a:prstClr val="black"/>
                </a:solidFill>
                <a:latin typeface="Calibri" charset="0"/>
                <a:ea typeface="Calibri" charset="0"/>
                <a:cs typeface="Calibri" charset="0"/>
              </a:endParaRPr>
            </a:p>
          </p:txBody>
        </p:sp>
        <p:sp>
          <p:nvSpPr>
            <p:cNvPr id="60440" name="Line 70"/>
            <p:cNvSpPr>
              <a:spLocks noChangeShapeType="1"/>
            </p:cNvSpPr>
            <p:nvPr/>
          </p:nvSpPr>
          <p:spPr bwMode="auto">
            <a:xfrm>
              <a:off x="2617788" y="3162300"/>
              <a:ext cx="25400" cy="1230313"/>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endParaRPr lang="en-US" sz="2400">
                <a:solidFill>
                  <a:prstClr val="black"/>
                </a:solidFill>
                <a:latin typeface="Calibri" charset="0"/>
                <a:ea typeface="Calibri" charset="0"/>
                <a:cs typeface="Calibri" charset="0"/>
              </a:endParaRPr>
            </a:p>
          </p:txBody>
        </p:sp>
        <p:sp>
          <p:nvSpPr>
            <p:cNvPr id="60441" name="Line 71"/>
            <p:cNvSpPr>
              <a:spLocks noChangeShapeType="1"/>
            </p:cNvSpPr>
            <p:nvPr/>
          </p:nvSpPr>
          <p:spPr bwMode="auto">
            <a:xfrm>
              <a:off x="4379913" y="4418013"/>
              <a:ext cx="0" cy="32385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endParaRPr lang="en-US" sz="2400">
                <a:solidFill>
                  <a:prstClr val="black"/>
                </a:solidFill>
                <a:latin typeface="Calibri" charset="0"/>
                <a:ea typeface="Calibri" charset="0"/>
                <a:cs typeface="Calibri" charset="0"/>
              </a:endParaRPr>
            </a:p>
          </p:txBody>
        </p:sp>
        <p:sp>
          <p:nvSpPr>
            <p:cNvPr id="60442" name="Line 72"/>
            <p:cNvSpPr>
              <a:spLocks noChangeShapeType="1"/>
            </p:cNvSpPr>
            <p:nvPr/>
          </p:nvSpPr>
          <p:spPr bwMode="auto">
            <a:xfrm>
              <a:off x="5364163" y="4794250"/>
              <a:ext cx="0" cy="220663"/>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endParaRPr lang="en-US" sz="2400">
                <a:solidFill>
                  <a:prstClr val="black"/>
                </a:solidFill>
                <a:latin typeface="Calibri" charset="0"/>
                <a:ea typeface="Calibri" charset="0"/>
                <a:cs typeface="Calibri" charset="0"/>
              </a:endParaRPr>
            </a:p>
          </p:txBody>
        </p:sp>
        <p:sp>
          <p:nvSpPr>
            <p:cNvPr id="60443" name="Rectangle 88"/>
            <p:cNvSpPr>
              <a:spLocks noChangeArrowheads="1"/>
            </p:cNvSpPr>
            <p:nvPr/>
          </p:nvSpPr>
          <p:spPr bwMode="auto">
            <a:xfrm>
              <a:off x="5921375" y="3032125"/>
              <a:ext cx="2320925" cy="1179513"/>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sz="2400" dirty="0">
                <a:solidFill>
                  <a:prstClr val="black"/>
                </a:solidFill>
                <a:latin typeface="Calibri" charset="0"/>
                <a:ea typeface="Calibri" charset="0"/>
                <a:cs typeface="Calibri" charset="0"/>
              </a:endParaRPr>
            </a:p>
          </p:txBody>
        </p:sp>
        <p:grpSp>
          <p:nvGrpSpPr>
            <p:cNvPr id="60444" name="Group 89"/>
            <p:cNvGrpSpPr>
              <a:grpSpLocks/>
            </p:cNvGrpSpPr>
            <p:nvPr/>
          </p:nvGrpSpPr>
          <p:grpSpPr bwMode="auto">
            <a:xfrm>
              <a:off x="6064249" y="3246438"/>
              <a:ext cx="1866122" cy="826337"/>
              <a:chOff x="4032" y="1892"/>
              <a:chExt cx="1152" cy="510"/>
            </a:xfrm>
          </p:grpSpPr>
          <p:sp>
            <p:nvSpPr>
              <p:cNvPr id="60468" name="Line 90"/>
              <p:cNvSpPr>
                <a:spLocks noChangeShapeType="1"/>
              </p:cNvSpPr>
              <p:nvPr/>
            </p:nvSpPr>
            <p:spPr bwMode="auto">
              <a:xfrm>
                <a:off x="4032" y="1960"/>
                <a:ext cx="304"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endParaRPr lang="en-US" sz="2400">
                  <a:solidFill>
                    <a:prstClr val="black"/>
                  </a:solidFill>
                  <a:latin typeface="Calibri" charset="0"/>
                  <a:ea typeface="Calibri" charset="0"/>
                  <a:cs typeface="Calibri" charset="0"/>
                </a:endParaRPr>
              </a:p>
            </p:txBody>
          </p:sp>
          <p:sp>
            <p:nvSpPr>
              <p:cNvPr id="60469" name="Text Box 91"/>
              <p:cNvSpPr txBox="1">
                <a:spLocks noChangeArrowheads="1"/>
              </p:cNvSpPr>
              <p:nvPr/>
            </p:nvSpPr>
            <p:spPr bwMode="auto">
              <a:xfrm>
                <a:off x="4432" y="1892"/>
                <a:ext cx="712"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lvl1pPr defTabSz="912813" eaLnBrk="0" hangingPunct="0">
                  <a:defRPr>
                    <a:solidFill>
                      <a:schemeClr val="tx1"/>
                    </a:solidFill>
                    <a:latin typeface="Arial" charset="0"/>
                    <a:ea typeface="Arial" charset="0"/>
                    <a:cs typeface="Arial" charset="0"/>
                  </a:defRPr>
                </a:lvl1pPr>
                <a:lvl2pPr marL="742950" indent="-285750" defTabSz="912813" eaLnBrk="0" hangingPunct="0">
                  <a:defRPr>
                    <a:solidFill>
                      <a:schemeClr val="tx1"/>
                    </a:solidFill>
                    <a:latin typeface="Arial" charset="0"/>
                    <a:ea typeface="Arial" charset="0"/>
                    <a:cs typeface="Arial" charset="0"/>
                  </a:defRPr>
                </a:lvl2pPr>
                <a:lvl3pPr marL="1143000" indent="-228600" defTabSz="912813" eaLnBrk="0" hangingPunct="0">
                  <a:defRPr>
                    <a:solidFill>
                      <a:schemeClr val="tx1"/>
                    </a:solidFill>
                    <a:latin typeface="Arial" charset="0"/>
                    <a:ea typeface="Arial" charset="0"/>
                    <a:cs typeface="Arial" charset="0"/>
                  </a:defRPr>
                </a:lvl3pPr>
                <a:lvl4pPr marL="1600200" indent="-228600" defTabSz="912813" eaLnBrk="0" hangingPunct="0">
                  <a:defRPr>
                    <a:solidFill>
                      <a:schemeClr val="tx1"/>
                    </a:solidFill>
                    <a:latin typeface="Arial" charset="0"/>
                    <a:ea typeface="Arial" charset="0"/>
                    <a:cs typeface="Arial" charset="0"/>
                  </a:defRPr>
                </a:lvl4pPr>
                <a:lvl5pPr marL="2057400" indent="-228600" defTabSz="912813" eaLnBrk="0" hangingPunct="0">
                  <a:defRPr>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CH" altLang="en-US" b="1">
                    <a:solidFill>
                      <a:prstClr val="black"/>
                    </a:solidFill>
                    <a:latin typeface="Calibri" charset="0"/>
                    <a:ea typeface="Calibri" charset="0"/>
                    <a:cs typeface="Calibri" charset="0"/>
                  </a:rPr>
                  <a:t>Critical path</a:t>
                </a:r>
                <a:endParaRPr lang="en-US" altLang="en-US" b="1">
                  <a:solidFill>
                    <a:prstClr val="black"/>
                  </a:solidFill>
                  <a:latin typeface="Calibri" charset="0"/>
                  <a:ea typeface="Calibri" charset="0"/>
                  <a:cs typeface="Calibri" charset="0"/>
                </a:endParaRPr>
              </a:p>
            </p:txBody>
          </p:sp>
          <p:sp>
            <p:nvSpPr>
              <p:cNvPr id="60470" name="Oval 92"/>
              <p:cNvSpPr>
                <a:spLocks noChangeArrowheads="1"/>
              </p:cNvSpPr>
              <p:nvPr/>
            </p:nvSpPr>
            <p:spPr bwMode="auto">
              <a:xfrm>
                <a:off x="4120" y="2024"/>
                <a:ext cx="104" cy="184"/>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sz="2400">
                  <a:solidFill>
                    <a:prstClr val="black"/>
                  </a:solidFill>
                  <a:latin typeface="Calibri" charset="0"/>
                  <a:ea typeface="Calibri" charset="0"/>
                  <a:cs typeface="Calibri" charset="0"/>
                </a:endParaRPr>
              </a:p>
            </p:txBody>
          </p:sp>
          <p:sp>
            <p:nvSpPr>
              <p:cNvPr id="60471" name="Text Box 93"/>
              <p:cNvSpPr txBox="1">
                <a:spLocks noChangeArrowheads="1"/>
              </p:cNvSpPr>
              <p:nvPr/>
            </p:nvSpPr>
            <p:spPr bwMode="auto">
              <a:xfrm>
                <a:off x="4416" y="2060"/>
                <a:ext cx="768" cy="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lvl1pPr defTabSz="912813" eaLnBrk="0" hangingPunct="0">
                  <a:defRPr>
                    <a:solidFill>
                      <a:schemeClr val="tx1"/>
                    </a:solidFill>
                    <a:latin typeface="Arial" charset="0"/>
                    <a:ea typeface="Arial" charset="0"/>
                    <a:cs typeface="Arial" charset="0"/>
                  </a:defRPr>
                </a:lvl1pPr>
                <a:lvl2pPr marL="742950" indent="-285750" defTabSz="912813" eaLnBrk="0" hangingPunct="0">
                  <a:defRPr>
                    <a:solidFill>
                      <a:schemeClr val="tx1"/>
                    </a:solidFill>
                    <a:latin typeface="Arial" charset="0"/>
                    <a:ea typeface="Arial" charset="0"/>
                    <a:cs typeface="Arial" charset="0"/>
                  </a:defRPr>
                </a:lvl2pPr>
                <a:lvl3pPr marL="1143000" indent="-228600" defTabSz="912813" eaLnBrk="0" hangingPunct="0">
                  <a:defRPr>
                    <a:solidFill>
                      <a:schemeClr val="tx1"/>
                    </a:solidFill>
                    <a:latin typeface="Arial" charset="0"/>
                    <a:ea typeface="Arial" charset="0"/>
                    <a:cs typeface="Arial" charset="0"/>
                  </a:defRPr>
                </a:lvl3pPr>
                <a:lvl4pPr marL="1600200" indent="-228600" defTabSz="912813" eaLnBrk="0" hangingPunct="0">
                  <a:defRPr>
                    <a:solidFill>
                      <a:schemeClr val="tx1"/>
                    </a:solidFill>
                    <a:latin typeface="Arial" charset="0"/>
                    <a:ea typeface="Arial" charset="0"/>
                    <a:cs typeface="Arial" charset="0"/>
                  </a:defRPr>
                </a:lvl4pPr>
                <a:lvl5pPr marL="2057400" indent="-228600" defTabSz="912813" eaLnBrk="0" hangingPunct="0">
                  <a:defRPr>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b="1" dirty="0">
                    <a:solidFill>
                      <a:prstClr val="black"/>
                    </a:solidFill>
                    <a:latin typeface="Calibri" charset="0"/>
                    <a:ea typeface="Calibri" charset="0"/>
                    <a:cs typeface="Calibri" charset="0"/>
                  </a:rPr>
                  <a:t>Dependency </a:t>
                </a:r>
                <a:br>
                  <a:rPr lang="en-US" altLang="en-US" b="1" dirty="0">
                    <a:solidFill>
                      <a:prstClr val="black"/>
                    </a:solidFill>
                    <a:latin typeface="Calibri" charset="0"/>
                    <a:ea typeface="Calibri" charset="0"/>
                    <a:cs typeface="Calibri" charset="0"/>
                  </a:rPr>
                </a:br>
                <a:r>
                  <a:rPr lang="en-US" altLang="en-US" b="1" dirty="0">
                    <a:solidFill>
                      <a:prstClr val="black"/>
                    </a:solidFill>
                    <a:latin typeface="Calibri" charset="0"/>
                    <a:ea typeface="Calibri" charset="0"/>
                    <a:cs typeface="Calibri" charset="0"/>
                  </a:rPr>
                  <a:t>risk</a:t>
                </a:r>
              </a:p>
            </p:txBody>
          </p:sp>
        </p:grpSp>
        <p:sp>
          <p:nvSpPr>
            <p:cNvPr id="60445" name="Text Box 95"/>
            <p:cNvSpPr txBox="1">
              <a:spLocks noChangeArrowheads="1"/>
            </p:cNvSpPr>
            <p:nvPr/>
          </p:nvSpPr>
          <p:spPr bwMode="auto">
            <a:xfrm>
              <a:off x="376084" y="3035300"/>
              <a:ext cx="79829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lvl1pPr defTabSz="912813" eaLnBrk="0" hangingPunct="0">
                <a:defRPr>
                  <a:solidFill>
                    <a:schemeClr val="tx1"/>
                  </a:solidFill>
                  <a:latin typeface="Arial" charset="0"/>
                  <a:ea typeface="Arial" charset="0"/>
                  <a:cs typeface="Arial" charset="0"/>
                </a:defRPr>
              </a:lvl1pPr>
              <a:lvl2pPr marL="742950" indent="-285750" defTabSz="912813" eaLnBrk="0" hangingPunct="0">
                <a:defRPr>
                  <a:solidFill>
                    <a:schemeClr val="tx1"/>
                  </a:solidFill>
                  <a:latin typeface="Arial" charset="0"/>
                  <a:ea typeface="Arial" charset="0"/>
                  <a:cs typeface="Arial" charset="0"/>
                </a:defRPr>
              </a:lvl2pPr>
              <a:lvl3pPr marL="1143000" indent="-228600" defTabSz="912813" eaLnBrk="0" hangingPunct="0">
                <a:defRPr>
                  <a:solidFill>
                    <a:schemeClr val="tx1"/>
                  </a:solidFill>
                  <a:latin typeface="Arial" charset="0"/>
                  <a:ea typeface="Arial" charset="0"/>
                  <a:cs typeface="Arial" charset="0"/>
                </a:defRPr>
              </a:lvl3pPr>
              <a:lvl4pPr marL="1600200" indent="-228600" defTabSz="912813" eaLnBrk="0" hangingPunct="0">
                <a:defRPr>
                  <a:solidFill>
                    <a:schemeClr val="tx1"/>
                  </a:solidFill>
                  <a:latin typeface="Arial" charset="0"/>
                  <a:ea typeface="Arial" charset="0"/>
                  <a:cs typeface="Arial" charset="0"/>
                </a:defRPr>
              </a:lvl4pPr>
              <a:lvl5pPr marL="2057400" indent="-228600" defTabSz="912813" eaLnBrk="0" hangingPunct="0">
                <a:defRPr>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CH" altLang="en-US" sz="1600" b="1">
                  <a:solidFill>
                    <a:prstClr val="black"/>
                  </a:solidFill>
                  <a:latin typeface="Calibri" charset="0"/>
                  <a:ea typeface="Calibri" charset="0"/>
                  <a:cs typeface="Calibri" charset="0"/>
                </a:rPr>
                <a:t>Activity 1</a:t>
              </a:r>
              <a:endParaRPr lang="en-US" altLang="en-US" sz="1600" b="1" dirty="0">
                <a:solidFill>
                  <a:prstClr val="black"/>
                </a:solidFill>
                <a:latin typeface="Calibri" charset="0"/>
                <a:ea typeface="Calibri" charset="0"/>
                <a:cs typeface="Calibri" charset="0"/>
              </a:endParaRPr>
            </a:p>
          </p:txBody>
        </p:sp>
        <p:sp>
          <p:nvSpPr>
            <p:cNvPr id="60446" name="Text Box 96"/>
            <p:cNvSpPr txBox="1">
              <a:spLocks noChangeArrowheads="1"/>
            </p:cNvSpPr>
            <p:nvPr/>
          </p:nvSpPr>
          <p:spPr bwMode="auto">
            <a:xfrm>
              <a:off x="376084" y="4576055"/>
              <a:ext cx="79829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lvl1pPr defTabSz="912813" eaLnBrk="0" hangingPunct="0">
                <a:defRPr>
                  <a:solidFill>
                    <a:schemeClr val="tx1"/>
                  </a:solidFill>
                  <a:latin typeface="Arial" charset="0"/>
                  <a:ea typeface="Arial" charset="0"/>
                  <a:cs typeface="Arial" charset="0"/>
                </a:defRPr>
              </a:lvl1pPr>
              <a:lvl2pPr marL="742950" indent="-285750" defTabSz="912813" eaLnBrk="0" hangingPunct="0">
                <a:defRPr>
                  <a:solidFill>
                    <a:schemeClr val="tx1"/>
                  </a:solidFill>
                  <a:latin typeface="Arial" charset="0"/>
                  <a:ea typeface="Arial" charset="0"/>
                  <a:cs typeface="Arial" charset="0"/>
                </a:defRPr>
              </a:lvl2pPr>
              <a:lvl3pPr marL="1143000" indent="-228600" defTabSz="912813" eaLnBrk="0" hangingPunct="0">
                <a:defRPr>
                  <a:solidFill>
                    <a:schemeClr val="tx1"/>
                  </a:solidFill>
                  <a:latin typeface="Arial" charset="0"/>
                  <a:ea typeface="Arial" charset="0"/>
                  <a:cs typeface="Arial" charset="0"/>
                </a:defRPr>
              </a:lvl3pPr>
              <a:lvl4pPr marL="1600200" indent="-228600" defTabSz="912813" eaLnBrk="0" hangingPunct="0">
                <a:defRPr>
                  <a:solidFill>
                    <a:schemeClr val="tx1"/>
                  </a:solidFill>
                  <a:latin typeface="Arial" charset="0"/>
                  <a:ea typeface="Arial" charset="0"/>
                  <a:cs typeface="Arial" charset="0"/>
                </a:defRPr>
              </a:lvl4pPr>
              <a:lvl5pPr marL="2057400" indent="-228600" defTabSz="912813" eaLnBrk="0" hangingPunct="0">
                <a:defRPr>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CH" altLang="en-US" sz="1600" b="1">
                  <a:solidFill>
                    <a:prstClr val="black"/>
                  </a:solidFill>
                  <a:latin typeface="Calibri" charset="0"/>
                  <a:ea typeface="Calibri" charset="0"/>
                  <a:cs typeface="Calibri" charset="0"/>
                </a:rPr>
                <a:t>Activity 6</a:t>
              </a:r>
              <a:endParaRPr lang="en-US" altLang="en-US" sz="1600" b="1">
                <a:solidFill>
                  <a:prstClr val="black"/>
                </a:solidFill>
                <a:latin typeface="Calibri" charset="0"/>
                <a:ea typeface="Calibri" charset="0"/>
                <a:cs typeface="Calibri" charset="0"/>
              </a:endParaRPr>
            </a:p>
          </p:txBody>
        </p:sp>
        <p:sp>
          <p:nvSpPr>
            <p:cNvPr id="60447" name="Text Box 97"/>
            <p:cNvSpPr txBox="1">
              <a:spLocks noChangeArrowheads="1"/>
            </p:cNvSpPr>
            <p:nvPr/>
          </p:nvSpPr>
          <p:spPr bwMode="auto">
            <a:xfrm>
              <a:off x="376084" y="4884206"/>
              <a:ext cx="79829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lvl1pPr defTabSz="912813" eaLnBrk="0" hangingPunct="0">
                <a:defRPr>
                  <a:solidFill>
                    <a:schemeClr val="tx1"/>
                  </a:solidFill>
                  <a:latin typeface="Arial" charset="0"/>
                  <a:ea typeface="Arial" charset="0"/>
                  <a:cs typeface="Arial" charset="0"/>
                </a:defRPr>
              </a:lvl1pPr>
              <a:lvl2pPr marL="742950" indent="-285750" defTabSz="912813" eaLnBrk="0" hangingPunct="0">
                <a:defRPr>
                  <a:solidFill>
                    <a:schemeClr val="tx1"/>
                  </a:solidFill>
                  <a:latin typeface="Arial" charset="0"/>
                  <a:ea typeface="Arial" charset="0"/>
                  <a:cs typeface="Arial" charset="0"/>
                </a:defRPr>
              </a:lvl2pPr>
              <a:lvl3pPr marL="1143000" indent="-228600" defTabSz="912813" eaLnBrk="0" hangingPunct="0">
                <a:defRPr>
                  <a:solidFill>
                    <a:schemeClr val="tx1"/>
                  </a:solidFill>
                  <a:latin typeface="Arial" charset="0"/>
                  <a:ea typeface="Arial" charset="0"/>
                  <a:cs typeface="Arial" charset="0"/>
                </a:defRPr>
              </a:lvl3pPr>
              <a:lvl4pPr marL="1600200" indent="-228600" defTabSz="912813" eaLnBrk="0" hangingPunct="0">
                <a:defRPr>
                  <a:solidFill>
                    <a:schemeClr val="tx1"/>
                  </a:solidFill>
                  <a:latin typeface="Arial" charset="0"/>
                  <a:ea typeface="Arial" charset="0"/>
                  <a:cs typeface="Arial" charset="0"/>
                </a:defRPr>
              </a:lvl4pPr>
              <a:lvl5pPr marL="2057400" indent="-228600" defTabSz="912813" eaLnBrk="0" hangingPunct="0">
                <a:defRPr>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CH" altLang="en-US" sz="1600" b="1">
                  <a:solidFill>
                    <a:prstClr val="black"/>
                  </a:solidFill>
                  <a:latin typeface="Calibri" charset="0"/>
                  <a:ea typeface="Calibri" charset="0"/>
                  <a:cs typeface="Calibri" charset="0"/>
                </a:rPr>
                <a:t>Activity 7</a:t>
              </a:r>
              <a:endParaRPr lang="en-US" altLang="en-US" sz="1600" b="1">
                <a:solidFill>
                  <a:prstClr val="black"/>
                </a:solidFill>
                <a:latin typeface="Calibri" charset="0"/>
                <a:ea typeface="Calibri" charset="0"/>
                <a:cs typeface="Calibri" charset="0"/>
              </a:endParaRPr>
            </a:p>
          </p:txBody>
        </p:sp>
        <p:sp>
          <p:nvSpPr>
            <p:cNvPr id="60448" name="Text Box 98"/>
            <p:cNvSpPr txBox="1">
              <a:spLocks noChangeArrowheads="1"/>
            </p:cNvSpPr>
            <p:nvPr/>
          </p:nvSpPr>
          <p:spPr bwMode="auto">
            <a:xfrm>
              <a:off x="376084" y="5192357"/>
              <a:ext cx="79829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lvl1pPr defTabSz="912813" eaLnBrk="0" hangingPunct="0">
                <a:defRPr>
                  <a:solidFill>
                    <a:schemeClr val="tx1"/>
                  </a:solidFill>
                  <a:latin typeface="Arial" charset="0"/>
                  <a:ea typeface="Arial" charset="0"/>
                  <a:cs typeface="Arial" charset="0"/>
                </a:defRPr>
              </a:lvl1pPr>
              <a:lvl2pPr marL="742950" indent="-285750" defTabSz="912813" eaLnBrk="0" hangingPunct="0">
                <a:defRPr>
                  <a:solidFill>
                    <a:schemeClr val="tx1"/>
                  </a:solidFill>
                  <a:latin typeface="Arial" charset="0"/>
                  <a:ea typeface="Arial" charset="0"/>
                  <a:cs typeface="Arial" charset="0"/>
                </a:defRPr>
              </a:lvl2pPr>
              <a:lvl3pPr marL="1143000" indent="-228600" defTabSz="912813" eaLnBrk="0" hangingPunct="0">
                <a:defRPr>
                  <a:solidFill>
                    <a:schemeClr val="tx1"/>
                  </a:solidFill>
                  <a:latin typeface="Arial" charset="0"/>
                  <a:ea typeface="Arial" charset="0"/>
                  <a:cs typeface="Arial" charset="0"/>
                </a:defRPr>
              </a:lvl3pPr>
              <a:lvl4pPr marL="1600200" indent="-228600" defTabSz="912813" eaLnBrk="0" hangingPunct="0">
                <a:defRPr>
                  <a:solidFill>
                    <a:schemeClr val="tx1"/>
                  </a:solidFill>
                  <a:latin typeface="Arial" charset="0"/>
                  <a:ea typeface="Arial" charset="0"/>
                  <a:cs typeface="Arial" charset="0"/>
                </a:defRPr>
              </a:lvl4pPr>
              <a:lvl5pPr marL="2057400" indent="-228600" defTabSz="912813" eaLnBrk="0" hangingPunct="0">
                <a:defRPr>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CH" altLang="en-US" sz="1600" b="1">
                  <a:solidFill>
                    <a:prstClr val="black"/>
                  </a:solidFill>
                  <a:latin typeface="Calibri" charset="0"/>
                  <a:ea typeface="Calibri" charset="0"/>
                  <a:cs typeface="Calibri" charset="0"/>
                </a:rPr>
                <a:t>Activity 8</a:t>
              </a:r>
              <a:endParaRPr lang="en-US" altLang="en-US" sz="1600" b="1">
                <a:solidFill>
                  <a:prstClr val="black"/>
                </a:solidFill>
                <a:latin typeface="Calibri" charset="0"/>
                <a:ea typeface="Calibri" charset="0"/>
                <a:cs typeface="Calibri" charset="0"/>
              </a:endParaRPr>
            </a:p>
          </p:txBody>
        </p:sp>
        <p:sp>
          <p:nvSpPr>
            <p:cNvPr id="60449" name="Text Box 99"/>
            <p:cNvSpPr txBox="1">
              <a:spLocks noChangeArrowheads="1"/>
            </p:cNvSpPr>
            <p:nvPr/>
          </p:nvSpPr>
          <p:spPr bwMode="auto">
            <a:xfrm>
              <a:off x="376084" y="5500508"/>
              <a:ext cx="79829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lvl1pPr defTabSz="912813" eaLnBrk="0" hangingPunct="0">
                <a:defRPr>
                  <a:solidFill>
                    <a:schemeClr val="tx1"/>
                  </a:solidFill>
                  <a:latin typeface="Arial" charset="0"/>
                  <a:ea typeface="Arial" charset="0"/>
                  <a:cs typeface="Arial" charset="0"/>
                </a:defRPr>
              </a:lvl1pPr>
              <a:lvl2pPr marL="742950" indent="-285750" defTabSz="912813" eaLnBrk="0" hangingPunct="0">
                <a:defRPr>
                  <a:solidFill>
                    <a:schemeClr val="tx1"/>
                  </a:solidFill>
                  <a:latin typeface="Arial" charset="0"/>
                  <a:ea typeface="Arial" charset="0"/>
                  <a:cs typeface="Arial" charset="0"/>
                </a:defRPr>
              </a:lvl2pPr>
              <a:lvl3pPr marL="1143000" indent="-228600" defTabSz="912813" eaLnBrk="0" hangingPunct="0">
                <a:defRPr>
                  <a:solidFill>
                    <a:schemeClr val="tx1"/>
                  </a:solidFill>
                  <a:latin typeface="Arial" charset="0"/>
                  <a:ea typeface="Arial" charset="0"/>
                  <a:cs typeface="Arial" charset="0"/>
                </a:defRPr>
              </a:lvl3pPr>
              <a:lvl4pPr marL="1600200" indent="-228600" defTabSz="912813" eaLnBrk="0" hangingPunct="0">
                <a:defRPr>
                  <a:solidFill>
                    <a:schemeClr val="tx1"/>
                  </a:solidFill>
                  <a:latin typeface="Arial" charset="0"/>
                  <a:ea typeface="Arial" charset="0"/>
                  <a:cs typeface="Arial" charset="0"/>
                </a:defRPr>
              </a:lvl4pPr>
              <a:lvl5pPr marL="2057400" indent="-228600" defTabSz="912813" eaLnBrk="0" hangingPunct="0">
                <a:defRPr>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CH" altLang="en-US" sz="1600" b="1">
                  <a:solidFill>
                    <a:prstClr val="black"/>
                  </a:solidFill>
                  <a:latin typeface="Calibri" charset="0"/>
                  <a:ea typeface="Calibri" charset="0"/>
                  <a:cs typeface="Calibri" charset="0"/>
                </a:rPr>
                <a:t>Activity 9</a:t>
              </a:r>
              <a:endParaRPr lang="en-US" altLang="en-US" sz="1600" b="1">
                <a:solidFill>
                  <a:prstClr val="black"/>
                </a:solidFill>
                <a:latin typeface="Calibri" charset="0"/>
                <a:ea typeface="Calibri" charset="0"/>
                <a:cs typeface="Calibri" charset="0"/>
              </a:endParaRPr>
            </a:p>
          </p:txBody>
        </p:sp>
        <p:sp>
          <p:nvSpPr>
            <p:cNvPr id="60450" name="Text Box 100"/>
            <p:cNvSpPr txBox="1">
              <a:spLocks noChangeArrowheads="1"/>
            </p:cNvSpPr>
            <p:nvPr/>
          </p:nvSpPr>
          <p:spPr bwMode="auto">
            <a:xfrm>
              <a:off x="376084" y="5808663"/>
              <a:ext cx="90249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lvl1pPr defTabSz="912813" eaLnBrk="0" hangingPunct="0">
                <a:defRPr>
                  <a:solidFill>
                    <a:schemeClr val="tx1"/>
                  </a:solidFill>
                  <a:latin typeface="Arial" charset="0"/>
                  <a:ea typeface="Arial" charset="0"/>
                  <a:cs typeface="Arial" charset="0"/>
                </a:defRPr>
              </a:lvl1pPr>
              <a:lvl2pPr marL="742950" indent="-285750" defTabSz="912813" eaLnBrk="0" hangingPunct="0">
                <a:defRPr>
                  <a:solidFill>
                    <a:schemeClr val="tx1"/>
                  </a:solidFill>
                  <a:latin typeface="Arial" charset="0"/>
                  <a:ea typeface="Arial" charset="0"/>
                  <a:cs typeface="Arial" charset="0"/>
                </a:defRPr>
              </a:lvl2pPr>
              <a:lvl3pPr marL="1143000" indent="-228600" defTabSz="912813" eaLnBrk="0" hangingPunct="0">
                <a:defRPr>
                  <a:solidFill>
                    <a:schemeClr val="tx1"/>
                  </a:solidFill>
                  <a:latin typeface="Arial" charset="0"/>
                  <a:ea typeface="Arial" charset="0"/>
                  <a:cs typeface="Arial" charset="0"/>
                </a:defRPr>
              </a:lvl3pPr>
              <a:lvl4pPr marL="1600200" indent="-228600" defTabSz="912813" eaLnBrk="0" hangingPunct="0">
                <a:defRPr>
                  <a:solidFill>
                    <a:schemeClr val="tx1"/>
                  </a:solidFill>
                  <a:latin typeface="Arial" charset="0"/>
                  <a:ea typeface="Arial" charset="0"/>
                  <a:cs typeface="Arial" charset="0"/>
                </a:defRPr>
              </a:lvl4pPr>
              <a:lvl5pPr marL="2057400" indent="-228600" defTabSz="912813" eaLnBrk="0" hangingPunct="0">
                <a:defRPr>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CH" altLang="en-US" sz="1600" b="1">
                  <a:solidFill>
                    <a:prstClr val="black"/>
                  </a:solidFill>
                  <a:latin typeface="Calibri" charset="0"/>
                  <a:ea typeface="Calibri" charset="0"/>
                  <a:cs typeface="Calibri" charset="0"/>
                </a:rPr>
                <a:t>Activity 10</a:t>
              </a:r>
              <a:endParaRPr lang="en-US" altLang="en-US" sz="1600" b="1">
                <a:solidFill>
                  <a:prstClr val="black"/>
                </a:solidFill>
                <a:latin typeface="Calibri" charset="0"/>
                <a:ea typeface="Calibri" charset="0"/>
                <a:cs typeface="Calibri" charset="0"/>
              </a:endParaRPr>
            </a:p>
          </p:txBody>
        </p:sp>
        <p:sp>
          <p:nvSpPr>
            <p:cNvPr id="60451" name="Text Box 101"/>
            <p:cNvSpPr txBox="1">
              <a:spLocks noChangeArrowheads="1"/>
            </p:cNvSpPr>
            <p:nvPr/>
          </p:nvSpPr>
          <p:spPr bwMode="auto">
            <a:xfrm>
              <a:off x="376084" y="3651602"/>
              <a:ext cx="79829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lvl1pPr defTabSz="912813" eaLnBrk="0" hangingPunct="0">
                <a:defRPr>
                  <a:solidFill>
                    <a:schemeClr val="tx1"/>
                  </a:solidFill>
                  <a:latin typeface="Arial" charset="0"/>
                  <a:ea typeface="Arial" charset="0"/>
                  <a:cs typeface="Arial" charset="0"/>
                </a:defRPr>
              </a:lvl1pPr>
              <a:lvl2pPr marL="742950" indent="-285750" defTabSz="912813" eaLnBrk="0" hangingPunct="0">
                <a:defRPr>
                  <a:solidFill>
                    <a:schemeClr val="tx1"/>
                  </a:solidFill>
                  <a:latin typeface="Arial" charset="0"/>
                  <a:ea typeface="Arial" charset="0"/>
                  <a:cs typeface="Arial" charset="0"/>
                </a:defRPr>
              </a:lvl2pPr>
              <a:lvl3pPr marL="1143000" indent="-228600" defTabSz="912813" eaLnBrk="0" hangingPunct="0">
                <a:defRPr>
                  <a:solidFill>
                    <a:schemeClr val="tx1"/>
                  </a:solidFill>
                  <a:latin typeface="Arial" charset="0"/>
                  <a:ea typeface="Arial" charset="0"/>
                  <a:cs typeface="Arial" charset="0"/>
                </a:defRPr>
              </a:lvl3pPr>
              <a:lvl4pPr marL="1600200" indent="-228600" defTabSz="912813" eaLnBrk="0" hangingPunct="0">
                <a:defRPr>
                  <a:solidFill>
                    <a:schemeClr val="tx1"/>
                  </a:solidFill>
                  <a:latin typeface="Arial" charset="0"/>
                  <a:ea typeface="Arial" charset="0"/>
                  <a:cs typeface="Arial" charset="0"/>
                </a:defRPr>
              </a:lvl4pPr>
              <a:lvl5pPr marL="2057400" indent="-228600" defTabSz="912813" eaLnBrk="0" hangingPunct="0">
                <a:defRPr>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CH" altLang="en-US" sz="1600" b="1">
                  <a:solidFill>
                    <a:prstClr val="black"/>
                  </a:solidFill>
                  <a:latin typeface="Calibri" charset="0"/>
                  <a:ea typeface="Calibri" charset="0"/>
                  <a:cs typeface="Calibri" charset="0"/>
                </a:rPr>
                <a:t>Activity 3</a:t>
              </a:r>
              <a:endParaRPr lang="en-US" altLang="en-US" sz="1600" b="1">
                <a:solidFill>
                  <a:prstClr val="black"/>
                </a:solidFill>
                <a:latin typeface="Calibri" charset="0"/>
                <a:ea typeface="Calibri" charset="0"/>
                <a:cs typeface="Calibri" charset="0"/>
              </a:endParaRPr>
            </a:p>
          </p:txBody>
        </p:sp>
        <p:sp>
          <p:nvSpPr>
            <p:cNvPr id="60452" name="Text Box 102"/>
            <p:cNvSpPr txBox="1">
              <a:spLocks noChangeArrowheads="1"/>
            </p:cNvSpPr>
            <p:nvPr/>
          </p:nvSpPr>
          <p:spPr bwMode="auto">
            <a:xfrm>
              <a:off x="376084" y="3959753"/>
              <a:ext cx="79829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lvl1pPr defTabSz="912813" eaLnBrk="0" hangingPunct="0">
                <a:defRPr>
                  <a:solidFill>
                    <a:schemeClr val="tx1"/>
                  </a:solidFill>
                  <a:latin typeface="Arial" charset="0"/>
                  <a:ea typeface="Arial" charset="0"/>
                  <a:cs typeface="Arial" charset="0"/>
                </a:defRPr>
              </a:lvl1pPr>
              <a:lvl2pPr marL="742950" indent="-285750" defTabSz="912813" eaLnBrk="0" hangingPunct="0">
                <a:defRPr>
                  <a:solidFill>
                    <a:schemeClr val="tx1"/>
                  </a:solidFill>
                  <a:latin typeface="Arial" charset="0"/>
                  <a:ea typeface="Arial" charset="0"/>
                  <a:cs typeface="Arial" charset="0"/>
                </a:defRPr>
              </a:lvl2pPr>
              <a:lvl3pPr marL="1143000" indent="-228600" defTabSz="912813" eaLnBrk="0" hangingPunct="0">
                <a:defRPr>
                  <a:solidFill>
                    <a:schemeClr val="tx1"/>
                  </a:solidFill>
                  <a:latin typeface="Arial" charset="0"/>
                  <a:ea typeface="Arial" charset="0"/>
                  <a:cs typeface="Arial" charset="0"/>
                </a:defRPr>
              </a:lvl3pPr>
              <a:lvl4pPr marL="1600200" indent="-228600" defTabSz="912813" eaLnBrk="0" hangingPunct="0">
                <a:defRPr>
                  <a:solidFill>
                    <a:schemeClr val="tx1"/>
                  </a:solidFill>
                  <a:latin typeface="Arial" charset="0"/>
                  <a:ea typeface="Arial" charset="0"/>
                  <a:cs typeface="Arial" charset="0"/>
                </a:defRPr>
              </a:lvl4pPr>
              <a:lvl5pPr marL="2057400" indent="-228600" defTabSz="912813" eaLnBrk="0" hangingPunct="0">
                <a:defRPr>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CH" altLang="en-US" sz="1600" b="1">
                  <a:solidFill>
                    <a:prstClr val="black"/>
                  </a:solidFill>
                  <a:latin typeface="Calibri" charset="0"/>
                  <a:ea typeface="Calibri" charset="0"/>
                  <a:cs typeface="Calibri" charset="0"/>
                </a:rPr>
                <a:t>Activity 4</a:t>
              </a:r>
              <a:endParaRPr lang="en-US" altLang="en-US" sz="1600" b="1">
                <a:solidFill>
                  <a:prstClr val="black"/>
                </a:solidFill>
                <a:latin typeface="Calibri" charset="0"/>
                <a:ea typeface="Calibri" charset="0"/>
                <a:cs typeface="Calibri" charset="0"/>
              </a:endParaRPr>
            </a:p>
          </p:txBody>
        </p:sp>
        <p:sp>
          <p:nvSpPr>
            <p:cNvPr id="60453" name="Text Box 103"/>
            <p:cNvSpPr txBox="1">
              <a:spLocks noChangeArrowheads="1"/>
            </p:cNvSpPr>
            <p:nvPr/>
          </p:nvSpPr>
          <p:spPr bwMode="auto">
            <a:xfrm>
              <a:off x="376084" y="4267904"/>
              <a:ext cx="79829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lvl1pPr defTabSz="912813" eaLnBrk="0" hangingPunct="0">
                <a:defRPr>
                  <a:solidFill>
                    <a:schemeClr val="tx1"/>
                  </a:solidFill>
                  <a:latin typeface="Arial" charset="0"/>
                  <a:ea typeface="Arial" charset="0"/>
                  <a:cs typeface="Arial" charset="0"/>
                </a:defRPr>
              </a:lvl1pPr>
              <a:lvl2pPr marL="742950" indent="-285750" defTabSz="912813" eaLnBrk="0" hangingPunct="0">
                <a:defRPr>
                  <a:solidFill>
                    <a:schemeClr val="tx1"/>
                  </a:solidFill>
                  <a:latin typeface="Arial" charset="0"/>
                  <a:ea typeface="Arial" charset="0"/>
                  <a:cs typeface="Arial" charset="0"/>
                </a:defRPr>
              </a:lvl2pPr>
              <a:lvl3pPr marL="1143000" indent="-228600" defTabSz="912813" eaLnBrk="0" hangingPunct="0">
                <a:defRPr>
                  <a:solidFill>
                    <a:schemeClr val="tx1"/>
                  </a:solidFill>
                  <a:latin typeface="Arial" charset="0"/>
                  <a:ea typeface="Arial" charset="0"/>
                  <a:cs typeface="Arial" charset="0"/>
                </a:defRPr>
              </a:lvl3pPr>
              <a:lvl4pPr marL="1600200" indent="-228600" defTabSz="912813" eaLnBrk="0" hangingPunct="0">
                <a:defRPr>
                  <a:solidFill>
                    <a:schemeClr val="tx1"/>
                  </a:solidFill>
                  <a:latin typeface="Arial" charset="0"/>
                  <a:ea typeface="Arial" charset="0"/>
                  <a:cs typeface="Arial" charset="0"/>
                </a:defRPr>
              </a:lvl4pPr>
              <a:lvl5pPr marL="2057400" indent="-228600" defTabSz="912813" eaLnBrk="0" hangingPunct="0">
                <a:defRPr>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CH" altLang="en-US" sz="1600" b="1">
                  <a:solidFill>
                    <a:prstClr val="black"/>
                  </a:solidFill>
                  <a:latin typeface="Calibri" charset="0"/>
                  <a:ea typeface="Calibri" charset="0"/>
                  <a:cs typeface="Calibri" charset="0"/>
                </a:rPr>
                <a:t>Activity 5</a:t>
              </a:r>
              <a:endParaRPr lang="en-US" altLang="en-US" sz="1600" b="1">
                <a:solidFill>
                  <a:prstClr val="black"/>
                </a:solidFill>
                <a:latin typeface="Calibri" charset="0"/>
                <a:ea typeface="Calibri" charset="0"/>
                <a:cs typeface="Calibri" charset="0"/>
              </a:endParaRPr>
            </a:p>
          </p:txBody>
        </p:sp>
        <p:sp>
          <p:nvSpPr>
            <p:cNvPr id="60454" name="Text Box 104"/>
            <p:cNvSpPr txBox="1">
              <a:spLocks noChangeArrowheads="1"/>
            </p:cNvSpPr>
            <p:nvPr/>
          </p:nvSpPr>
          <p:spPr bwMode="auto">
            <a:xfrm>
              <a:off x="376084" y="3343451"/>
              <a:ext cx="79829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lvl1pPr defTabSz="912813" eaLnBrk="0" hangingPunct="0">
                <a:defRPr>
                  <a:solidFill>
                    <a:schemeClr val="tx1"/>
                  </a:solidFill>
                  <a:latin typeface="Arial" charset="0"/>
                  <a:ea typeface="Arial" charset="0"/>
                  <a:cs typeface="Arial" charset="0"/>
                </a:defRPr>
              </a:lvl1pPr>
              <a:lvl2pPr marL="742950" indent="-285750" defTabSz="912813" eaLnBrk="0" hangingPunct="0">
                <a:defRPr>
                  <a:solidFill>
                    <a:schemeClr val="tx1"/>
                  </a:solidFill>
                  <a:latin typeface="Arial" charset="0"/>
                  <a:ea typeface="Arial" charset="0"/>
                  <a:cs typeface="Arial" charset="0"/>
                </a:defRPr>
              </a:lvl2pPr>
              <a:lvl3pPr marL="1143000" indent="-228600" defTabSz="912813" eaLnBrk="0" hangingPunct="0">
                <a:defRPr>
                  <a:solidFill>
                    <a:schemeClr val="tx1"/>
                  </a:solidFill>
                  <a:latin typeface="Arial" charset="0"/>
                  <a:ea typeface="Arial" charset="0"/>
                  <a:cs typeface="Arial" charset="0"/>
                </a:defRPr>
              </a:lvl3pPr>
              <a:lvl4pPr marL="1600200" indent="-228600" defTabSz="912813" eaLnBrk="0" hangingPunct="0">
                <a:defRPr>
                  <a:solidFill>
                    <a:schemeClr val="tx1"/>
                  </a:solidFill>
                  <a:latin typeface="Arial" charset="0"/>
                  <a:ea typeface="Arial" charset="0"/>
                  <a:cs typeface="Arial" charset="0"/>
                </a:defRPr>
              </a:lvl4pPr>
              <a:lvl5pPr marL="2057400" indent="-228600" defTabSz="912813" eaLnBrk="0" hangingPunct="0">
                <a:defRPr>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CH" altLang="en-US" sz="1600" b="1" dirty="0">
                  <a:solidFill>
                    <a:prstClr val="black"/>
                  </a:solidFill>
                  <a:latin typeface="Calibri" charset="0"/>
                  <a:ea typeface="Calibri" charset="0"/>
                  <a:cs typeface="Calibri" charset="0"/>
                </a:rPr>
                <a:t>Activity 2</a:t>
              </a:r>
              <a:endParaRPr lang="en-US" altLang="en-US" sz="1600" b="1" dirty="0">
                <a:solidFill>
                  <a:prstClr val="black"/>
                </a:solidFill>
                <a:latin typeface="Calibri" charset="0"/>
                <a:ea typeface="Calibri" charset="0"/>
                <a:cs typeface="Calibri" charset="0"/>
              </a:endParaRPr>
            </a:p>
          </p:txBody>
        </p:sp>
        <p:sp>
          <p:nvSpPr>
            <p:cNvPr id="60456" name="AutoShape 26"/>
            <p:cNvSpPr>
              <a:spLocks noChangeArrowheads="1"/>
            </p:cNvSpPr>
            <p:nvPr/>
          </p:nvSpPr>
          <p:spPr bwMode="auto">
            <a:xfrm>
              <a:off x="7626652" y="1824038"/>
              <a:ext cx="1188736" cy="479141"/>
            </a:xfrm>
            <a:prstGeom prst="homePlate">
              <a:avLst>
                <a:gd name="adj" fmla="val 58203"/>
              </a:avLst>
            </a:prstGeom>
            <a:gradFill rotWithShape="1">
              <a:gsLst>
                <a:gs pos="0">
                  <a:srgbClr val="F3FD91"/>
                </a:gs>
                <a:gs pos="100000">
                  <a:srgbClr val="BCFCBC"/>
                </a:gs>
              </a:gsLst>
              <a:lin ang="5400000" scaled="1"/>
            </a:gra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3778" tIns="46889" rIns="93778" bIns="46889" anchor="ctr"/>
            <a:lstStyle>
              <a:lvl1pPr defTabSz="930275" eaLnBrk="0" hangingPunct="0">
                <a:defRPr>
                  <a:solidFill>
                    <a:schemeClr val="tx1"/>
                  </a:solidFill>
                  <a:latin typeface="Arial" charset="0"/>
                  <a:ea typeface="Arial" charset="0"/>
                  <a:cs typeface="Arial" charset="0"/>
                </a:defRPr>
              </a:lvl1pPr>
              <a:lvl2pPr marL="742950" indent="-285750" defTabSz="930275" eaLnBrk="0" hangingPunct="0">
                <a:defRPr>
                  <a:solidFill>
                    <a:schemeClr val="tx1"/>
                  </a:solidFill>
                  <a:latin typeface="Arial" charset="0"/>
                  <a:ea typeface="Arial" charset="0"/>
                  <a:cs typeface="Arial" charset="0"/>
                </a:defRPr>
              </a:lvl2pPr>
              <a:lvl3pPr marL="1143000" indent="-228600" defTabSz="930275" eaLnBrk="0" hangingPunct="0">
                <a:defRPr>
                  <a:solidFill>
                    <a:schemeClr val="tx1"/>
                  </a:solidFill>
                  <a:latin typeface="Arial" charset="0"/>
                  <a:ea typeface="Arial" charset="0"/>
                  <a:cs typeface="Arial" charset="0"/>
                </a:defRPr>
              </a:lvl3pPr>
              <a:lvl4pPr marL="1600200" indent="-228600" defTabSz="930275" eaLnBrk="0" hangingPunct="0">
                <a:defRPr>
                  <a:solidFill>
                    <a:schemeClr val="tx1"/>
                  </a:solidFill>
                  <a:latin typeface="Arial" charset="0"/>
                  <a:ea typeface="Arial" charset="0"/>
                  <a:cs typeface="Arial" charset="0"/>
                </a:defRPr>
              </a:lvl4pPr>
              <a:lvl5pPr marL="2057400" indent="-228600" defTabSz="930275" eaLnBrk="0" hangingPunct="0">
                <a:defRPr>
                  <a:solidFill>
                    <a:schemeClr val="tx1"/>
                  </a:solidFill>
                  <a:latin typeface="Arial" charset="0"/>
                  <a:ea typeface="Arial" charset="0"/>
                  <a:cs typeface="Arial" charset="0"/>
                </a:defRPr>
              </a:lvl5pPr>
              <a:lvl6pPr marL="2514600" indent="-228600" defTabSz="93027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3027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3027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30275"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b="1">
                  <a:solidFill>
                    <a:prstClr val="black"/>
                  </a:solidFill>
                  <a:latin typeface="Calibri" charset="0"/>
                  <a:ea typeface="Calibri" charset="0"/>
                  <a:cs typeface="Calibri" charset="0"/>
                </a:rPr>
                <a:t>10+</a:t>
              </a:r>
            </a:p>
          </p:txBody>
        </p:sp>
        <p:sp>
          <p:nvSpPr>
            <p:cNvPr id="60464" name="AutoShape 24"/>
            <p:cNvSpPr>
              <a:spLocks noChangeArrowheads="1"/>
            </p:cNvSpPr>
            <p:nvPr/>
          </p:nvSpPr>
          <p:spPr bwMode="auto">
            <a:xfrm>
              <a:off x="6967089" y="1812926"/>
              <a:ext cx="659563" cy="492124"/>
            </a:xfrm>
            <a:prstGeom prst="homePlate">
              <a:avLst>
                <a:gd name="adj" fmla="val 37187"/>
              </a:avLst>
            </a:prstGeom>
            <a:gradFill rotWithShape="1">
              <a:gsLst>
                <a:gs pos="0">
                  <a:srgbClr val="F3FD91"/>
                </a:gs>
                <a:gs pos="100000">
                  <a:srgbClr val="BCFCBC"/>
                </a:gs>
              </a:gsLst>
              <a:lin ang="5400000" scaled="1"/>
            </a:gra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3778" tIns="46889" rIns="93778" bIns="46889" anchor="ctr"/>
            <a:lstStyle>
              <a:lvl1pPr defTabSz="930275" eaLnBrk="0" hangingPunct="0">
                <a:defRPr>
                  <a:solidFill>
                    <a:schemeClr val="tx1"/>
                  </a:solidFill>
                  <a:latin typeface="Arial" charset="0"/>
                  <a:ea typeface="Arial" charset="0"/>
                  <a:cs typeface="Arial" charset="0"/>
                </a:defRPr>
              </a:lvl1pPr>
              <a:lvl2pPr marL="742950" indent="-285750" defTabSz="930275" eaLnBrk="0" hangingPunct="0">
                <a:defRPr>
                  <a:solidFill>
                    <a:schemeClr val="tx1"/>
                  </a:solidFill>
                  <a:latin typeface="Arial" charset="0"/>
                  <a:ea typeface="Arial" charset="0"/>
                  <a:cs typeface="Arial" charset="0"/>
                </a:defRPr>
              </a:lvl2pPr>
              <a:lvl3pPr marL="1143000" indent="-228600" defTabSz="930275" eaLnBrk="0" hangingPunct="0">
                <a:defRPr>
                  <a:solidFill>
                    <a:schemeClr val="tx1"/>
                  </a:solidFill>
                  <a:latin typeface="Arial" charset="0"/>
                  <a:ea typeface="Arial" charset="0"/>
                  <a:cs typeface="Arial" charset="0"/>
                </a:defRPr>
              </a:lvl3pPr>
              <a:lvl4pPr marL="1600200" indent="-228600" defTabSz="930275" eaLnBrk="0" hangingPunct="0">
                <a:defRPr>
                  <a:solidFill>
                    <a:schemeClr val="tx1"/>
                  </a:solidFill>
                  <a:latin typeface="Arial" charset="0"/>
                  <a:ea typeface="Arial" charset="0"/>
                  <a:cs typeface="Arial" charset="0"/>
                </a:defRPr>
              </a:lvl4pPr>
              <a:lvl5pPr marL="2057400" indent="-228600" defTabSz="930275" eaLnBrk="0" hangingPunct="0">
                <a:defRPr>
                  <a:solidFill>
                    <a:schemeClr val="tx1"/>
                  </a:solidFill>
                  <a:latin typeface="Arial" charset="0"/>
                  <a:ea typeface="Arial" charset="0"/>
                  <a:cs typeface="Arial" charset="0"/>
                </a:defRPr>
              </a:lvl5pPr>
              <a:lvl6pPr marL="2514600" indent="-228600" defTabSz="93027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3027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3027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30275"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b="1">
                  <a:solidFill>
                    <a:prstClr val="black"/>
                  </a:solidFill>
                  <a:latin typeface="Calibri" charset="0"/>
                  <a:ea typeface="Calibri" charset="0"/>
                  <a:cs typeface="Calibri" charset="0"/>
                </a:rPr>
                <a:t>9</a:t>
              </a:r>
            </a:p>
          </p:txBody>
        </p:sp>
        <p:sp>
          <p:nvSpPr>
            <p:cNvPr id="60465" name="AutoShape 42"/>
            <p:cNvSpPr>
              <a:spLocks noChangeArrowheads="1"/>
            </p:cNvSpPr>
            <p:nvPr/>
          </p:nvSpPr>
          <p:spPr bwMode="auto">
            <a:xfrm>
              <a:off x="6346324" y="1824038"/>
              <a:ext cx="620765" cy="481012"/>
            </a:xfrm>
            <a:prstGeom prst="homePlate">
              <a:avLst>
                <a:gd name="adj" fmla="val 37187"/>
              </a:avLst>
            </a:prstGeom>
            <a:gradFill rotWithShape="1">
              <a:gsLst>
                <a:gs pos="0">
                  <a:srgbClr val="F3FD91"/>
                </a:gs>
                <a:gs pos="100000">
                  <a:srgbClr val="BCFCBC"/>
                </a:gs>
              </a:gsLst>
              <a:lin ang="5400000" scaled="1"/>
            </a:gra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3778" tIns="46889" rIns="93778" bIns="46889" anchor="ctr"/>
            <a:lstStyle>
              <a:lvl1pPr defTabSz="930275" eaLnBrk="0" hangingPunct="0">
                <a:defRPr>
                  <a:solidFill>
                    <a:schemeClr val="tx1"/>
                  </a:solidFill>
                  <a:latin typeface="Arial" charset="0"/>
                  <a:ea typeface="Arial" charset="0"/>
                  <a:cs typeface="Arial" charset="0"/>
                </a:defRPr>
              </a:lvl1pPr>
              <a:lvl2pPr marL="742950" indent="-285750" defTabSz="930275" eaLnBrk="0" hangingPunct="0">
                <a:defRPr>
                  <a:solidFill>
                    <a:schemeClr val="tx1"/>
                  </a:solidFill>
                  <a:latin typeface="Arial" charset="0"/>
                  <a:ea typeface="Arial" charset="0"/>
                  <a:cs typeface="Arial" charset="0"/>
                </a:defRPr>
              </a:lvl2pPr>
              <a:lvl3pPr marL="1143000" indent="-228600" defTabSz="930275" eaLnBrk="0" hangingPunct="0">
                <a:defRPr>
                  <a:solidFill>
                    <a:schemeClr val="tx1"/>
                  </a:solidFill>
                  <a:latin typeface="Arial" charset="0"/>
                  <a:ea typeface="Arial" charset="0"/>
                  <a:cs typeface="Arial" charset="0"/>
                </a:defRPr>
              </a:lvl3pPr>
              <a:lvl4pPr marL="1600200" indent="-228600" defTabSz="930275" eaLnBrk="0" hangingPunct="0">
                <a:defRPr>
                  <a:solidFill>
                    <a:schemeClr val="tx1"/>
                  </a:solidFill>
                  <a:latin typeface="Arial" charset="0"/>
                  <a:ea typeface="Arial" charset="0"/>
                  <a:cs typeface="Arial" charset="0"/>
                </a:defRPr>
              </a:lvl4pPr>
              <a:lvl5pPr marL="2057400" indent="-228600" defTabSz="930275" eaLnBrk="0" hangingPunct="0">
                <a:defRPr>
                  <a:solidFill>
                    <a:schemeClr val="tx1"/>
                  </a:solidFill>
                  <a:latin typeface="Arial" charset="0"/>
                  <a:ea typeface="Arial" charset="0"/>
                  <a:cs typeface="Arial" charset="0"/>
                </a:defRPr>
              </a:lvl5pPr>
              <a:lvl6pPr marL="2514600" indent="-228600" defTabSz="93027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3027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3027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30275"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b="1">
                  <a:solidFill>
                    <a:prstClr val="black"/>
                  </a:solidFill>
                  <a:latin typeface="Calibri" charset="0"/>
                  <a:ea typeface="Calibri" charset="0"/>
                  <a:cs typeface="Calibri" charset="0"/>
                </a:rPr>
                <a:t>8</a:t>
              </a:r>
            </a:p>
          </p:txBody>
        </p:sp>
        <p:sp>
          <p:nvSpPr>
            <p:cNvPr id="60466" name="AutoShape 51"/>
            <p:cNvSpPr>
              <a:spLocks noChangeArrowheads="1"/>
            </p:cNvSpPr>
            <p:nvPr/>
          </p:nvSpPr>
          <p:spPr bwMode="auto">
            <a:xfrm>
              <a:off x="5778353" y="1862138"/>
              <a:ext cx="567971" cy="442912"/>
            </a:xfrm>
            <a:prstGeom prst="homePlate">
              <a:avLst>
                <a:gd name="adj" fmla="val 37187"/>
              </a:avLst>
            </a:prstGeom>
            <a:gradFill rotWithShape="1">
              <a:gsLst>
                <a:gs pos="0">
                  <a:srgbClr val="F3FD91"/>
                </a:gs>
                <a:gs pos="100000">
                  <a:srgbClr val="BCFCBC"/>
                </a:gs>
              </a:gsLst>
              <a:lin ang="5400000" scaled="1"/>
            </a:gra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3778" tIns="46889" rIns="93778" bIns="46889" anchor="ctr"/>
            <a:lstStyle>
              <a:lvl1pPr defTabSz="930275" eaLnBrk="0" hangingPunct="0">
                <a:defRPr>
                  <a:solidFill>
                    <a:schemeClr val="tx1"/>
                  </a:solidFill>
                  <a:latin typeface="Arial" charset="0"/>
                  <a:ea typeface="Arial" charset="0"/>
                  <a:cs typeface="Arial" charset="0"/>
                </a:defRPr>
              </a:lvl1pPr>
              <a:lvl2pPr marL="742950" indent="-285750" defTabSz="930275" eaLnBrk="0" hangingPunct="0">
                <a:defRPr>
                  <a:solidFill>
                    <a:schemeClr val="tx1"/>
                  </a:solidFill>
                  <a:latin typeface="Arial" charset="0"/>
                  <a:ea typeface="Arial" charset="0"/>
                  <a:cs typeface="Arial" charset="0"/>
                </a:defRPr>
              </a:lvl2pPr>
              <a:lvl3pPr marL="1143000" indent="-228600" defTabSz="930275" eaLnBrk="0" hangingPunct="0">
                <a:defRPr>
                  <a:solidFill>
                    <a:schemeClr val="tx1"/>
                  </a:solidFill>
                  <a:latin typeface="Arial" charset="0"/>
                  <a:ea typeface="Arial" charset="0"/>
                  <a:cs typeface="Arial" charset="0"/>
                </a:defRPr>
              </a:lvl3pPr>
              <a:lvl4pPr marL="1600200" indent="-228600" defTabSz="930275" eaLnBrk="0" hangingPunct="0">
                <a:defRPr>
                  <a:solidFill>
                    <a:schemeClr val="tx1"/>
                  </a:solidFill>
                  <a:latin typeface="Arial" charset="0"/>
                  <a:ea typeface="Arial" charset="0"/>
                  <a:cs typeface="Arial" charset="0"/>
                </a:defRPr>
              </a:lvl4pPr>
              <a:lvl5pPr marL="2057400" indent="-228600" defTabSz="930275" eaLnBrk="0" hangingPunct="0">
                <a:defRPr>
                  <a:solidFill>
                    <a:schemeClr val="tx1"/>
                  </a:solidFill>
                  <a:latin typeface="Arial" charset="0"/>
                  <a:ea typeface="Arial" charset="0"/>
                  <a:cs typeface="Arial" charset="0"/>
                </a:defRPr>
              </a:lvl5pPr>
              <a:lvl6pPr marL="2514600" indent="-228600" defTabSz="93027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3027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3027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30275"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b="1">
                  <a:solidFill>
                    <a:prstClr val="black"/>
                  </a:solidFill>
                  <a:latin typeface="Calibri" charset="0"/>
                  <a:ea typeface="Calibri" charset="0"/>
                  <a:cs typeface="Calibri" charset="0"/>
                </a:rPr>
                <a:t>7</a:t>
              </a:r>
            </a:p>
          </p:txBody>
        </p:sp>
        <p:sp>
          <p:nvSpPr>
            <p:cNvPr id="60467" name="AutoShape 53"/>
            <p:cNvSpPr>
              <a:spLocks noChangeArrowheads="1"/>
            </p:cNvSpPr>
            <p:nvPr/>
          </p:nvSpPr>
          <p:spPr bwMode="auto">
            <a:xfrm>
              <a:off x="5079285" y="1862138"/>
              <a:ext cx="646273" cy="442912"/>
            </a:xfrm>
            <a:prstGeom prst="homePlate">
              <a:avLst>
                <a:gd name="adj" fmla="val 37187"/>
              </a:avLst>
            </a:prstGeom>
            <a:gradFill rotWithShape="1">
              <a:gsLst>
                <a:gs pos="0">
                  <a:srgbClr val="F3FD91"/>
                </a:gs>
                <a:gs pos="100000">
                  <a:srgbClr val="BCFCBC"/>
                </a:gs>
              </a:gsLst>
              <a:lin ang="5400000" scaled="1"/>
            </a:gra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3778" tIns="46889" rIns="93778" bIns="46889" anchor="ctr"/>
            <a:lstStyle>
              <a:lvl1pPr defTabSz="930275" eaLnBrk="0" hangingPunct="0">
                <a:defRPr>
                  <a:solidFill>
                    <a:schemeClr val="tx1"/>
                  </a:solidFill>
                  <a:latin typeface="Arial" charset="0"/>
                  <a:ea typeface="Arial" charset="0"/>
                  <a:cs typeface="Arial" charset="0"/>
                </a:defRPr>
              </a:lvl1pPr>
              <a:lvl2pPr marL="742950" indent="-285750" defTabSz="930275" eaLnBrk="0" hangingPunct="0">
                <a:defRPr>
                  <a:solidFill>
                    <a:schemeClr val="tx1"/>
                  </a:solidFill>
                  <a:latin typeface="Arial" charset="0"/>
                  <a:ea typeface="Arial" charset="0"/>
                  <a:cs typeface="Arial" charset="0"/>
                </a:defRPr>
              </a:lvl2pPr>
              <a:lvl3pPr marL="1143000" indent="-228600" defTabSz="930275" eaLnBrk="0" hangingPunct="0">
                <a:defRPr>
                  <a:solidFill>
                    <a:schemeClr val="tx1"/>
                  </a:solidFill>
                  <a:latin typeface="Arial" charset="0"/>
                  <a:ea typeface="Arial" charset="0"/>
                  <a:cs typeface="Arial" charset="0"/>
                </a:defRPr>
              </a:lvl3pPr>
              <a:lvl4pPr marL="1600200" indent="-228600" defTabSz="930275" eaLnBrk="0" hangingPunct="0">
                <a:defRPr>
                  <a:solidFill>
                    <a:schemeClr val="tx1"/>
                  </a:solidFill>
                  <a:latin typeface="Arial" charset="0"/>
                  <a:ea typeface="Arial" charset="0"/>
                  <a:cs typeface="Arial" charset="0"/>
                </a:defRPr>
              </a:lvl4pPr>
              <a:lvl5pPr marL="2057400" indent="-228600" defTabSz="930275" eaLnBrk="0" hangingPunct="0">
                <a:defRPr>
                  <a:solidFill>
                    <a:schemeClr val="tx1"/>
                  </a:solidFill>
                  <a:latin typeface="Arial" charset="0"/>
                  <a:ea typeface="Arial" charset="0"/>
                  <a:cs typeface="Arial" charset="0"/>
                </a:defRPr>
              </a:lvl5pPr>
              <a:lvl6pPr marL="2514600" indent="-228600" defTabSz="93027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3027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3027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30275"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b="1">
                  <a:solidFill>
                    <a:prstClr val="black"/>
                  </a:solidFill>
                  <a:latin typeface="Calibri" charset="0"/>
                  <a:ea typeface="Calibri" charset="0"/>
                  <a:cs typeface="Calibri" charset="0"/>
                </a:rPr>
                <a:t>6</a:t>
              </a:r>
            </a:p>
          </p:txBody>
        </p:sp>
        <p:sp>
          <p:nvSpPr>
            <p:cNvPr id="60458" name="AutoShape 56"/>
            <p:cNvSpPr>
              <a:spLocks noChangeArrowheads="1"/>
            </p:cNvSpPr>
            <p:nvPr/>
          </p:nvSpPr>
          <p:spPr bwMode="auto">
            <a:xfrm>
              <a:off x="4457534" y="1849438"/>
              <a:ext cx="608020" cy="455612"/>
            </a:xfrm>
            <a:prstGeom prst="homePlate">
              <a:avLst>
                <a:gd name="adj" fmla="val 37263"/>
              </a:avLst>
            </a:prstGeom>
            <a:gradFill rotWithShape="1">
              <a:gsLst>
                <a:gs pos="0">
                  <a:srgbClr val="F3FD91"/>
                </a:gs>
                <a:gs pos="100000">
                  <a:srgbClr val="BCFCBC"/>
                </a:gs>
              </a:gsLst>
              <a:lin ang="5400000" scaled="1"/>
            </a:gra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3778" tIns="46889" rIns="93778" bIns="46889" anchor="ctr"/>
            <a:lstStyle>
              <a:lvl1pPr defTabSz="930275" eaLnBrk="0" hangingPunct="0">
                <a:defRPr>
                  <a:solidFill>
                    <a:schemeClr val="tx1"/>
                  </a:solidFill>
                  <a:latin typeface="Arial" charset="0"/>
                  <a:ea typeface="Arial" charset="0"/>
                  <a:cs typeface="Arial" charset="0"/>
                </a:defRPr>
              </a:lvl1pPr>
              <a:lvl2pPr marL="742950" indent="-285750" defTabSz="930275" eaLnBrk="0" hangingPunct="0">
                <a:defRPr>
                  <a:solidFill>
                    <a:schemeClr val="tx1"/>
                  </a:solidFill>
                  <a:latin typeface="Arial" charset="0"/>
                  <a:ea typeface="Arial" charset="0"/>
                  <a:cs typeface="Arial" charset="0"/>
                </a:defRPr>
              </a:lvl2pPr>
              <a:lvl3pPr marL="1143000" indent="-228600" defTabSz="930275" eaLnBrk="0" hangingPunct="0">
                <a:defRPr>
                  <a:solidFill>
                    <a:schemeClr val="tx1"/>
                  </a:solidFill>
                  <a:latin typeface="Arial" charset="0"/>
                  <a:ea typeface="Arial" charset="0"/>
                  <a:cs typeface="Arial" charset="0"/>
                </a:defRPr>
              </a:lvl3pPr>
              <a:lvl4pPr marL="1600200" indent="-228600" defTabSz="930275" eaLnBrk="0" hangingPunct="0">
                <a:defRPr>
                  <a:solidFill>
                    <a:schemeClr val="tx1"/>
                  </a:solidFill>
                  <a:latin typeface="Arial" charset="0"/>
                  <a:ea typeface="Arial" charset="0"/>
                  <a:cs typeface="Arial" charset="0"/>
                </a:defRPr>
              </a:lvl4pPr>
              <a:lvl5pPr marL="2057400" indent="-228600" defTabSz="930275" eaLnBrk="0" hangingPunct="0">
                <a:defRPr>
                  <a:solidFill>
                    <a:schemeClr val="tx1"/>
                  </a:solidFill>
                  <a:latin typeface="Arial" charset="0"/>
                  <a:ea typeface="Arial" charset="0"/>
                  <a:cs typeface="Arial" charset="0"/>
                </a:defRPr>
              </a:lvl5pPr>
              <a:lvl6pPr marL="2514600" indent="-228600" defTabSz="93027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3027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3027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30275"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b="1">
                  <a:solidFill>
                    <a:prstClr val="black"/>
                  </a:solidFill>
                  <a:latin typeface="Calibri" charset="0"/>
                  <a:ea typeface="Calibri" charset="0"/>
                  <a:cs typeface="Calibri" charset="0"/>
                </a:rPr>
                <a:t>5</a:t>
              </a:r>
            </a:p>
          </p:txBody>
        </p:sp>
        <p:sp>
          <p:nvSpPr>
            <p:cNvPr id="60459" name="AutoShape 57"/>
            <p:cNvSpPr>
              <a:spLocks noChangeArrowheads="1"/>
            </p:cNvSpPr>
            <p:nvPr/>
          </p:nvSpPr>
          <p:spPr bwMode="auto">
            <a:xfrm>
              <a:off x="3813232" y="1849438"/>
              <a:ext cx="593523" cy="455612"/>
            </a:xfrm>
            <a:prstGeom prst="homePlate">
              <a:avLst>
                <a:gd name="adj" fmla="val 37263"/>
              </a:avLst>
            </a:prstGeom>
            <a:gradFill rotWithShape="1">
              <a:gsLst>
                <a:gs pos="0">
                  <a:srgbClr val="F3FD91"/>
                </a:gs>
                <a:gs pos="100000">
                  <a:srgbClr val="BCFCBC"/>
                </a:gs>
              </a:gsLst>
              <a:lin ang="5400000" scaled="1"/>
            </a:gra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3778" tIns="46889" rIns="93778" bIns="46889" anchor="ctr"/>
            <a:lstStyle>
              <a:lvl1pPr defTabSz="930275" eaLnBrk="0" hangingPunct="0">
                <a:defRPr>
                  <a:solidFill>
                    <a:schemeClr val="tx1"/>
                  </a:solidFill>
                  <a:latin typeface="Arial" charset="0"/>
                  <a:ea typeface="Arial" charset="0"/>
                  <a:cs typeface="Arial" charset="0"/>
                </a:defRPr>
              </a:lvl1pPr>
              <a:lvl2pPr marL="742950" indent="-285750" defTabSz="930275" eaLnBrk="0" hangingPunct="0">
                <a:defRPr>
                  <a:solidFill>
                    <a:schemeClr val="tx1"/>
                  </a:solidFill>
                  <a:latin typeface="Arial" charset="0"/>
                  <a:ea typeface="Arial" charset="0"/>
                  <a:cs typeface="Arial" charset="0"/>
                </a:defRPr>
              </a:lvl2pPr>
              <a:lvl3pPr marL="1143000" indent="-228600" defTabSz="930275" eaLnBrk="0" hangingPunct="0">
                <a:defRPr>
                  <a:solidFill>
                    <a:schemeClr val="tx1"/>
                  </a:solidFill>
                  <a:latin typeface="Arial" charset="0"/>
                  <a:ea typeface="Arial" charset="0"/>
                  <a:cs typeface="Arial" charset="0"/>
                </a:defRPr>
              </a:lvl3pPr>
              <a:lvl4pPr marL="1600200" indent="-228600" defTabSz="930275" eaLnBrk="0" hangingPunct="0">
                <a:defRPr>
                  <a:solidFill>
                    <a:schemeClr val="tx1"/>
                  </a:solidFill>
                  <a:latin typeface="Arial" charset="0"/>
                  <a:ea typeface="Arial" charset="0"/>
                  <a:cs typeface="Arial" charset="0"/>
                </a:defRPr>
              </a:lvl4pPr>
              <a:lvl5pPr marL="2057400" indent="-228600" defTabSz="930275" eaLnBrk="0" hangingPunct="0">
                <a:defRPr>
                  <a:solidFill>
                    <a:schemeClr val="tx1"/>
                  </a:solidFill>
                  <a:latin typeface="Arial" charset="0"/>
                  <a:ea typeface="Arial" charset="0"/>
                  <a:cs typeface="Arial" charset="0"/>
                </a:defRPr>
              </a:lvl5pPr>
              <a:lvl6pPr marL="2514600" indent="-228600" defTabSz="93027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3027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3027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30275"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b="1">
                  <a:solidFill>
                    <a:prstClr val="black"/>
                  </a:solidFill>
                  <a:latin typeface="Calibri" charset="0"/>
                  <a:ea typeface="Calibri" charset="0"/>
                  <a:cs typeface="Calibri" charset="0"/>
                </a:rPr>
                <a:t> 4</a:t>
              </a:r>
            </a:p>
          </p:txBody>
        </p:sp>
        <p:sp>
          <p:nvSpPr>
            <p:cNvPr id="60460" name="AutoShape 58"/>
            <p:cNvSpPr>
              <a:spLocks noChangeArrowheads="1"/>
            </p:cNvSpPr>
            <p:nvPr/>
          </p:nvSpPr>
          <p:spPr bwMode="auto">
            <a:xfrm>
              <a:off x="3191483" y="1824038"/>
              <a:ext cx="593522" cy="481012"/>
            </a:xfrm>
            <a:prstGeom prst="homePlate">
              <a:avLst>
                <a:gd name="adj" fmla="val 37263"/>
              </a:avLst>
            </a:prstGeom>
            <a:gradFill rotWithShape="1">
              <a:gsLst>
                <a:gs pos="0">
                  <a:srgbClr val="F3FD91"/>
                </a:gs>
                <a:gs pos="100000">
                  <a:srgbClr val="BCFCBC"/>
                </a:gs>
              </a:gsLst>
              <a:lin ang="5400000" scaled="1"/>
            </a:gra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3778" tIns="46889" rIns="93778" bIns="46889" anchor="ctr"/>
            <a:lstStyle>
              <a:lvl1pPr defTabSz="930275" eaLnBrk="0" hangingPunct="0">
                <a:defRPr>
                  <a:solidFill>
                    <a:schemeClr val="tx1"/>
                  </a:solidFill>
                  <a:latin typeface="Arial" charset="0"/>
                  <a:ea typeface="Arial" charset="0"/>
                  <a:cs typeface="Arial" charset="0"/>
                </a:defRPr>
              </a:lvl1pPr>
              <a:lvl2pPr marL="742950" indent="-285750" defTabSz="930275" eaLnBrk="0" hangingPunct="0">
                <a:defRPr>
                  <a:solidFill>
                    <a:schemeClr val="tx1"/>
                  </a:solidFill>
                  <a:latin typeface="Arial" charset="0"/>
                  <a:ea typeface="Arial" charset="0"/>
                  <a:cs typeface="Arial" charset="0"/>
                </a:defRPr>
              </a:lvl2pPr>
              <a:lvl3pPr marL="1143000" indent="-228600" defTabSz="930275" eaLnBrk="0" hangingPunct="0">
                <a:defRPr>
                  <a:solidFill>
                    <a:schemeClr val="tx1"/>
                  </a:solidFill>
                  <a:latin typeface="Arial" charset="0"/>
                  <a:ea typeface="Arial" charset="0"/>
                  <a:cs typeface="Arial" charset="0"/>
                </a:defRPr>
              </a:lvl3pPr>
              <a:lvl4pPr marL="1600200" indent="-228600" defTabSz="930275" eaLnBrk="0" hangingPunct="0">
                <a:defRPr>
                  <a:solidFill>
                    <a:schemeClr val="tx1"/>
                  </a:solidFill>
                  <a:latin typeface="Arial" charset="0"/>
                  <a:ea typeface="Arial" charset="0"/>
                  <a:cs typeface="Arial" charset="0"/>
                </a:defRPr>
              </a:lvl4pPr>
              <a:lvl5pPr marL="2057400" indent="-228600" defTabSz="930275" eaLnBrk="0" hangingPunct="0">
                <a:defRPr>
                  <a:solidFill>
                    <a:schemeClr val="tx1"/>
                  </a:solidFill>
                  <a:latin typeface="Arial" charset="0"/>
                  <a:ea typeface="Arial" charset="0"/>
                  <a:cs typeface="Arial" charset="0"/>
                </a:defRPr>
              </a:lvl5pPr>
              <a:lvl6pPr marL="2514600" indent="-228600" defTabSz="93027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3027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3027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30275"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b="1">
                  <a:solidFill>
                    <a:prstClr val="black"/>
                  </a:solidFill>
                  <a:latin typeface="Calibri" charset="0"/>
                  <a:ea typeface="Calibri" charset="0"/>
                  <a:cs typeface="Calibri" charset="0"/>
                </a:rPr>
                <a:t> 3</a:t>
              </a:r>
            </a:p>
          </p:txBody>
        </p:sp>
        <p:sp>
          <p:nvSpPr>
            <p:cNvPr id="60461" name="AutoShape 59"/>
            <p:cNvSpPr>
              <a:spLocks noChangeArrowheads="1"/>
            </p:cNvSpPr>
            <p:nvPr/>
          </p:nvSpPr>
          <p:spPr bwMode="auto">
            <a:xfrm>
              <a:off x="2518953" y="1824038"/>
              <a:ext cx="645912" cy="481011"/>
            </a:xfrm>
            <a:prstGeom prst="homePlate">
              <a:avLst>
                <a:gd name="adj" fmla="val 37263"/>
              </a:avLst>
            </a:prstGeom>
            <a:gradFill rotWithShape="1">
              <a:gsLst>
                <a:gs pos="0">
                  <a:srgbClr val="F3FD91"/>
                </a:gs>
                <a:gs pos="100000">
                  <a:srgbClr val="BCFCBC"/>
                </a:gs>
              </a:gsLst>
              <a:lin ang="5400000" scaled="1"/>
            </a:gra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3778" tIns="46889" rIns="93778" bIns="46889" anchor="ctr"/>
            <a:lstStyle>
              <a:lvl1pPr defTabSz="930275" eaLnBrk="0" hangingPunct="0">
                <a:defRPr>
                  <a:solidFill>
                    <a:schemeClr val="tx1"/>
                  </a:solidFill>
                  <a:latin typeface="Arial" charset="0"/>
                  <a:ea typeface="Arial" charset="0"/>
                  <a:cs typeface="Arial" charset="0"/>
                </a:defRPr>
              </a:lvl1pPr>
              <a:lvl2pPr marL="742950" indent="-285750" defTabSz="930275" eaLnBrk="0" hangingPunct="0">
                <a:defRPr>
                  <a:solidFill>
                    <a:schemeClr val="tx1"/>
                  </a:solidFill>
                  <a:latin typeface="Arial" charset="0"/>
                  <a:ea typeface="Arial" charset="0"/>
                  <a:cs typeface="Arial" charset="0"/>
                </a:defRPr>
              </a:lvl2pPr>
              <a:lvl3pPr marL="1143000" indent="-228600" defTabSz="930275" eaLnBrk="0" hangingPunct="0">
                <a:defRPr>
                  <a:solidFill>
                    <a:schemeClr val="tx1"/>
                  </a:solidFill>
                  <a:latin typeface="Arial" charset="0"/>
                  <a:ea typeface="Arial" charset="0"/>
                  <a:cs typeface="Arial" charset="0"/>
                </a:defRPr>
              </a:lvl3pPr>
              <a:lvl4pPr marL="1600200" indent="-228600" defTabSz="930275" eaLnBrk="0" hangingPunct="0">
                <a:defRPr>
                  <a:solidFill>
                    <a:schemeClr val="tx1"/>
                  </a:solidFill>
                  <a:latin typeface="Arial" charset="0"/>
                  <a:ea typeface="Arial" charset="0"/>
                  <a:cs typeface="Arial" charset="0"/>
                </a:defRPr>
              </a:lvl4pPr>
              <a:lvl5pPr marL="2057400" indent="-228600" defTabSz="930275" eaLnBrk="0" hangingPunct="0">
                <a:defRPr>
                  <a:solidFill>
                    <a:schemeClr val="tx1"/>
                  </a:solidFill>
                  <a:latin typeface="Arial" charset="0"/>
                  <a:ea typeface="Arial" charset="0"/>
                  <a:cs typeface="Arial" charset="0"/>
                </a:defRPr>
              </a:lvl5pPr>
              <a:lvl6pPr marL="2514600" indent="-228600" defTabSz="93027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3027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3027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30275"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b="1">
                  <a:solidFill>
                    <a:prstClr val="black"/>
                  </a:solidFill>
                  <a:latin typeface="Calibri" charset="0"/>
                  <a:ea typeface="Calibri" charset="0"/>
                  <a:cs typeface="Calibri" charset="0"/>
                </a:rPr>
                <a:t> 2</a:t>
              </a:r>
            </a:p>
          </p:txBody>
        </p:sp>
        <p:sp>
          <p:nvSpPr>
            <p:cNvPr id="60462" name="AutoShape 60"/>
            <p:cNvSpPr>
              <a:spLocks noChangeArrowheads="1"/>
            </p:cNvSpPr>
            <p:nvPr/>
          </p:nvSpPr>
          <p:spPr bwMode="auto">
            <a:xfrm>
              <a:off x="1910087" y="1849438"/>
              <a:ext cx="608866" cy="455612"/>
            </a:xfrm>
            <a:prstGeom prst="homePlate">
              <a:avLst>
                <a:gd name="adj" fmla="val 44101"/>
              </a:avLst>
            </a:prstGeom>
            <a:gradFill rotWithShape="1">
              <a:gsLst>
                <a:gs pos="0">
                  <a:srgbClr val="F3FD91"/>
                </a:gs>
                <a:gs pos="100000">
                  <a:srgbClr val="BCFCBC"/>
                </a:gs>
              </a:gsLst>
              <a:lin ang="5400000" scaled="1"/>
            </a:gra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3778" tIns="46889" rIns="93778" bIns="46889" anchor="ctr"/>
            <a:lstStyle>
              <a:lvl1pPr defTabSz="930275" eaLnBrk="0" hangingPunct="0">
                <a:defRPr>
                  <a:solidFill>
                    <a:schemeClr val="tx1"/>
                  </a:solidFill>
                  <a:latin typeface="Arial" charset="0"/>
                  <a:ea typeface="Arial" charset="0"/>
                  <a:cs typeface="Arial" charset="0"/>
                </a:defRPr>
              </a:lvl1pPr>
              <a:lvl2pPr marL="742950" indent="-285750" defTabSz="930275" eaLnBrk="0" hangingPunct="0">
                <a:defRPr>
                  <a:solidFill>
                    <a:schemeClr val="tx1"/>
                  </a:solidFill>
                  <a:latin typeface="Arial" charset="0"/>
                  <a:ea typeface="Arial" charset="0"/>
                  <a:cs typeface="Arial" charset="0"/>
                </a:defRPr>
              </a:lvl2pPr>
              <a:lvl3pPr marL="1143000" indent="-228600" defTabSz="930275" eaLnBrk="0" hangingPunct="0">
                <a:defRPr>
                  <a:solidFill>
                    <a:schemeClr val="tx1"/>
                  </a:solidFill>
                  <a:latin typeface="Arial" charset="0"/>
                  <a:ea typeface="Arial" charset="0"/>
                  <a:cs typeface="Arial" charset="0"/>
                </a:defRPr>
              </a:lvl3pPr>
              <a:lvl4pPr marL="1600200" indent="-228600" defTabSz="930275" eaLnBrk="0" hangingPunct="0">
                <a:defRPr>
                  <a:solidFill>
                    <a:schemeClr val="tx1"/>
                  </a:solidFill>
                  <a:latin typeface="Arial" charset="0"/>
                  <a:ea typeface="Arial" charset="0"/>
                  <a:cs typeface="Arial" charset="0"/>
                </a:defRPr>
              </a:lvl4pPr>
              <a:lvl5pPr marL="2057400" indent="-228600" defTabSz="930275" eaLnBrk="0" hangingPunct="0">
                <a:defRPr>
                  <a:solidFill>
                    <a:schemeClr val="tx1"/>
                  </a:solidFill>
                  <a:latin typeface="Arial" charset="0"/>
                  <a:ea typeface="Arial" charset="0"/>
                  <a:cs typeface="Arial" charset="0"/>
                </a:defRPr>
              </a:lvl5pPr>
              <a:lvl6pPr marL="2514600" indent="-228600" defTabSz="93027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3027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3027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30275"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b="1" dirty="0">
                  <a:solidFill>
                    <a:prstClr val="black"/>
                  </a:solidFill>
                  <a:latin typeface="Calibri" charset="0"/>
                  <a:ea typeface="Calibri" charset="0"/>
                  <a:cs typeface="Calibri" charset="0"/>
                </a:rPr>
                <a:t>1</a:t>
              </a:r>
            </a:p>
          </p:txBody>
        </p:sp>
        <p:sp>
          <p:nvSpPr>
            <p:cNvPr id="60463" name="AutoShape 61"/>
            <p:cNvSpPr>
              <a:spLocks noChangeArrowheads="1"/>
            </p:cNvSpPr>
            <p:nvPr/>
          </p:nvSpPr>
          <p:spPr bwMode="auto">
            <a:xfrm>
              <a:off x="238125" y="1874838"/>
              <a:ext cx="1671962" cy="430212"/>
            </a:xfrm>
            <a:prstGeom prst="homePlate">
              <a:avLst>
                <a:gd name="adj" fmla="val 79751"/>
              </a:avLst>
            </a:prstGeom>
            <a:gradFill rotWithShape="1">
              <a:gsLst>
                <a:gs pos="0">
                  <a:srgbClr val="F3FD91"/>
                </a:gs>
                <a:gs pos="100000">
                  <a:srgbClr val="BCFCBC"/>
                </a:gs>
              </a:gsLst>
              <a:lin ang="5400000" scaled="1"/>
            </a:gra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3778" tIns="46889" rIns="93778" bIns="46889" anchor="ctr"/>
            <a:lstStyle>
              <a:lvl1pPr defTabSz="930275" eaLnBrk="0" hangingPunct="0">
                <a:defRPr>
                  <a:solidFill>
                    <a:schemeClr val="tx1"/>
                  </a:solidFill>
                  <a:latin typeface="Arial" charset="0"/>
                  <a:ea typeface="Arial" charset="0"/>
                  <a:cs typeface="Arial" charset="0"/>
                </a:defRPr>
              </a:lvl1pPr>
              <a:lvl2pPr marL="742950" indent="-285750" defTabSz="930275" eaLnBrk="0" hangingPunct="0">
                <a:defRPr>
                  <a:solidFill>
                    <a:schemeClr val="tx1"/>
                  </a:solidFill>
                  <a:latin typeface="Arial" charset="0"/>
                  <a:ea typeface="Arial" charset="0"/>
                  <a:cs typeface="Arial" charset="0"/>
                </a:defRPr>
              </a:lvl2pPr>
              <a:lvl3pPr marL="1143000" indent="-228600" defTabSz="930275" eaLnBrk="0" hangingPunct="0">
                <a:defRPr>
                  <a:solidFill>
                    <a:schemeClr val="tx1"/>
                  </a:solidFill>
                  <a:latin typeface="Arial" charset="0"/>
                  <a:ea typeface="Arial" charset="0"/>
                  <a:cs typeface="Arial" charset="0"/>
                </a:defRPr>
              </a:lvl3pPr>
              <a:lvl4pPr marL="1600200" indent="-228600" defTabSz="930275" eaLnBrk="0" hangingPunct="0">
                <a:defRPr>
                  <a:solidFill>
                    <a:schemeClr val="tx1"/>
                  </a:solidFill>
                  <a:latin typeface="Arial" charset="0"/>
                  <a:ea typeface="Arial" charset="0"/>
                  <a:cs typeface="Arial" charset="0"/>
                </a:defRPr>
              </a:lvl4pPr>
              <a:lvl5pPr marL="2057400" indent="-228600" defTabSz="930275" eaLnBrk="0" hangingPunct="0">
                <a:defRPr>
                  <a:solidFill>
                    <a:schemeClr val="tx1"/>
                  </a:solidFill>
                  <a:latin typeface="Arial" charset="0"/>
                  <a:ea typeface="Arial" charset="0"/>
                  <a:cs typeface="Arial" charset="0"/>
                </a:defRPr>
              </a:lvl5pPr>
              <a:lvl6pPr marL="2514600" indent="-228600" defTabSz="93027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3027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3027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30275"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b="1">
                  <a:solidFill>
                    <a:prstClr val="black"/>
                  </a:solidFill>
                  <a:latin typeface="Calibri" charset="0"/>
                  <a:ea typeface="Calibri" charset="0"/>
                  <a:cs typeface="Calibri" charset="0"/>
                </a:rPr>
                <a:t>Years</a:t>
              </a:r>
            </a:p>
          </p:txBody>
        </p:sp>
      </p:grpSp>
    </p:spTree>
    <p:extLst>
      <p:ext uri="{BB962C8B-B14F-4D97-AF65-F5344CB8AC3E}">
        <p14:creationId xmlns:p14="http://schemas.microsoft.com/office/powerpoint/2010/main" val="806156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7000" y="152559"/>
            <a:ext cx="9144000" cy="1105686"/>
          </a:xfrm>
        </p:spPr>
        <p:txBody>
          <a:bodyPr anchor="ctr">
            <a:noAutofit/>
          </a:bodyPr>
          <a:lstStyle/>
          <a:p>
            <a:r>
              <a:rPr lang="en-GB" sz="4000" b="1" dirty="0"/>
              <a:t> Importance of Timelines and Critical Path</a:t>
            </a:r>
            <a:endParaRPr lang="en-US" sz="4000" b="1" dirty="0"/>
          </a:p>
        </p:txBody>
      </p:sp>
      <p:sp>
        <p:nvSpPr>
          <p:cNvPr id="3" name="Subtitle 2"/>
          <p:cNvSpPr>
            <a:spLocks noGrp="1"/>
          </p:cNvSpPr>
          <p:nvPr>
            <p:ph type="subTitle" idx="1"/>
          </p:nvPr>
        </p:nvSpPr>
        <p:spPr>
          <a:xfrm>
            <a:off x="1676400" y="1534019"/>
            <a:ext cx="8864600" cy="4930282"/>
          </a:xfrm>
        </p:spPr>
        <p:txBody>
          <a:bodyPr>
            <a:noAutofit/>
          </a:bodyPr>
          <a:lstStyle/>
          <a:p>
            <a:pPr marL="266700" lvl="1" indent="-266700" algn="l">
              <a:lnSpc>
                <a:spcPct val="90000"/>
              </a:lnSpc>
              <a:spcBef>
                <a:spcPts val="0"/>
              </a:spcBef>
              <a:spcAft>
                <a:spcPts val="1800"/>
              </a:spcAft>
              <a:buFont typeface="Arial" panose="020B0604020202020204" pitchFamily="34" charset="0"/>
              <a:buChar char="•"/>
            </a:pPr>
            <a:r>
              <a:rPr lang="en-GB" dirty="0">
                <a:solidFill>
                  <a:schemeClr val="tx1"/>
                </a:solidFill>
              </a:rPr>
              <a:t>Understand the timelines and associated costs to develop and register a new variety</a:t>
            </a:r>
            <a:endParaRPr lang="en-US" dirty="0">
              <a:solidFill>
                <a:schemeClr val="tx1"/>
              </a:solidFill>
            </a:endParaRPr>
          </a:p>
          <a:p>
            <a:pPr marL="266700" lvl="1" indent="-266700" algn="l">
              <a:lnSpc>
                <a:spcPct val="90000"/>
              </a:lnSpc>
              <a:spcBef>
                <a:spcPts val="0"/>
              </a:spcBef>
              <a:spcAft>
                <a:spcPts val="1800"/>
              </a:spcAft>
              <a:buFont typeface="Arial" panose="020B0604020202020204" pitchFamily="34" charset="0"/>
              <a:buChar char="•"/>
            </a:pPr>
            <a:r>
              <a:rPr lang="en-GB" dirty="0">
                <a:solidFill>
                  <a:schemeClr val="tx1"/>
                </a:solidFill>
              </a:rPr>
              <a:t>Clear understanding about critical paths and approaches to risk reduction</a:t>
            </a:r>
            <a:endParaRPr lang="en-US" dirty="0">
              <a:solidFill>
                <a:schemeClr val="tx1"/>
              </a:solidFill>
            </a:endParaRPr>
          </a:p>
          <a:p>
            <a:pPr marL="266700" lvl="1" indent="-266700" algn="l">
              <a:lnSpc>
                <a:spcPct val="90000"/>
              </a:lnSpc>
              <a:spcBef>
                <a:spcPts val="0"/>
              </a:spcBef>
              <a:spcAft>
                <a:spcPts val="1800"/>
              </a:spcAft>
              <a:buFont typeface="Arial" panose="020B0604020202020204" pitchFamily="34" charset="0"/>
              <a:buChar char="•"/>
            </a:pPr>
            <a:r>
              <a:rPr lang="en-GB" dirty="0">
                <a:solidFill>
                  <a:schemeClr val="tx1"/>
                </a:solidFill>
              </a:rPr>
              <a:t>Develop risk mitigation strategies </a:t>
            </a:r>
            <a:endParaRPr lang="en-US" dirty="0">
              <a:solidFill>
                <a:schemeClr val="tx1"/>
              </a:solidFill>
            </a:endParaRPr>
          </a:p>
          <a:p>
            <a:pPr marL="266700" lvl="1" indent="-266700" algn="l">
              <a:lnSpc>
                <a:spcPct val="90000"/>
              </a:lnSpc>
              <a:spcBef>
                <a:spcPts val="0"/>
              </a:spcBef>
              <a:spcAft>
                <a:spcPts val="1800"/>
              </a:spcAft>
              <a:buFont typeface="Arial" panose="020B0604020202020204" pitchFamily="34" charset="0"/>
              <a:buChar char="•"/>
            </a:pPr>
            <a:r>
              <a:rPr lang="en-GB" dirty="0">
                <a:solidFill>
                  <a:schemeClr val="tx1"/>
                </a:solidFill>
              </a:rPr>
              <a:t>Understand costs and rewards associated with risks</a:t>
            </a:r>
          </a:p>
          <a:p>
            <a:pPr marL="266700" lvl="1" indent="-266700" algn="l">
              <a:lnSpc>
                <a:spcPct val="90000"/>
              </a:lnSpc>
              <a:spcBef>
                <a:spcPts val="0"/>
              </a:spcBef>
              <a:spcAft>
                <a:spcPts val="1800"/>
              </a:spcAft>
              <a:buFont typeface="Arial" panose="020B0604020202020204" pitchFamily="34" charset="0"/>
              <a:buChar char="•"/>
            </a:pPr>
            <a:r>
              <a:rPr lang="en-GB" dirty="0">
                <a:solidFill>
                  <a:schemeClr val="tx1"/>
                </a:solidFill>
              </a:rPr>
              <a:t>Critical path analysis and pro-active risk management will  help breeding team to develop new varieties that meet farmers and value chain needs in a timely and cost-effective manner </a:t>
            </a:r>
          </a:p>
          <a:p>
            <a:pPr marL="266700" lvl="1" indent="-266700" algn="l">
              <a:lnSpc>
                <a:spcPct val="90000"/>
              </a:lnSpc>
              <a:spcBef>
                <a:spcPts val="0"/>
              </a:spcBef>
              <a:spcAft>
                <a:spcPts val="1200"/>
              </a:spcAft>
              <a:buFont typeface="Arial" panose="020B0604020202020204" pitchFamily="34" charset="0"/>
              <a:buChar char="•"/>
            </a:pPr>
            <a:endParaRPr lang="en-US" sz="2400" b="1" dirty="0">
              <a:solidFill>
                <a:schemeClr val="tx1"/>
              </a:solidFill>
            </a:endParaRPr>
          </a:p>
          <a:p>
            <a:pPr lvl="1"/>
            <a:r>
              <a:rPr lang="en-GB" sz="2000" b="1" dirty="0">
                <a:solidFill>
                  <a:schemeClr val="tx1"/>
                </a:solidFill>
              </a:rPr>
              <a:t> </a:t>
            </a:r>
            <a:endParaRPr lang="en-US" sz="2000" b="1" dirty="0">
              <a:solidFill>
                <a:schemeClr val="tx1"/>
              </a:solidFill>
            </a:endParaRPr>
          </a:p>
          <a:p>
            <a:pPr algn="l"/>
            <a:endParaRPr lang="en-GB" sz="2400" b="1" dirty="0"/>
          </a:p>
        </p:txBody>
      </p:sp>
    </p:spTree>
    <p:extLst>
      <p:ext uri="{BB962C8B-B14F-4D97-AF65-F5344CB8AC3E}">
        <p14:creationId xmlns:p14="http://schemas.microsoft.com/office/powerpoint/2010/main" val="7579359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Demand-led Variety Registration</a:t>
            </a:r>
          </a:p>
        </p:txBody>
      </p:sp>
      <p:sp>
        <p:nvSpPr>
          <p:cNvPr id="3" name="Content Placeholder 2"/>
          <p:cNvSpPr>
            <a:spLocks noGrp="1"/>
          </p:cNvSpPr>
          <p:nvPr>
            <p:ph idx="1"/>
          </p:nvPr>
        </p:nvSpPr>
        <p:spPr>
          <a:xfrm>
            <a:off x="1650125" y="1671146"/>
            <a:ext cx="8857455" cy="4344645"/>
          </a:xfrm>
        </p:spPr>
        <p:txBody>
          <a:bodyPr>
            <a:noAutofit/>
          </a:bodyPr>
          <a:lstStyle/>
          <a:p>
            <a:pPr marL="312738" indent="-312738">
              <a:lnSpc>
                <a:spcPct val="90000"/>
              </a:lnSpc>
              <a:spcBef>
                <a:spcPts val="0"/>
              </a:spcBef>
              <a:spcAft>
                <a:spcPts val="1800"/>
              </a:spcAft>
            </a:pPr>
            <a:r>
              <a:rPr lang="en-US" sz="2800" dirty="0"/>
              <a:t>Consumer traits and regulatory hurdles</a:t>
            </a:r>
          </a:p>
          <a:p>
            <a:pPr marL="312738" indent="-312738">
              <a:lnSpc>
                <a:spcPct val="90000"/>
              </a:lnSpc>
              <a:spcBef>
                <a:spcPts val="0"/>
              </a:spcBef>
              <a:spcAft>
                <a:spcPts val="1800"/>
              </a:spcAft>
            </a:pPr>
            <a:r>
              <a:rPr lang="en-US" sz="2800" dirty="0"/>
              <a:t>Demand-led  breeding is complex and can take longer- so a smooth registration process is a key factor</a:t>
            </a:r>
          </a:p>
          <a:p>
            <a:pPr marL="312738" indent="-312738">
              <a:lnSpc>
                <a:spcPct val="90000"/>
              </a:lnSpc>
              <a:spcBef>
                <a:spcPts val="0"/>
              </a:spcBef>
              <a:spcAft>
                <a:spcPts val="1800"/>
              </a:spcAft>
            </a:pPr>
            <a:r>
              <a:rPr lang="en-US" sz="2800" dirty="0"/>
              <a:t>Regional harmonization may influence market size and subsequent investment decisions</a:t>
            </a:r>
          </a:p>
          <a:p>
            <a:pPr marL="280988" lvl="1" indent="-266700">
              <a:lnSpc>
                <a:spcPct val="90000"/>
              </a:lnSpc>
              <a:spcAft>
                <a:spcPts val="1800"/>
              </a:spcAft>
              <a:buFont typeface="Arial" panose="020B0604020202020204" pitchFamily="34" charset="0"/>
              <a:buChar char="•"/>
            </a:pPr>
            <a:r>
              <a:rPr lang="en-US" dirty="0"/>
              <a:t>Demand-led variety registration may be influence by international regulations such as UPOV, breeders’ rights and national registration agencies</a:t>
            </a:r>
          </a:p>
        </p:txBody>
      </p:sp>
    </p:spTree>
    <p:extLst>
      <p:ext uri="{BB962C8B-B14F-4D97-AF65-F5344CB8AC3E}">
        <p14:creationId xmlns:p14="http://schemas.microsoft.com/office/powerpoint/2010/main" val="20312102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5A9C2-32F5-4187-9314-CA7DA3EE8A81}"/>
              </a:ext>
            </a:extLst>
          </p:cNvPr>
          <p:cNvSpPr>
            <a:spLocks noGrp="1"/>
          </p:cNvSpPr>
          <p:nvPr>
            <p:ph type="title"/>
          </p:nvPr>
        </p:nvSpPr>
        <p:spPr/>
        <p:txBody>
          <a:bodyPr>
            <a:normAutofit fontScale="90000"/>
          </a:bodyPr>
          <a:lstStyle/>
          <a:p>
            <a:pPr algn="ctr"/>
            <a:br>
              <a:rPr lang="en-GB" b="1" dirty="0"/>
            </a:br>
            <a:r>
              <a:rPr lang="en-GB" b="1" dirty="0"/>
              <a:t>6. Monitoring, evaluation and learning </a:t>
            </a:r>
            <a:br>
              <a:rPr lang="en-GB" b="1" dirty="0"/>
            </a:br>
            <a:endParaRPr lang="en-GB" b="1" dirty="0"/>
          </a:p>
        </p:txBody>
      </p:sp>
      <p:sp>
        <p:nvSpPr>
          <p:cNvPr id="3" name="Content Placeholder 2">
            <a:extLst>
              <a:ext uri="{FF2B5EF4-FFF2-40B4-BE49-F238E27FC236}">
                <a16:creationId xmlns:a16="http://schemas.microsoft.com/office/drawing/2014/main" id="{0418082C-5241-4CE4-B434-7CB3808B31EF}"/>
              </a:ext>
            </a:extLst>
          </p:cNvPr>
          <p:cNvSpPr>
            <a:spLocks noGrp="1"/>
          </p:cNvSpPr>
          <p:nvPr>
            <p:ph idx="1"/>
          </p:nvPr>
        </p:nvSpPr>
        <p:spPr/>
        <p:txBody>
          <a:bodyPr>
            <a:normAutofit lnSpcReduction="10000"/>
          </a:bodyPr>
          <a:lstStyle/>
          <a:p>
            <a:pPr marL="0" indent="0" algn="ctr">
              <a:buNone/>
            </a:pPr>
            <a:r>
              <a:rPr lang="en-GB" b="1" dirty="0"/>
              <a:t>Objectives (1)</a:t>
            </a:r>
          </a:p>
          <a:p>
            <a:pPr marL="514350" lvl="0" indent="-514350" defTabSz="457200">
              <a:spcBef>
                <a:spcPct val="20000"/>
              </a:spcBef>
              <a:buFont typeface="Arial"/>
              <a:buAutoNum type="arabicPeriod"/>
            </a:pPr>
            <a:r>
              <a:rPr lang="en-US" b="1" dirty="0">
                <a:solidFill>
                  <a:prstClr val="black"/>
                </a:solidFill>
              </a:rPr>
              <a:t>Performance benchmarking: </a:t>
            </a:r>
            <a:r>
              <a:rPr lang="en-US" dirty="0">
                <a:solidFill>
                  <a:prstClr val="black"/>
                </a:solidFill>
              </a:rPr>
              <a:t>To enable breeders to devise a realistic performance assessment plan for their demand-led breeding </a:t>
            </a:r>
            <a:r>
              <a:rPr lang="en-US" dirty="0" err="1">
                <a:solidFill>
                  <a:prstClr val="black"/>
                </a:solidFill>
              </a:rPr>
              <a:t>programme</a:t>
            </a:r>
            <a:r>
              <a:rPr lang="en-US" dirty="0">
                <a:solidFill>
                  <a:prstClr val="black"/>
                </a:solidFill>
              </a:rPr>
              <a:t> so: </a:t>
            </a:r>
          </a:p>
          <a:p>
            <a:pPr marL="0" lvl="0" indent="0" defTabSz="457200">
              <a:spcBef>
                <a:spcPct val="20000"/>
              </a:spcBef>
              <a:buNone/>
            </a:pPr>
            <a:endParaRPr lang="en-US" dirty="0">
              <a:solidFill>
                <a:prstClr val="black"/>
              </a:solidFill>
            </a:endParaRPr>
          </a:p>
          <a:p>
            <a:pPr marL="0" lvl="0" indent="0" defTabSz="457200">
              <a:spcBef>
                <a:spcPts val="0"/>
              </a:spcBef>
              <a:spcAft>
                <a:spcPts val="1200"/>
              </a:spcAft>
              <a:buNone/>
            </a:pPr>
            <a:r>
              <a:rPr lang="en-US" dirty="0">
                <a:solidFill>
                  <a:prstClr val="black"/>
                </a:solidFill>
              </a:rPr>
              <a:t>(</a:t>
            </a:r>
            <a:r>
              <a:rPr lang="en-US" dirty="0" err="1">
                <a:solidFill>
                  <a:prstClr val="black"/>
                </a:solidFill>
              </a:rPr>
              <a:t>i</a:t>
            </a:r>
            <a:r>
              <a:rPr lang="en-US" dirty="0">
                <a:solidFill>
                  <a:prstClr val="black"/>
                </a:solidFill>
              </a:rPr>
              <a:t>) It is incorporated into strategies and stage plans for new variety design and engages with clients and stakeholders in the value chain;  </a:t>
            </a:r>
          </a:p>
          <a:p>
            <a:pPr marL="0" lvl="0" indent="0" defTabSz="457200">
              <a:spcBef>
                <a:spcPts val="0"/>
              </a:spcBef>
              <a:spcAft>
                <a:spcPts val="1200"/>
              </a:spcAft>
              <a:buNone/>
            </a:pPr>
            <a:r>
              <a:rPr lang="en-US" dirty="0">
                <a:solidFill>
                  <a:prstClr val="black"/>
                </a:solidFill>
              </a:rPr>
              <a:t>(ii) It develops key performance indicators tailored for new variety development and delivery of a demand-led breeding </a:t>
            </a:r>
            <a:r>
              <a:rPr lang="en-US" dirty="0" err="1">
                <a:solidFill>
                  <a:prstClr val="black"/>
                </a:solidFill>
              </a:rPr>
              <a:t>programme’s</a:t>
            </a:r>
            <a:r>
              <a:rPr lang="en-US" dirty="0">
                <a:solidFill>
                  <a:prstClr val="black"/>
                </a:solidFill>
              </a:rPr>
              <a:t> goals and objectives  </a:t>
            </a:r>
          </a:p>
          <a:p>
            <a:pPr marL="0" indent="0">
              <a:buNone/>
            </a:pPr>
            <a:endParaRPr lang="en-GB" dirty="0"/>
          </a:p>
        </p:txBody>
      </p:sp>
    </p:spTree>
    <p:extLst>
      <p:ext uri="{BB962C8B-B14F-4D97-AF65-F5344CB8AC3E}">
        <p14:creationId xmlns:p14="http://schemas.microsoft.com/office/powerpoint/2010/main" val="18776256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5A9C2-32F5-4187-9314-CA7DA3EE8A81}"/>
              </a:ext>
            </a:extLst>
          </p:cNvPr>
          <p:cNvSpPr>
            <a:spLocks noGrp="1"/>
          </p:cNvSpPr>
          <p:nvPr>
            <p:ph type="title"/>
          </p:nvPr>
        </p:nvSpPr>
        <p:spPr/>
        <p:txBody>
          <a:bodyPr>
            <a:normAutofit fontScale="90000"/>
          </a:bodyPr>
          <a:lstStyle/>
          <a:p>
            <a:pPr algn="ctr"/>
            <a:br>
              <a:rPr lang="en-GB" b="1" dirty="0"/>
            </a:br>
            <a:r>
              <a:rPr lang="en-GB" b="1" dirty="0"/>
              <a:t>6. Monitoring, evaluation and learning </a:t>
            </a:r>
            <a:br>
              <a:rPr lang="en-GB" b="1" dirty="0"/>
            </a:br>
            <a:endParaRPr lang="en-GB" b="1" dirty="0"/>
          </a:p>
        </p:txBody>
      </p:sp>
      <p:sp>
        <p:nvSpPr>
          <p:cNvPr id="3" name="Content Placeholder 2">
            <a:extLst>
              <a:ext uri="{FF2B5EF4-FFF2-40B4-BE49-F238E27FC236}">
                <a16:creationId xmlns:a16="http://schemas.microsoft.com/office/drawing/2014/main" id="{0418082C-5241-4CE4-B434-7CB3808B31EF}"/>
              </a:ext>
            </a:extLst>
          </p:cNvPr>
          <p:cNvSpPr>
            <a:spLocks noGrp="1"/>
          </p:cNvSpPr>
          <p:nvPr>
            <p:ph idx="1"/>
          </p:nvPr>
        </p:nvSpPr>
        <p:spPr/>
        <p:txBody>
          <a:bodyPr>
            <a:normAutofit lnSpcReduction="10000"/>
          </a:bodyPr>
          <a:lstStyle/>
          <a:p>
            <a:pPr marL="0" indent="0" algn="ctr">
              <a:buNone/>
            </a:pPr>
            <a:r>
              <a:rPr lang="en-GB" b="1" dirty="0"/>
              <a:t>Objectives (2)</a:t>
            </a:r>
          </a:p>
          <a:p>
            <a:pPr marL="0" lvl="0" indent="0" defTabSz="457200">
              <a:spcBef>
                <a:spcPct val="20000"/>
              </a:spcBef>
              <a:buNone/>
            </a:pPr>
            <a:r>
              <a:rPr lang="en-GB" dirty="0"/>
              <a:t>2. </a:t>
            </a:r>
            <a:r>
              <a:rPr lang="en-US" b="1" dirty="0">
                <a:solidFill>
                  <a:prstClr val="black"/>
                </a:solidFill>
              </a:rPr>
              <a:t>Variety adoption and performance tracking </a:t>
            </a:r>
          </a:p>
          <a:p>
            <a:pPr marL="0" lvl="0" indent="0" defTabSz="457200">
              <a:spcBef>
                <a:spcPct val="20000"/>
              </a:spcBef>
              <a:buNone/>
            </a:pPr>
            <a:endParaRPr lang="en-US" dirty="0">
              <a:solidFill>
                <a:prstClr val="black"/>
              </a:solidFill>
            </a:endParaRPr>
          </a:p>
          <a:p>
            <a:pPr marL="571500" lvl="0" indent="-571500" defTabSz="457200">
              <a:spcBef>
                <a:spcPts val="0"/>
              </a:spcBef>
              <a:spcAft>
                <a:spcPts val="1200"/>
              </a:spcAft>
              <a:buFont typeface="Arial"/>
              <a:buAutoNum type="romanLcParenBoth"/>
            </a:pPr>
            <a:r>
              <a:rPr lang="en-US" dirty="0">
                <a:solidFill>
                  <a:prstClr val="black"/>
                </a:solidFill>
              </a:rPr>
              <a:t>To enable breeders to appreciate the importance of variety adoption assessment in demand-led breeding </a:t>
            </a:r>
          </a:p>
          <a:p>
            <a:pPr marL="571500" lvl="0" indent="-571500" defTabSz="457200">
              <a:spcBef>
                <a:spcPts val="0"/>
              </a:spcBef>
              <a:spcAft>
                <a:spcPts val="1200"/>
              </a:spcAft>
              <a:buFont typeface="Arial"/>
              <a:buAutoNum type="romanLcParenBoth"/>
            </a:pPr>
            <a:r>
              <a:rPr lang="en-US" dirty="0">
                <a:solidFill>
                  <a:prstClr val="black"/>
                </a:solidFill>
              </a:rPr>
              <a:t>To design pathways for monitoring progress in demand-led breeding with value chain clients, with defined responsibilities for the various actors</a:t>
            </a:r>
          </a:p>
          <a:p>
            <a:pPr marL="571500" lvl="0" indent="-571500" defTabSz="457200">
              <a:spcBef>
                <a:spcPts val="0"/>
              </a:spcBef>
              <a:spcAft>
                <a:spcPts val="1200"/>
              </a:spcAft>
              <a:buFont typeface="Arial"/>
              <a:buAutoNum type="romanLcParenBoth"/>
            </a:pPr>
            <a:r>
              <a:rPr lang="en-US" dirty="0">
                <a:solidFill>
                  <a:prstClr val="black"/>
                </a:solidFill>
              </a:rPr>
              <a:t>To explore improved, low cost methods for variety tracking to assess adoption of new varieties </a:t>
            </a:r>
          </a:p>
          <a:p>
            <a:pPr marL="0" indent="0">
              <a:buNone/>
            </a:pPr>
            <a:endParaRPr lang="en-GB" dirty="0"/>
          </a:p>
        </p:txBody>
      </p:sp>
    </p:spTree>
    <p:extLst>
      <p:ext uri="{BB962C8B-B14F-4D97-AF65-F5344CB8AC3E}">
        <p14:creationId xmlns:p14="http://schemas.microsoft.com/office/powerpoint/2010/main" val="1042802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Transformation of Africa’s agriculture</a:t>
            </a:r>
            <a:endParaRPr lang="en-US" sz="3600" dirty="0"/>
          </a:p>
        </p:txBody>
      </p:sp>
      <p:sp>
        <p:nvSpPr>
          <p:cNvPr id="3" name="Content Placeholder 2"/>
          <p:cNvSpPr>
            <a:spLocks noGrp="1"/>
          </p:cNvSpPr>
          <p:nvPr>
            <p:ph idx="1"/>
          </p:nvPr>
        </p:nvSpPr>
        <p:spPr/>
        <p:txBody>
          <a:bodyPr>
            <a:normAutofit/>
          </a:bodyPr>
          <a:lstStyle/>
          <a:p>
            <a:pPr>
              <a:lnSpc>
                <a:spcPct val="90000"/>
              </a:lnSpc>
              <a:spcAft>
                <a:spcPts val="1200"/>
              </a:spcAft>
            </a:pPr>
            <a:r>
              <a:rPr lang="en-US" sz="2800" dirty="0"/>
              <a:t>Enabling small scale farmers to </a:t>
            </a:r>
            <a:r>
              <a:rPr lang="en-US" sz="2800" b="1" dirty="0"/>
              <a:t>access</a:t>
            </a:r>
            <a:r>
              <a:rPr lang="en-US" sz="2800" dirty="0"/>
              <a:t> the expanding markets is a critical challenge facing policy makers</a:t>
            </a:r>
          </a:p>
          <a:p>
            <a:pPr>
              <a:lnSpc>
                <a:spcPct val="90000"/>
              </a:lnSpc>
              <a:spcAft>
                <a:spcPts val="1200"/>
              </a:spcAft>
            </a:pPr>
            <a:r>
              <a:rPr lang="en-US" sz="2800" b="1" dirty="0"/>
              <a:t>Participation</a:t>
            </a:r>
            <a:r>
              <a:rPr lang="en-US" sz="2800" dirty="0"/>
              <a:t> of smallholders in markets requires:</a:t>
            </a:r>
          </a:p>
          <a:p>
            <a:pPr lvl="1">
              <a:lnSpc>
                <a:spcPct val="90000"/>
              </a:lnSpc>
              <a:spcAft>
                <a:spcPts val="1200"/>
              </a:spcAft>
            </a:pPr>
            <a:r>
              <a:rPr lang="en-US" dirty="0"/>
              <a:t>Identification of market demands</a:t>
            </a:r>
          </a:p>
          <a:p>
            <a:pPr lvl="1">
              <a:lnSpc>
                <a:spcPct val="90000"/>
              </a:lnSpc>
              <a:spcAft>
                <a:spcPts val="1200"/>
              </a:spcAft>
            </a:pPr>
            <a:r>
              <a:rPr lang="en-US" dirty="0"/>
              <a:t>Developing  products with suitable characteristics to meet market requirements</a:t>
            </a:r>
          </a:p>
        </p:txBody>
      </p:sp>
      <p:sp>
        <p:nvSpPr>
          <p:cNvPr id="4" name="Slide Number Placeholder 3"/>
          <p:cNvSpPr>
            <a:spLocks noGrp="1"/>
          </p:cNvSpPr>
          <p:nvPr>
            <p:ph type="sldNum" sz="quarter" idx="12"/>
          </p:nvPr>
        </p:nvSpPr>
        <p:spPr/>
        <p:txBody>
          <a:bodyPr/>
          <a:lstStyle/>
          <a:p>
            <a:endParaRPr lang="en-US" dirty="0">
              <a:solidFill>
                <a:prstClr val="black">
                  <a:tint val="75000"/>
                </a:prstClr>
              </a:solidFill>
              <a:latin typeface="Calibri"/>
            </a:endParaRPr>
          </a:p>
        </p:txBody>
      </p:sp>
    </p:spTree>
    <p:extLst>
      <p:ext uri="{BB962C8B-B14F-4D97-AF65-F5344CB8AC3E}">
        <p14:creationId xmlns:p14="http://schemas.microsoft.com/office/powerpoint/2010/main" val="2871325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Monitoring</a:t>
            </a:r>
            <a:r>
              <a:rPr lang="en-US" dirty="0"/>
              <a:t> </a:t>
            </a:r>
            <a:endParaRPr lang="en-AU" dirty="0"/>
          </a:p>
        </p:txBody>
      </p:sp>
      <p:sp>
        <p:nvSpPr>
          <p:cNvPr id="3" name="Content Placeholder 2"/>
          <p:cNvSpPr>
            <a:spLocks noGrp="1"/>
          </p:cNvSpPr>
          <p:nvPr>
            <p:ph idx="1"/>
          </p:nvPr>
        </p:nvSpPr>
        <p:spPr/>
        <p:txBody>
          <a:bodyPr>
            <a:normAutofit fontScale="85000" lnSpcReduction="20000"/>
          </a:bodyPr>
          <a:lstStyle/>
          <a:p>
            <a:r>
              <a:rPr lang="en-GB" dirty="0"/>
              <a:t>Monitoring is a continuous observation and checking procedure on the progress of on-going breeding activities. </a:t>
            </a:r>
          </a:p>
          <a:p>
            <a:r>
              <a:rPr lang="en-GB" dirty="0"/>
              <a:t>Compares progress of activities against milestones and timelines for decisions in the stage plan </a:t>
            </a:r>
          </a:p>
          <a:p>
            <a:r>
              <a:rPr lang="en-GB" dirty="0"/>
              <a:t>Compares estimated and actual costs of the project against its approved budget </a:t>
            </a:r>
            <a:endParaRPr lang="en-AU" dirty="0"/>
          </a:p>
          <a:p>
            <a:r>
              <a:rPr lang="en-GB" dirty="0"/>
              <a:t>The purposes of monitoring are: </a:t>
            </a:r>
          </a:p>
          <a:p>
            <a:pPr lvl="1"/>
            <a:r>
              <a:rPr lang="en-GB" dirty="0"/>
              <a:t>To support reaching the milestones and targets set for the project in a timely manner; </a:t>
            </a:r>
          </a:p>
          <a:p>
            <a:pPr lvl="1"/>
            <a:r>
              <a:rPr lang="en-GB" dirty="0"/>
              <a:t>To determine if corrective action is required to solve emerging problems or any delays; </a:t>
            </a:r>
          </a:p>
          <a:p>
            <a:pPr lvl="1"/>
            <a:r>
              <a:rPr lang="en-GB" dirty="0"/>
              <a:t>To identify improvements that need to made to the stage plan </a:t>
            </a:r>
            <a:endParaRPr lang="en-AU" dirty="0"/>
          </a:p>
          <a:p>
            <a:endParaRPr lang="en-AU" dirty="0"/>
          </a:p>
        </p:txBody>
      </p:sp>
    </p:spTree>
    <p:extLst>
      <p:ext uri="{BB962C8B-B14F-4D97-AF65-F5344CB8AC3E}">
        <p14:creationId xmlns:p14="http://schemas.microsoft.com/office/powerpoint/2010/main" val="35985550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Evaluation</a:t>
            </a:r>
            <a:r>
              <a:rPr lang="en-US" dirty="0"/>
              <a:t> </a:t>
            </a:r>
            <a:endParaRPr lang="en-AU"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a:t>Four key decision points in the stage plan when critical evaluation needs to be undertaken to support investment and progression decisions, are: </a:t>
            </a:r>
            <a:endParaRPr lang="en-AU" dirty="0"/>
          </a:p>
          <a:p>
            <a:pPr lvl="0"/>
            <a:r>
              <a:rPr lang="en-GB" b="1" dirty="0"/>
              <a:t>Investment decision</a:t>
            </a:r>
            <a:r>
              <a:rPr lang="en-GB" dirty="0"/>
              <a:t>: Decision to start a breeding project and invest in creating a new variety, based on a demand-driven product profile </a:t>
            </a:r>
            <a:endParaRPr lang="en-AU" dirty="0"/>
          </a:p>
          <a:p>
            <a:pPr lvl="0"/>
            <a:r>
              <a:rPr lang="en-GB" b="1" dirty="0"/>
              <a:t>Commercial candidates</a:t>
            </a:r>
            <a:r>
              <a:rPr lang="en-GB" dirty="0"/>
              <a:t>: Deciding on lead lines to be developed and scaled up</a:t>
            </a:r>
            <a:endParaRPr lang="en-AU" dirty="0"/>
          </a:p>
          <a:p>
            <a:pPr lvl="0"/>
            <a:r>
              <a:rPr lang="en-GB" b="1" dirty="0"/>
              <a:t>New variety release</a:t>
            </a:r>
            <a:r>
              <a:rPr lang="en-GB" dirty="0"/>
              <a:t> </a:t>
            </a:r>
            <a:endParaRPr lang="en-AU" dirty="0"/>
          </a:p>
          <a:p>
            <a:pPr lvl="0"/>
            <a:r>
              <a:rPr lang="en-GB" b="1" dirty="0"/>
              <a:t>Post-launch adoption</a:t>
            </a:r>
            <a:r>
              <a:rPr lang="en-GB" dirty="0"/>
              <a:t> </a:t>
            </a:r>
            <a:r>
              <a:rPr lang="en-GB" b="1" dirty="0"/>
              <a:t>and impact assessment </a:t>
            </a:r>
            <a:endParaRPr lang="en-AU" b="1" dirty="0"/>
          </a:p>
          <a:p>
            <a:endParaRPr lang="en-AU" b="1" dirty="0"/>
          </a:p>
        </p:txBody>
      </p:sp>
    </p:spTree>
    <p:extLst>
      <p:ext uri="{BB962C8B-B14F-4D97-AF65-F5344CB8AC3E}">
        <p14:creationId xmlns:p14="http://schemas.microsoft.com/office/powerpoint/2010/main" val="37854371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8864" y="274638"/>
            <a:ext cx="8631936" cy="1143000"/>
          </a:xfrm>
        </p:spPr>
        <p:txBody>
          <a:bodyPr>
            <a:normAutofit fontScale="90000"/>
          </a:bodyPr>
          <a:lstStyle/>
          <a:p>
            <a:r>
              <a:rPr lang="en-US" sz="4000" dirty="0"/>
              <a:t>How is M&amp;E integrated into Demand- led Breeding Projects/</a:t>
            </a:r>
            <a:r>
              <a:rPr lang="en-US" sz="4000" dirty="0" err="1"/>
              <a:t>programme</a:t>
            </a:r>
            <a:r>
              <a:rPr lang="en-US" sz="4000" dirty="0"/>
              <a:t>?</a:t>
            </a:r>
          </a:p>
        </p:txBody>
      </p:sp>
      <p:sp>
        <p:nvSpPr>
          <p:cNvPr id="3" name="Content Placeholder 2"/>
          <p:cNvSpPr>
            <a:spLocks noGrp="1"/>
          </p:cNvSpPr>
          <p:nvPr>
            <p:ph idx="1"/>
          </p:nvPr>
        </p:nvSpPr>
        <p:spPr>
          <a:xfrm>
            <a:off x="1578864" y="1600201"/>
            <a:ext cx="9015984" cy="4525963"/>
          </a:xfrm>
        </p:spPr>
        <p:txBody>
          <a:bodyPr>
            <a:noAutofit/>
          </a:bodyPr>
          <a:lstStyle/>
          <a:p>
            <a:pPr>
              <a:lnSpc>
                <a:spcPct val="90000"/>
              </a:lnSpc>
              <a:spcBef>
                <a:spcPts val="0"/>
              </a:spcBef>
              <a:spcAft>
                <a:spcPts val="1200"/>
              </a:spcAft>
            </a:pPr>
            <a:r>
              <a:rPr lang="en-US" sz="2600" dirty="0"/>
              <a:t>M&amp;E is an important component for success and continuous improvement in demand-led breeding </a:t>
            </a:r>
          </a:p>
          <a:p>
            <a:pPr>
              <a:lnSpc>
                <a:spcPct val="90000"/>
              </a:lnSpc>
              <a:spcBef>
                <a:spcPts val="0"/>
              </a:spcBef>
              <a:spcAft>
                <a:spcPts val="1200"/>
              </a:spcAft>
            </a:pPr>
            <a:r>
              <a:rPr lang="en-US" sz="2600" dirty="0"/>
              <a:t>M&amp;E for demand-led breeding is designed to be primarily </a:t>
            </a:r>
            <a:r>
              <a:rPr lang="en-US" sz="2600" b="1" u="sng" dirty="0"/>
              <a:t>target driven</a:t>
            </a:r>
            <a:r>
              <a:rPr lang="en-US" sz="2600" u="sng" dirty="0"/>
              <a:t> (</a:t>
            </a:r>
            <a:r>
              <a:rPr lang="en-US" sz="2600" dirty="0"/>
              <a:t>and not breeding activity driven) </a:t>
            </a:r>
          </a:p>
          <a:p>
            <a:pPr>
              <a:lnSpc>
                <a:spcPct val="90000"/>
              </a:lnSpc>
              <a:spcBef>
                <a:spcPts val="0"/>
              </a:spcBef>
              <a:spcAft>
                <a:spcPts val="1200"/>
              </a:spcAft>
            </a:pPr>
            <a:r>
              <a:rPr lang="en-US" sz="2600" b="1" dirty="0"/>
              <a:t>Key performance indicators </a:t>
            </a:r>
            <a:r>
              <a:rPr lang="en-US" sz="2600" dirty="0"/>
              <a:t>of success include </a:t>
            </a:r>
            <a:r>
              <a:rPr lang="en-US" sz="2600" b="1" u="sng" dirty="0"/>
              <a:t>metrics </a:t>
            </a:r>
            <a:r>
              <a:rPr lang="en-US" sz="2600" dirty="0"/>
              <a:t>on:</a:t>
            </a:r>
          </a:p>
          <a:p>
            <a:pPr lvl="1">
              <a:lnSpc>
                <a:spcPct val="90000"/>
              </a:lnSpc>
              <a:spcBef>
                <a:spcPts val="0"/>
              </a:spcBef>
              <a:spcAft>
                <a:spcPts val="1200"/>
              </a:spcAft>
            </a:pPr>
            <a:r>
              <a:rPr lang="en-US" dirty="0"/>
              <a:t>Performance of new varieties, meeting trait specifications </a:t>
            </a:r>
          </a:p>
          <a:p>
            <a:pPr lvl="1">
              <a:lnSpc>
                <a:spcPct val="90000"/>
              </a:lnSpc>
              <a:spcBef>
                <a:spcPts val="0"/>
              </a:spcBef>
              <a:spcAft>
                <a:spcPts val="1200"/>
              </a:spcAft>
            </a:pPr>
            <a:r>
              <a:rPr lang="en-US" dirty="0"/>
              <a:t>Client satisfaction</a:t>
            </a:r>
          </a:p>
          <a:p>
            <a:pPr lvl="1">
              <a:lnSpc>
                <a:spcPct val="90000"/>
              </a:lnSpc>
              <a:spcBef>
                <a:spcPts val="0"/>
              </a:spcBef>
              <a:spcAft>
                <a:spcPts val="1200"/>
              </a:spcAft>
            </a:pPr>
            <a:r>
              <a:rPr lang="en-US" dirty="0"/>
              <a:t>Use of new varieties by farmers and their value chains  </a:t>
            </a:r>
          </a:p>
        </p:txBody>
      </p:sp>
    </p:spTree>
    <p:extLst>
      <p:ext uri="{BB962C8B-B14F-4D97-AF65-F5344CB8AC3E}">
        <p14:creationId xmlns:p14="http://schemas.microsoft.com/office/powerpoint/2010/main" val="22277607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noAutofit/>
          </a:bodyPr>
          <a:lstStyle/>
          <a:p>
            <a:r>
              <a:rPr lang="en-US" sz="4000" dirty="0"/>
              <a:t>Variety Adoption and Performance Tracking </a:t>
            </a:r>
          </a:p>
        </p:txBody>
      </p:sp>
      <p:sp>
        <p:nvSpPr>
          <p:cNvPr id="3" name="Content Placeholder 2"/>
          <p:cNvSpPr>
            <a:spLocks noGrp="1"/>
          </p:cNvSpPr>
          <p:nvPr>
            <p:ph idx="1"/>
          </p:nvPr>
        </p:nvSpPr>
        <p:spPr>
          <a:xfrm>
            <a:off x="1524000" y="1600201"/>
            <a:ext cx="9144000" cy="4525963"/>
          </a:xfrm>
        </p:spPr>
        <p:txBody>
          <a:bodyPr>
            <a:noAutofit/>
          </a:bodyPr>
          <a:lstStyle/>
          <a:p>
            <a:pPr>
              <a:lnSpc>
                <a:spcPct val="90000"/>
              </a:lnSpc>
              <a:spcBef>
                <a:spcPts val="0"/>
              </a:spcBef>
              <a:spcAft>
                <a:spcPts val="1800"/>
              </a:spcAft>
            </a:pPr>
            <a:r>
              <a:rPr lang="en-US" sz="2800" dirty="0"/>
              <a:t>Success of a breeding </a:t>
            </a:r>
            <a:r>
              <a:rPr lang="en-US" sz="2800" dirty="0" err="1"/>
              <a:t>programme</a:t>
            </a:r>
            <a:r>
              <a:rPr lang="en-US" sz="2800" dirty="0"/>
              <a:t> can only be verified if the adoption pathways and performances of the products are tracked and documented </a:t>
            </a:r>
          </a:p>
          <a:p>
            <a:pPr>
              <a:lnSpc>
                <a:spcPct val="90000"/>
              </a:lnSpc>
              <a:spcBef>
                <a:spcPts val="0"/>
              </a:spcBef>
              <a:spcAft>
                <a:spcPts val="1800"/>
              </a:spcAft>
            </a:pPr>
            <a:r>
              <a:rPr lang="en-US" sz="2800" dirty="0"/>
              <a:t>Breeders need to be aware of all variety identity and tracking technologies available e.g. phenotypic and low cost molecular approaches</a:t>
            </a:r>
          </a:p>
          <a:p>
            <a:pPr>
              <a:lnSpc>
                <a:spcPct val="90000"/>
              </a:lnSpc>
              <a:spcBef>
                <a:spcPts val="0"/>
              </a:spcBef>
              <a:spcAft>
                <a:spcPts val="1800"/>
              </a:spcAft>
            </a:pPr>
            <a:r>
              <a:rPr lang="en-US" sz="2800" dirty="0"/>
              <a:t>Evaluate each tracking option in terms of accuracy, technical feasibility and cost</a:t>
            </a:r>
          </a:p>
          <a:p>
            <a:pPr>
              <a:lnSpc>
                <a:spcPct val="90000"/>
              </a:lnSpc>
              <a:spcBef>
                <a:spcPts val="0"/>
              </a:spcBef>
              <a:spcAft>
                <a:spcPts val="1800"/>
              </a:spcAft>
            </a:pPr>
            <a:r>
              <a:rPr lang="en-US" sz="2800" dirty="0"/>
              <a:t>Select and incorporate the most appropriate tracking methods into the development strategy and stage plan</a:t>
            </a:r>
          </a:p>
        </p:txBody>
      </p:sp>
    </p:spTree>
    <p:extLst>
      <p:ext uri="{BB962C8B-B14F-4D97-AF65-F5344CB8AC3E}">
        <p14:creationId xmlns:p14="http://schemas.microsoft.com/office/powerpoint/2010/main" val="14636527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normAutofit/>
          </a:bodyPr>
          <a:lstStyle/>
          <a:p>
            <a:r>
              <a:rPr lang="en-GB" sz="4000" dirty="0"/>
              <a:t>Learning and Communication</a:t>
            </a:r>
          </a:p>
        </p:txBody>
      </p:sp>
      <p:sp>
        <p:nvSpPr>
          <p:cNvPr id="3" name="Content Placeholder 2"/>
          <p:cNvSpPr>
            <a:spLocks noGrp="1"/>
          </p:cNvSpPr>
          <p:nvPr>
            <p:ph idx="1"/>
          </p:nvPr>
        </p:nvSpPr>
        <p:spPr>
          <a:xfrm>
            <a:off x="1577788" y="1497974"/>
            <a:ext cx="8982635" cy="5324168"/>
          </a:xfrm>
        </p:spPr>
        <p:txBody>
          <a:bodyPr>
            <a:noAutofit/>
          </a:bodyPr>
          <a:lstStyle/>
          <a:p>
            <a:pPr lvl="0"/>
            <a:r>
              <a:rPr lang="en-US" sz="2800" dirty="0"/>
              <a:t>Learning is an important aspect of a breeding project that is often overlooked </a:t>
            </a:r>
            <a:endParaRPr lang="en-AU" sz="2800" dirty="0"/>
          </a:p>
          <a:p>
            <a:pPr lvl="0"/>
            <a:r>
              <a:rPr lang="en-US" sz="2800" dirty="0"/>
              <a:t>Success stories/case studies are important communication tools to share learning and impacts amongst breeders, clients, investors and value chain actors</a:t>
            </a:r>
            <a:endParaRPr lang="en-AU" sz="2800" dirty="0"/>
          </a:p>
          <a:p>
            <a:r>
              <a:rPr lang="en-GB" sz="2800" dirty="0"/>
              <a:t>Case studies provide a medium for understanding and acting on knowledge gained and lessons learned; </a:t>
            </a:r>
          </a:p>
          <a:p>
            <a:r>
              <a:rPr lang="en-GB" sz="2800" dirty="0"/>
              <a:t>Case studies provide a lasting record of the breeding team’s accomplishments and impact well beyond the completion of a specific breeding project  (e.g. Norman Borlaug (wheat) and </a:t>
            </a:r>
            <a:r>
              <a:rPr lang="en-GB" sz="2800" dirty="0" err="1"/>
              <a:t>Gibesa</a:t>
            </a:r>
            <a:r>
              <a:rPr lang="en-GB" sz="2800" dirty="0"/>
              <a:t> </a:t>
            </a:r>
            <a:r>
              <a:rPr lang="en-AU" sz="2800" dirty="0" err="1"/>
              <a:t>Ejeta</a:t>
            </a:r>
            <a:r>
              <a:rPr lang="en-AU" sz="2800" dirty="0"/>
              <a:t> (</a:t>
            </a:r>
            <a:r>
              <a:rPr lang="en-GB" sz="2800" dirty="0"/>
              <a:t>sorghum) effect)</a:t>
            </a:r>
            <a:endParaRPr lang="en-AU" sz="2800" dirty="0"/>
          </a:p>
          <a:p>
            <a:pPr marL="0" indent="0">
              <a:buNone/>
            </a:pPr>
            <a:endParaRPr lang="en-AU" sz="2800" dirty="0"/>
          </a:p>
          <a:p>
            <a:pPr marL="0" indent="0">
              <a:lnSpc>
                <a:spcPct val="90000"/>
              </a:lnSpc>
              <a:spcBef>
                <a:spcPts val="0"/>
              </a:spcBef>
              <a:spcAft>
                <a:spcPts val="1200"/>
              </a:spcAft>
              <a:buNone/>
            </a:pPr>
            <a:endParaRPr lang="en-US" sz="2800" dirty="0"/>
          </a:p>
        </p:txBody>
      </p:sp>
    </p:spTree>
    <p:extLst>
      <p:ext uri="{BB962C8B-B14F-4D97-AF65-F5344CB8AC3E}">
        <p14:creationId xmlns:p14="http://schemas.microsoft.com/office/powerpoint/2010/main" val="17435177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study </a:t>
            </a:r>
            <a:br>
              <a:rPr lang="en-US" dirty="0"/>
            </a:br>
            <a:r>
              <a:rPr lang="en-US" dirty="0"/>
              <a:t>Beans in Ethiopia 2004-2014 </a:t>
            </a: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11439" y="1417638"/>
            <a:ext cx="6570296" cy="4687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83842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E7E28-B76C-4CE2-B78F-C1A11591D112}"/>
              </a:ext>
            </a:extLst>
          </p:cNvPr>
          <p:cNvSpPr>
            <a:spLocks noGrp="1"/>
          </p:cNvSpPr>
          <p:nvPr>
            <p:ph type="title"/>
          </p:nvPr>
        </p:nvSpPr>
        <p:spPr/>
        <p:txBody>
          <a:bodyPr>
            <a:normAutofit fontScale="90000"/>
          </a:bodyPr>
          <a:lstStyle/>
          <a:p>
            <a:pPr algn="ctr"/>
            <a:br>
              <a:rPr lang="en-GB" b="1" dirty="0"/>
            </a:br>
            <a:r>
              <a:rPr lang="en-GB" b="1" dirty="0"/>
              <a:t>7. Making the business case for investment in new variety development </a:t>
            </a:r>
            <a:br>
              <a:rPr lang="en-GB" dirty="0"/>
            </a:br>
            <a:r>
              <a:rPr lang="en-GB" dirty="0"/>
              <a:t>  </a:t>
            </a:r>
          </a:p>
        </p:txBody>
      </p:sp>
      <p:sp>
        <p:nvSpPr>
          <p:cNvPr id="3" name="Content Placeholder 2">
            <a:extLst>
              <a:ext uri="{FF2B5EF4-FFF2-40B4-BE49-F238E27FC236}">
                <a16:creationId xmlns:a16="http://schemas.microsoft.com/office/drawing/2014/main" id="{5DD25957-8D24-49B7-B4F1-91AEAF55EF97}"/>
              </a:ext>
            </a:extLst>
          </p:cNvPr>
          <p:cNvSpPr>
            <a:spLocks noGrp="1"/>
          </p:cNvSpPr>
          <p:nvPr>
            <p:ph idx="1"/>
          </p:nvPr>
        </p:nvSpPr>
        <p:spPr/>
        <p:txBody>
          <a:bodyPr>
            <a:normAutofit fontScale="92500" lnSpcReduction="10000"/>
          </a:bodyPr>
          <a:lstStyle/>
          <a:p>
            <a:pPr marL="0" lvl="0" indent="0" algn="ctr" defTabSz="457200">
              <a:lnSpc>
                <a:spcPct val="100000"/>
              </a:lnSpc>
              <a:spcBef>
                <a:spcPct val="20000"/>
              </a:spcBef>
              <a:buNone/>
            </a:pPr>
            <a:r>
              <a:rPr lang="en-US" sz="3200" b="1" dirty="0">
                <a:solidFill>
                  <a:prstClr val="black"/>
                </a:solidFill>
              </a:rPr>
              <a:t>Overview  </a:t>
            </a:r>
          </a:p>
          <a:p>
            <a:pPr marL="342900" lvl="0" indent="-342900" defTabSz="457200">
              <a:lnSpc>
                <a:spcPct val="100000"/>
              </a:lnSpc>
              <a:spcBef>
                <a:spcPct val="20000"/>
              </a:spcBef>
              <a:buFont typeface="Arial"/>
              <a:buChar char="•"/>
            </a:pPr>
            <a:r>
              <a:rPr lang="en-US" sz="3200" dirty="0">
                <a:solidFill>
                  <a:prstClr val="black"/>
                </a:solidFill>
              </a:rPr>
              <a:t>Changing perception of breeding as a cost  to breeding as an investment that gives a return</a:t>
            </a:r>
          </a:p>
          <a:p>
            <a:pPr marL="0" lvl="0" indent="0" defTabSz="457200">
              <a:lnSpc>
                <a:spcPct val="100000"/>
              </a:lnSpc>
              <a:spcBef>
                <a:spcPct val="20000"/>
              </a:spcBef>
              <a:buNone/>
            </a:pPr>
            <a:endParaRPr lang="en-US" sz="3200" dirty="0">
              <a:solidFill>
                <a:prstClr val="black"/>
              </a:solidFill>
            </a:endParaRPr>
          </a:p>
          <a:p>
            <a:pPr marL="342900" lvl="0" indent="-342900" defTabSz="457200">
              <a:lnSpc>
                <a:spcPct val="100000"/>
              </a:lnSpc>
              <a:spcBef>
                <a:spcPct val="20000"/>
              </a:spcBef>
              <a:buFont typeface="Arial"/>
              <a:buChar char="•"/>
            </a:pPr>
            <a:r>
              <a:rPr lang="en-US" sz="3200" dirty="0">
                <a:solidFill>
                  <a:prstClr val="black"/>
                </a:solidFill>
              </a:rPr>
              <a:t>Plant breeding bring benefits to many people -farmers, consumers and others in value chain</a:t>
            </a:r>
          </a:p>
          <a:p>
            <a:pPr marL="0" lvl="0" indent="0" defTabSz="457200">
              <a:lnSpc>
                <a:spcPct val="100000"/>
              </a:lnSpc>
              <a:spcBef>
                <a:spcPct val="20000"/>
              </a:spcBef>
              <a:buNone/>
            </a:pPr>
            <a:endParaRPr lang="en-US" sz="3200" dirty="0">
              <a:solidFill>
                <a:prstClr val="black"/>
              </a:solidFill>
            </a:endParaRPr>
          </a:p>
          <a:p>
            <a:pPr marL="342900" lvl="0" indent="-342900" defTabSz="457200">
              <a:lnSpc>
                <a:spcPct val="100000"/>
              </a:lnSpc>
              <a:spcBef>
                <a:spcPct val="20000"/>
              </a:spcBef>
              <a:buFont typeface="Arial"/>
              <a:buChar char="•"/>
            </a:pPr>
            <a:r>
              <a:rPr lang="en-US" sz="3200" dirty="0">
                <a:solidFill>
                  <a:prstClr val="black"/>
                </a:solidFill>
              </a:rPr>
              <a:t>Successful plant breeding brings economic, social and  environmental benefits </a:t>
            </a:r>
          </a:p>
          <a:p>
            <a:endParaRPr lang="en-GB" dirty="0"/>
          </a:p>
        </p:txBody>
      </p:sp>
    </p:spTree>
    <p:extLst>
      <p:ext uri="{BB962C8B-B14F-4D97-AF65-F5344CB8AC3E}">
        <p14:creationId xmlns:p14="http://schemas.microsoft.com/office/powerpoint/2010/main" val="35071946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nchor="ctr">
            <a:noAutofit/>
          </a:bodyPr>
          <a:lstStyle/>
          <a:p>
            <a:r>
              <a:rPr lang="en-GB" sz="4000" b="1" dirty="0">
                <a:latin typeface="+mn-lt"/>
              </a:rPr>
              <a:t>Key Messages </a:t>
            </a:r>
            <a:endParaRPr lang="en-US" sz="4000" b="1" dirty="0">
              <a:latin typeface="+mn-lt"/>
            </a:endParaRPr>
          </a:p>
        </p:txBody>
      </p:sp>
      <p:sp>
        <p:nvSpPr>
          <p:cNvPr id="3" name="Subtitle 2"/>
          <p:cNvSpPr>
            <a:spLocks noGrp="1"/>
          </p:cNvSpPr>
          <p:nvPr>
            <p:ph idx="1"/>
          </p:nvPr>
        </p:nvSpPr>
        <p:spPr>
          <a:xfrm>
            <a:off x="1650124" y="1505605"/>
            <a:ext cx="8875986" cy="5084379"/>
          </a:xfrm>
        </p:spPr>
        <p:txBody>
          <a:bodyPr>
            <a:noAutofit/>
          </a:bodyPr>
          <a:lstStyle/>
          <a:p>
            <a:pPr marL="312738" indent="-312738">
              <a:lnSpc>
                <a:spcPct val="90000"/>
              </a:lnSpc>
              <a:spcBef>
                <a:spcPts val="0"/>
              </a:spcBef>
              <a:spcAft>
                <a:spcPts val="1200"/>
              </a:spcAft>
              <a:buFont typeface="Arial" panose="020B0604020202020204" pitchFamily="34" charset="0"/>
              <a:buChar char="•"/>
            </a:pPr>
            <a:r>
              <a:rPr lang="en-US" sz="2800" dirty="0"/>
              <a:t>Understanding the value and costs of investing in plant breeding is critical to success for a breeder</a:t>
            </a:r>
          </a:p>
          <a:p>
            <a:pPr marL="312738" indent="-312738">
              <a:lnSpc>
                <a:spcPct val="90000"/>
              </a:lnSpc>
              <a:spcBef>
                <a:spcPts val="0"/>
              </a:spcBef>
              <a:spcAft>
                <a:spcPts val="1200"/>
              </a:spcAft>
              <a:buFont typeface="Arial" panose="020B0604020202020204" pitchFamily="34" charset="0"/>
              <a:buChar char="•"/>
            </a:pPr>
            <a:r>
              <a:rPr lang="en-US" sz="2800" dirty="0"/>
              <a:t>Detailed analysis is required on the merits of each case and the strength and degree of certainty of each assumption</a:t>
            </a:r>
          </a:p>
          <a:p>
            <a:pPr marL="312738" indent="-312738">
              <a:lnSpc>
                <a:spcPct val="90000"/>
              </a:lnSpc>
              <a:spcBef>
                <a:spcPts val="0"/>
              </a:spcBef>
              <a:spcAft>
                <a:spcPts val="1200"/>
              </a:spcAft>
              <a:buFont typeface="Arial" panose="020B0604020202020204" pitchFamily="34" charset="0"/>
              <a:buChar char="•"/>
            </a:pPr>
            <a:r>
              <a:rPr lang="en-US" sz="2800" dirty="0"/>
              <a:t>When the benefits are higher than the costs, it may be worth making the investment in developing a new variety </a:t>
            </a:r>
          </a:p>
          <a:p>
            <a:pPr marL="312738" indent="-312738">
              <a:lnSpc>
                <a:spcPct val="90000"/>
              </a:lnSpc>
              <a:spcBef>
                <a:spcPts val="0"/>
              </a:spcBef>
              <a:spcAft>
                <a:spcPts val="1200"/>
              </a:spcAft>
              <a:buFont typeface="Arial" panose="020B0604020202020204" pitchFamily="34" charset="0"/>
              <a:buChar char="•"/>
            </a:pPr>
            <a:r>
              <a:rPr lang="en-US" sz="2800" dirty="0"/>
              <a:t>Opportunity cost: Also consider alternative variety design, activity option or other breeding </a:t>
            </a:r>
            <a:r>
              <a:rPr lang="en-US" sz="2800" dirty="0" err="1"/>
              <a:t>programme</a:t>
            </a:r>
            <a:r>
              <a:rPr lang="en-US" sz="2800" dirty="0"/>
              <a:t> that could be a better investment choice for using the resources available</a:t>
            </a:r>
            <a:endParaRPr lang="en-US" sz="2800" b="1" dirty="0"/>
          </a:p>
        </p:txBody>
      </p:sp>
    </p:spTree>
    <p:extLst>
      <p:ext uri="{BB962C8B-B14F-4D97-AF65-F5344CB8AC3E}">
        <p14:creationId xmlns:p14="http://schemas.microsoft.com/office/powerpoint/2010/main" val="15056159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602826" y="23316"/>
          <a:ext cx="9017876" cy="6832230"/>
        </p:xfrm>
        <a:graphic>
          <a:graphicData uri="http://schemas.openxmlformats.org/drawingml/2006/table">
            <a:tbl>
              <a:tblPr firstRow="1" firstCol="1" bandRow="1">
                <a:tableStyleId>{5C22544A-7EE6-4342-B048-85BDC9FD1C3A}</a:tableStyleId>
              </a:tblPr>
              <a:tblGrid>
                <a:gridCol w="1710578">
                  <a:extLst>
                    <a:ext uri="{9D8B030D-6E8A-4147-A177-3AD203B41FA5}">
                      <a16:colId xmlns:a16="http://schemas.microsoft.com/office/drawing/2014/main" val="20000"/>
                    </a:ext>
                  </a:extLst>
                </a:gridCol>
                <a:gridCol w="2478549">
                  <a:extLst>
                    <a:ext uri="{9D8B030D-6E8A-4147-A177-3AD203B41FA5}">
                      <a16:colId xmlns:a16="http://schemas.microsoft.com/office/drawing/2014/main" val="20001"/>
                    </a:ext>
                  </a:extLst>
                </a:gridCol>
                <a:gridCol w="2478549">
                  <a:extLst>
                    <a:ext uri="{9D8B030D-6E8A-4147-A177-3AD203B41FA5}">
                      <a16:colId xmlns:a16="http://schemas.microsoft.com/office/drawing/2014/main" val="20002"/>
                    </a:ext>
                  </a:extLst>
                </a:gridCol>
                <a:gridCol w="1175100">
                  <a:extLst>
                    <a:ext uri="{9D8B030D-6E8A-4147-A177-3AD203B41FA5}">
                      <a16:colId xmlns:a16="http://schemas.microsoft.com/office/drawing/2014/main" val="20003"/>
                    </a:ext>
                  </a:extLst>
                </a:gridCol>
                <a:gridCol w="1175100">
                  <a:extLst>
                    <a:ext uri="{9D8B030D-6E8A-4147-A177-3AD203B41FA5}">
                      <a16:colId xmlns:a16="http://schemas.microsoft.com/office/drawing/2014/main" val="20004"/>
                    </a:ext>
                  </a:extLst>
                </a:gridCol>
              </a:tblGrid>
              <a:tr h="0">
                <a:tc>
                  <a:txBody>
                    <a:bodyPr/>
                    <a:lstStyle/>
                    <a:p>
                      <a:pPr marL="0" marR="0" algn="l">
                        <a:spcBef>
                          <a:spcPts val="0"/>
                        </a:spcBef>
                        <a:spcAft>
                          <a:spcPts val="0"/>
                        </a:spcAft>
                      </a:pPr>
                      <a:r>
                        <a:rPr lang="en-GB" sz="1400" dirty="0">
                          <a:effectLst/>
                        </a:rPr>
                        <a:t>Beneficiary</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tc>
                  <a:txBody>
                    <a:bodyPr/>
                    <a:lstStyle/>
                    <a:p>
                      <a:pPr marL="0" marR="0" algn="l">
                        <a:spcBef>
                          <a:spcPts val="0"/>
                        </a:spcBef>
                        <a:spcAft>
                          <a:spcPts val="0"/>
                        </a:spcAft>
                      </a:pPr>
                      <a:r>
                        <a:rPr lang="en-GB" sz="1400" dirty="0">
                          <a:effectLst/>
                        </a:rPr>
                        <a:t>Specific benefit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tc>
                  <a:txBody>
                    <a:bodyPr/>
                    <a:lstStyle/>
                    <a:p>
                      <a:pPr marL="0" marR="0" algn="l">
                        <a:spcBef>
                          <a:spcPts val="0"/>
                        </a:spcBef>
                        <a:spcAft>
                          <a:spcPts val="0"/>
                        </a:spcAft>
                      </a:pPr>
                      <a:r>
                        <a:rPr lang="en-GB" sz="1400">
                          <a:effectLst/>
                        </a:rPr>
                        <a:t>Benefit consequence</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tc>
                  <a:txBody>
                    <a:bodyPr/>
                    <a:lstStyle/>
                    <a:p>
                      <a:pPr marL="0" marR="0" algn="l">
                        <a:spcBef>
                          <a:spcPts val="0"/>
                        </a:spcBef>
                        <a:spcAft>
                          <a:spcPts val="0"/>
                        </a:spcAft>
                      </a:pPr>
                      <a:r>
                        <a:rPr lang="en-GB" sz="1400">
                          <a:effectLst/>
                        </a:rPr>
                        <a:t>Benefit type</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tc>
                  <a:txBody>
                    <a:bodyPr/>
                    <a:lstStyle/>
                    <a:p>
                      <a:pPr marL="0" marR="0" algn="l">
                        <a:spcBef>
                          <a:spcPts val="0"/>
                        </a:spcBef>
                        <a:spcAft>
                          <a:spcPts val="0"/>
                        </a:spcAft>
                      </a:pPr>
                      <a:r>
                        <a:rPr lang="en-GB" sz="1400">
                          <a:effectLst/>
                        </a:rPr>
                        <a:t>Quantification </a:t>
                      </a:r>
                      <a:endParaRPr lang="en-US" sz="1400">
                        <a:effectLst/>
                      </a:endParaRPr>
                    </a:p>
                    <a:p>
                      <a:pPr marL="0" marR="0" algn="l">
                        <a:spcBef>
                          <a:spcPts val="0"/>
                        </a:spcBef>
                        <a:spcAft>
                          <a:spcPts val="0"/>
                        </a:spcAft>
                      </a:pPr>
                      <a:r>
                        <a:rPr lang="en-GB" sz="1400">
                          <a:effectLst/>
                        </a:rPr>
                        <a:t>units</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extLst>
                  <a:ext uri="{0D108BD9-81ED-4DB2-BD59-A6C34878D82A}">
                    <a16:rowId xmlns:a16="http://schemas.microsoft.com/office/drawing/2014/main" val="10000"/>
                  </a:ext>
                </a:extLst>
              </a:tr>
              <a:tr h="802843">
                <a:tc rowSpan="4">
                  <a:txBody>
                    <a:bodyPr/>
                    <a:lstStyle/>
                    <a:p>
                      <a:pPr marL="0" marR="0" algn="l">
                        <a:spcBef>
                          <a:spcPts val="0"/>
                        </a:spcBef>
                        <a:spcAft>
                          <a:spcPts val="0"/>
                        </a:spcAft>
                      </a:pPr>
                      <a:r>
                        <a:rPr lang="en-GB" sz="1400" dirty="0">
                          <a:effectLst/>
                        </a:rPr>
                        <a:t>Farmers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tc>
                  <a:txBody>
                    <a:bodyPr/>
                    <a:lstStyle/>
                    <a:p>
                      <a:pPr marL="0" marR="0" algn="l">
                        <a:spcBef>
                          <a:spcPts val="0"/>
                        </a:spcBef>
                        <a:spcAft>
                          <a:spcPts val="0"/>
                        </a:spcAft>
                      </a:pPr>
                      <a:r>
                        <a:rPr lang="en-GB" sz="1400" dirty="0">
                          <a:effectLst/>
                        </a:rPr>
                        <a:t>Greater yield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tc>
                  <a:txBody>
                    <a:bodyPr/>
                    <a:lstStyle/>
                    <a:p>
                      <a:pPr marL="0" marR="0" algn="l">
                        <a:spcBef>
                          <a:spcPts val="0"/>
                        </a:spcBef>
                        <a:spcAft>
                          <a:spcPts val="0"/>
                        </a:spcAft>
                      </a:pPr>
                      <a:r>
                        <a:rPr lang="en-GB" sz="1400" dirty="0">
                          <a:effectLst/>
                        </a:rPr>
                        <a:t>Farmer income</a:t>
                      </a:r>
                      <a:r>
                        <a:rPr lang="en-US" sz="1400" dirty="0">
                          <a:effectLst/>
                        </a:rPr>
                        <a:t>,</a:t>
                      </a:r>
                      <a:r>
                        <a:rPr lang="en-US" sz="1400" baseline="0" dirty="0">
                          <a:effectLst/>
                        </a:rPr>
                        <a:t> </a:t>
                      </a:r>
                      <a:r>
                        <a:rPr lang="en-GB" sz="1400" dirty="0">
                          <a:effectLst/>
                        </a:rPr>
                        <a:t>Shift from subsistence farming to entering markets</a:t>
                      </a:r>
                      <a:r>
                        <a:rPr lang="en-US" sz="1400" dirty="0">
                          <a:effectLst/>
                        </a:rPr>
                        <a:t>,</a:t>
                      </a:r>
                      <a:r>
                        <a:rPr lang="en-US" sz="1400" baseline="0" dirty="0">
                          <a:effectLst/>
                        </a:rPr>
                        <a:t> </a:t>
                      </a:r>
                      <a:r>
                        <a:rPr lang="en-GB" sz="1400" dirty="0">
                          <a:effectLst/>
                        </a:rPr>
                        <a:t>Business growth</a:t>
                      </a:r>
                      <a:r>
                        <a:rPr lang="en-US" sz="1400" dirty="0">
                          <a:effectLst/>
                        </a:rPr>
                        <a:t>,</a:t>
                      </a:r>
                      <a:r>
                        <a:rPr lang="en-US" sz="1400" baseline="0" dirty="0">
                          <a:effectLst/>
                        </a:rPr>
                        <a:t> </a:t>
                      </a:r>
                      <a:r>
                        <a:rPr lang="en-GB" sz="1400" dirty="0">
                          <a:effectLst/>
                        </a:rPr>
                        <a:t>Can afford education for child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tc>
                  <a:txBody>
                    <a:bodyPr/>
                    <a:lstStyle/>
                    <a:p>
                      <a:pPr marL="0" marR="0" algn="l">
                        <a:spcBef>
                          <a:spcPts val="0"/>
                        </a:spcBef>
                        <a:spcAft>
                          <a:spcPts val="0"/>
                        </a:spcAft>
                      </a:pPr>
                      <a:r>
                        <a:rPr lang="en-GB" sz="1400" dirty="0">
                          <a:effectLst/>
                        </a:rPr>
                        <a:t>Economic</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tc>
                  <a:txBody>
                    <a:bodyPr/>
                    <a:lstStyle/>
                    <a:p>
                      <a:pPr marL="0" marR="0" algn="l">
                        <a:spcBef>
                          <a:spcPts val="0"/>
                        </a:spcBef>
                        <a:spcAft>
                          <a:spcPts val="0"/>
                        </a:spcAft>
                      </a:pPr>
                      <a:r>
                        <a:rPr lang="en-GB" sz="1400" dirty="0">
                          <a:effectLst/>
                        </a:rPr>
                        <a:t>USD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extLst>
                  <a:ext uri="{0D108BD9-81ED-4DB2-BD59-A6C34878D82A}">
                    <a16:rowId xmlns:a16="http://schemas.microsoft.com/office/drawing/2014/main" val="10001"/>
                  </a:ext>
                </a:extLst>
              </a:tr>
              <a:tr h="401422">
                <a:tc vMerge="1">
                  <a:txBody>
                    <a:bodyPr/>
                    <a:lstStyle/>
                    <a:p>
                      <a:endParaRPr lang="en-US"/>
                    </a:p>
                  </a:txBody>
                  <a:tcPr/>
                </a:tc>
                <a:tc>
                  <a:txBody>
                    <a:bodyPr/>
                    <a:lstStyle/>
                    <a:p>
                      <a:pPr marL="0" marR="0" algn="l">
                        <a:spcBef>
                          <a:spcPts val="0"/>
                        </a:spcBef>
                        <a:spcAft>
                          <a:spcPts val="0"/>
                        </a:spcAft>
                      </a:pPr>
                      <a:r>
                        <a:rPr lang="en-GB" sz="1400">
                          <a:effectLst/>
                        </a:rPr>
                        <a:t>Earlier or later cropping (than vs. main season)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tc>
                  <a:txBody>
                    <a:bodyPr/>
                    <a:lstStyle/>
                    <a:p>
                      <a:pPr marL="0" marR="0" algn="l">
                        <a:spcBef>
                          <a:spcPts val="0"/>
                        </a:spcBef>
                        <a:spcAft>
                          <a:spcPts val="0"/>
                        </a:spcAft>
                      </a:pPr>
                      <a:r>
                        <a:rPr lang="en-GB" sz="1400">
                          <a:effectLst/>
                        </a:rPr>
                        <a:t>Higher prices (as less supply)</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tc>
                  <a:txBody>
                    <a:bodyPr/>
                    <a:lstStyle/>
                    <a:p>
                      <a:pPr marL="0" marR="0" algn="l">
                        <a:spcBef>
                          <a:spcPts val="0"/>
                        </a:spcBef>
                        <a:spcAft>
                          <a:spcPts val="0"/>
                        </a:spcAft>
                      </a:pPr>
                      <a:r>
                        <a:rPr lang="en-GB" sz="1400">
                          <a:effectLst/>
                        </a:rPr>
                        <a:t>Economic</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tc>
                  <a:txBody>
                    <a:bodyPr/>
                    <a:lstStyle/>
                    <a:p>
                      <a:pPr marL="0" marR="0" algn="l">
                        <a:spcBef>
                          <a:spcPts val="0"/>
                        </a:spcBef>
                        <a:spcAft>
                          <a:spcPts val="0"/>
                        </a:spcAft>
                      </a:pPr>
                      <a:r>
                        <a:rPr lang="en-GB" sz="1400">
                          <a:effectLst/>
                        </a:rPr>
                        <a:t>USD</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extLst>
                  <a:ext uri="{0D108BD9-81ED-4DB2-BD59-A6C34878D82A}">
                    <a16:rowId xmlns:a16="http://schemas.microsoft.com/office/drawing/2014/main" val="10002"/>
                  </a:ext>
                </a:extLst>
              </a:tr>
              <a:tr h="218070">
                <a:tc vMerge="1">
                  <a:txBody>
                    <a:bodyPr/>
                    <a:lstStyle/>
                    <a:p>
                      <a:endParaRPr lang="en-US"/>
                    </a:p>
                  </a:txBody>
                  <a:tcPr/>
                </a:tc>
                <a:tc>
                  <a:txBody>
                    <a:bodyPr/>
                    <a:lstStyle/>
                    <a:p>
                      <a:pPr marL="0" marR="0" algn="l">
                        <a:spcBef>
                          <a:spcPts val="0"/>
                        </a:spcBef>
                        <a:spcAft>
                          <a:spcPts val="0"/>
                        </a:spcAft>
                      </a:pPr>
                      <a:r>
                        <a:rPr lang="en-GB" sz="1400">
                          <a:effectLst/>
                        </a:rPr>
                        <a:t>Improved crop quality</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tc>
                  <a:txBody>
                    <a:bodyPr/>
                    <a:lstStyle/>
                    <a:p>
                      <a:pPr marL="0" marR="0" algn="l">
                        <a:spcBef>
                          <a:spcPts val="0"/>
                        </a:spcBef>
                        <a:spcAft>
                          <a:spcPts val="0"/>
                        </a:spcAft>
                      </a:pPr>
                      <a:r>
                        <a:rPr lang="en-GB" sz="1400">
                          <a:effectLst/>
                        </a:rPr>
                        <a:t>Higher price, more customers</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tc>
                  <a:txBody>
                    <a:bodyPr/>
                    <a:lstStyle/>
                    <a:p>
                      <a:pPr marL="0" marR="0" algn="l">
                        <a:spcBef>
                          <a:spcPts val="0"/>
                        </a:spcBef>
                        <a:spcAft>
                          <a:spcPts val="0"/>
                        </a:spcAft>
                      </a:pPr>
                      <a:r>
                        <a:rPr lang="en-GB" sz="1400">
                          <a:effectLst/>
                        </a:rPr>
                        <a:t>Economic</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tc>
                  <a:txBody>
                    <a:bodyPr/>
                    <a:lstStyle/>
                    <a:p>
                      <a:pPr marL="0" marR="0" algn="l">
                        <a:spcBef>
                          <a:spcPts val="0"/>
                        </a:spcBef>
                        <a:spcAft>
                          <a:spcPts val="0"/>
                        </a:spcAft>
                      </a:pPr>
                      <a:r>
                        <a:rPr lang="en-GB" sz="1400">
                          <a:effectLst/>
                        </a:rPr>
                        <a:t>USD</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extLst>
                  <a:ext uri="{0D108BD9-81ED-4DB2-BD59-A6C34878D82A}">
                    <a16:rowId xmlns:a16="http://schemas.microsoft.com/office/drawing/2014/main" val="10003"/>
                  </a:ext>
                </a:extLst>
              </a:tr>
              <a:tr h="401422">
                <a:tc vMerge="1">
                  <a:txBody>
                    <a:bodyPr/>
                    <a:lstStyle/>
                    <a:p>
                      <a:endParaRPr lang="en-US"/>
                    </a:p>
                  </a:txBody>
                  <a:tcPr/>
                </a:tc>
                <a:tc>
                  <a:txBody>
                    <a:bodyPr/>
                    <a:lstStyle/>
                    <a:p>
                      <a:pPr marL="0" marR="0" algn="l">
                        <a:spcBef>
                          <a:spcPts val="0"/>
                        </a:spcBef>
                        <a:spcAft>
                          <a:spcPts val="0"/>
                        </a:spcAft>
                      </a:pPr>
                      <a:r>
                        <a:rPr lang="en-GB" sz="1400" dirty="0">
                          <a:effectLst/>
                        </a:rPr>
                        <a:t>Improved plant architecture</a:t>
                      </a:r>
                      <a:endParaRPr lang="en-US" sz="1400" dirty="0">
                        <a:effectLst/>
                      </a:endParaRPr>
                    </a:p>
                    <a:p>
                      <a:pPr marL="0" marR="0" algn="l">
                        <a:spcBef>
                          <a:spcPts val="0"/>
                        </a:spcBef>
                        <a:spcAft>
                          <a:spcPts val="0"/>
                        </a:spcAft>
                      </a:pPr>
                      <a:r>
                        <a:rPr lang="en-GB" sz="1400" dirty="0">
                          <a:effectLst/>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tc>
                  <a:txBody>
                    <a:bodyPr/>
                    <a:lstStyle/>
                    <a:p>
                      <a:pPr marL="0" marR="0" algn="l">
                        <a:spcBef>
                          <a:spcPts val="0"/>
                        </a:spcBef>
                        <a:spcAft>
                          <a:spcPts val="0"/>
                        </a:spcAft>
                      </a:pPr>
                      <a:r>
                        <a:rPr lang="en-GB" sz="1400" dirty="0">
                          <a:effectLst/>
                        </a:rPr>
                        <a:t>Easier harvesting</a:t>
                      </a:r>
                      <a:endParaRPr lang="en-US" sz="1400" dirty="0">
                        <a:effectLst/>
                      </a:endParaRPr>
                    </a:p>
                    <a:p>
                      <a:pPr marL="0" marR="0" algn="l">
                        <a:spcBef>
                          <a:spcPts val="0"/>
                        </a:spcBef>
                        <a:spcAft>
                          <a:spcPts val="0"/>
                        </a:spcAft>
                      </a:pPr>
                      <a:r>
                        <a:rPr lang="en-GB" sz="1400" dirty="0">
                          <a:effectLst/>
                        </a:rPr>
                        <a:t>Time saving</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tc>
                  <a:txBody>
                    <a:bodyPr/>
                    <a:lstStyle/>
                    <a:p>
                      <a:pPr marL="0" marR="0" algn="l">
                        <a:spcBef>
                          <a:spcPts val="0"/>
                        </a:spcBef>
                        <a:spcAft>
                          <a:spcPts val="0"/>
                        </a:spcAft>
                      </a:pPr>
                      <a:r>
                        <a:rPr lang="en-GB" sz="1400">
                          <a:effectLst/>
                        </a:rPr>
                        <a:t>Economic</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tc>
                  <a:txBody>
                    <a:bodyPr/>
                    <a:lstStyle/>
                    <a:p>
                      <a:pPr marL="0" marR="0" algn="l">
                        <a:spcBef>
                          <a:spcPts val="0"/>
                        </a:spcBef>
                        <a:spcAft>
                          <a:spcPts val="0"/>
                        </a:spcAft>
                      </a:pPr>
                      <a:r>
                        <a:rPr lang="en-GB" sz="1400">
                          <a:effectLst/>
                        </a:rPr>
                        <a:t>USD</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extLst>
                  <a:ext uri="{0D108BD9-81ED-4DB2-BD59-A6C34878D82A}">
                    <a16:rowId xmlns:a16="http://schemas.microsoft.com/office/drawing/2014/main" val="10004"/>
                  </a:ext>
                </a:extLst>
              </a:tr>
              <a:tr h="802843">
                <a:tc>
                  <a:txBody>
                    <a:bodyPr/>
                    <a:lstStyle/>
                    <a:p>
                      <a:pPr marL="0" marR="0" algn="l">
                        <a:spcBef>
                          <a:spcPts val="0"/>
                        </a:spcBef>
                        <a:spcAft>
                          <a:spcPts val="0"/>
                        </a:spcAft>
                      </a:pPr>
                      <a:r>
                        <a:rPr lang="en-GB" sz="1400" dirty="0">
                          <a:effectLst/>
                        </a:rPr>
                        <a:t>Seed producers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tc>
                  <a:txBody>
                    <a:bodyPr/>
                    <a:lstStyle/>
                    <a:p>
                      <a:pPr marL="0" marR="0" algn="l">
                        <a:spcBef>
                          <a:spcPts val="0"/>
                        </a:spcBef>
                        <a:spcAft>
                          <a:spcPts val="0"/>
                        </a:spcAft>
                      </a:pPr>
                      <a:r>
                        <a:rPr lang="en-GB" sz="1400" dirty="0">
                          <a:effectLst/>
                        </a:rPr>
                        <a:t>Greater seed yield,</a:t>
                      </a:r>
                      <a:r>
                        <a:rPr lang="en-GB" sz="1400" baseline="0" dirty="0">
                          <a:effectLst/>
                        </a:rPr>
                        <a:t> </a:t>
                      </a:r>
                      <a:r>
                        <a:rPr lang="en-GB" sz="1400" dirty="0">
                          <a:effectLst/>
                        </a:rPr>
                        <a:t>Higher productivity per</a:t>
                      </a:r>
                      <a:br>
                        <a:rPr lang="en-GB" sz="1400" dirty="0">
                          <a:effectLst/>
                        </a:rPr>
                      </a:br>
                      <a:r>
                        <a:rPr lang="en-GB" sz="1400" dirty="0">
                          <a:effectLst/>
                        </a:rPr>
                        <a:t>area grown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tc>
                  <a:txBody>
                    <a:bodyPr/>
                    <a:lstStyle/>
                    <a:p>
                      <a:pPr marL="0" marR="0" algn="l">
                        <a:spcBef>
                          <a:spcPts val="0"/>
                        </a:spcBef>
                        <a:spcAft>
                          <a:spcPts val="0"/>
                        </a:spcAft>
                      </a:pPr>
                      <a:r>
                        <a:rPr lang="en-GB" sz="1400" dirty="0">
                          <a:effectLst/>
                        </a:rPr>
                        <a:t>Farmer income, Unit costs are less.</a:t>
                      </a:r>
                      <a:endParaRPr lang="en-US" sz="1400" dirty="0">
                        <a:effectLst/>
                      </a:endParaRPr>
                    </a:p>
                    <a:p>
                      <a:pPr marL="0" marR="0" algn="l">
                        <a:spcBef>
                          <a:spcPts val="0"/>
                        </a:spcBef>
                        <a:spcAft>
                          <a:spcPts val="0"/>
                        </a:spcAft>
                      </a:pPr>
                      <a:r>
                        <a:rPr lang="en-GB" sz="1400" dirty="0">
                          <a:effectLst/>
                        </a:rPr>
                        <a:t>More competitive price to </a:t>
                      </a:r>
                      <a:br>
                        <a:rPr lang="en-GB" sz="1400" dirty="0">
                          <a:effectLst/>
                        </a:rPr>
                      </a:br>
                      <a:r>
                        <a:rPr lang="en-GB" sz="1400" dirty="0">
                          <a:effectLst/>
                        </a:rPr>
                        <a:t>distributors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tc>
                  <a:txBody>
                    <a:bodyPr/>
                    <a:lstStyle/>
                    <a:p>
                      <a:pPr marL="0" marR="0" algn="l">
                        <a:spcBef>
                          <a:spcPts val="0"/>
                        </a:spcBef>
                        <a:spcAft>
                          <a:spcPts val="0"/>
                        </a:spcAft>
                      </a:pPr>
                      <a:r>
                        <a:rPr lang="en-GB" sz="1400">
                          <a:effectLst/>
                        </a:rPr>
                        <a:t>Economic</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tc>
                  <a:txBody>
                    <a:bodyPr/>
                    <a:lstStyle/>
                    <a:p>
                      <a:pPr marL="0" marR="0" algn="l">
                        <a:spcBef>
                          <a:spcPts val="0"/>
                        </a:spcBef>
                        <a:spcAft>
                          <a:spcPts val="0"/>
                        </a:spcAft>
                      </a:pPr>
                      <a:r>
                        <a:rPr lang="en-GB" sz="1400">
                          <a:effectLst/>
                        </a:rPr>
                        <a:t>USD/person hours</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extLst>
                  <a:ext uri="{0D108BD9-81ED-4DB2-BD59-A6C34878D82A}">
                    <a16:rowId xmlns:a16="http://schemas.microsoft.com/office/drawing/2014/main" val="10005"/>
                  </a:ext>
                </a:extLst>
              </a:tr>
              <a:tr h="401422">
                <a:tc>
                  <a:txBody>
                    <a:bodyPr/>
                    <a:lstStyle/>
                    <a:p>
                      <a:pPr marL="0" marR="0" algn="l">
                        <a:spcBef>
                          <a:spcPts val="0"/>
                        </a:spcBef>
                        <a:spcAft>
                          <a:spcPts val="0"/>
                        </a:spcAft>
                      </a:pPr>
                      <a:r>
                        <a:rPr lang="en-GB" sz="1400" dirty="0">
                          <a:effectLst/>
                        </a:rPr>
                        <a:t>Transporters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tc>
                  <a:txBody>
                    <a:bodyPr/>
                    <a:lstStyle/>
                    <a:p>
                      <a:pPr marL="0" marR="0" algn="l">
                        <a:spcBef>
                          <a:spcPts val="0"/>
                        </a:spcBef>
                        <a:spcAft>
                          <a:spcPts val="0"/>
                        </a:spcAft>
                      </a:pPr>
                      <a:r>
                        <a:rPr lang="en-GB" sz="1400" dirty="0">
                          <a:effectLst/>
                        </a:rPr>
                        <a:t>Less damage in </a:t>
                      </a:r>
                      <a:br>
                        <a:rPr lang="en-GB" sz="1400" dirty="0">
                          <a:effectLst/>
                        </a:rPr>
                      </a:br>
                      <a:r>
                        <a:rPr lang="en-GB" sz="1400" dirty="0">
                          <a:effectLst/>
                        </a:rPr>
                        <a:t>transit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tc>
                  <a:txBody>
                    <a:bodyPr/>
                    <a:lstStyle/>
                    <a:p>
                      <a:pPr marL="0" marR="0" algn="l">
                        <a:spcBef>
                          <a:spcPts val="0"/>
                        </a:spcBef>
                        <a:spcAft>
                          <a:spcPts val="0"/>
                        </a:spcAft>
                      </a:pPr>
                      <a:r>
                        <a:rPr lang="en-GB" sz="1400">
                          <a:effectLst/>
                        </a:rPr>
                        <a:t>Cost saving</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tc>
                  <a:txBody>
                    <a:bodyPr/>
                    <a:lstStyle/>
                    <a:p>
                      <a:pPr marL="0" marR="0" algn="l">
                        <a:spcBef>
                          <a:spcPts val="0"/>
                        </a:spcBef>
                        <a:spcAft>
                          <a:spcPts val="0"/>
                        </a:spcAft>
                      </a:pPr>
                      <a:r>
                        <a:rPr lang="en-GB" sz="1400">
                          <a:effectLst/>
                        </a:rPr>
                        <a:t>Economic</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tc>
                  <a:txBody>
                    <a:bodyPr/>
                    <a:lstStyle/>
                    <a:p>
                      <a:pPr marL="0" marR="0" algn="l">
                        <a:spcBef>
                          <a:spcPts val="0"/>
                        </a:spcBef>
                        <a:spcAft>
                          <a:spcPts val="0"/>
                        </a:spcAft>
                      </a:pPr>
                      <a:r>
                        <a:rPr lang="en-GB" sz="1400">
                          <a:effectLst/>
                        </a:rPr>
                        <a:t>USD</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extLst>
                  <a:ext uri="{0D108BD9-81ED-4DB2-BD59-A6C34878D82A}">
                    <a16:rowId xmlns:a16="http://schemas.microsoft.com/office/drawing/2014/main" val="10006"/>
                  </a:ext>
                </a:extLst>
              </a:tr>
              <a:tr h="200711">
                <a:tc>
                  <a:txBody>
                    <a:bodyPr/>
                    <a:lstStyle/>
                    <a:p>
                      <a:pPr marL="0" marR="0" algn="l">
                        <a:spcBef>
                          <a:spcPts val="0"/>
                        </a:spcBef>
                        <a:spcAft>
                          <a:spcPts val="0"/>
                        </a:spcAft>
                      </a:pPr>
                      <a:r>
                        <a:rPr lang="en-GB" sz="1400">
                          <a:effectLst/>
                        </a:rPr>
                        <a:t>Wholesalers</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tc>
                  <a:txBody>
                    <a:bodyPr/>
                    <a:lstStyle/>
                    <a:p>
                      <a:pPr marL="0" marR="0" algn="l">
                        <a:spcBef>
                          <a:spcPts val="0"/>
                        </a:spcBef>
                        <a:spcAft>
                          <a:spcPts val="0"/>
                        </a:spcAft>
                      </a:pPr>
                      <a:r>
                        <a:rPr lang="en-GB" sz="1400">
                          <a:effectLst/>
                        </a:rPr>
                        <a:t>Improved shelf-life</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tc>
                  <a:txBody>
                    <a:bodyPr/>
                    <a:lstStyle/>
                    <a:p>
                      <a:pPr marL="0" marR="0" algn="l">
                        <a:spcBef>
                          <a:spcPts val="0"/>
                        </a:spcBef>
                        <a:spcAft>
                          <a:spcPts val="0"/>
                        </a:spcAft>
                      </a:pPr>
                      <a:r>
                        <a:rPr lang="en-GB" sz="1400">
                          <a:effectLst/>
                        </a:rPr>
                        <a:t>Cost saving</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tc>
                  <a:txBody>
                    <a:bodyPr/>
                    <a:lstStyle/>
                    <a:p>
                      <a:pPr marL="0" marR="0" algn="l">
                        <a:spcBef>
                          <a:spcPts val="0"/>
                        </a:spcBef>
                        <a:spcAft>
                          <a:spcPts val="0"/>
                        </a:spcAft>
                      </a:pPr>
                      <a:r>
                        <a:rPr lang="en-GB" sz="1400">
                          <a:effectLst/>
                        </a:rPr>
                        <a:t>Economic</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tc>
                  <a:txBody>
                    <a:bodyPr/>
                    <a:lstStyle/>
                    <a:p>
                      <a:pPr marL="0" marR="0" algn="l">
                        <a:spcBef>
                          <a:spcPts val="0"/>
                        </a:spcBef>
                        <a:spcAft>
                          <a:spcPts val="0"/>
                        </a:spcAft>
                      </a:pPr>
                      <a:r>
                        <a:rPr lang="en-GB" sz="1400">
                          <a:effectLst/>
                        </a:rPr>
                        <a:t>USD</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extLst>
                  <a:ext uri="{0D108BD9-81ED-4DB2-BD59-A6C34878D82A}">
                    <a16:rowId xmlns:a16="http://schemas.microsoft.com/office/drawing/2014/main" val="10007"/>
                  </a:ext>
                </a:extLst>
              </a:tr>
              <a:tr h="401422">
                <a:tc>
                  <a:txBody>
                    <a:bodyPr/>
                    <a:lstStyle/>
                    <a:p>
                      <a:pPr marL="0" marR="0" algn="l">
                        <a:spcBef>
                          <a:spcPts val="0"/>
                        </a:spcBef>
                        <a:spcAft>
                          <a:spcPts val="0"/>
                        </a:spcAft>
                      </a:pPr>
                      <a:r>
                        <a:rPr lang="en-GB" sz="1400">
                          <a:effectLst/>
                        </a:rPr>
                        <a:t>Food processing companies</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tc>
                  <a:txBody>
                    <a:bodyPr/>
                    <a:lstStyle/>
                    <a:p>
                      <a:pPr marL="0" marR="0" algn="l">
                        <a:spcBef>
                          <a:spcPts val="0"/>
                        </a:spcBef>
                        <a:spcAft>
                          <a:spcPts val="0"/>
                        </a:spcAft>
                      </a:pPr>
                      <a:r>
                        <a:rPr lang="en-GB" sz="1400">
                          <a:effectLst/>
                        </a:rPr>
                        <a:t>Source from local farmers rather </a:t>
                      </a:r>
                      <a:br>
                        <a:rPr lang="en-GB" sz="1400">
                          <a:effectLst/>
                        </a:rPr>
                      </a:br>
                      <a:r>
                        <a:rPr lang="en-GB" sz="1400">
                          <a:effectLst/>
                        </a:rPr>
                        <a:t>than imports</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tc>
                  <a:txBody>
                    <a:bodyPr/>
                    <a:lstStyle/>
                    <a:p>
                      <a:pPr marL="0" marR="0" algn="l">
                        <a:spcBef>
                          <a:spcPts val="0"/>
                        </a:spcBef>
                        <a:spcAft>
                          <a:spcPts val="0"/>
                        </a:spcAft>
                      </a:pPr>
                      <a:r>
                        <a:rPr lang="en-GB" sz="1400" dirty="0">
                          <a:effectLst/>
                        </a:rPr>
                        <a:t>Cost saving</a:t>
                      </a:r>
                      <a:endParaRPr lang="en-US" sz="1400" dirty="0">
                        <a:effectLst/>
                      </a:endParaRPr>
                    </a:p>
                    <a:p>
                      <a:pPr marL="0" marR="0" algn="l">
                        <a:spcBef>
                          <a:spcPts val="0"/>
                        </a:spcBef>
                        <a:spcAft>
                          <a:spcPts val="0"/>
                        </a:spcAft>
                      </a:pPr>
                      <a:r>
                        <a:rPr lang="en-GB" sz="1400" dirty="0">
                          <a:effectLst/>
                        </a:rPr>
                        <a:t>Reliable supply</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tc>
                  <a:txBody>
                    <a:bodyPr/>
                    <a:lstStyle/>
                    <a:p>
                      <a:pPr marL="0" marR="0" algn="l">
                        <a:spcBef>
                          <a:spcPts val="0"/>
                        </a:spcBef>
                        <a:spcAft>
                          <a:spcPts val="0"/>
                        </a:spcAft>
                      </a:pPr>
                      <a:r>
                        <a:rPr lang="en-GB" sz="1400" dirty="0">
                          <a:effectLst/>
                        </a:rPr>
                        <a:t>Economic</a:t>
                      </a:r>
                      <a:r>
                        <a:rPr lang="en-US" sz="1400" dirty="0">
                          <a:effectLst/>
                        </a:rPr>
                        <a:t>,</a:t>
                      </a:r>
                      <a:r>
                        <a:rPr lang="en-US" sz="1400" baseline="0" dirty="0">
                          <a:effectLst/>
                        </a:rPr>
                        <a:t> </a:t>
                      </a:r>
                      <a:r>
                        <a:rPr lang="en-GB" sz="1400" dirty="0">
                          <a:effectLst/>
                        </a:rPr>
                        <a:t>Logistics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tc>
                  <a:txBody>
                    <a:bodyPr/>
                    <a:lstStyle/>
                    <a:p>
                      <a:pPr marL="0" marR="0" algn="l">
                        <a:spcBef>
                          <a:spcPts val="0"/>
                        </a:spcBef>
                        <a:spcAft>
                          <a:spcPts val="0"/>
                        </a:spcAft>
                      </a:pPr>
                      <a:r>
                        <a:rPr lang="en-GB" sz="1400">
                          <a:effectLst/>
                        </a:rPr>
                        <a:t>USD</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extLst>
                  <a:ext uri="{0D108BD9-81ED-4DB2-BD59-A6C34878D82A}">
                    <a16:rowId xmlns:a16="http://schemas.microsoft.com/office/drawing/2014/main" val="10008"/>
                  </a:ext>
                </a:extLst>
              </a:tr>
              <a:tr h="602132">
                <a:tc rowSpan="2">
                  <a:txBody>
                    <a:bodyPr/>
                    <a:lstStyle/>
                    <a:p>
                      <a:pPr marL="0" marR="0" algn="l">
                        <a:spcBef>
                          <a:spcPts val="0"/>
                        </a:spcBef>
                        <a:spcAft>
                          <a:spcPts val="0"/>
                        </a:spcAft>
                      </a:pPr>
                      <a:r>
                        <a:rPr lang="en-GB" sz="1400" dirty="0">
                          <a:effectLst/>
                        </a:rPr>
                        <a:t>Food retailers/</a:t>
                      </a:r>
                      <a:r>
                        <a:rPr lang="en-US" sz="1400" baseline="0" dirty="0">
                          <a:effectLst/>
                        </a:rPr>
                        <a:t> </a:t>
                      </a:r>
                      <a:r>
                        <a:rPr lang="en-GB" sz="1400" dirty="0">
                          <a:effectLst/>
                        </a:rPr>
                        <a:t>Supermarkets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tc>
                  <a:txBody>
                    <a:bodyPr/>
                    <a:lstStyle/>
                    <a:p>
                      <a:pPr marL="0" marR="0" algn="l">
                        <a:spcBef>
                          <a:spcPts val="0"/>
                        </a:spcBef>
                        <a:spcAft>
                          <a:spcPts val="0"/>
                        </a:spcAft>
                      </a:pPr>
                      <a:r>
                        <a:rPr lang="en-GB" sz="1400">
                          <a:effectLst/>
                        </a:rPr>
                        <a:t>Good varieties and sourcing from </a:t>
                      </a:r>
                      <a:br>
                        <a:rPr lang="en-GB" sz="1400">
                          <a:effectLst/>
                        </a:rPr>
                      </a:br>
                      <a:r>
                        <a:rPr lang="en-GB" sz="1400">
                          <a:effectLst/>
                        </a:rPr>
                        <a:t>local smallholders</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tc>
                  <a:txBody>
                    <a:bodyPr/>
                    <a:lstStyle/>
                    <a:p>
                      <a:pPr marL="0" marR="0" algn="l">
                        <a:spcBef>
                          <a:spcPts val="0"/>
                        </a:spcBef>
                        <a:spcAft>
                          <a:spcPts val="0"/>
                        </a:spcAft>
                      </a:pPr>
                      <a:r>
                        <a:rPr lang="en-GB" sz="1400" dirty="0">
                          <a:effectLst/>
                        </a:rPr>
                        <a:t>Freshness and higher prices </a:t>
                      </a:r>
                      <a:endParaRPr lang="en-US" sz="1400" dirty="0">
                        <a:effectLst/>
                      </a:endParaRPr>
                    </a:p>
                    <a:p>
                      <a:pPr marL="0" marR="0" algn="l">
                        <a:spcBef>
                          <a:spcPts val="0"/>
                        </a:spcBef>
                        <a:spcAft>
                          <a:spcPts val="0"/>
                        </a:spcAft>
                      </a:pPr>
                      <a:r>
                        <a:rPr lang="en-GB" sz="1400" dirty="0">
                          <a:effectLst/>
                        </a:rPr>
                        <a:t>Differentiation and fair trade brands</a:t>
                      </a:r>
                      <a:endParaRPr lang="en-US" sz="1400" dirty="0">
                        <a:effectLst/>
                      </a:endParaRPr>
                    </a:p>
                  </a:txBody>
                  <a:tcPr marL="24468" marR="24468" marT="0" marB="0" anchor="ctr"/>
                </a:tc>
                <a:tc>
                  <a:txBody>
                    <a:bodyPr/>
                    <a:lstStyle/>
                    <a:p>
                      <a:pPr marL="0" marR="0" algn="l">
                        <a:spcBef>
                          <a:spcPts val="0"/>
                        </a:spcBef>
                        <a:spcAft>
                          <a:spcPts val="0"/>
                        </a:spcAft>
                      </a:pPr>
                      <a:r>
                        <a:rPr lang="en-GB" sz="1400">
                          <a:effectLst/>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tc>
                  <a:txBody>
                    <a:bodyPr/>
                    <a:lstStyle/>
                    <a:p>
                      <a:pPr marL="0" marR="0" algn="l">
                        <a:spcBef>
                          <a:spcPts val="0"/>
                        </a:spcBef>
                        <a:spcAft>
                          <a:spcPts val="0"/>
                        </a:spcAft>
                      </a:pPr>
                      <a:r>
                        <a:rPr lang="en-GB" sz="1400">
                          <a:effectLst/>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extLst>
                  <a:ext uri="{0D108BD9-81ED-4DB2-BD59-A6C34878D82A}">
                    <a16:rowId xmlns:a16="http://schemas.microsoft.com/office/drawing/2014/main" val="10009"/>
                  </a:ext>
                </a:extLst>
              </a:tr>
              <a:tr h="200711">
                <a:tc vMerge="1">
                  <a:txBody>
                    <a:bodyPr/>
                    <a:lstStyle/>
                    <a:p>
                      <a:endParaRPr lang="en-US"/>
                    </a:p>
                  </a:txBody>
                  <a:tcPr/>
                </a:tc>
                <a:tc>
                  <a:txBody>
                    <a:bodyPr/>
                    <a:lstStyle/>
                    <a:p>
                      <a:pPr marL="0" marR="0" algn="l">
                        <a:spcBef>
                          <a:spcPts val="0"/>
                        </a:spcBef>
                        <a:spcAft>
                          <a:spcPts val="0"/>
                        </a:spcAft>
                      </a:pPr>
                      <a:r>
                        <a:rPr lang="en-GB" sz="1400">
                          <a:effectLst/>
                        </a:rPr>
                        <a:t>Improved shelf-life</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tc>
                  <a:txBody>
                    <a:bodyPr/>
                    <a:lstStyle/>
                    <a:p>
                      <a:pPr marL="0" marR="0" algn="l">
                        <a:spcBef>
                          <a:spcPts val="0"/>
                        </a:spcBef>
                        <a:spcAft>
                          <a:spcPts val="0"/>
                        </a:spcAft>
                      </a:pPr>
                      <a:r>
                        <a:rPr lang="en-GB" sz="1400" dirty="0">
                          <a:effectLst/>
                        </a:rPr>
                        <a:t>Loss of wastage and costs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tc>
                  <a:txBody>
                    <a:bodyPr/>
                    <a:lstStyle/>
                    <a:p>
                      <a:pPr marL="0" marR="0" algn="l">
                        <a:spcBef>
                          <a:spcPts val="0"/>
                        </a:spcBef>
                        <a:spcAft>
                          <a:spcPts val="0"/>
                        </a:spcAft>
                      </a:pPr>
                      <a:r>
                        <a:rPr lang="en-GB" sz="1400">
                          <a:effectLst/>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tc>
                  <a:txBody>
                    <a:bodyPr/>
                    <a:lstStyle/>
                    <a:p>
                      <a:pPr marL="0" marR="0" algn="l">
                        <a:spcBef>
                          <a:spcPts val="0"/>
                        </a:spcBef>
                        <a:spcAft>
                          <a:spcPts val="0"/>
                        </a:spcAft>
                      </a:pPr>
                      <a:r>
                        <a:rPr lang="en-GB" sz="1400">
                          <a:effectLst/>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extLst>
                  <a:ext uri="{0D108BD9-81ED-4DB2-BD59-A6C34878D82A}">
                    <a16:rowId xmlns:a16="http://schemas.microsoft.com/office/drawing/2014/main" val="10010"/>
                  </a:ext>
                </a:extLst>
              </a:tr>
              <a:tr h="401422">
                <a:tc rowSpan="2">
                  <a:txBody>
                    <a:bodyPr/>
                    <a:lstStyle/>
                    <a:p>
                      <a:pPr marL="0" marR="0" algn="l">
                        <a:spcBef>
                          <a:spcPts val="0"/>
                        </a:spcBef>
                        <a:spcAft>
                          <a:spcPts val="0"/>
                        </a:spcAft>
                      </a:pPr>
                      <a:r>
                        <a:rPr lang="en-GB" sz="1400" dirty="0">
                          <a:effectLst/>
                        </a:rPr>
                        <a:t>Consumers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tc>
                  <a:txBody>
                    <a:bodyPr/>
                    <a:lstStyle/>
                    <a:p>
                      <a:pPr marL="0" marR="0" algn="l">
                        <a:spcBef>
                          <a:spcPts val="0"/>
                        </a:spcBef>
                        <a:spcAft>
                          <a:spcPts val="0"/>
                        </a:spcAft>
                      </a:pPr>
                      <a:r>
                        <a:rPr lang="en-GB" sz="1400">
                          <a:effectLst/>
                        </a:rPr>
                        <a:t>Easier preparation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tc>
                  <a:txBody>
                    <a:bodyPr/>
                    <a:lstStyle/>
                    <a:p>
                      <a:pPr marL="0" marR="0" algn="l">
                        <a:spcBef>
                          <a:spcPts val="0"/>
                        </a:spcBef>
                        <a:spcAft>
                          <a:spcPts val="0"/>
                        </a:spcAft>
                      </a:pPr>
                      <a:r>
                        <a:rPr lang="en-GB" sz="1400" dirty="0">
                          <a:effectLst/>
                        </a:rPr>
                        <a:t>Time saving</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tc>
                  <a:txBody>
                    <a:bodyPr/>
                    <a:lstStyle/>
                    <a:p>
                      <a:pPr marL="0" marR="0" algn="l">
                        <a:spcBef>
                          <a:spcPts val="0"/>
                        </a:spcBef>
                        <a:spcAft>
                          <a:spcPts val="0"/>
                        </a:spcAft>
                      </a:pPr>
                      <a:r>
                        <a:rPr lang="en-GB" sz="1400" dirty="0">
                          <a:effectLst/>
                        </a:rPr>
                        <a:t>Economic, Social</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tc>
                  <a:txBody>
                    <a:bodyPr/>
                    <a:lstStyle/>
                    <a:p>
                      <a:pPr marL="0" marR="0" algn="l">
                        <a:spcBef>
                          <a:spcPts val="0"/>
                        </a:spcBef>
                        <a:spcAft>
                          <a:spcPts val="0"/>
                        </a:spcAft>
                      </a:pPr>
                      <a:r>
                        <a:rPr lang="en-GB" sz="1400">
                          <a:effectLst/>
                        </a:rPr>
                        <a:t>USD</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extLst>
                  <a:ext uri="{0D108BD9-81ED-4DB2-BD59-A6C34878D82A}">
                    <a16:rowId xmlns:a16="http://schemas.microsoft.com/office/drawing/2014/main" val="10011"/>
                  </a:ext>
                </a:extLst>
              </a:tr>
              <a:tr h="401422">
                <a:tc vMerge="1">
                  <a:txBody>
                    <a:bodyPr/>
                    <a:lstStyle/>
                    <a:p>
                      <a:endParaRPr lang="en-US"/>
                    </a:p>
                  </a:txBody>
                  <a:tcPr/>
                </a:tc>
                <a:tc>
                  <a:txBody>
                    <a:bodyPr/>
                    <a:lstStyle/>
                    <a:p>
                      <a:pPr marL="0" marR="0" algn="l">
                        <a:spcBef>
                          <a:spcPts val="0"/>
                        </a:spcBef>
                        <a:spcAft>
                          <a:spcPts val="0"/>
                        </a:spcAft>
                      </a:pPr>
                      <a:r>
                        <a:rPr lang="en-GB" sz="1400">
                          <a:effectLst/>
                        </a:rPr>
                        <a:t>Shorter cooking time</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tc>
                  <a:txBody>
                    <a:bodyPr/>
                    <a:lstStyle/>
                    <a:p>
                      <a:pPr marL="0" marR="0" algn="l">
                        <a:spcBef>
                          <a:spcPts val="0"/>
                        </a:spcBef>
                        <a:spcAft>
                          <a:spcPts val="0"/>
                        </a:spcAft>
                      </a:pPr>
                      <a:r>
                        <a:rPr lang="en-GB" sz="1400" dirty="0">
                          <a:effectLst/>
                        </a:rPr>
                        <a:t>Energy saving</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tc>
                  <a:txBody>
                    <a:bodyPr/>
                    <a:lstStyle/>
                    <a:p>
                      <a:pPr marL="0" marR="0" algn="l">
                        <a:spcBef>
                          <a:spcPts val="0"/>
                        </a:spcBef>
                        <a:spcAft>
                          <a:spcPts val="0"/>
                        </a:spcAft>
                      </a:pPr>
                      <a:r>
                        <a:rPr lang="en-GB" sz="1400">
                          <a:effectLst/>
                        </a:rPr>
                        <a:t>Economic</a:t>
                      </a:r>
                      <a:endParaRPr lang="en-US" sz="1400">
                        <a:effectLst/>
                      </a:endParaRPr>
                    </a:p>
                    <a:p>
                      <a:pPr marL="0" marR="0" algn="l">
                        <a:spcBef>
                          <a:spcPts val="0"/>
                        </a:spcBef>
                        <a:spcAft>
                          <a:spcPts val="0"/>
                        </a:spcAft>
                      </a:pPr>
                      <a:r>
                        <a:rPr lang="en-GB" sz="1400">
                          <a:effectLst/>
                        </a:rPr>
                        <a:t>Social</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tc>
                  <a:txBody>
                    <a:bodyPr/>
                    <a:lstStyle/>
                    <a:p>
                      <a:pPr marL="0" marR="0" algn="l">
                        <a:spcBef>
                          <a:spcPts val="0"/>
                        </a:spcBef>
                        <a:spcAft>
                          <a:spcPts val="0"/>
                        </a:spcAft>
                      </a:pPr>
                      <a:r>
                        <a:rPr lang="en-GB" sz="1400">
                          <a:effectLst/>
                        </a:rPr>
                        <a:t>USD</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extLst>
                  <a:ext uri="{0D108BD9-81ED-4DB2-BD59-A6C34878D82A}">
                    <a16:rowId xmlns:a16="http://schemas.microsoft.com/office/drawing/2014/main" val="10012"/>
                  </a:ext>
                </a:extLst>
              </a:tr>
              <a:tr h="502256">
                <a:tc>
                  <a:txBody>
                    <a:bodyPr/>
                    <a:lstStyle/>
                    <a:p>
                      <a:pPr marL="0" marR="0" algn="l">
                        <a:spcBef>
                          <a:spcPts val="0"/>
                        </a:spcBef>
                        <a:spcAft>
                          <a:spcPts val="0"/>
                        </a:spcAft>
                      </a:pPr>
                      <a:r>
                        <a:rPr lang="en-GB" sz="1400" dirty="0">
                          <a:effectLst/>
                        </a:rPr>
                        <a:t>Public investors Governments</a:t>
                      </a:r>
                      <a:r>
                        <a:rPr lang="en-GB" sz="1400" baseline="0" dirty="0">
                          <a:effectLst/>
                        </a:rPr>
                        <a:t> , </a:t>
                      </a:r>
                      <a:r>
                        <a:rPr lang="en-GB" sz="1400" dirty="0">
                          <a:effectLst/>
                        </a:rPr>
                        <a:t>International</a:t>
                      </a:r>
                      <a:r>
                        <a:rPr lang="en-GB" sz="1400" baseline="0" dirty="0">
                          <a:effectLst/>
                        </a:rPr>
                        <a:t>  dev. </a:t>
                      </a:r>
                      <a:r>
                        <a:rPr lang="en-GB" sz="1400" dirty="0">
                          <a:effectLst/>
                        </a:rPr>
                        <a:t>agencies)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tc>
                  <a:txBody>
                    <a:bodyPr/>
                    <a:lstStyle/>
                    <a:p>
                      <a:pPr marL="0" marR="0" algn="l">
                        <a:spcBef>
                          <a:spcPts val="0"/>
                        </a:spcBef>
                        <a:spcAft>
                          <a:spcPts val="0"/>
                        </a:spcAft>
                      </a:pPr>
                      <a:r>
                        <a:rPr lang="en-GB" sz="1400" dirty="0">
                          <a:effectLst/>
                        </a:rPr>
                        <a:t>Deliver their mandate, Support balance of payments, Economic development, Farmer livelihoods</a:t>
                      </a:r>
                      <a:endParaRPr lang="en-US" sz="1400" dirty="0">
                        <a:effectLst/>
                      </a:endParaRPr>
                    </a:p>
                  </a:txBody>
                  <a:tcPr marL="24468" marR="24468" marT="0" marB="0" anchor="ctr"/>
                </a:tc>
                <a:tc>
                  <a:txBody>
                    <a:bodyPr/>
                    <a:lstStyle/>
                    <a:p>
                      <a:pPr marL="0" marR="0" algn="l">
                        <a:spcBef>
                          <a:spcPts val="0"/>
                        </a:spcBef>
                        <a:spcAft>
                          <a:spcPts val="0"/>
                        </a:spcAft>
                      </a:pPr>
                      <a:r>
                        <a:rPr lang="en-GB" sz="1400" dirty="0">
                          <a:effectLst/>
                        </a:rPr>
                        <a:t>Economic development</a:t>
                      </a:r>
                      <a:r>
                        <a:rPr lang="en-US" sz="1400" dirty="0">
                          <a:effectLst/>
                        </a:rPr>
                        <a:t>,</a:t>
                      </a:r>
                      <a:r>
                        <a:rPr lang="en-US" sz="1400" baseline="0" dirty="0">
                          <a:effectLst/>
                        </a:rPr>
                        <a:t> </a:t>
                      </a:r>
                      <a:r>
                        <a:rPr lang="en-GB" sz="1400" dirty="0">
                          <a:effectLst/>
                        </a:rPr>
                        <a:t>Continued funding for plant breeding projects and support for innovation and science</a:t>
                      </a:r>
                      <a:endParaRPr lang="en-US" sz="1400" dirty="0">
                        <a:effectLst/>
                      </a:endParaRPr>
                    </a:p>
                  </a:txBody>
                  <a:tcPr marL="24468" marR="24468" marT="0" marB="0" anchor="ctr"/>
                </a:tc>
                <a:tc>
                  <a:txBody>
                    <a:bodyPr/>
                    <a:lstStyle/>
                    <a:p>
                      <a:pPr marL="0" marR="0" algn="l">
                        <a:spcBef>
                          <a:spcPts val="0"/>
                        </a:spcBef>
                        <a:spcAft>
                          <a:spcPts val="0"/>
                        </a:spcAft>
                      </a:pPr>
                      <a:r>
                        <a:rPr lang="en-GB" sz="1400" dirty="0">
                          <a:effectLst/>
                        </a:rPr>
                        <a:t>Economic</a:t>
                      </a:r>
                      <a:r>
                        <a:rPr lang="en-US" sz="1400" dirty="0">
                          <a:effectLst/>
                        </a:rPr>
                        <a:t>,</a:t>
                      </a:r>
                      <a:r>
                        <a:rPr lang="en-US" sz="1400" baseline="0" dirty="0">
                          <a:effectLst/>
                        </a:rPr>
                        <a:t> </a:t>
                      </a:r>
                      <a:r>
                        <a:rPr lang="en-GB" sz="1400" dirty="0">
                          <a:effectLst/>
                        </a:rPr>
                        <a:t>Social</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tc>
                  <a:txBody>
                    <a:bodyPr/>
                    <a:lstStyle/>
                    <a:p>
                      <a:pPr marL="0" marR="0" algn="l">
                        <a:spcBef>
                          <a:spcPts val="0"/>
                        </a:spcBef>
                        <a:spcAft>
                          <a:spcPts val="0"/>
                        </a:spcAft>
                      </a:pPr>
                      <a:r>
                        <a:rPr lang="en-GB" sz="1400" dirty="0">
                          <a:effectLst/>
                        </a:rPr>
                        <a:t>USD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4468" marR="24468" marT="0" marB="0"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1134445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Investment Analysis Tool </a:t>
            </a:r>
            <a:endParaRPr lang="en-AU"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dirty="0"/>
              <a:t>Project rationale </a:t>
            </a:r>
            <a:endParaRPr lang="en-AU" dirty="0"/>
          </a:p>
          <a:p>
            <a:pPr>
              <a:buFont typeface="Arial" panose="020B0604020202020204" pitchFamily="34" charset="0"/>
              <a:buChar char="•"/>
            </a:pPr>
            <a:r>
              <a:rPr lang="en-US" dirty="0"/>
              <a:t>Financial metrics as inputs for analysis </a:t>
            </a:r>
          </a:p>
          <a:p>
            <a:pPr marL="742950" lvl="2" indent="-342900">
              <a:buFont typeface="Arial" panose="020B0604020202020204" pitchFamily="34" charset="0"/>
              <a:buChar char="•"/>
            </a:pPr>
            <a:r>
              <a:rPr lang="en-US" dirty="0"/>
              <a:t>E.g. seed market size, projected growth, market share of new variety, gross profit on seed; total breeding costs</a:t>
            </a:r>
          </a:p>
          <a:p>
            <a:pPr>
              <a:buFont typeface="Arial" panose="020B0604020202020204" pitchFamily="34" charset="0"/>
              <a:buChar char="•"/>
            </a:pPr>
            <a:r>
              <a:rPr lang="en-US" dirty="0"/>
              <a:t>Outputs: Investment analysis – Performance and investment metrics  </a:t>
            </a:r>
          </a:p>
          <a:p>
            <a:pPr>
              <a:buFont typeface="Arial" panose="020B0604020202020204" pitchFamily="34" charset="0"/>
              <a:buChar char="•"/>
            </a:pPr>
            <a:r>
              <a:rPr lang="en-US" dirty="0"/>
              <a:t>Demonstration on how to use Investment Tool </a:t>
            </a:r>
          </a:p>
        </p:txBody>
      </p:sp>
    </p:spTree>
    <p:extLst>
      <p:ext uri="{BB962C8B-B14F-4D97-AF65-F5344CB8AC3E}">
        <p14:creationId xmlns:p14="http://schemas.microsoft.com/office/powerpoint/2010/main" val="264812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New Variety Adoption in Africa </a:t>
            </a:r>
            <a:endParaRPr lang="en-AU" b="1" dirty="0"/>
          </a:p>
        </p:txBody>
      </p:sp>
      <p:sp>
        <p:nvSpPr>
          <p:cNvPr id="3" name="Content Placeholder 2"/>
          <p:cNvSpPr>
            <a:spLocks noGrp="1"/>
          </p:cNvSpPr>
          <p:nvPr>
            <p:ph idx="1"/>
          </p:nvPr>
        </p:nvSpPr>
        <p:spPr/>
        <p:txBody>
          <a:bodyPr/>
          <a:lstStyle/>
          <a:p>
            <a:r>
              <a:rPr lang="en-US" dirty="0"/>
              <a:t>DIIVA study by Walker et al (2014) shows about 35% adoption of new varieties of 20 crops in 30 African countries over previous 15 years  </a:t>
            </a:r>
          </a:p>
          <a:p>
            <a:pPr marL="0" indent="0">
              <a:buNone/>
            </a:pPr>
            <a:endParaRPr lang="en-US" dirty="0"/>
          </a:p>
          <a:p>
            <a:r>
              <a:rPr lang="en-US" dirty="0"/>
              <a:t>Compares with average of 60% new variety adoption in Asia and 80% in Latin America  </a:t>
            </a:r>
            <a:endParaRPr lang="en-AU" dirty="0"/>
          </a:p>
        </p:txBody>
      </p:sp>
      <p:sp>
        <p:nvSpPr>
          <p:cNvPr id="4" name="Slide Number Placeholder 3"/>
          <p:cNvSpPr>
            <a:spLocks noGrp="1"/>
          </p:cNvSpPr>
          <p:nvPr>
            <p:ph type="sldNum" sz="quarter" idx="12"/>
          </p:nvPr>
        </p:nvSpPr>
        <p:spPr/>
        <p:txBody>
          <a:bodyPr/>
          <a:lstStyle/>
          <a:p>
            <a:endParaRPr lang="en-US" dirty="0">
              <a:solidFill>
                <a:prstClr val="black">
                  <a:tint val="75000"/>
                </a:prstClr>
              </a:solidFill>
              <a:latin typeface="Calibri"/>
            </a:endParaRPr>
          </a:p>
        </p:txBody>
      </p:sp>
    </p:spTree>
    <p:extLst>
      <p:ext uri="{BB962C8B-B14F-4D97-AF65-F5344CB8AC3E}">
        <p14:creationId xmlns:p14="http://schemas.microsoft.com/office/powerpoint/2010/main" val="37354127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58218-2DCB-4910-BE2D-6B11CDF36D70}"/>
              </a:ext>
            </a:extLst>
          </p:cNvPr>
          <p:cNvSpPr>
            <a:spLocks noGrp="1"/>
          </p:cNvSpPr>
          <p:nvPr>
            <p:ph type="title"/>
          </p:nvPr>
        </p:nvSpPr>
        <p:spPr/>
        <p:txBody>
          <a:bodyPr/>
          <a:lstStyle/>
          <a:p>
            <a:pPr algn="ctr"/>
            <a:r>
              <a:rPr lang="en-GB" dirty="0">
                <a:latin typeface="+mn-lt"/>
              </a:rPr>
              <a:t>Further information </a:t>
            </a:r>
          </a:p>
        </p:txBody>
      </p:sp>
      <p:sp>
        <p:nvSpPr>
          <p:cNvPr id="3" name="Content Placeholder 2">
            <a:extLst>
              <a:ext uri="{FF2B5EF4-FFF2-40B4-BE49-F238E27FC236}">
                <a16:creationId xmlns:a16="http://schemas.microsoft.com/office/drawing/2014/main" id="{60784FA2-AA74-47E2-9DCE-0778DDACC4C7}"/>
              </a:ext>
            </a:extLst>
          </p:cNvPr>
          <p:cNvSpPr>
            <a:spLocks noGrp="1"/>
          </p:cNvSpPr>
          <p:nvPr>
            <p:ph idx="1"/>
          </p:nvPr>
        </p:nvSpPr>
        <p:spPr/>
        <p:txBody>
          <a:bodyPr/>
          <a:lstStyle/>
          <a:p>
            <a:pPr marL="0" indent="0">
              <a:buNone/>
            </a:pPr>
            <a:r>
              <a:rPr lang="en-GB" dirty="0"/>
              <a:t> </a:t>
            </a:r>
          </a:p>
          <a:p>
            <a:pPr marL="0" indent="0">
              <a:buNone/>
            </a:pPr>
            <a:r>
              <a:rPr lang="en-GB" dirty="0"/>
              <a:t>Persley, G J and Anthony, V M (</a:t>
            </a:r>
            <a:r>
              <a:rPr lang="en-GB" dirty="0" err="1"/>
              <a:t>eds</a:t>
            </a:r>
            <a:r>
              <a:rPr lang="en-GB" dirty="0"/>
              <a:t>) (2017). </a:t>
            </a:r>
            <a:r>
              <a:rPr lang="en-GB" i="1" dirty="0"/>
              <a:t>The Business of Plant breeding: Market–led approaches to new variety design in Africa</a:t>
            </a:r>
            <a:r>
              <a:rPr lang="en-GB" dirty="0"/>
              <a:t>.  CABI Wallingford, Oxon. UK.   </a:t>
            </a:r>
            <a:r>
              <a:rPr lang="en-GB" dirty="0">
                <a:hlinkClick r:id="rId2"/>
              </a:rPr>
              <a:t>www.cabi.org</a:t>
            </a:r>
            <a:r>
              <a:rPr lang="en-GB" dirty="0"/>
              <a:t> </a:t>
            </a:r>
          </a:p>
          <a:p>
            <a:pPr marL="0" indent="0">
              <a:buNone/>
            </a:pPr>
            <a:endParaRPr lang="en-GB" dirty="0"/>
          </a:p>
        </p:txBody>
      </p:sp>
    </p:spTree>
    <p:extLst>
      <p:ext uri="{BB962C8B-B14F-4D97-AF65-F5344CB8AC3E}">
        <p14:creationId xmlns:p14="http://schemas.microsoft.com/office/powerpoint/2010/main" val="4708733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207" y="2746300"/>
            <a:ext cx="11855669" cy="1323439"/>
          </a:xfrm>
          <a:prstGeom prst="rect">
            <a:avLst/>
          </a:prstGeom>
          <a:noFill/>
        </p:spPr>
        <p:txBody>
          <a:bodyPr wrap="square" rtlCol="0">
            <a:spAutoFit/>
          </a:bodyPr>
          <a:lstStyle/>
          <a:p>
            <a:pPr algn="ctr"/>
            <a:r>
              <a:rPr lang="en-GB" sz="4000" b="1" dirty="0"/>
              <a:t>The Business of Plant Breeding:  </a:t>
            </a:r>
          </a:p>
          <a:p>
            <a:pPr algn="ctr"/>
            <a:r>
              <a:rPr lang="en-GB" sz="4000" i="1" dirty="0"/>
              <a:t>Market-led approaches to new variety design in Africa </a:t>
            </a:r>
            <a:endParaRPr lang="en-US" sz="4000" i="1" dirty="0"/>
          </a:p>
        </p:txBody>
      </p:sp>
      <p:sp>
        <p:nvSpPr>
          <p:cNvPr id="3" name="TextBox 2"/>
          <p:cNvSpPr txBox="1"/>
          <p:nvPr/>
        </p:nvSpPr>
        <p:spPr>
          <a:xfrm>
            <a:off x="2614091" y="1260968"/>
            <a:ext cx="6823879" cy="769441"/>
          </a:xfrm>
          <a:prstGeom prst="rect">
            <a:avLst/>
          </a:prstGeom>
          <a:solidFill>
            <a:schemeClr val="tx1"/>
          </a:solidFill>
        </p:spPr>
        <p:txBody>
          <a:bodyPr wrap="square" rtlCol="0">
            <a:spAutoFit/>
          </a:bodyPr>
          <a:lstStyle/>
          <a:p>
            <a:pPr algn="ctr"/>
            <a:endParaRPr lang="de-CH" sz="4400" b="1" dirty="0">
              <a:solidFill>
                <a:schemeClr val="bg1"/>
              </a:solidFill>
            </a:endParaRPr>
          </a:p>
        </p:txBody>
      </p:sp>
      <p:sp>
        <p:nvSpPr>
          <p:cNvPr id="4" name="Rectangle 3"/>
          <p:cNvSpPr/>
          <p:nvPr/>
        </p:nvSpPr>
        <p:spPr>
          <a:xfrm>
            <a:off x="5109650" y="4081775"/>
            <a:ext cx="2687659" cy="461665"/>
          </a:xfrm>
          <a:prstGeom prst="rect">
            <a:avLst/>
          </a:prstGeom>
        </p:spPr>
        <p:txBody>
          <a:bodyPr wrap="none">
            <a:spAutoFit/>
          </a:bodyPr>
          <a:lstStyle/>
          <a:p>
            <a:r>
              <a:rPr lang="en-GB" sz="2400" b="1" dirty="0"/>
              <a:t>Executive Summary</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43440"/>
            <a:ext cx="12191999" cy="2314560"/>
          </a:xfrm>
          <a:prstGeom prst="rect">
            <a:avLst/>
          </a:prstGeom>
        </p:spPr>
      </p:pic>
      <p:sp>
        <p:nvSpPr>
          <p:cNvPr id="6" name="TextBox 5"/>
          <p:cNvSpPr txBox="1"/>
          <p:nvPr/>
        </p:nvSpPr>
        <p:spPr>
          <a:xfrm>
            <a:off x="1156139" y="608130"/>
            <a:ext cx="8975834" cy="954107"/>
          </a:xfrm>
          <a:prstGeom prst="rect">
            <a:avLst/>
          </a:prstGeom>
          <a:solidFill>
            <a:schemeClr val="tx1"/>
          </a:solidFill>
        </p:spPr>
        <p:txBody>
          <a:bodyPr wrap="square" rtlCol="0">
            <a:spAutoFit/>
          </a:bodyPr>
          <a:lstStyle/>
          <a:p>
            <a:pPr algn="ctr"/>
            <a:r>
              <a:rPr lang="en-GB" sz="2800" b="1" dirty="0">
                <a:solidFill>
                  <a:schemeClr val="bg1"/>
                </a:solidFill>
              </a:rPr>
              <a:t>The Business of Plant Breeding:  </a:t>
            </a:r>
          </a:p>
          <a:p>
            <a:pPr algn="ctr"/>
            <a:r>
              <a:rPr lang="en-GB" sz="2800" i="1" dirty="0">
                <a:solidFill>
                  <a:schemeClr val="bg1"/>
                </a:solidFill>
              </a:rPr>
              <a:t>Market-led approaches to new variety design in Africa </a:t>
            </a:r>
            <a:endParaRPr lang="en-US" sz="2800" i="1" dirty="0">
              <a:solidFill>
                <a:schemeClr val="bg1"/>
              </a:solidFill>
            </a:endParaRPr>
          </a:p>
        </p:txBody>
      </p:sp>
    </p:spTree>
    <p:extLst>
      <p:ext uri="{BB962C8B-B14F-4D97-AF65-F5344CB8AC3E}">
        <p14:creationId xmlns:p14="http://schemas.microsoft.com/office/powerpoint/2010/main" val="261798947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765886"/>
          </a:xfrm>
        </p:spPr>
        <p:txBody>
          <a:bodyPr>
            <a:normAutofit fontScale="90000"/>
          </a:bodyPr>
          <a:lstStyle/>
          <a:p>
            <a:r>
              <a:rPr lang="en-US" sz="3300" b="1" dirty="0"/>
              <a:t>Adoption of Modern Varieties of Food Crops in Africa  </a:t>
            </a:r>
          </a:p>
        </p:txBody>
      </p:sp>
      <p:graphicFrame>
        <p:nvGraphicFramePr>
          <p:cNvPr id="5" name="Table 4"/>
          <p:cNvGraphicFramePr>
            <a:graphicFrameLocks noGrp="1"/>
          </p:cNvGraphicFramePr>
          <p:nvPr>
            <p:extLst>
              <p:ext uri="{D42A27DB-BD31-4B8C-83A1-F6EECF244321}">
                <p14:modId xmlns:p14="http://schemas.microsoft.com/office/powerpoint/2010/main" val="4115480490"/>
              </p:ext>
            </p:extLst>
          </p:nvPr>
        </p:nvGraphicFramePr>
        <p:xfrm>
          <a:off x="2438411" y="1040535"/>
          <a:ext cx="6870256" cy="5706029"/>
        </p:xfrm>
        <a:graphic>
          <a:graphicData uri="http://schemas.openxmlformats.org/drawingml/2006/table">
            <a:tbl>
              <a:tblPr/>
              <a:tblGrid>
                <a:gridCol w="1813023">
                  <a:extLst>
                    <a:ext uri="{9D8B030D-6E8A-4147-A177-3AD203B41FA5}">
                      <a16:colId xmlns:a16="http://schemas.microsoft.com/office/drawing/2014/main" val="20000"/>
                    </a:ext>
                  </a:extLst>
                </a:gridCol>
                <a:gridCol w="1355835">
                  <a:extLst>
                    <a:ext uri="{9D8B030D-6E8A-4147-A177-3AD203B41FA5}">
                      <a16:colId xmlns:a16="http://schemas.microsoft.com/office/drawing/2014/main" val="20001"/>
                    </a:ext>
                  </a:extLst>
                </a:gridCol>
                <a:gridCol w="1481959">
                  <a:extLst>
                    <a:ext uri="{9D8B030D-6E8A-4147-A177-3AD203B41FA5}">
                      <a16:colId xmlns:a16="http://schemas.microsoft.com/office/drawing/2014/main" val="20002"/>
                    </a:ext>
                  </a:extLst>
                </a:gridCol>
                <a:gridCol w="1355834">
                  <a:extLst>
                    <a:ext uri="{9D8B030D-6E8A-4147-A177-3AD203B41FA5}">
                      <a16:colId xmlns:a16="http://schemas.microsoft.com/office/drawing/2014/main" val="20003"/>
                    </a:ext>
                  </a:extLst>
                </a:gridCol>
                <a:gridCol w="863605">
                  <a:extLst>
                    <a:ext uri="{9D8B030D-6E8A-4147-A177-3AD203B41FA5}">
                      <a16:colId xmlns:a16="http://schemas.microsoft.com/office/drawing/2014/main" val="20004"/>
                    </a:ext>
                  </a:extLst>
                </a:gridCol>
              </a:tblGrid>
              <a:tr h="456484">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charset="0"/>
                          <a:ea typeface="Arial" charset="0"/>
                          <a:cs typeface="Arial" charset="0"/>
                        </a:rPr>
                        <a:t>Crop </a:t>
                      </a:r>
                      <a:endParaRPr kumimoji="0" lang="en-US" altLang="en-US" sz="1400" b="1" i="0" u="none" strike="noStrike" cap="none" normalizeH="0" baseline="0" dirty="0">
                        <a:ln>
                          <a:noFill/>
                        </a:ln>
                        <a:solidFill>
                          <a:srgbClr val="FFFFFF"/>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charset="0"/>
                          <a:ea typeface="Arial" charset="0"/>
                          <a:cs typeface="Arial" charset="0"/>
                        </a:rPr>
                        <a:t>Country observations </a:t>
                      </a:r>
                      <a:endParaRPr kumimoji="0" lang="en-US" altLang="en-US" sz="1400" b="1" i="0" u="none" strike="noStrike" cap="none" normalizeH="0" baseline="0">
                        <a:ln>
                          <a:noFill/>
                        </a:ln>
                        <a:solidFill>
                          <a:srgbClr val="FFFFFF"/>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charset="0"/>
                          <a:ea typeface="Arial" charset="0"/>
                          <a:cs typeface="Arial" charset="0"/>
                        </a:rPr>
                        <a:t>Total area (ha) </a:t>
                      </a:r>
                      <a:endParaRPr kumimoji="0" lang="en-US" altLang="en-US" sz="1400" b="1" i="0" u="none" strike="noStrike" cap="none" normalizeH="0" baseline="0">
                        <a:ln>
                          <a:noFill/>
                        </a:ln>
                        <a:solidFill>
                          <a:srgbClr val="FFFFFF"/>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charset="0"/>
                          <a:ea typeface="Arial" charset="0"/>
                          <a:cs typeface="Arial" charset="0"/>
                        </a:rPr>
                        <a:t>Adopted area (ha) </a:t>
                      </a:r>
                      <a:endParaRPr kumimoji="0" lang="en-US" altLang="en-US" sz="1400" b="1" i="0" u="none" strike="noStrike" cap="none" normalizeH="0" baseline="0">
                        <a:ln>
                          <a:noFill/>
                        </a:ln>
                        <a:solidFill>
                          <a:srgbClr val="FFFFFF"/>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charset="0"/>
                          <a:ea typeface="Arial" charset="0"/>
                          <a:cs typeface="Arial" charset="0"/>
                        </a:rPr>
                        <a:t>% MVs </a:t>
                      </a:r>
                      <a:endParaRPr kumimoji="0" lang="en-US" altLang="en-US" sz="1400" b="1" i="0" u="none" strike="noStrike" cap="none" normalizeH="0" baseline="0" dirty="0">
                        <a:ln>
                          <a:noFill/>
                        </a:ln>
                        <a:solidFill>
                          <a:srgbClr val="FFFFFF"/>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28241">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charset="0"/>
                          <a:ea typeface="Arial" charset="0"/>
                          <a:cs typeface="Arial" charset="0"/>
                        </a:rPr>
                        <a:t>Soybean </a:t>
                      </a:r>
                      <a:endParaRPr kumimoji="0" lang="en-US" altLang="en-US" sz="1400" b="1" i="0" u="none" strike="noStrike" cap="none" normalizeH="0" baseline="0">
                        <a:ln>
                          <a:noFill/>
                        </a:ln>
                        <a:solidFill>
                          <a:srgbClr val="FFFFFF"/>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charset="0"/>
                          <a:ea typeface="Arial" charset="0"/>
                          <a:cs typeface="Arial" charset="0"/>
                        </a:rPr>
                        <a:t>14 </a:t>
                      </a:r>
                      <a:endParaRPr kumimoji="0" lang="en-US" altLang="en-US" sz="1400" b="0" i="0" u="none" strike="noStrike" cap="none" normalizeH="0" baseline="0" dirty="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1,185,306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1,041,923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89.7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228241">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charset="0"/>
                          <a:ea typeface="Arial" charset="0"/>
                          <a:cs typeface="Arial" charset="0"/>
                        </a:rPr>
                        <a:t>Maize–WCA </a:t>
                      </a:r>
                      <a:endParaRPr kumimoji="0" lang="en-US" altLang="en-US" sz="1400" b="1" i="0" u="none" strike="noStrike" cap="none" normalizeH="0" baseline="0">
                        <a:ln>
                          <a:noFill/>
                        </a:ln>
                        <a:solidFill>
                          <a:srgbClr val="FFFFFF"/>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charset="0"/>
                          <a:ea typeface="Arial" charset="0"/>
                          <a:cs typeface="Arial" charset="0"/>
                        </a:rPr>
                        <a:t>11 </a:t>
                      </a:r>
                      <a:endParaRPr kumimoji="0" lang="en-US" altLang="en-US" sz="1400" b="0" i="0" u="none" strike="noStrike" cap="none" normalizeH="0" baseline="0" dirty="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9,972,479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6,556,762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65.7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228241">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charset="0"/>
                          <a:ea typeface="Arial" charset="0"/>
                          <a:cs typeface="Arial" charset="0"/>
                        </a:rPr>
                        <a:t>Wheat </a:t>
                      </a:r>
                      <a:endParaRPr kumimoji="0" lang="en-US" altLang="en-US" sz="1400" b="1" i="0" u="none" strike="noStrike" cap="none" normalizeH="0" baseline="0">
                        <a:ln>
                          <a:noFill/>
                        </a:ln>
                        <a:solidFill>
                          <a:srgbClr val="FFFFFF"/>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1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1,453,820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850,121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62.5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228241">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charset="0"/>
                          <a:ea typeface="Arial" charset="0"/>
                          <a:cs typeface="Arial" charset="0"/>
                        </a:rPr>
                        <a:t>Pigeonpea </a:t>
                      </a:r>
                      <a:endParaRPr kumimoji="0" lang="en-US" altLang="en-US" sz="1400" b="1" i="0" u="none" strike="noStrike" cap="none" normalizeH="0" baseline="0">
                        <a:ln>
                          <a:noFill/>
                        </a:ln>
                        <a:solidFill>
                          <a:srgbClr val="FFFFFF"/>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charset="0"/>
                          <a:ea typeface="Arial" charset="0"/>
                          <a:cs typeface="Arial" charset="0"/>
                        </a:rPr>
                        <a:t>3 </a:t>
                      </a:r>
                      <a:endParaRPr kumimoji="0" lang="en-US" altLang="en-US" sz="1400" b="0" i="0" u="none" strike="noStrike" cap="none" normalizeH="0" baseline="0" dirty="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365,901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182,452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49.9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228241">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charset="0"/>
                          <a:ea typeface="Arial" charset="0"/>
                          <a:cs typeface="Arial" charset="0"/>
                        </a:rPr>
                        <a:t>Maize–ESA </a:t>
                      </a:r>
                      <a:endParaRPr kumimoji="0" lang="en-US" altLang="en-US" sz="1400" b="1" i="0" u="none" strike="noStrike" cap="none" normalizeH="0" baseline="0">
                        <a:ln>
                          <a:noFill/>
                        </a:ln>
                        <a:solidFill>
                          <a:srgbClr val="FFFFFF"/>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9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14,695,862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6,470,405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charset="0"/>
                          <a:ea typeface="Arial" charset="0"/>
                          <a:cs typeface="Arial" charset="0"/>
                        </a:rPr>
                        <a:t>44.0 </a:t>
                      </a:r>
                      <a:endParaRPr kumimoji="0" lang="en-US" altLang="en-US" sz="1400" b="0" i="0" u="none" strike="noStrike" cap="none" normalizeH="0" baseline="0" dirty="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228241">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charset="0"/>
                          <a:ea typeface="Arial" charset="0"/>
                          <a:cs typeface="Arial" charset="0"/>
                        </a:rPr>
                        <a:t>Cassava </a:t>
                      </a:r>
                      <a:endParaRPr kumimoji="0" lang="en-US" altLang="en-US" sz="1400" b="1" i="0" u="none" strike="noStrike" cap="none" normalizeH="0" baseline="0">
                        <a:ln>
                          <a:noFill/>
                        </a:ln>
                        <a:solidFill>
                          <a:srgbClr val="FFFFFF"/>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17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11,035,995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4,376,237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39.7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228241">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charset="0"/>
                          <a:ea typeface="Arial" charset="0"/>
                          <a:cs typeface="Arial" charset="0"/>
                        </a:rPr>
                        <a:t>Rice </a:t>
                      </a:r>
                      <a:endParaRPr kumimoji="0" lang="en-US" altLang="en-US" sz="1400" b="1" i="0" u="none" strike="noStrike" cap="none" normalizeH="0" baseline="0">
                        <a:ln>
                          <a:noFill/>
                        </a:ln>
                        <a:solidFill>
                          <a:srgbClr val="FFFFFF"/>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19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6,787,043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2,582,317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38.0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228241">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charset="0"/>
                          <a:ea typeface="Arial" charset="0"/>
                          <a:cs typeface="Arial" charset="0"/>
                        </a:rPr>
                        <a:t>Potatoes </a:t>
                      </a:r>
                      <a:endParaRPr kumimoji="0" lang="en-US" altLang="en-US" sz="1400" b="1" i="0" u="none" strike="noStrike" cap="none" normalizeH="0" baseline="0">
                        <a:ln>
                          <a:noFill/>
                        </a:ln>
                        <a:solidFill>
                          <a:srgbClr val="FFFFFF"/>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5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615,737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211,772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34.4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8"/>
                  </a:ext>
                </a:extLst>
              </a:tr>
              <a:tr h="228241">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charset="0"/>
                          <a:ea typeface="Arial" charset="0"/>
                          <a:cs typeface="Arial" charset="0"/>
                        </a:rPr>
                        <a:t>Barley </a:t>
                      </a:r>
                      <a:endParaRPr kumimoji="0" lang="en-US" altLang="en-US" sz="1400" b="1" i="0" u="none" strike="noStrike" cap="none" normalizeH="0" baseline="0">
                        <a:ln>
                          <a:noFill/>
                        </a:ln>
                        <a:solidFill>
                          <a:srgbClr val="FFFFFF"/>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charset="0"/>
                          <a:ea typeface="Arial" charset="0"/>
                          <a:cs typeface="Arial" charset="0"/>
                        </a:rPr>
                        <a:t>2 </a:t>
                      </a:r>
                      <a:endParaRPr kumimoji="0" lang="en-US" altLang="en-US" sz="1400" b="0" i="0" u="none" strike="noStrike" cap="none" normalizeH="0" baseline="0" dirty="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970,720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317,597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charset="0"/>
                          <a:ea typeface="Arial" charset="0"/>
                          <a:cs typeface="Arial" charset="0"/>
                        </a:rPr>
                        <a:t>32.7 </a:t>
                      </a:r>
                      <a:endParaRPr kumimoji="0" lang="en-US" altLang="en-US" sz="1400" b="0" i="0" u="none" strike="noStrike" cap="none" normalizeH="0" baseline="0" dirty="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9"/>
                  </a:ext>
                </a:extLst>
              </a:tr>
              <a:tr h="228241">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charset="0"/>
                          <a:ea typeface="Arial" charset="0"/>
                          <a:cs typeface="Arial" charset="0"/>
                        </a:rPr>
                        <a:t>Yams </a:t>
                      </a:r>
                      <a:endParaRPr kumimoji="0" lang="en-US" altLang="en-US" sz="1400" b="1" i="0" u="none" strike="noStrike" cap="none" normalizeH="0" baseline="0">
                        <a:ln>
                          <a:noFill/>
                        </a:ln>
                        <a:solidFill>
                          <a:srgbClr val="FFFFFF"/>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8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4,673,300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1,409,309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30.2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0"/>
                  </a:ext>
                </a:extLst>
              </a:tr>
              <a:tr h="228241">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charset="0"/>
                          <a:ea typeface="Arial" charset="0"/>
                          <a:cs typeface="Arial" charset="0"/>
                        </a:rPr>
                        <a:t>Groundnut </a:t>
                      </a:r>
                      <a:endParaRPr kumimoji="0" lang="en-US" altLang="en-US" sz="1400" b="1" i="0" u="none" strike="noStrike" cap="none" normalizeH="0" baseline="0">
                        <a:ln>
                          <a:noFill/>
                        </a:ln>
                        <a:solidFill>
                          <a:srgbClr val="FFFFFF"/>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10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6,356,963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1,854,543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charset="0"/>
                          <a:ea typeface="Arial" charset="0"/>
                          <a:cs typeface="Arial" charset="0"/>
                        </a:rPr>
                        <a:t>29.2 </a:t>
                      </a:r>
                      <a:endParaRPr kumimoji="0" lang="en-US" altLang="en-US" sz="1400" b="0" i="0" u="none" strike="noStrike" cap="none" normalizeH="0" baseline="0" dirty="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1"/>
                  </a:ext>
                </a:extLst>
              </a:tr>
              <a:tr h="228241">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charset="0"/>
                          <a:ea typeface="Arial" charset="0"/>
                          <a:cs typeface="Arial" charset="0"/>
                        </a:rPr>
                        <a:t>Bean </a:t>
                      </a:r>
                      <a:endParaRPr kumimoji="0" lang="en-US" altLang="en-US" sz="1400" b="1" i="0" u="none" strike="noStrike" cap="none" normalizeH="0" baseline="0">
                        <a:ln>
                          <a:noFill/>
                        </a:ln>
                        <a:solidFill>
                          <a:srgbClr val="FFFFFF"/>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9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2,497,209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723,544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29.0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2"/>
                  </a:ext>
                </a:extLst>
              </a:tr>
              <a:tr h="228241">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charset="0"/>
                          <a:ea typeface="Arial" charset="0"/>
                          <a:cs typeface="Arial" charset="0"/>
                        </a:rPr>
                        <a:t>Sorghum </a:t>
                      </a:r>
                      <a:endParaRPr kumimoji="0" lang="en-US" altLang="en-US" sz="1400" b="1" i="0" u="none" strike="noStrike" cap="none" normalizeH="0" baseline="0">
                        <a:ln>
                          <a:noFill/>
                        </a:ln>
                        <a:solidFill>
                          <a:srgbClr val="FFFFFF"/>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charset="0"/>
                          <a:ea typeface="Arial" charset="0"/>
                          <a:cs typeface="Arial" charset="0"/>
                        </a:rPr>
                        <a:t>8 </a:t>
                      </a:r>
                      <a:endParaRPr kumimoji="0" lang="en-US" altLang="en-US" sz="1400" b="0" i="0" u="none" strike="noStrike" cap="none" normalizeH="0" baseline="0" dirty="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17,965,926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4,927,345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charset="0"/>
                          <a:ea typeface="Arial" charset="0"/>
                          <a:cs typeface="Arial" charset="0"/>
                        </a:rPr>
                        <a:t>27.4 </a:t>
                      </a:r>
                      <a:endParaRPr kumimoji="0" lang="en-US" altLang="en-US" sz="1400" b="0" i="0" u="none" strike="noStrike" cap="none" normalizeH="0" baseline="0" dirty="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3"/>
                  </a:ext>
                </a:extLst>
              </a:tr>
              <a:tr h="228241">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charset="0"/>
                          <a:ea typeface="Arial" charset="0"/>
                          <a:cs typeface="Arial" charset="0"/>
                        </a:rPr>
                        <a:t>Cowpeas </a:t>
                      </a:r>
                      <a:endParaRPr kumimoji="0" lang="en-US" altLang="en-US" sz="1400" b="1" i="0" u="none" strike="noStrike" cap="none" normalizeH="0" baseline="0">
                        <a:ln>
                          <a:noFill/>
                        </a:ln>
                        <a:solidFill>
                          <a:srgbClr val="FFFFFF"/>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18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11,471,533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3,117,621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charset="0"/>
                          <a:ea typeface="Arial" charset="0"/>
                          <a:cs typeface="Arial" charset="0"/>
                        </a:rPr>
                        <a:t>27.2 </a:t>
                      </a:r>
                      <a:endParaRPr kumimoji="0" lang="en-US" altLang="en-US" sz="1400" b="0" i="0" u="none" strike="noStrike" cap="none" normalizeH="0" baseline="0" dirty="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4"/>
                  </a:ext>
                </a:extLst>
              </a:tr>
              <a:tr h="228241">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charset="0"/>
                          <a:ea typeface="Arial" charset="0"/>
                          <a:cs typeface="Arial" charset="0"/>
                        </a:rPr>
                        <a:t>Pearl millet </a:t>
                      </a:r>
                      <a:endParaRPr kumimoji="0" lang="en-US" altLang="en-US" sz="1400" b="1" i="0" u="none" strike="noStrike" cap="none" normalizeH="0" baseline="0">
                        <a:ln>
                          <a:noFill/>
                        </a:ln>
                        <a:solidFill>
                          <a:srgbClr val="FFFFFF"/>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charset="0"/>
                          <a:ea typeface="Arial" charset="0"/>
                          <a:cs typeface="Arial" charset="0"/>
                        </a:rPr>
                        <a:t>5 </a:t>
                      </a:r>
                      <a:endParaRPr kumimoji="0" lang="en-US" altLang="en-US" sz="1400" b="0" i="0" u="none" strike="noStrike" cap="none" normalizeH="0" baseline="0" dirty="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14,089,940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2,552,121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charset="0"/>
                          <a:ea typeface="Arial" charset="0"/>
                          <a:cs typeface="Arial" charset="0"/>
                        </a:rPr>
                        <a:t>18.1 </a:t>
                      </a:r>
                      <a:endParaRPr kumimoji="0" lang="en-US" altLang="en-US" sz="1400" b="0" i="0" u="none" strike="noStrike" cap="none" normalizeH="0" baseline="0" dirty="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5"/>
                  </a:ext>
                </a:extLst>
              </a:tr>
              <a:tr h="228241">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charset="0"/>
                          <a:ea typeface="Arial" charset="0"/>
                          <a:cs typeface="Arial" charset="0"/>
                        </a:rPr>
                        <a:t>Chickpea </a:t>
                      </a:r>
                      <a:endParaRPr kumimoji="0" lang="en-US" altLang="en-US" sz="1400" b="1" i="0" u="none" strike="noStrike" cap="none" normalizeH="0" baseline="0">
                        <a:ln>
                          <a:noFill/>
                        </a:ln>
                        <a:solidFill>
                          <a:srgbClr val="FFFFFF"/>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charset="0"/>
                          <a:ea typeface="Arial" charset="0"/>
                          <a:cs typeface="Arial" charset="0"/>
                        </a:rPr>
                        <a:t>3 </a:t>
                      </a:r>
                      <a:endParaRPr kumimoji="0" lang="en-US" altLang="en-US" sz="1400" b="0" i="0" u="none" strike="noStrike" cap="none" normalizeH="0" baseline="0" dirty="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249,632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37,438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15.0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6"/>
                  </a:ext>
                </a:extLst>
              </a:tr>
              <a:tr h="228241">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charset="0"/>
                          <a:ea typeface="Arial" charset="0"/>
                          <a:cs typeface="Arial" charset="0"/>
                        </a:rPr>
                        <a:t>Faba bean </a:t>
                      </a:r>
                      <a:endParaRPr kumimoji="0" lang="en-US" altLang="en-US" sz="1400" b="1" i="0" u="none" strike="noStrike" cap="none" normalizeH="0" baseline="0">
                        <a:ln>
                          <a:noFill/>
                        </a:ln>
                        <a:solidFill>
                          <a:srgbClr val="FFFFFF"/>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charset="0"/>
                          <a:ea typeface="Arial" charset="0"/>
                          <a:cs typeface="Arial" charset="0"/>
                        </a:rPr>
                        <a:t>2 </a:t>
                      </a:r>
                      <a:endParaRPr kumimoji="0" lang="en-US" altLang="en-US" sz="1400" b="0" i="0" u="none" strike="noStrike" cap="none" normalizeH="0" baseline="0" dirty="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614,606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85,806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14.0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7"/>
                  </a:ext>
                </a:extLst>
              </a:tr>
              <a:tr h="228241">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charset="0"/>
                          <a:ea typeface="Arial" charset="0"/>
                          <a:cs typeface="Arial" charset="0"/>
                        </a:rPr>
                        <a:t>Lentils </a:t>
                      </a:r>
                      <a:endParaRPr kumimoji="0" lang="en-US" altLang="en-US" sz="1400" b="1" i="0" u="none" strike="noStrike" cap="none" normalizeH="0" baseline="0">
                        <a:ln>
                          <a:noFill/>
                        </a:ln>
                        <a:solidFill>
                          <a:srgbClr val="FFFFFF"/>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charset="0"/>
                          <a:ea typeface="Arial" charset="0"/>
                          <a:cs typeface="Arial" charset="0"/>
                        </a:rPr>
                        <a:t>1 </a:t>
                      </a:r>
                      <a:endParaRPr kumimoji="0" lang="en-US" altLang="en-US" sz="1400" b="0" i="0" u="none" strike="noStrike" cap="none" normalizeH="0" baseline="0" dirty="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94,946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9,874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10.4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8"/>
                  </a:ext>
                </a:extLst>
              </a:tr>
              <a:tr h="228241">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charset="0"/>
                          <a:ea typeface="Arial" charset="0"/>
                          <a:cs typeface="Arial" charset="0"/>
                        </a:rPr>
                        <a:t>Sweetpotato </a:t>
                      </a:r>
                      <a:endParaRPr kumimoji="0" lang="en-US" altLang="en-US" sz="1400" b="1" i="0" u="none" strike="noStrike" cap="none" normalizeH="0" baseline="0">
                        <a:ln>
                          <a:noFill/>
                        </a:ln>
                        <a:solidFill>
                          <a:srgbClr val="FFFFFF"/>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5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1,478,086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102,143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charset="0"/>
                          <a:ea typeface="Arial" charset="0"/>
                          <a:cs typeface="Arial" charset="0"/>
                        </a:rPr>
                        <a:t>6.9 </a:t>
                      </a:r>
                      <a:endParaRPr kumimoji="0" lang="en-US" altLang="en-US" sz="1400" b="0" i="0" u="none" strike="noStrike" cap="none" normalizeH="0" baseline="0" dirty="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9"/>
                  </a:ext>
                </a:extLst>
              </a:tr>
              <a:tr h="228241">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charset="0"/>
                          <a:ea typeface="Arial" charset="0"/>
                          <a:cs typeface="Arial" charset="0"/>
                        </a:rPr>
                        <a:t>Banana </a:t>
                      </a:r>
                      <a:endParaRPr kumimoji="0" lang="en-US" altLang="en-US" sz="1400" b="1" i="0" u="none" strike="noStrike" cap="none" normalizeH="0" baseline="0">
                        <a:ln>
                          <a:noFill/>
                        </a:ln>
                        <a:solidFill>
                          <a:srgbClr val="FFFFFF"/>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charset="0"/>
                          <a:ea typeface="Arial" charset="0"/>
                          <a:cs typeface="Arial" charset="0"/>
                        </a:rPr>
                        <a:t>1 </a:t>
                      </a:r>
                      <a:endParaRPr kumimoji="0" lang="en-US" altLang="en-US" sz="1400" b="0" i="0" u="none" strike="noStrike" cap="none" normalizeH="0" baseline="0" dirty="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915,877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56,784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6.2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20"/>
                  </a:ext>
                </a:extLst>
              </a:tr>
              <a:tr h="228241">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charset="0"/>
                          <a:ea typeface="Arial" charset="0"/>
                          <a:cs typeface="Arial" charset="0"/>
                        </a:rPr>
                        <a:t>Field peas </a:t>
                      </a:r>
                      <a:endParaRPr kumimoji="0" lang="en-US" altLang="en-US" sz="1400" b="1" i="0" u="none" strike="noStrike" cap="none" normalizeH="0" baseline="0">
                        <a:ln>
                          <a:noFill/>
                        </a:ln>
                        <a:solidFill>
                          <a:srgbClr val="FFFFFF"/>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charset="0"/>
                          <a:ea typeface="Arial" charset="0"/>
                          <a:cs typeface="Arial" charset="0"/>
                        </a:rPr>
                        <a:t>1 </a:t>
                      </a:r>
                      <a:endParaRPr kumimoji="0" lang="en-US" altLang="en-US" sz="1400" b="0" i="0" u="none" strike="noStrike" cap="none" normalizeH="0" baseline="0" dirty="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230,749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3,461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charset="0"/>
                          <a:ea typeface="Arial" charset="0"/>
                          <a:cs typeface="Arial" charset="0"/>
                        </a:rPr>
                        <a:t>1.5 </a:t>
                      </a:r>
                      <a:endParaRPr kumimoji="0" lang="en-US" altLang="en-US" sz="1400" b="0" i="0" u="none" strike="noStrike" cap="none" normalizeH="0" baseline="0" dirty="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21"/>
                  </a:ext>
                </a:extLst>
              </a:tr>
              <a:tr h="456484">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charset="0"/>
                          <a:ea typeface="Arial" charset="0"/>
                          <a:cs typeface="Arial" charset="0"/>
                        </a:rPr>
                        <a:t>Total/weighted average </a:t>
                      </a:r>
                      <a:endParaRPr kumimoji="0" lang="en-US" altLang="en-US" sz="1400" b="1" i="0" u="none" strike="noStrike" cap="none" normalizeH="0" baseline="0">
                        <a:ln>
                          <a:noFill/>
                        </a:ln>
                        <a:solidFill>
                          <a:srgbClr val="FFFFFF"/>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charset="0"/>
                          <a:ea typeface="Arial" charset="0"/>
                          <a:cs typeface="Arial" charset="0"/>
                        </a:rPr>
                        <a:t>152 </a:t>
                      </a:r>
                      <a:endParaRPr kumimoji="0" lang="en-US" altLang="en-US" sz="1400" b="0" i="0" u="none" strike="noStrike" cap="none" normalizeH="0" baseline="0" dirty="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107,721,630 </a:t>
                      </a:r>
                      <a:endParaRPr kumimoji="0" lang="en-US" altLang="en-US" sz="1400" b="0" i="0" u="none" strike="noStrike" cap="none" normalizeH="0" baseline="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charset="0"/>
                          <a:ea typeface="Arial" charset="0"/>
                          <a:cs typeface="Arial" charset="0"/>
                        </a:rPr>
                        <a:t>37,469,577 </a:t>
                      </a:r>
                      <a:endParaRPr kumimoji="0" lang="en-US" altLang="en-US" sz="1400" b="0" i="0" u="none" strike="noStrike" cap="none" normalizeH="0" baseline="0" dirty="0">
                        <a:ln>
                          <a:noFill/>
                        </a:ln>
                        <a:solidFill>
                          <a:srgbClr val="00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Arial" charset="0"/>
                        </a:defRPr>
                      </a:lvl1pPr>
                      <a:lvl2pPr marL="742950" indent="-285750" eaLnBrk="0" hangingPunct="0">
                        <a:spcBef>
                          <a:spcPct val="20000"/>
                        </a:spcBef>
                        <a:buFont typeface="Arial" charset="0"/>
                        <a:defRPr sz="2400">
                          <a:solidFill>
                            <a:schemeClr val="tx1"/>
                          </a:solidFill>
                          <a:latin typeface="Arial" charset="0"/>
                        </a:defRPr>
                      </a:lvl2pPr>
                      <a:lvl3pPr marL="1143000" indent="-228600" eaLnBrk="0" hangingPunct="0">
                        <a:spcBef>
                          <a:spcPct val="20000"/>
                        </a:spcBef>
                        <a:buFont typeface="Arial" charset="0"/>
                        <a:defRPr sz="2000">
                          <a:solidFill>
                            <a:schemeClr val="tx1"/>
                          </a:solidFill>
                          <a:latin typeface="Arial" charset="0"/>
                        </a:defRPr>
                      </a:lvl3pPr>
                      <a:lvl4pPr marL="1600200" indent="-228600" eaLnBrk="0" hangingPunct="0">
                        <a:spcBef>
                          <a:spcPct val="20000"/>
                        </a:spcBef>
                        <a:buFont typeface="Arial" charset="0"/>
                        <a:defRPr>
                          <a:solidFill>
                            <a:schemeClr val="tx1"/>
                          </a:solidFill>
                          <a:latin typeface="Arial" charset="0"/>
                        </a:defRPr>
                      </a:lvl4pPr>
                      <a:lvl5pPr marL="2057400" indent="-228600" eaLnBrk="0" hangingPunct="0">
                        <a:spcBef>
                          <a:spcPct val="20000"/>
                        </a:spcBef>
                        <a:buFont typeface="Arial" charset="0"/>
                        <a:defRPr>
                          <a:solidFill>
                            <a:schemeClr val="tx1"/>
                          </a:solidFill>
                          <a:latin typeface="Arial" charset="0"/>
                        </a:defRPr>
                      </a:lvl5pPr>
                      <a:lvl6pPr marL="2514600" indent="-228600" eaLnBrk="0" fontAlgn="base" hangingPunct="0">
                        <a:spcBef>
                          <a:spcPct val="20000"/>
                        </a:spcBef>
                        <a:spcAft>
                          <a:spcPct val="0"/>
                        </a:spcAft>
                        <a:buFont typeface="Arial" charset="0"/>
                        <a:defRPr>
                          <a:solidFill>
                            <a:schemeClr val="tx1"/>
                          </a:solidFill>
                          <a:latin typeface="Arial" charset="0"/>
                        </a:defRPr>
                      </a:lvl6pPr>
                      <a:lvl7pPr marL="2971800" indent="-228600" eaLnBrk="0" fontAlgn="base" hangingPunct="0">
                        <a:spcBef>
                          <a:spcPct val="20000"/>
                        </a:spcBef>
                        <a:spcAft>
                          <a:spcPct val="0"/>
                        </a:spcAft>
                        <a:buFont typeface="Arial" charset="0"/>
                        <a:defRPr>
                          <a:solidFill>
                            <a:schemeClr val="tx1"/>
                          </a:solidFill>
                          <a:latin typeface="Arial" charset="0"/>
                        </a:defRPr>
                      </a:lvl7pPr>
                      <a:lvl8pPr marL="3429000" indent="-228600" eaLnBrk="0" fontAlgn="base" hangingPunct="0">
                        <a:spcBef>
                          <a:spcPct val="20000"/>
                        </a:spcBef>
                        <a:spcAft>
                          <a:spcPct val="0"/>
                        </a:spcAft>
                        <a:buFont typeface="Arial" charset="0"/>
                        <a:defRPr>
                          <a:solidFill>
                            <a:schemeClr val="tx1"/>
                          </a:solidFill>
                          <a:latin typeface="Arial" charset="0"/>
                        </a:defRPr>
                      </a:lvl8pPr>
                      <a:lvl9pPr marL="3886200" indent="-228600" eaLnBrk="0" fontAlgn="base" hangingPunct="0">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0000"/>
                          </a:solidFill>
                          <a:effectLst/>
                          <a:latin typeface="Arial" charset="0"/>
                          <a:ea typeface="Arial" charset="0"/>
                          <a:cs typeface="Arial" charset="0"/>
                        </a:rPr>
                        <a:t>34.78</a:t>
                      </a:r>
                      <a:endParaRPr kumimoji="0" lang="en-US" altLang="en-US" sz="1400" b="1" i="0" u="none" strike="noStrike" cap="none" normalizeH="0" baseline="0" dirty="0">
                        <a:ln>
                          <a:noFill/>
                        </a:ln>
                        <a:solidFill>
                          <a:srgbClr val="FF0000"/>
                        </a:solidFill>
                        <a:effectLst/>
                        <a:latin typeface="Frutiger 45 Light" charset="0"/>
                        <a:ea typeface="Calibri" charset="0"/>
                        <a:cs typeface="Times New Roman"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22"/>
                  </a:ext>
                </a:extLst>
              </a:tr>
            </a:tbl>
          </a:graphicData>
        </a:graphic>
      </p:graphicFrame>
      <p:sp>
        <p:nvSpPr>
          <p:cNvPr id="6" name="Slide Number Placeholder 3"/>
          <p:cNvSpPr>
            <a:spLocks noGrp="1"/>
          </p:cNvSpPr>
          <p:nvPr>
            <p:ph type="sldNum" sz="quarter" idx="10"/>
          </p:nvPr>
        </p:nvSpPr>
        <p:spPr bwMode="auto">
          <a:xfrm>
            <a:off x="9233338" y="6261428"/>
            <a:ext cx="1434662" cy="4851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de-CH" altLang="en-US" sz="1400" dirty="0">
                <a:solidFill>
                  <a:prstClr val="black"/>
                </a:solidFill>
              </a:rPr>
              <a:t>DIIVA project (2014)</a:t>
            </a:r>
          </a:p>
        </p:txBody>
      </p:sp>
    </p:spTree>
    <p:extLst>
      <p:ext uri="{BB962C8B-B14F-4D97-AF65-F5344CB8AC3E}">
        <p14:creationId xmlns:p14="http://schemas.microsoft.com/office/powerpoint/2010/main" val="1476246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Variety Adoption in Africa </a:t>
            </a:r>
            <a:endParaRPr lang="en-AU" dirty="0"/>
          </a:p>
        </p:txBody>
      </p:sp>
      <p:sp>
        <p:nvSpPr>
          <p:cNvPr id="3" name="Content Placeholder 2"/>
          <p:cNvSpPr>
            <a:spLocks noGrp="1"/>
          </p:cNvSpPr>
          <p:nvPr>
            <p:ph idx="1"/>
          </p:nvPr>
        </p:nvSpPr>
        <p:spPr/>
        <p:txBody>
          <a:bodyPr/>
          <a:lstStyle/>
          <a:p>
            <a:r>
              <a:rPr lang="en-US" dirty="0"/>
              <a:t>Constraints and issues in low adoption </a:t>
            </a:r>
          </a:p>
          <a:p>
            <a:pPr lvl="1"/>
            <a:r>
              <a:rPr lang="en-US" dirty="0"/>
              <a:t>Awareness </a:t>
            </a:r>
          </a:p>
          <a:p>
            <a:pPr lvl="1"/>
            <a:r>
              <a:rPr lang="en-US" dirty="0"/>
              <a:t>Availability </a:t>
            </a:r>
          </a:p>
          <a:p>
            <a:pPr lvl="1"/>
            <a:r>
              <a:rPr lang="en-US" dirty="0"/>
              <a:t>Profitability </a:t>
            </a:r>
          </a:p>
          <a:p>
            <a:r>
              <a:rPr lang="en-US" dirty="0"/>
              <a:t>Measuring adoption levels </a:t>
            </a:r>
          </a:p>
          <a:p>
            <a:pPr lvl="1"/>
            <a:r>
              <a:rPr lang="en-US" dirty="0"/>
              <a:t>Pros and cons  of various methods </a:t>
            </a:r>
          </a:p>
          <a:p>
            <a:pPr lvl="1"/>
            <a:r>
              <a:rPr lang="en-US" dirty="0"/>
              <a:t>Quality of data is the key requirement </a:t>
            </a:r>
          </a:p>
          <a:p>
            <a:pPr lvl="1"/>
            <a:r>
              <a:rPr lang="en-US" dirty="0"/>
              <a:t>Expert opinion, focus groups and survey data </a:t>
            </a:r>
            <a:endParaRPr lang="en-AU" dirty="0"/>
          </a:p>
        </p:txBody>
      </p:sp>
      <p:sp>
        <p:nvSpPr>
          <p:cNvPr id="4" name="Slide Number Placeholder 3"/>
          <p:cNvSpPr>
            <a:spLocks noGrp="1"/>
          </p:cNvSpPr>
          <p:nvPr>
            <p:ph type="sldNum" sz="quarter" idx="12"/>
          </p:nvPr>
        </p:nvSpPr>
        <p:spPr/>
        <p:txBody>
          <a:bodyPr/>
          <a:lstStyle/>
          <a:p>
            <a:endParaRPr lang="en-US" dirty="0">
              <a:solidFill>
                <a:prstClr val="black">
                  <a:tint val="75000"/>
                </a:prstClr>
              </a:solidFill>
              <a:latin typeface="Calibri"/>
            </a:endParaRPr>
          </a:p>
        </p:txBody>
      </p:sp>
    </p:spTree>
    <p:extLst>
      <p:ext uri="{BB962C8B-B14F-4D97-AF65-F5344CB8AC3E}">
        <p14:creationId xmlns:p14="http://schemas.microsoft.com/office/powerpoint/2010/main" val="2986852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Breeding Goals and Objectives </a:t>
            </a:r>
            <a:endParaRPr lang="en-AU" b="1" dirty="0"/>
          </a:p>
        </p:txBody>
      </p:sp>
      <p:sp>
        <p:nvSpPr>
          <p:cNvPr id="3" name="Content Placeholder 2"/>
          <p:cNvSpPr>
            <a:spLocks noGrp="1"/>
          </p:cNvSpPr>
          <p:nvPr>
            <p:ph idx="1"/>
          </p:nvPr>
        </p:nvSpPr>
        <p:spPr/>
        <p:txBody>
          <a:bodyPr>
            <a:normAutofit lnSpcReduction="10000"/>
          </a:bodyPr>
          <a:lstStyle/>
          <a:p>
            <a:r>
              <a:rPr lang="en-US" dirty="0"/>
              <a:t>Trait trade-offs </a:t>
            </a:r>
          </a:p>
          <a:p>
            <a:pPr lvl="1"/>
            <a:r>
              <a:rPr lang="en-US" dirty="0"/>
              <a:t>Categorize and rank priority traits </a:t>
            </a:r>
          </a:p>
          <a:p>
            <a:r>
              <a:rPr lang="en-US" dirty="0"/>
              <a:t>Categories of traits </a:t>
            </a:r>
          </a:p>
          <a:p>
            <a:pPr lvl="1"/>
            <a:r>
              <a:rPr lang="en-US" dirty="0"/>
              <a:t>Plant traits; Tolerance to abiotic and biotic stresses;</a:t>
            </a:r>
          </a:p>
          <a:p>
            <a:pPr lvl="1"/>
            <a:r>
              <a:rPr lang="en-US" dirty="0"/>
              <a:t>Consumer/market preferred traits; </a:t>
            </a:r>
          </a:p>
          <a:p>
            <a:pPr lvl="1"/>
            <a:r>
              <a:rPr lang="en-US" dirty="0"/>
              <a:t> Balance of traits i.e.  </a:t>
            </a:r>
          </a:p>
          <a:p>
            <a:r>
              <a:rPr lang="en-US" dirty="0"/>
              <a:t>Basic traits all varieties must have; </a:t>
            </a:r>
          </a:p>
          <a:p>
            <a:r>
              <a:rPr lang="en-US" sz="2800" dirty="0"/>
              <a:t>Traits to increase market share; and </a:t>
            </a:r>
          </a:p>
          <a:p>
            <a:r>
              <a:rPr lang="en-US" sz="2800" dirty="0"/>
              <a:t>New traits not available in existing cultivars  </a:t>
            </a:r>
          </a:p>
          <a:p>
            <a:endParaRPr lang="en-US" dirty="0"/>
          </a:p>
          <a:p>
            <a:endParaRPr lang="en-AU" dirty="0"/>
          </a:p>
        </p:txBody>
      </p:sp>
      <p:sp>
        <p:nvSpPr>
          <p:cNvPr id="4" name="Slide Number Placeholder 3"/>
          <p:cNvSpPr>
            <a:spLocks noGrp="1"/>
          </p:cNvSpPr>
          <p:nvPr>
            <p:ph type="sldNum" sz="quarter" idx="12"/>
          </p:nvPr>
        </p:nvSpPr>
        <p:spPr/>
        <p:txBody>
          <a:bodyPr/>
          <a:lstStyle/>
          <a:p>
            <a:endParaRPr lang="en-US" dirty="0">
              <a:solidFill>
                <a:prstClr val="black">
                  <a:tint val="75000"/>
                </a:prstClr>
              </a:solidFill>
              <a:latin typeface="Calibri"/>
            </a:endParaRPr>
          </a:p>
        </p:txBody>
      </p:sp>
    </p:spTree>
    <p:extLst>
      <p:ext uri="{BB962C8B-B14F-4D97-AF65-F5344CB8AC3E}">
        <p14:creationId xmlns:p14="http://schemas.microsoft.com/office/powerpoint/2010/main" val="37439039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TotalTime>
  <Words>3735</Words>
  <Application>Microsoft Office PowerPoint</Application>
  <PresentationFormat>Widescreen</PresentationFormat>
  <Paragraphs>777</Paragraphs>
  <Slides>61</Slides>
  <Notes>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61</vt:i4>
      </vt:variant>
    </vt:vector>
  </HeadingPairs>
  <TitlesOfParts>
    <vt:vector size="72" baseType="lpstr">
      <vt:lpstr>MS Mincho</vt:lpstr>
      <vt:lpstr>Arial</vt:lpstr>
      <vt:lpstr>Calibri</vt:lpstr>
      <vt:lpstr>Calibri Light</vt:lpstr>
      <vt:lpstr>Cambria</vt:lpstr>
      <vt:lpstr>Frutiger 45 Light</vt:lpstr>
      <vt:lpstr>Symbol</vt:lpstr>
      <vt:lpstr>Times New Roman</vt:lpstr>
      <vt:lpstr>Office Theme</vt:lpstr>
      <vt:lpstr>1_Office Theme</vt:lpstr>
      <vt:lpstr>2_Office Theme</vt:lpstr>
      <vt:lpstr>PowerPoint Presentation</vt:lpstr>
      <vt:lpstr>Overview </vt:lpstr>
      <vt:lpstr>1. Principles of demand-led plant variety design  </vt:lpstr>
      <vt:lpstr>Transformation of Africa’s agriculture</vt:lpstr>
      <vt:lpstr>Transformation of Africa’s agriculture</vt:lpstr>
      <vt:lpstr>New Variety Adoption in Africa </vt:lpstr>
      <vt:lpstr>Adoption of Modern Varieties of Food Crops in Africa  </vt:lpstr>
      <vt:lpstr>Variety Adoption in Africa </vt:lpstr>
      <vt:lpstr>Breeding Goals and Objectives </vt:lpstr>
      <vt:lpstr>Principles of Demand-Led Breeding</vt:lpstr>
      <vt:lpstr>Demand-led Breeding goes beyond  Participatory Plant Breeding</vt:lpstr>
      <vt:lpstr>Summary</vt:lpstr>
      <vt:lpstr>Summary</vt:lpstr>
      <vt:lpstr>2. Visioning and foresight for setting breeding goals  </vt:lpstr>
      <vt:lpstr>Africa at a Glance: Agricultural landscape</vt:lpstr>
      <vt:lpstr>Reasons for the Low Productivity</vt:lpstr>
      <vt:lpstr>Strategies for Transforming African Agriculture</vt:lpstr>
      <vt:lpstr> Integrating foresight into new variety design  </vt:lpstr>
      <vt:lpstr> 3. Understanding clients’ needs</vt:lpstr>
      <vt:lpstr>Understanding Clients’ needs</vt:lpstr>
      <vt:lpstr>Simplified Tomato Value Chain in Ghana Market Segments</vt:lpstr>
      <vt:lpstr>Fresh Tomatoes, their Uses and Pricing Segments</vt:lpstr>
      <vt:lpstr>Clients within Value Chains</vt:lpstr>
      <vt:lpstr> Ugandan bean value network   </vt:lpstr>
      <vt:lpstr>Implications for the Role of the Breeder</vt:lpstr>
      <vt:lpstr>  4. New variety design and product profiling   </vt:lpstr>
      <vt:lpstr>New Variety Design</vt:lpstr>
      <vt:lpstr>New Variety Design and Product Profiles</vt:lpstr>
      <vt:lpstr>Client and Market Importance</vt:lpstr>
      <vt:lpstr>What is a Product Profile? </vt:lpstr>
      <vt:lpstr>Creating a Product Profile</vt:lpstr>
      <vt:lpstr>Priority of Traits</vt:lpstr>
      <vt:lpstr>Trait Prioritization</vt:lpstr>
      <vt:lpstr>PowerPoint Presentation</vt:lpstr>
      <vt:lpstr> Translating Product Profiles into Breeding Objectives </vt:lpstr>
      <vt:lpstr> Translating Product Profiles into Breeding Objectives </vt:lpstr>
      <vt:lpstr>How is Demand-led Variety Design Different from Current Practice?</vt:lpstr>
      <vt:lpstr>Implications for Role of the Breeder</vt:lpstr>
      <vt:lpstr>Challenges </vt:lpstr>
      <vt:lpstr>Challenges </vt:lpstr>
      <vt:lpstr> 5. Variety development strategy and stage plan</vt:lpstr>
      <vt:lpstr>Variety Development Strategy</vt:lpstr>
      <vt:lpstr>Development Stage Plan</vt:lpstr>
      <vt:lpstr>Demand-led Breeding Stage Plan </vt:lpstr>
      <vt:lpstr>Critical Path Analysis Diagram with  Risk Dependencies </vt:lpstr>
      <vt:lpstr> Importance of Timelines and Critical Path</vt:lpstr>
      <vt:lpstr>Demand-led Variety Registration</vt:lpstr>
      <vt:lpstr> 6. Monitoring, evaluation and learning  </vt:lpstr>
      <vt:lpstr> 6. Monitoring, evaluation and learning  </vt:lpstr>
      <vt:lpstr>Monitoring </vt:lpstr>
      <vt:lpstr>Evaluation </vt:lpstr>
      <vt:lpstr>How is M&amp;E integrated into Demand- led Breeding Projects/programme?</vt:lpstr>
      <vt:lpstr>Variety Adoption and Performance Tracking </vt:lpstr>
      <vt:lpstr>Learning and Communication</vt:lpstr>
      <vt:lpstr>Case study  Beans in Ethiopia 2004-2014 </vt:lpstr>
      <vt:lpstr> 7. Making the business case for investment in new variety development    </vt:lpstr>
      <vt:lpstr>Key Messages </vt:lpstr>
      <vt:lpstr>PowerPoint Presentation</vt:lpstr>
      <vt:lpstr>Investment Analysis Tool </vt:lpstr>
      <vt:lpstr>Further information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Business of Plant Breeding:  Market led approaches to plant variety design in Africa</dc:title>
  <dc:creator>G Persley</dc:creator>
  <cp:lastModifiedBy>Leigh-Ann Bard</cp:lastModifiedBy>
  <cp:revision>34</cp:revision>
  <cp:lastPrinted>2017-10-03T10:09:27Z</cp:lastPrinted>
  <dcterms:created xsi:type="dcterms:W3CDTF">2017-09-23T08:27:18Z</dcterms:created>
  <dcterms:modified xsi:type="dcterms:W3CDTF">2019-07-29T09:44:13Z</dcterms:modified>
</cp:coreProperties>
</file>