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6"/>
  </p:notesMasterIdLst>
  <p:sldIdLst>
    <p:sldId id="402" r:id="rId2"/>
    <p:sldId id="403" r:id="rId3"/>
    <p:sldId id="257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8" r:id="rId12"/>
    <p:sldId id="399" r:id="rId13"/>
    <p:sldId id="400" r:id="rId14"/>
    <p:sldId id="40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ctoria Hattersley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>
      <p:cViewPr varScale="1">
        <p:scale>
          <a:sx n="77" d="100"/>
          <a:sy n="77" d="100"/>
        </p:scale>
        <p:origin x="-90" y="-7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1F4F9-3279-4451-A5CA-E385A26F7F82}" type="datetimeFigureOut">
              <a:rPr lang="en-US" smtClean="0"/>
              <a:pPr/>
              <a:t>10/11/2017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51CD6-EEB6-431C-9E6C-3A6A3DB37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23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3351"/>
          <a:stretch/>
        </p:blipFill>
        <p:spPr>
          <a:xfrm>
            <a:off x="0" y="0"/>
            <a:ext cx="9144000" cy="415290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0" y="4152900"/>
            <a:ext cx="9144000" cy="2705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-24582" y="145654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 smtClean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  <a:endParaRPr lang="en-US" sz="10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42" name="Title 41"/>
          <p:cNvSpPr>
            <a:spLocks noGrp="1"/>
          </p:cNvSpPr>
          <p:nvPr>
            <p:ph type="title"/>
          </p:nvPr>
        </p:nvSpPr>
        <p:spPr>
          <a:xfrm>
            <a:off x="685800" y="4453030"/>
            <a:ext cx="7772400" cy="991419"/>
          </a:xfrm>
        </p:spPr>
        <p:txBody>
          <a:bodyPr anchor="t">
            <a:normAutofit/>
          </a:bodyPr>
          <a:lstStyle>
            <a:lvl1pPr algn="l">
              <a:defRPr sz="29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8" name="Subtitle 2"/>
          <p:cNvSpPr>
            <a:spLocks noGrp="1"/>
          </p:cNvSpPr>
          <p:nvPr>
            <p:ph type="subTitle" idx="1"/>
          </p:nvPr>
        </p:nvSpPr>
        <p:spPr>
          <a:xfrm>
            <a:off x="685800" y="5455920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8634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" name="Picture 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3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Stock_71138135_LARG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73931" y="1260321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976401" y="2258064"/>
            <a:ext cx="7741920" cy="855358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60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DB351-5107-428B-9C75-5E3C3B2B987B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1607738"/>
          </a:xfrm>
          <a:prstGeom prst="rect">
            <a:avLst/>
          </a:prstGeom>
          <a:solidFill>
            <a:schemeClr val="tx1">
              <a:alpha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086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INTRODUCTION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4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4160520"/>
            <a:ext cx="9144000" cy="269748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71084" y="4401573"/>
            <a:ext cx="7772400" cy="675967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4200" smtClean="0">
                <a:solidFill>
                  <a:schemeClr val="bg1"/>
                </a:solidFill>
                <a:latin typeface="Arial"/>
                <a:cs typeface="Arial"/>
              </a:rPr>
              <a:t>Click to edit Master subtitle style</a:t>
            </a:r>
            <a:endParaRPr lang="en-US" sz="4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9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rketing To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MARKETING TOOLS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60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rateg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STRATEGIES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1311263" y="1249680"/>
            <a:ext cx="7162800" cy="431291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5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11264" y="486906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2" name="Picture 11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3" name="Picture 12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55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6" y="1272381"/>
            <a:ext cx="7196137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3" name="Picture 12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pic>
        <p:nvPicPr>
          <p:cNvPr id="14" name="Picture 13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707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iStock_71138135_LARGE.jpg"/>
          <p:cNvPicPr>
            <a:picLocks noChangeAspect="1"/>
          </p:cNvPicPr>
          <p:nvPr/>
        </p:nvPicPr>
        <p:blipFill rotWithShape="1"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" t="201" b="101"/>
          <a:stretch/>
        </p:blipFill>
        <p:spPr>
          <a:xfrm>
            <a:off x="-32776" y="0"/>
            <a:ext cx="9176776" cy="57682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5768258"/>
            <a:ext cx="9144000" cy="108974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32776" y="6123667"/>
            <a:ext cx="3392130" cy="3850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r>
              <a:rPr lang="en-US" sz="1000" dirty="0">
                <a:solidFill>
                  <a:srgbClr val="FFFFFF"/>
                </a:solidFill>
                <a:latin typeface="Arial"/>
                <a:cs typeface="Arial"/>
              </a:rPr>
              <a:t>COMPLIMENTARY TEACHING MATERIALS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3"/>
          </p:nvPr>
        </p:nvSpPr>
        <p:spPr>
          <a:xfrm>
            <a:off x="1189357" y="1272381"/>
            <a:ext cx="3382644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189356" y="274638"/>
            <a:ext cx="7196137" cy="9977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6"/>
          <p:cNvSpPr>
            <a:spLocks noGrp="1"/>
          </p:cNvSpPr>
          <p:nvPr>
            <p:ph sz="quarter" idx="14"/>
          </p:nvPr>
        </p:nvSpPr>
        <p:spPr>
          <a:xfrm>
            <a:off x="4572000" y="1272381"/>
            <a:ext cx="3813493" cy="43132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15" name="Picture 14" descr="CABI Logo_NEW_whit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06" y="6047626"/>
            <a:ext cx="1801368" cy="52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10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58300-CA15-41E3-8AF6-59547B2AB160}" type="datetime1">
              <a:rPr lang="en-US" smtClean="0"/>
              <a:t>10/11/2017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25401-661C-44DB-ACFE-7EF969AD01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12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6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/>
                <a:cs typeface="Arial"/>
              </a:rPr>
              <a:t>Service Failures and Recovery in Tourism and Hospitality: A Practical Manual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latin typeface="Arial"/>
                <a:cs typeface="Arial"/>
              </a:rPr>
              <a:t>Erdogan</a:t>
            </a:r>
            <a:r>
              <a:rPr lang="en-US" dirty="0" smtClean="0">
                <a:latin typeface="Arial"/>
                <a:cs typeface="Arial"/>
              </a:rPr>
              <a:t>  </a:t>
            </a:r>
            <a:r>
              <a:rPr lang="en-US" dirty="0" err="1" smtClean="0">
                <a:latin typeface="Arial"/>
                <a:cs typeface="Arial"/>
              </a:rPr>
              <a:t>Koc</a:t>
            </a:r>
            <a:endParaRPr lang="en-US" dirty="0" smtClean="0">
              <a:latin typeface="Arial"/>
              <a:cs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églalap 3"/>
          <p:cNvSpPr>
            <a:spLocks noChangeArrowheads="1"/>
          </p:cNvSpPr>
          <p:nvPr/>
        </p:nvSpPr>
        <p:spPr bwMode="auto">
          <a:xfrm>
            <a:off x="611560" y="635945"/>
            <a:ext cx="49568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hu-HU" sz="2000" b="1" dirty="0" smtClean="0"/>
              <a:t>Factors of the Disappointment Process</a:t>
            </a:r>
            <a:endParaRPr lang="en-GB" altLang="hu-HU" sz="2000" b="1" dirty="0"/>
          </a:p>
        </p:txBody>
      </p:sp>
      <p:sp>
        <p:nvSpPr>
          <p:cNvPr id="9220" name="Szövegdoboz 1"/>
          <p:cNvSpPr txBox="1">
            <a:spLocks noChangeArrowheads="1"/>
          </p:cNvSpPr>
          <p:nvPr/>
        </p:nvSpPr>
        <p:spPr bwMode="auto">
          <a:xfrm>
            <a:off x="6588224" y="1795596"/>
            <a:ext cx="223361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it-IT" dirty="0"/>
              <a:t>Disappointment is an </a:t>
            </a:r>
            <a:r>
              <a:rPr lang="hu-HU" altLang="it-IT" dirty="0" smtClean="0"/>
              <a:t>extremely </a:t>
            </a:r>
            <a:r>
              <a:rPr lang="hu-HU" altLang="it-IT" dirty="0"/>
              <a:t>complex phenomenon. In order to better understand travellers</a:t>
            </a:r>
            <a:r>
              <a:rPr lang="it-IT" altLang="it-IT" dirty="0"/>
              <a:t>’</a:t>
            </a:r>
            <a:r>
              <a:rPr lang="hu-HU" altLang="it-IT" dirty="0"/>
              <a:t> negative </a:t>
            </a:r>
            <a:r>
              <a:rPr lang="hu-HU" altLang="it-IT" dirty="0" smtClean="0"/>
              <a:t>feelings, </a:t>
            </a:r>
            <a:r>
              <a:rPr lang="hu-HU" altLang="it-IT" dirty="0"/>
              <a:t>we </a:t>
            </a:r>
            <a:r>
              <a:rPr lang="it-IT" altLang="it-IT" dirty="0"/>
              <a:t>need to </a:t>
            </a:r>
            <a:r>
              <a:rPr lang="hu-HU" altLang="it-IT" dirty="0"/>
              <a:t>investigate it</a:t>
            </a:r>
            <a:r>
              <a:rPr lang="it-IT" altLang="it-IT" dirty="0"/>
              <a:t> </a:t>
            </a:r>
            <a:r>
              <a:rPr lang="it-IT" altLang="it-IT" dirty="0" err="1" smtClean="0"/>
              <a:t>separately</a:t>
            </a:r>
            <a:r>
              <a:rPr lang="it-IT" altLang="it-IT" dirty="0" smtClean="0"/>
              <a:t> from</a:t>
            </a:r>
            <a:r>
              <a:rPr lang="hu-HU" altLang="it-IT" dirty="0" smtClean="0"/>
              <a:t> </a:t>
            </a:r>
            <a:r>
              <a:rPr lang="hu-HU" altLang="it-IT" dirty="0"/>
              <a:t>different aspects.</a:t>
            </a:r>
            <a:endParaRPr lang="en-GB" altLang="it-IT" dirty="0"/>
          </a:p>
        </p:txBody>
      </p:sp>
      <p:pic>
        <p:nvPicPr>
          <p:cNvPr id="11306" name="Picture 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6513515" cy="4015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113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églalap 3"/>
          <p:cNvSpPr>
            <a:spLocks noChangeArrowheads="1"/>
          </p:cNvSpPr>
          <p:nvPr/>
        </p:nvSpPr>
        <p:spPr bwMode="auto">
          <a:xfrm>
            <a:off x="1259632" y="476250"/>
            <a:ext cx="612943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it-IT" altLang="hu-HU" sz="2000" b="1" dirty="0" smtClean="0"/>
              <a:t>   Actions to Avoid Film Tourists’ Disappointment</a:t>
            </a:r>
            <a:endParaRPr lang="en-GB" altLang="hu-HU" sz="2000" b="1" dirty="0"/>
          </a:p>
        </p:txBody>
      </p:sp>
      <p:sp>
        <p:nvSpPr>
          <p:cNvPr id="15363" name="Segnaposto contenuto 5"/>
          <p:cNvSpPr>
            <a:spLocks noGrp="1"/>
          </p:cNvSpPr>
          <p:nvPr>
            <p:ph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/>
              <a:t>Communicate clearly </a:t>
            </a:r>
            <a:r>
              <a:rPr lang="en-GB" altLang="it-IT" sz="1800" dirty="0" smtClean="0"/>
              <a:t>about film </a:t>
            </a:r>
            <a:r>
              <a:rPr lang="en-GB" altLang="it-IT" sz="1800" dirty="0"/>
              <a:t>tourism </a:t>
            </a:r>
            <a:r>
              <a:rPr lang="en-GB" altLang="it-IT" sz="1800" dirty="0" smtClean="0"/>
              <a:t>attractions and </a:t>
            </a:r>
            <a:r>
              <a:rPr lang="en-GB" altLang="it-IT" sz="1800" dirty="0"/>
              <a:t>entertainment services, </a:t>
            </a:r>
            <a:r>
              <a:rPr lang="en-GB" altLang="it-IT" sz="1800" dirty="0" smtClean="0"/>
              <a:t>and avoid </a:t>
            </a:r>
            <a:r>
              <a:rPr lang="en-GB" altLang="it-IT" sz="1800" dirty="0"/>
              <a:t>glorification of </a:t>
            </a:r>
            <a:r>
              <a:rPr lang="en-GB" altLang="it-IT" sz="1800" dirty="0" smtClean="0"/>
              <a:t>places. 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/>
              <a:t>Implement orientation assistance with appropriate and informative signs </a:t>
            </a:r>
            <a:r>
              <a:rPr lang="en-GB" altLang="it-IT" sz="1800" dirty="0" smtClean="0"/>
              <a:t>about film locations, while </a:t>
            </a:r>
            <a:r>
              <a:rPr lang="en-GB" altLang="it-IT" sz="1800" dirty="0"/>
              <a:t>maintaining community residents’ </a:t>
            </a:r>
            <a:r>
              <a:rPr lang="en-GB" altLang="it-IT" sz="1800" dirty="0" smtClean="0"/>
              <a:t>privacy. 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/>
              <a:t>P</a:t>
            </a:r>
            <a:r>
              <a:rPr lang="en-GB" altLang="it-IT" sz="1800" dirty="0" smtClean="0"/>
              <a:t>rovide </a:t>
            </a:r>
            <a:r>
              <a:rPr lang="en-GB" altLang="it-IT" sz="1800" dirty="0"/>
              <a:t>sufficient information </a:t>
            </a:r>
            <a:r>
              <a:rPr lang="en-GB" altLang="it-IT" sz="1800" dirty="0" smtClean="0"/>
              <a:t>about attractions </a:t>
            </a:r>
            <a:r>
              <a:rPr lang="en-GB" altLang="it-IT" sz="1800" dirty="0"/>
              <a:t>and </a:t>
            </a:r>
            <a:r>
              <a:rPr lang="en-GB" altLang="it-IT" sz="1800" dirty="0" smtClean="0"/>
              <a:t>accessibility.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 smtClean="0"/>
              <a:t>Display </a:t>
            </a:r>
            <a:r>
              <a:rPr lang="en-GB" altLang="it-IT" sz="1800" dirty="0"/>
              <a:t>and keep </a:t>
            </a:r>
            <a:r>
              <a:rPr lang="en-GB" altLang="it-IT" sz="1800" dirty="0" smtClean="0"/>
              <a:t>opening hours of shops and attractions.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 smtClean="0"/>
              <a:t>Calculate plenty of time for visits.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/>
              <a:t>P</a:t>
            </a:r>
            <a:r>
              <a:rPr lang="en-GB" altLang="it-IT" sz="1800" dirty="0" smtClean="0"/>
              <a:t>rovide </a:t>
            </a:r>
            <a:r>
              <a:rPr lang="en-GB" altLang="it-IT" sz="1800" dirty="0"/>
              <a:t>appropriate conditions to take pictures at meaningful </a:t>
            </a:r>
            <a:r>
              <a:rPr lang="en-GB" altLang="it-IT" sz="1800" dirty="0" smtClean="0"/>
              <a:t>film locales.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/>
              <a:t>V</a:t>
            </a:r>
            <a:r>
              <a:rPr lang="en-GB" altLang="it-IT" sz="1800" dirty="0" smtClean="0"/>
              <a:t>erify </a:t>
            </a:r>
            <a:r>
              <a:rPr lang="en-GB" altLang="it-IT" sz="1800" dirty="0"/>
              <a:t>information about </a:t>
            </a:r>
            <a:r>
              <a:rPr lang="en-GB" altLang="it-IT" sz="1800" dirty="0" smtClean="0"/>
              <a:t>pre-announced programmes </a:t>
            </a:r>
            <a:r>
              <a:rPr lang="en-GB" altLang="it-IT" sz="1800" dirty="0"/>
              <a:t>and provide information </a:t>
            </a:r>
            <a:r>
              <a:rPr lang="en-GB" altLang="it-IT" sz="1800" dirty="0" smtClean="0"/>
              <a:t>on schedule changes.</a:t>
            </a:r>
            <a:endParaRPr lang="it-IT" altLang="it-IT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it-IT" sz="1800" dirty="0"/>
              <a:t>T</a:t>
            </a:r>
            <a:r>
              <a:rPr lang="en-GB" altLang="it-IT" sz="1800" dirty="0" smtClean="0"/>
              <a:t>rain </a:t>
            </a:r>
            <a:r>
              <a:rPr lang="en-GB" altLang="it-IT" sz="1800" dirty="0"/>
              <a:t>staff and tour guides to manage tourists’ </a:t>
            </a:r>
            <a:r>
              <a:rPr lang="en-GB" altLang="it-IT" sz="1800" dirty="0" smtClean="0"/>
              <a:t>disappointment </a:t>
            </a:r>
            <a:r>
              <a:rPr lang="en-GB" altLang="it-IT" sz="1800" dirty="0"/>
              <a:t>(</a:t>
            </a:r>
            <a:r>
              <a:rPr lang="en-GB" altLang="it-IT" sz="1800" dirty="0" err="1" smtClean="0"/>
              <a:t>Michalkó</a:t>
            </a:r>
            <a:r>
              <a:rPr lang="en-GB" altLang="it-IT" sz="1800" dirty="0" smtClean="0"/>
              <a:t> </a:t>
            </a:r>
            <a:r>
              <a:rPr lang="en-GB" altLang="it-IT" sz="1800" i="1" dirty="0" smtClean="0"/>
              <a:t>et al</a:t>
            </a:r>
            <a:r>
              <a:rPr lang="en-GB" altLang="it-IT" sz="1800" dirty="0" smtClean="0"/>
              <a:t>., </a:t>
            </a:r>
            <a:r>
              <a:rPr lang="en-GB" altLang="it-IT" sz="1800" dirty="0"/>
              <a:t>2015).</a:t>
            </a:r>
            <a:endParaRPr lang="it-IT" altLang="it-IT" sz="1800" dirty="0"/>
          </a:p>
        </p:txBody>
      </p:sp>
    </p:spTree>
    <p:extLst>
      <p:ext uri="{BB962C8B-B14F-4D97-AF65-F5344CB8AC3E}">
        <p14:creationId xmlns:p14="http://schemas.microsoft.com/office/powerpoint/2010/main" val="161474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zövegdoboz 1"/>
          <p:cNvSpPr txBox="1">
            <a:spLocks noChangeArrowheads="1"/>
          </p:cNvSpPr>
          <p:nvPr/>
        </p:nvSpPr>
        <p:spPr bwMode="auto">
          <a:xfrm>
            <a:off x="477838" y="836613"/>
            <a:ext cx="7343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it-IT" b="1" dirty="0" smtClean="0"/>
              <a:t>Q</a:t>
            </a:r>
            <a:r>
              <a:rPr lang="en-GB" altLang="it-IT" b="1" dirty="0" err="1" smtClean="0"/>
              <a:t>uestions</a:t>
            </a:r>
            <a:endParaRPr lang="hu-HU" altLang="it-IT" dirty="0"/>
          </a:p>
        </p:txBody>
      </p:sp>
      <p:sp>
        <p:nvSpPr>
          <p:cNvPr id="16387" name="Szövegdoboz 2"/>
          <p:cNvSpPr txBox="1">
            <a:spLocks noChangeArrowheads="1"/>
          </p:cNvSpPr>
          <p:nvPr/>
        </p:nvSpPr>
        <p:spPr bwMode="auto">
          <a:xfrm>
            <a:off x="468313" y="1484313"/>
            <a:ext cx="799147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buFontTx/>
              <a:buAutoNum type="arabicParenR"/>
            </a:pPr>
            <a:r>
              <a:rPr lang="hu-HU" altLang="it-IT" dirty="0"/>
              <a:t>What kind of cultural antecedents exist in film tourism?</a:t>
            </a:r>
          </a:p>
          <a:p>
            <a:pPr>
              <a:buFontTx/>
              <a:buAutoNum type="arabicParenR"/>
            </a:pPr>
            <a:r>
              <a:rPr lang="hu-HU" altLang="it-IT" dirty="0"/>
              <a:t>What is the core of film tourism?</a:t>
            </a:r>
          </a:p>
          <a:p>
            <a:pPr>
              <a:buFontTx/>
              <a:buAutoNum type="arabicParenR"/>
            </a:pPr>
            <a:r>
              <a:rPr lang="hu-HU" altLang="it-IT" dirty="0"/>
              <a:t>How does film tourism influnce city marketing?</a:t>
            </a:r>
          </a:p>
          <a:p>
            <a:pPr>
              <a:buFontTx/>
              <a:buAutoNum type="arabicParenR"/>
            </a:pPr>
            <a:r>
              <a:rPr lang="hu-HU" altLang="it-IT" dirty="0"/>
              <a:t>What are the main sources of disappointment?</a:t>
            </a:r>
          </a:p>
          <a:p>
            <a:pPr>
              <a:buFontTx/>
              <a:buAutoNum type="arabicParenR"/>
            </a:pPr>
            <a:r>
              <a:rPr lang="hu-HU" altLang="it-IT" dirty="0"/>
              <a:t>What </a:t>
            </a:r>
            <a:r>
              <a:rPr lang="hu-HU" altLang="it-IT" dirty="0" smtClean="0"/>
              <a:t>kinds </a:t>
            </a:r>
            <a:r>
              <a:rPr lang="hu-HU" altLang="it-IT" dirty="0"/>
              <a:t>of </a:t>
            </a:r>
            <a:r>
              <a:rPr lang="hu-HU" altLang="it-IT" dirty="0" smtClean="0"/>
              <a:t>disappointments </a:t>
            </a:r>
            <a:r>
              <a:rPr lang="en-GB" altLang="it-IT" dirty="0" smtClean="0"/>
              <a:t>can a movie </a:t>
            </a:r>
            <a:r>
              <a:rPr lang="hu-HU" altLang="it-IT" dirty="0" smtClean="0"/>
              <a:t>generate</a:t>
            </a:r>
            <a:r>
              <a:rPr lang="hu-HU" alt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8410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zövegdoboz 1"/>
          <p:cNvSpPr txBox="1">
            <a:spLocks noChangeArrowheads="1"/>
          </p:cNvSpPr>
          <p:nvPr/>
        </p:nvSpPr>
        <p:spPr bwMode="auto">
          <a:xfrm>
            <a:off x="539750" y="620713"/>
            <a:ext cx="7416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it-IT" b="1" dirty="0" smtClean="0"/>
              <a:t>R</a:t>
            </a:r>
            <a:r>
              <a:rPr lang="en-GB" altLang="it-IT" b="1" dirty="0" err="1" smtClean="0"/>
              <a:t>eferences</a:t>
            </a:r>
            <a:endParaRPr lang="hu-HU" altLang="it-IT" b="1" dirty="0"/>
          </a:p>
          <a:p>
            <a:endParaRPr lang="hu-HU" altLang="it-IT" dirty="0"/>
          </a:p>
          <a:p>
            <a:r>
              <a:rPr lang="hu-HU" altLang="it-IT" dirty="0"/>
              <a:t>Michalkó, </a:t>
            </a:r>
            <a:r>
              <a:rPr lang="hu-HU" altLang="it-IT" dirty="0" smtClean="0"/>
              <a:t>G.,Irimiás</a:t>
            </a:r>
            <a:r>
              <a:rPr lang="hu-HU" altLang="it-IT" dirty="0"/>
              <a:t>, A. </a:t>
            </a:r>
            <a:r>
              <a:rPr lang="hu-HU" altLang="it-IT" dirty="0" smtClean="0"/>
              <a:t>and </a:t>
            </a:r>
            <a:r>
              <a:rPr lang="hu-HU" altLang="it-IT" dirty="0"/>
              <a:t>Timothy, D. (2015): </a:t>
            </a:r>
            <a:r>
              <a:rPr lang="en-GB" altLang="it-IT" dirty="0"/>
              <a:t>Disappointment in tourism: Perspectives on tourism</a:t>
            </a:r>
            <a:r>
              <a:rPr lang="hu-HU" altLang="it-IT" dirty="0"/>
              <a:t> </a:t>
            </a:r>
            <a:r>
              <a:rPr lang="en-GB" altLang="it-IT" dirty="0"/>
              <a:t>destination management</a:t>
            </a:r>
            <a:r>
              <a:rPr lang="hu-HU" altLang="it-IT" dirty="0"/>
              <a:t>. </a:t>
            </a:r>
            <a:r>
              <a:rPr lang="en-GB" altLang="it-IT" i="1" dirty="0"/>
              <a:t>Tourism Management Perspectives</a:t>
            </a:r>
            <a:r>
              <a:rPr lang="hu-HU" altLang="it-IT" dirty="0"/>
              <a:t>. 16. pp. 85-91.</a:t>
            </a:r>
            <a:endParaRPr lang="en-GB" altLang="it-IT" dirty="0"/>
          </a:p>
        </p:txBody>
      </p:sp>
    </p:spTree>
    <p:extLst>
      <p:ext uri="{BB962C8B-B14F-4D97-AF65-F5344CB8AC3E}">
        <p14:creationId xmlns:p14="http://schemas.microsoft.com/office/powerpoint/2010/main" val="112811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2" y="1902344"/>
            <a:ext cx="6529388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llipszis buborék 3"/>
          <p:cNvSpPr/>
          <p:nvPr/>
        </p:nvSpPr>
        <p:spPr>
          <a:xfrm>
            <a:off x="5102794" y="332656"/>
            <a:ext cx="3743325" cy="2087562"/>
          </a:xfrm>
          <a:prstGeom prst="wedgeEllipseCallout">
            <a:avLst>
              <a:gd name="adj1" fmla="val -29432"/>
              <a:gd name="adj2" fmla="val 71751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437" name="Szövegdoboz 4"/>
          <p:cNvSpPr txBox="1">
            <a:spLocks noChangeArrowheads="1"/>
          </p:cNvSpPr>
          <p:nvPr/>
        </p:nvSpPr>
        <p:spPr bwMode="auto">
          <a:xfrm>
            <a:off x="5713981" y="637773"/>
            <a:ext cx="25209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it-IT" dirty="0"/>
              <a:t>The museum in New York </a:t>
            </a:r>
            <a:r>
              <a:rPr lang="hu-HU" altLang="it-IT" dirty="0" smtClean="0"/>
              <a:t>where </a:t>
            </a:r>
            <a:r>
              <a:rPr lang="tr-TR" altLang="it-IT" dirty="0" err="1" smtClean="0"/>
              <a:t>visitors</a:t>
            </a:r>
            <a:r>
              <a:rPr lang="hu-HU" altLang="it-IT" dirty="0" smtClean="0"/>
              <a:t> </a:t>
            </a:r>
            <a:r>
              <a:rPr lang="hu-HU" altLang="it-IT" dirty="0"/>
              <a:t>seek</a:t>
            </a:r>
            <a:r>
              <a:rPr lang="tr-TR" altLang="it-IT" dirty="0"/>
              <a:t> </a:t>
            </a:r>
            <a:r>
              <a:rPr lang="hu-HU" altLang="it-IT" dirty="0" smtClean="0"/>
              <a:t>in vain for</a:t>
            </a:r>
            <a:r>
              <a:rPr lang="it-IT" altLang="it-IT" dirty="0" smtClean="0"/>
              <a:t> </a:t>
            </a:r>
            <a:r>
              <a:rPr lang="hu-HU" altLang="it-IT" dirty="0"/>
              <a:t>the equestrian </a:t>
            </a:r>
            <a:r>
              <a:rPr lang="hu-HU" altLang="it-IT" dirty="0" smtClean="0"/>
              <a:t>statue </a:t>
            </a:r>
            <a:r>
              <a:rPr lang="hu-HU" altLang="it-IT" dirty="0"/>
              <a:t>of </a:t>
            </a:r>
            <a:r>
              <a:rPr lang="hu-HU" altLang="it-IT" dirty="0" smtClean="0"/>
              <a:t>Theodore Roosevelt</a:t>
            </a:r>
            <a:r>
              <a:rPr lang="hu-HU" altLang="it-IT" dirty="0"/>
              <a:t>…  </a:t>
            </a:r>
            <a:endParaRPr lang="en-GB" altLang="it-IT" dirty="0"/>
          </a:p>
        </p:txBody>
      </p:sp>
      <p:sp>
        <p:nvSpPr>
          <p:cNvPr id="18438" name="CasellaDiTesto 1"/>
          <p:cNvSpPr txBox="1">
            <a:spLocks noChangeArrowheads="1"/>
          </p:cNvSpPr>
          <p:nvPr/>
        </p:nvSpPr>
        <p:spPr bwMode="auto">
          <a:xfrm>
            <a:off x="6974456" y="3356992"/>
            <a:ext cx="18716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it-IT" altLang="it-IT" dirty="0"/>
              <a:t>Film location of the movie </a:t>
            </a:r>
            <a:r>
              <a:rPr lang="it-IT" altLang="it-IT" i="1" dirty="0"/>
              <a:t>Night A</a:t>
            </a:r>
            <a:r>
              <a:rPr lang="it-IT" altLang="it-IT" i="1" dirty="0" smtClean="0"/>
              <a:t>t </a:t>
            </a:r>
            <a:r>
              <a:rPr lang="it-IT" altLang="it-IT" i="1" dirty="0"/>
              <a:t>T</a:t>
            </a:r>
            <a:r>
              <a:rPr lang="it-IT" altLang="it-IT" i="1" dirty="0" smtClean="0"/>
              <a:t>he </a:t>
            </a:r>
            <a:r>
              <a:rPr lang="it-IT" altLang="it-IT" i="1" dirty="0" err="1"/>
              <a:t>M</a:t>
            </a:r>
            <a:r>
              <a:rPr lang="it-IT" altLang="it-IT" i="1" dirty="0" err="1" smtClean="0"/>
              <a:t>useum</a:t>
            </a:r>
            <a:r>
              <a:rPr lang="it-IT" altLang="it-IT" i="1" dirty="0" smtClean="0"/>
              <a:t> </a:t>
            </a:r>
            <a:r>
              <a:rPr lang="it-IT" altLang="it-IT" dirty="0"/>
              <a:t>(2006)</a:t>
            </a:r>
          </a:p>
        </p:txBody>
      </p:sp>
    </p:spTree>
    <p:extLst>
      <p:ext uri="{BB962C8B-B14F-4D97-AF65-F5344CB8AC3E}">
        <p14:creationId xmlns:p14="http://schemas.microsoft.com/office/powerpoint/2010/main" val="128120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cs typeface="Arial"/>
              </a:rPr>
              <a:t>Chapter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 14</a:t>
            </a:r>
          </a:p>
          <a:p>
            <a:r>
              <a:rPr lang="en-GB" sz="2500" dirty="0">
                <a:solidFill>
                  <a:schemeClr val="bg1"/>
                </a:solidFill>
              </a:rPr>
              <a:t>Disappointment in Tourism and Hospitality: The Influence of Films on Destinations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984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/>
              <a:t>Understand the role of films as a marketing communications tool in developing images about a tourist destination.</a:t>
            </a:r>
            <a:endParaRPr lang="tr-TR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sz="2400" dirty="0"/>
              <a:t>Explain the concept of disappointment as an emotion.</a:t>
            </a:r>
            <a:endParaRPr lang="tr-TR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/>
              <a:t>Understand the communications gap occurring as a result of film-induced tourism.</a:t>
            </a:r>
            <a:endParaRPr lang="tr-TR" sz="2400" dirty="0"/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en-GB" sz="2400" dirty="0"/>
              <a:t>Understand how consumers respond to service failures and express their disappointment.</a:t>
            </a:r>
            <a:endParaRPr lang="tr-TR" sz="2400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Learning Objectives</a:t>
            </a:r>
          </a:p>
        </p:txBody>
      </p:sp>
    </p:spTree>
    <p:extLst>
      <p:ext uri="{BB962C8B-B14F-4D97-AF65-F5344CB8AC3E}">
        <p14:creationId xmlns:p14="http://schemas.microsoft.com/office/powerpoint/2010/main" val="169756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zövegdoboz 3"/>
          <p:cNvSpPr txBox="1">
            <a:spLocks noChangeArrowheads="1"/>
          </p:cNvSpPr>
          <p:nvPr/>
        </p:nvSpPr>
        <p:spPr bwMode="auto">
          <a:xfrm>
            <a:off x="755650" y="620713"/>
            <a:ext cx="6624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hu-HU" sz="2000" b="1" dirty="0" smtClean="0"/>
              <a:t>Introduction</a:t>
            </a:r>
            <a:endParaRPr lang="hu-HU" altLang="hu-HU" sz="2000" b="1" dirty="0"/>
          </a:p>
        </p:txBody>
      </p:sp>
      <p:sp>
        <p:nvSpPr>
          <p:cNvPr id="3076" name="Szövegdoboz 2"/>
          <p:cNvSpPr txBox="1">
            <a:spLocks noChangeArrowheads="1"/>
          </p:cNvSpPr>
          <p:nvPr/>
        </p:nvSpPr>
        <p:spPr bwMode="auto">
          <a:xfrm>
            <a:off x="539552" y="1663526"/>
            <a:ext cx="3241056" cy="286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hu-HU" altLang="hu-HU" dirty="0"/>
              <a:t>Canaletto tried to lure</a:t>
            </a:r>
            <a:r>
              <a:rPr lang="it-IT" altLang="hu-HU" dirty="0"/>
              <a:t> </a:t>
            </a:r>
            <a:r>
              <a:rPr lang="hu-HU" altLang="hu-HU" dirty="0"/>
              <a:t>young travellers on </a:t>
            </a:r>
            <a:r>
              <a:rPr lang="hu-HU" altLang="hu-HU" dirty="0" smtClean="0"/>
              <a:t>a Grand </a:t>
            </a:r>
            <a:r>
              <a:rPr lang="hu-HU" altLang="hu-HU" dirty="0"/>
              <a:t>Tour to Venice with his </a:t>
            </a:r>
            <a:r>
              <a:rPr lang="it-IT" altLang="hu-HU" dirty="0" err="1"/>
              <a:t>landscape</a:t>
            </a:r>
            <a:r>
              <a:rPr lang="it-IT" altLang="hu-HU" dirty="0"/>
              <a:t> </a:t>
            </a:r>
            <a:r>
              <a:rPr lang="it-IT" altLang="hu-HU" dirty="0" err="1" smtClean="0"/>
              <a:t>views</a:t>
            </a:r>
            <a:r>
              <a:rPr lang="it-IT" altLang="hu-HU" dirty="0" smtClean="0"/>
              <a:t>, long </a:t>
            </a:r>
            <a:r>
              <a:rPr lang="it-IT" altLang="hu-HU" dirty="0" err="1" smtClean="0"/>
              <a:t>before</a:t>
            </a:r>
            <a:r>
              <a:rPr lang="it-IT" altLang="hu-HU" dirty="0" smtClean="0"/>
              <a:t> the film </a:t>
            </a:r>
            <a:r>
              <a:rPr lang="it-IT" altLang="hu-HU" dirty="0" err="1" smtClean="0"/>
              <a:t>tourism</a:t>
            </a:r>
            <a:r>
              <a:rPr lang="it-IT" altLang="hu-HU" dirty="0" smtClean="0"/>
              <a:t> era</a:t>
            </a:r>
            <a:r>
              <a:rPr lang="hu-HU" altLang="hu-HU" dirty="0" smtClean="0"/>
              <a:t>. See </a:t>
            </a:r>
            <a:r>
              <a:rPr lang="hu-HU" altLang="hu-HU" dirty="0"/>
              <a:t>Canaletto</a:t>
            </a:r>
            <a:r>
              <a:rPr lang="it-IT" altLang="hu-HU" dirty="0"/>
              <a:t>’s </a:t>
            </a:r>
            <a:r>
              <a:rPr lang="it-IT" altLang="hu-HU" i="1" dirty="0"/>
              <a:t>L'ingresso del Canal Grande </a:t>
            </a:r>
            <a:r>
              <a:rPr lang="it-IT" altLang="hu-HU" dirty="0" err="1"/>
              <a:t>masterpiece</a:t>
            </a:r>
            <a:r>
              <a:rPr lang="it-IT" altLang="hu-HU" dirty="0"/>
              <a:t> on the </a:t>
            </a:r>
            <a:r>
              <a:rPr lang="it-IT" altLang="hu-HU" dirty="0" err="1" smtClean="0"/>
              <a:t>Musuem</a:t>
            </a:r>
            <a:r>
              <a:rPr lang="it-IT" altLang="hu-HU" dirty="0" smtClean="0"/>
              <a:t> of Fine </a:t>
            </a:r>
            <a:r>
              <a:rPr lang="it-IT" altLang="hu-HU" dirty="0" err="1" smtClean="0"/>
              <a:t>Arts</a:t>
            </a:r>
            <a:r>
              <a:rPr lang="it-IT" altLang="hu-HU" dirty="0" smtClean="0"/>
              <a:t> </a:t>
            </a:r>
            <a:r>
              <a:rPr lang="it-IT" altLang="hu-HU" dirty="0"/>
              <a:t>website: https://www.mfah.org</a:t>
            </a:r>
          </a:p>
          <a:p>
            <a:pPr eaLnBrk="1" hangingPunct="1"/>
            <a:endParaRPr lang="en-GB" altLang="hu-HU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131" y="1628774"/>
            <a:ext cx="4764021" cy="357301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380072" y="5278848"/>
            <a:ext cx="426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>
                <a:latin typeface="Arial" charset="0"/>
                <a:cs typeface="Arial" charset="0"/>
              </a:rPr>
              <a:t>Rainy Venice might disappoint tourists. </a:t>
            </a:r>
            <a:r>
              <a:rPr lang="it-IT" sz="1200" dirty="0">
                <a:latin typeface="Arial" charset="0"/>
                <a:cs typeface="Arial" charset="0"/>
              </a:rPr>
              <a:t>Photo: </a:t>
            </a:r>
            <a:r>
              <a:rPr lang="it-IT" sz="1200" dirty="0" err="1">
                <a:latin typeface="Arial" charset="0"/>
                <a:cs typeface="Arial" charset="0"/>
              </a:rPr>
              <a:t>Irimi</a:t>
            </a:r>
            <a:r>
              <a:rPr lang="hu-HU" sz="1200" dirty="0">
                <a:latin typeface="Arial" charset="0"/>
                <a:cs typeface="Arial" charset="0"/>
              </a:rPr>
              <a:t>ás, 2014</a:t>
            </a:r>
            <a:endParaRPr lang="it-IT" sz="1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zövegdoboz 3"/>
          <p:cNvSpPr txBox="1">
            <a:spLocks noChangeArrowheads="1"/>
          </p:cNvSpPr>
          <p:nvPr/>
        </p:nvSpPr>
        <p:spPr bwMode="auto">
          <a:xfrm>
            <a:off x="684213" y="476250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000" b="1" dirty="0" smtClean="0"/>
              <a:t>I</a:t>
            </a:r>
            <a:r>
              <a:rPr lang="en-GB" altLang="hu-HU" sz="2000" b="1" dirty="0" err="1" smtClean="0"/>
              <a:t>ntroduction</a:t>
            </a:r>
            <a:endParaRPr lang="hu-HU" altLang="hu-HU" sz="2000" b="1" dirty="0"/>
          </a:p>
        </p:txBody>
      </p:sp>
      <p:sp>
        <p:nvSpPr>
          <p:cNvPr id="4100" name="Szövegdoboz 2"/>
          <p:cNvSpPr txBox="1">
            <a:spLocks noChangeArrowheads="1"/>
          </p:cNvSpPr>
          <p:nvPr/>
        </p:nvSpPr>
        <p:spPr bwMode="auto">
          <a:xfrm>
            <a:off x="684213" y="1484313"/>
            <a:ext cx="3887787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dirty="0"/>
              <a:t>Nowadays</a:t>
            </a:r>
            <a:r>
              <a:rPr lang="it-IT" altLang="hu-HU" dirty="0"/>
              <a:t>,</a:t>
            </a:r>
            <a:r>
              <a:rPr lang="hu-HU" altLang="hu-HU" dirty="0"/>
              <a:t> Johnny Depp and Angelina Jolie </a:t>
            </a:r>
            <a:r>
              <a:rPr lang="hu-HU" altLang="hu-HU" dirty="0" smtClean="0"/>
              <a:t>attract tourists </a:t>
            </a:r>
            <a:r>
              <a:rPr lang="hu-HU" altLang="hu-HU" dirty="0"/>
              <a:t>to Venice. Venice is </a:t>
            </a:r>
            <a:r>
              <a:rPr lang="it-IT" altLang="hu-HU" dirty="0"/>
              <a:t>one of the </a:t>
            </a:r>
            <a:r>
              <a:rPr lang="it-IT" altLang="hu-HU" dirty="0" err="1" smtClean="0"/>
              <a:t>key</a:t>
            </a:r>
            <a:r>
              <a:rPr lang="it-IT" altLang="hu-HU" dirty="0" smtClean="0"/>
              <a:t> </a:t>
            </a:r>
            <a:r>
              <a:rPr lang="it-IT" altLang="hu-HU" dirty="0" err="1" smtClean="0"/>
              <a:t>locations</a:t>
            </a:r>
            <a:r>
              <a:rPr lang="it-IT" altLang="hu-HU" dirty="0" smtClean="0"/>
              <a:t> of </a:t>
            </a:r>
            <a:r>
              <a:rPr lang="hu-HU" altLang="hu-HU" dirty="0"/>
              <a:t>the film </a:t>
            </a:r>
            <a:r>
              <a:rPr lang="hu-HU" altLang="hu-HU" i="1" dirty="0" smtClean="0"/>
              <a:t>The Tourist, </a:t>
            </a:r>
            <a:r>
              <a:rPr lang="hu-HU" altLang="hu-HU" dirty="0" smtClean="0"/>
              <a:t>presented </a:t>
            </a:r>
            <a:r>
              <a:rPr lang="hu-HU" altLang="hu-HU" dirty="0"/>
              <a:t>as a</a:t>
            </a:r>
            <a:r>
              <a:rPr lang="it-IT" altLang="hu-HU" dirty="0" err="1"/>
              <a:t>n</a:t>
            </a:r>
            <a:r>
              <a:rPr lang="hu-HU" altLang="hu-HU" dirty="0"/>
              <a:t> </a:t>
            </a:r>
            <a:r>
              <a:rPr lang="hu-HU" altLang="hu-HU" dirty="0" smtClean="0"/>
              <a:t>exciting </a:t>
            </a:r>
            <a:r>
              <a:rPr lang="hu-HU" altLang="hu-HU" dirty="0"/>
              <a:t>and romantic destination. The International Film Festival</a:t>
            </a:r>
            <a:r>
              <a:rPr lang="it-IT" altLang="hu-HU" dirty="0"/>
              <a:t> </a:t>
            </a:r>
            <a:r>
              <a:rPr lang="hu-HU" altLang="hu-HU" dirty="0"/>
              <a:t>in Venice</a:t>
            </a:r>
            <a:r>
              <a:rPr lang="it-IT" altLang="hu-HU" dirty="0"/>
              <a:t>, La Biennale, </a:t>
            </a:r>
            <a:r>
              <a:rPr lang="it-IT" altLang="hu-HU" dirty="0" err="1"/>
              <a:t>has</a:t>
            </a:r>
            <a:r>
              <a:rPr lang="it-IT" altLang="hu-HU" dirty="0"/>
              <a:t> </a:t>
            </a:r>
            <a:r>
              <a:rPr lang="en-GB" altLang="hu-HU" dirty="0" smtClean="0"/>
              <a:t>been attracting </a:t>
            </a:r>
            <a:r>
              <a:rPr lang="it-IT" altLang="hu-HU" dirty="0" err="1" smtClean="0"/>
              <a:t>delegates</a:t>
            </a:r>
            <a:r>
              <a:rPr lang="it-IT" altLang="hu-HU" dirty="0" smtClean="0"/>
              <a:t> of the film </a:t>
            </a:r>
            <a:r>
              <a:rPr lang="it-IT" altLang="hu-HU" dirty="0" err="1" smtClean="0"/>
              <a:t>industry</a:t>
            </a:r>
            <a:r>
              <a:rPr lang="it-IT" altLang="hu-HU" dirty="0" smtClean="0"/>
              <a:t> and film fans t</a:t>
            </a:r>
            <a:r>
              <a:rPr lang="hu-HU" altLang="hu-HU" dirty="0" smtClean="0"/>
              <a:t>o </a:t>
            </a:r>
            <a:r>
              <a:rPr lang="hu-HU" altLang="hu-HU" dirty="0"/>
              <a:t>the city of canals </a:t>
            </a:r>
            <a:r>
              <a:rPr lang="it-IT" altLang="hu-HU" dirty="0" err="1" smtClean="0"/>
              <a:t>since</a:t>
            </a:r>
            <a:r>
              <a:rPr lang="it-IT" altLang="hu-HU" dirty="0" smtClean="0"/>
              <a:t> </a:t>
            </a:r>
            <a:r>
              <a:rPr lang="it-IT" altLang="hu-HU" dirty="0"/>
              <a:t>1932</a:t>
            </a:r>
            <a:r>
              <a:rPr lang="hu-HU" altLang="hu-HU" dirty="0"/>
              <a:t>.  </a:t>
            </a:r>
            <a:endParaRPr lang="en-GB" altLang="hu-HU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6" y="1627505"/>
            <a:ext cx="3803915" cy="2852936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984745" y="4638283"/>
            <a:ext cx="38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The difference between Venice on screen and in reality might be shocking. Photo: Irimiás, 2014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24167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zövegdoboz 1"/>
          <p:cNvSpPr txBox="1">
            <a:spLocks noChangeArrowheads="1"/>
          </p:cNvSpPr>
          <p:nvPr/>
        </p:nvSpPr>
        <p:spPr bwMode="auto">
          <a:xfrm>
            <a:off x="684213" y="549275"/>
            <a:ext cx="56165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000" b="1" dirty="0" smtClean="0"/>
              <a:t>W</a:t>
            </a:r>
            <a:r>
              <a:rPr lang="en-GB" altLang="hu-HU" sz="2000" b="1" dirty="0" smtClean="0"/>
              <a:t>hat is Film Tourism</a:t>
            </a:r>
            <a:r>
              <a:rPr lang="hu-HU" altLang="hu-HU" sz="2000" b="1" dirty="0" smtClean="0"/>
              <a:t>?</a:t>
            </a:r>
            <a:endParaRPr lang="en-GB" altLang="hu-HU" sz="2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3"/>
          </p:nvPr>
        </p:nvSpPr>
        <p:spPr>
          <a:xfrm>
            <a:off x="684213" y="1124744"/>
            <a:ext cx="7196137" cy="1456532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it-IT" sz="1800" kern="1200" dirty="0"/>
              <a:t>Popular media of the day influences the appeal of travel destinations and </a:t>
            </a:r>
            <a:r>
              <a:rPr lang="en-US" altLang="it-IT" sz="1800" kern="1200" dirty="0" smtClean="0"/>
              <a:t>activities.</a:t>
            </a:r>
            <a:endParaRPr lang="en-US" altLang="it-IT" sz="1800" kern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it-IT" sz="1800" kern="1200" dirty="0"/>
              <a:t>Constructing and reinforcing particular images of film </a:t>
            </a:r>
            <a:r>
              <a:rPr lang="en-US" altLang="it-IT" sz="1800" kern="1200" dirty="0" smtClean="0"/>
              <a:t>destinations (‘markers’).</a:t>
            </a:r>
            <a:endParaRPr lang="en-US" altLang="it-IT" sz="1800" kern="12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it-IT" sz="1800" kern="1200" dirty="0" smtClean="0"/>
              <a:t>By the </a:t>
            </a:r>
            <a:r>
              <a:rPr lang="en-US" altLang="it-IT" sz="1800" kern="1200" dirty="0"/>
              <a:t>mid-20th century film (and later television) </a:t>
            </a:r>
            <a:r>
              <a:rPr lang="en-US" altLang="it-IT" sz="1800" kern="1200" dirty="0" smtClean="0"/>
              <a:t>became the </a:t>
            </a:r>
            <a:r>
              <a:rPr lang="en-US" altLang="it-IT" sz="1800" kern="1200" dirty="0"/>
              <a:t>main mass media </a:t>
            </a:r>
            <a:r>
              <a:rPr lang="en-US" altLang="it-IT" sz="1800" kern="1200" dirty="0" smtClean="0"/>
              <a:t>outlet.</a:t>
            </a:r>
            <a:endParaRPr lang="en-US" altLang="it-IT" sz="1800" kern="1200" dirty="0"/>
          </a:p>
          <a:p>
            <a:pPr>
              <a:defRPr/>
            </a:pP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4311650" y="2647061"/>
            <a:ext cx="4537075" cy="30469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1600" dirty="0" smtClean="0">
                <a:cs typeface="Arial" panose="020B0604020202020204" pitchFamily="34" charset="0"/>
              </a:rPr>
              <a:t>A film </a:t>
            </a:r>
            <a:r>
              <a:rPr lang="it-IT" altLang="it-IT" sz="1600" dirty="0" err="1" smtClean="0">
                <a:cs typeface="Arial" panose="020B0604020202020204" pitchFamily="34" charset="0"/>
              </a:rPr>
              <a:t>tourist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 smtClean="0">
                <a:cs typeface="Arial" panose="020B0604020202020204" pitchFamily="34" charset="0"/>
              </a:rPr>
              <a:t>is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 smtClean="0">
                <a:cs typeface="Arial" panose="020B0604020202020204" pitchFamily="34" charset="0"/>
              </a:rPr>
              <a:t>interested</a:t>
            </a:r>
            <a:r>
              <a:rPr lang="it-IT" altLang="it-IT" sz="1600" dirty="0" smtClean="0">
                <a:cs typeface="Arial" panose="020B0604020202020204" pitchFamily="34" charset="0"/>
              </a:rPr>
              <a:t> in </a:t>
            </a:r>
            <a:r>
              <a:rPr lang="it-IT" altLang="it-IT" sz="1600" dirty="0" err="1" smtClean="0">
                <a:cs typeface="Arial" panose="020B0604020202020204" pitchFamily="34" charset="0"/>
              </a:rPr>
              <a:t>visiting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>
                <a:cs typeface="Arial" panose="020B0604020202020204" pitchFamily="34" charset="0"/>
              </a:rPr>
              <a:t>a </a:t>
            </a:r>
            <a:r>
              <a:rPr lang="it-IT" altLang="it-IT" sz="1600" dirty="0" err="1" smtClean="0">
                <a:cs typeface="Arial" panose="020B0604020202020204" pitchFamily="34" charset="0"/>
              </a:rPr>
              <a:t>filming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 smtClean="0">
                <a:cs typeface="Arial" panose="020B0604020202020204" pitchFamily="34" charset="0"/>
              </a:rPr>
              <a:t>destination</a:t>
            </a:r>
            <a:r>
              <a:rPr lang="it-IT" altLang="it-IT" sz="1600" dirty="0" smtClean="0">
                <a:cs typeface="Arial" panose="020B0604020202020204" pitchFamily="34" charset="0"/>
              </a:rPr>
              <a:t> (</a:t>
            </a:r>
            <a:r>
              <a:rPr lang="it-IT" altLang="it-IT" sz="1600" dirty="0" err="1">
                <a:cs typeface="Arial" panose="020B0604020202020204" pitchFamily="34" charset="0"/>
              </a:rPr>
              <a:t>Beeton</a:t>
            </a:r>
            <a:r>
              <a:rPr lang="it-IT" altLang="it-IT" sz="1600" dirty="0">
                <a:cs typeface="Arial" panose="020B0604020202020204" pitchFamily="34" charset="0"/>
              </a:rPr>
              <a:t>, 2016</a:t>
            </a:r>
            <a:r>
              <a:rPr lang="it-IT" altLang="it-IT" sz="1600" dirty="0" smtClean="0">
                <a:cs typeface="Arial" panose="020B0604020202020204" pitchFamily="34" charset="0"/>
              </a:rPr>
              <a:t>)</a:t>
            </a:r>
            <a:r>
              <a:rPr lang="hu-HU" altLang="it-IT" sz="1600" dirty="0" smtClean="0">
                <a:cs typeface="Arial" panose="020B0604020202020204" pitchFamily="34" charset="0"/>
              </a:rPr>
              <a:t>. </a:t>
            </a:r>
            <a:r>
              <a:rPr lang="it-IT" altLang="it-IT" sz="1600" dirty="0" err="1" smtClean="0">
                <a:cs typeface="Arial" panose="020B0604020202020204" pitchFamily="34" charset="0"/>
              </a:rPr>
              <a:t>Tourist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 smtClean="0">
                <a:cs typeface="Arial" panose="020B0604020202020204" pitchFamily="34" charset="0"/>
              </a:rPr>
              <a:t>segments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 smtClean="0">
                <a:cs typeface="Arial" panose="020B0604020202020204" pitchFamily="34" charset="0"/>
              </a:rPr>
              <a:t>vary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a</a:t>
            </a:r>
            <a:r>
              <a:rPr lang="it-IT" altLang="it-IT" sz="1600" dirty="0" err="1" smtClean="0">
                <a:cs typeface="Arial" panose="020B0604020202020204" pitchFamily="34" charset="0"/>
              </a:rPr>
              <a:t>ccording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>
                <a:cs typeface="Arial" panose="020B0604020202020204" pitchFamily="34" charset="0"/>
              </a:rPr>
              <a:t>to film </a:t>
            </a:r>
            <a:r>
              <a:rPr lang="it-IT" altLang="it-IT" sz="1600" dirty="0" err="1" smtClean="0">
                <a:cs typeface="Arial" panose="020B0604020202020204" pitchFamily="34" charset="0"/>
              </a:rPr>
              <a:t>genres</a:t>
            </a:r>
            <a:r>
              <a:rPr lang="it-IT" altLang="it-IT" sz="1600" dirty="0" smtClean="0">
                <a:cs typeface="Arial" panose="020B0604020202020204" pitchFamily="34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600" dirty="0" smtClean="0">
                <a:cs typeface="Arial" panose="020B0604020202020204" pitchFamily="34" charset="0"/>
              </a:rPr>
              <a:t>Fantasy</a:t>
            </a:r>
            <a:r>
              <a:rPr lang="it-IT" altLang="it-IT" sz="1600" dirty="0">
                <a:cs typeface="Arial" panose="020B0604020202020204" pitchFamily="34" charset="0"/>
              </a:rPr>
              <a:t>, science fiction </a:t>
            </a:r>
            <a:r>
              <a:rPr lang="it-IT" altLang="it-IT" sz="1600" dirty="0" smtClean="0">
                <a:cs typeface="Arial" panose="020B0604020202020204" pitchFamily="34" charset="0"/>
              </a:rPr>
              <a:t>– </a:t>
            </a:r>
            <a:r>
              <a:rPr lang="it-IT" altLang="it-IT" sz="1600" dirty="0" err="1" smtClean="0">
                <a:cs typeface="Arial" panose="020B0604020202020204" pitchFamily="34" charset="0"/>
              </a:rPr>
              <a:t>mainly</a:t>
            </a:r>
            <a:r>
              <a:rPr lang="it-IT" altLang="it-IT" sz="1600" dirty="0" smtClean="0">
                <a:cs typeface="Arial" panose="020B0604020202020204" pitchFamily="34" charset="0"/>
              </a:rPr>
              <a:t> 31</a:t>
            </a:r>
            <a:r>
              <a:rPr lang="it-IT" altLang="it-IT" sz="1600" dirty="0">
                <a:cs typeface="Arial" panose="020B0604020202020204" pitchFamily="34" charset="0"/>
              </a:rPr>
              <a:t>-45 </a:t>
            </a:r>
            <a:r>
              <a:rPr lang="it-IT" altLang="it-IT" sz="1600" dirty="0" err="1" smtClean="0">
                <a:cs typeface="Arial" panose="020B0604020202020204" pitchFamily="34" charset="0"/>
              </a:rPr>
              <a:t>year</a:t>
            </a:r>
            <a:r>
              <a:rPr lang="it-IT" altLang="it-IT" sz="1600" dirty="0" err="1">
                <a:cs typeface="Arial" panose="020B0604020202020204" pitchFamily="34" charset="0"/>
              </a:rPr>
              <a:t>-</a:t>
            </a:r>
            <a:r>
              <a:rPr lang="it-IT" altLang="it-IT" sz="1600" dirty="0" err="1" smtClean="0">
                <a:cs typeface="Arial" panose="020B0604020202020204" pitchFamily="34" charset="0"/>
              </a:rPr>
              <a:t>old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>
                <a:cs typeface="Arial" panose="020B0604020202020204" pitchFamily="34" charset="0"/>
              </a:rPr>
              <a:t>male </a:t>
            </a:r>
            <a:r>
              <a:rPr lang="it-IT" altLang="it-IT" sz="1600" dirty="0" err="1">
                <a:cs typeface="Arial" panose="020B0604020202020204" pitchFamily="34" charset="0"/>
              </a:rPr>
              <a:t>tourists</a:t>
            </a:r>
            <a:r>
              <a:rPr lang="it-IT" altLang="it-IT" sz="1600" dirty="0">
                <a:cs typeface="Arial" panose="020B0604020202020204" pitchFamily="34" charset="0"/>
              </a:rPr>
              <a:t> (</a:t>
            </a:r>
            <a:r>
              <a:rPr lang="it-IT" altLang="it-IT" sz="1600" dirty="0" err="1">
                <a:cs typeface="Arial" panose="020B0604020202020204" pitchFamily="34" charset="0"/>
              </a:rPr>
              <a:t>Reijnders</a:t>
            </a:r>
            <a:r>
              <a:rPr lang="it-IT" altLang="it-IT" sz="1600" dirty="0">
                <a:cs typeface="Arial" panose="020B0604020202020204" pitchFamily="34" charset="0"/>
              </a:rPr>
              <a:t>, 2010, </a:t>
            </a:r>
            <a:r>
              <a:rPr lang="it-IT" altLang="it-IT" sz="1600" dirty="0" err="1">
                <a:cs typeface="Arial" panose="020B0604020202020204" pitchFamily="34" charset="0"/>
              </a:rPr>
              <a:t>Roesch</a:t>
            </a:r>
            <a:r>
              <a:rPr lang="it-IT" altLang="it-IT" sz="1600" dirty="0">
                <a:cs typeface="Arial" panose="020B0604020202020204" pitchFamily="34" charset="0"/>
              </a:rPr>
              <a:t>, 2009) </a:t>
            </a:r>
            <a:endParaRPr lang="hu-HU" altLang="it-IT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cs typeface="Arial" panose="020B0604020202020204" pitchFamily="34" charset="0"/>
              </a:rPr>
              <a:t>Action </a:t>
            </a:r>
            <a:r>
              <a:rPr lang="it-IT" altLang="it-IT" sz="1600" dirty="0" err="1">
                <a:cs typeface="Arial" panose="020B0604020202020204" pitchFamily="34" charset="0"/>
              </a:rPr>
              <a:t>movies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cs typeface="Arial" panose="020B0604020202020204" pitchFamily="34" charset="0"/>
              </a:rPr>
              <a:t>– </a:t>
            </a:r>
            <a:r>
              <a:rPr lang="it-IT" altLang="it-IT" sz="1600" dirty="0" err="1" smtClean="0">
                <a:cs typeface="Arial" panose="020B0604020202020204" pitchFamily="34" charset="0"/>
              </a:rPr>
              <a:t>mainly</a:t>
            </a:r>
            <a:r>
              <a:rPr lang="it-IT" altLang="it-IT" sz="1600" dirty="0" smtClean="0">
                <a:cs typeface="Arial" panose="020B0604020202020204" pitchFamily="34" charset="0"/>
              </a:rPr>
              <a:t> male </a:t>
            </a:r>
            <a:r>
              <a:rPr lang="it-IT" altLang="it-IT" sz="1600" dirty="0" err="1">
                <a:cs typeface="Arial" panose="020B0604020202020204" pitchFamily="34" charset="0"/>
              </a:rPr>
              <a:t>tourists</a:t>
            </a:r>
            <a:endParaRPr lang="it-IT" altLang="it-IT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600" dirty="0" err="1">
                <a:cs typeface="Arial" panose="020B0604020202020204" pitchFamily="34" charset="0"/>
              </a:rPr>
              <a:t>Romantic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movies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cs typeface="Arial" panose="020B0604020202020204" pitchFamily="34" charset="0"/>
              </a:rPr>
              <a:t>– </a:t>
            </a:r>
            <a:r>
              <a:rPr lang="it-IT" altLang="it-IT" sz="1600" dirty="0" err="1" smtClean="0">
                <a:cs typeface="Arial" panose="020B0604020202020204" pitchFamily="34" charset="0"/>
              </a:rPr>
              <a:t>mainly</a:t>
            </a:r>
            <a:r>
              <a:rPr lang="it-IT" altLang="it-IT" sz="1600" dirty="0" smtClean="0">
                <a:cs typeface="Arial" panose="020B0604020202020204" pitchFamily="34" charset="0"/>
              </a:rPr>
              <a:t> 20</a:t>
            </a:r>
            <a:r>
              <a:rPr lang="it-IT" altLang="it-IT" sz="1600" dirty="0">
                <a:cs typeface="Arial" panose="020B0604020202020204" pitchFamily="34" charset="0"/>
              </a:rPr>
              <a:t>-35 </a:t>
            </a:r>
            <a:r>
              <a:rPr lang="it-IT" altLang="it-IT" sz="1600" dirty="0" err="1" smtClean="0">
                <a:cs typeface="Arial" panose="020B0604020202020204" pitchFamily="34" charset="0"/>
              </a:rPr>
              <a:t>year-old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 smtClean="0">
                <a:cs typeface="Arial" panose="020B0604020202020204" pitchFamily="34" charset="0"/>
              </a:rPr>
              <a:t>female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tourists</a:t>
            </a:r>
            <a:r>
              <a:rPr lang="it-IT" altLang="it-IT" sz="1600" dirty="0">
                <a:cs typeface="Arial" panose="020B0604020202020204" pitchFamily="34" charset="0"/>
              </a:rPr>
              <a:t> (</a:t>
            </a:r>
            <a:r>
              <a:rPr lang="it-IT" altLang="it-IT" sz="1600" dirty="0" err="1">
                <a:cs typeface="Arial" panose="020B0604020202020204" pitchFamily="34" charset="0"/>
              </a:rPr>
              <a:t>Iwashita</a:t>
            </a:r>
            <a:r>
              <a:rPr lang="it-IT" altLang="it-IT" sz="1600" dirty="0">
                <a:cs typeface="Arial" panose="020B0604020202020204" pitchFamily="34" charset="0"/>
              </a:rPr>
              <a:t>, 2006)</a:t>
            </a:r>
            <a:endParaRPr lang="hu-HU" altLang="it-IT" sz="1600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it-IT" altLang="it-IT" sz="1600" dirty="0">
                <a:cs typeface="Arial" panose="020B0604020202020204" pitchFamily="34" charset="0"/>
              </a:rPr>
              <a:t>Cartoons and </a:t>
            </a:r>
            <a:r>
              <a:rPr lang="it-IT" altLang="it-IT" sz="1600" dirty="0" err="1" smtClean="0">
                <a:cs typeface="Arial" panose="020B0604020202020204" pitchFamily="34" charset="0"/>
              </a:rPr>
              <a:t>animated</a:t>
            </a:r>
            <a:r>
              <a:rPr lang="it-IT" altLang="it-IT" sz="1600" dirty="0" smtClean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movies</a:t>
            </a:r>
            <a:r>
              <a:rPr lang="it-IT" altLang="it-IT" sz="1600" dirty="0">
                <a:cs typeface="Arial" panose="020B0604020202020204" pitchFamily="34" charset="0"/>
              </a:rPr>
              <a:t>, </a:t>
            </a:r>
            <a:r>
              <a:rPr lang="it-IT" altLang="it-IT" sz="1600" dirty="0" err="1" smtClean="0">
                <a:cs typeface="Arial" panose="020B0604020202020204" pitchFamily="34" charset="0"/>
              </a:rPr>
              <a:t>children’s</a:t>
            </a:r>
            <a:r>
              <a:rPr lang="it-IT" altLang="it-IT" sz="1600" dirty="0" smtClean="0">
                <a:cs typeface="Arial" panose="020B0604020202020204" pitchFamily="34" charset="0"/>
              </a:rPr>
              <a:t> TV </a:t>
            </a:r>
            <a:r>
              <a:rPr lang="it-IT" altLang="it-IT" sz="1600" dirty="0" err="1">
                <a:cs typeface="Arial" panose="020B0604020202020204" pitchFamily="34" charset="0"/>
              </a:rPr>
              <a:t>programmes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smtClean="0">
                <a:cs typeface="Arial" panose="020B0604020202020204" pitchFamily="34" charset="0"/>
              </a:rPr>
              <a:t>– </a:t>
            </a:r>
            <a:r>
              <a:rPr lang="it-IT" altLang="it-IT" sz="1600" dirty="0">
                <a:cs typeface="Arial" panose="020B0604020202020204" pitchFamily="34" charset="0"/>
              </a:rPr>
              <a:t>families with </a:t>
            </a:r>
            <a:r>
              <a:rPr lang="it-IT" altLang="it-IT" sz="1600" dirty="0" err="1">
                <a:cs typeface="Arial" panose="020B0604020202020204" pitchFamily="34" charset="0"/>
              </a:rPr>
              <a:t>young</a:t>
            </a:r>
            <a:r>
              <a:rPr lang="it-IT" altLang="it-IT" sz="1600" dirty="0">
                <a:cs typeface="Arial" panose="020B0604020202020204" pitchFamily="34" charset="0"/>
              </a:rPr>
              <a:t> </a:t>
            </a:r>
            <a:r>
              <a:rPr lang="it-IT" altLang="it-IT" sz="1600" dirty="0" err="1">
                <a:cs typeface="Arial" panose="020B0604020202020204" pitchFamily="34" charset="0"/>
              </a:rPr>
              <a:t>children</a:t>
            </a:r>
            <a:r>
              <a:rPr lang="it-IT" altLang="it-IT" sz="1600" dirty="0">
                <a:cs typeface="Arial" panose="020B0604020202020204" pitchFamily="34" charset="0"/>
              </a:rPr>
              <a:t> (</a:t>
            </a:r>
            <a:r>
              <a:rPr lang="it-IT" altLang="it-IT" sz="1600" dirty="0" err="1">
                <a:cs typeface="Arial" panose="020B0604020202020204" pitchFamily="34" charset="0"/>
              </a:rPr>
              <a:t>Connell</a:t>
            </a:r>
            <a:r>
              <a:rPr lang="it-IT" altLang="it-IT" sz="1600" dirty="0">
                <a:cs typeface="Arial" panose="020B0604020202020204" pitchFamily="34" charset="0"/>
              </a:rPr>
              <a:t>, 2005, 2009)</a:t>
            </a:r>
          </a:p>
          <a:p>
            <a:pPr>
              <a:defRPr/>
            </a:pPr>
            <a:endParaRPr lang="it-IT" sz="1600" dirty="0"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684213" y="5047718"/>
            <a:ext cx="3669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Lake Braies in North Italy, famous location of </a:t>
            </a:r>
            <a:r>
              <a:rPr lang="hu-HU" sz="1200" dirty="0" smtClean="0"/>
              <a:t>the television </a:t>
            </a:r>
            <a:r>
              <a:rPr lang="hu-HU" sz="1200" dirty="0"/>
              <a:t>series </a:t>
            </a:r>
            <a:r>
              <a:rPr lang="hu-HU" sz="1200" i="1" dirty="0"/>
              <a:t>Un passo dal cielo  </a:t>
            </a:r>
            <a:r>
              <a:rPr lang="hu-HU" sz="1200" dirty="0"/>
              <a:t>visited by film tourists. Photo: Irimiás, 2016</a:t>
            </a:r>
            <a:endParaRPr lang="it-IT" sz="1200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9" y="2852936"/>
            <a:ext cx="3197223" cy="213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zövegdoboz 3"/>
          <p:cNvSpPr txBox="1">
            <a:spLocks noChangeArrowheads="1"/>
          </p:cNvSpPr>
          <p:nvPr/>
        </p:nvSpPr>
        <p:spPr bwMode="auto">
          <a:xfrm>
            <a:off x="611188" y="549275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000" b="1" dirty="0" smtClean="0"/>
              <a:t>F</a:t>
            </a:r>
            <a:r>
              <a:rPr lang="en-GB" altLang="hu-HU" sz="2000" b="1" dirty="0" err="1" smtClean="0"/>
              <a:t>ilm</a:t>
            </a:r>
            <a:r>
              <a:rPr lang="en-GB" altLang="hu-HU" sz="2000" b="1" dirty="0" smtClean="0"/>
              <a:t> as a Tool of City Marketing</a:t>
            </a:r>
            <a:r>
              <a:rPr lang="hu-HU" altLang="hu-HU" sz="2000" b="1" dirty="0" smtClean="0"/>
              <a:t> </a:t>
            </a:r>
            <a:endParaRPr lang="hu-HU" altLang="hu-HU" sz="2000" b="1" dirty="0"/>
          </a:p>
        </p:txBody>
      </p:sp>
      <p:sp>
        <p:nvSpPr>
          <p:cNvPr id="6149" name="Szövegdoboz 5"/>
          <p:cNvSpPr txBox="1">
            <a:spLocks noChangeArrowheads="1"/>
          </p:cNvSpPr>
          <p:nvPr/>
        </p:nvSpPr>
        <p:spPr bwMode="auto">
          <a:xfrm>
            <a:off x="587569" y="1234157"/>
            <a:ext cx="42004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1600" dirty="0"/>
              <a:t>Woody </a:t>
            </a:r>
            <a:r>
              <a:rPr lang="hu-HU" altLang="hu-HU" sz="1600" dirty="0" smtClean="0"/>
              <a:t>Allen has directed films which have boosted international tourism in already well-known tourism </a:t>
            </a:r>
            <a:r>
              <a:rPr lang="it-IT" altLang="hu-HU" sz="1600" dirty="0" err="1" smtClean="0"/>
              <a:t>destinations</a:t>
            </a:r>
            <a:r>
              <a:rPr lang="it-IT" altLang="hu-HU" sz="1600" dirty="0" smtClean="0"/>
              <a:t>, </a:t>
            </a:r>
            <a:r>
              <a:rPr lang="it-IT" altLang="hu-HU" sz="1600" dirty="0" err="1"/>
              <a:t>such</a:t>
            </a:r>
            <a:r>
              <a:rPr lang="it-IT" altLang="hu-HU" sz="1600" dirty="0"/>
              <a:t> </a:t>
            </a:r>
            <a:r>
              <a:rPr lang="it-IT" altLang="hu-HU" sz="1600" dirty="0" err="1"/>
              <a:t>as</a:t>
            </a:r>
            <a:r>
              <a:rPr lang="it-IT" altLang="hu-HU" sz="1600" dirty="0"/>
              <a:t> </a:t>
            </a:r>
            <a:r>
              <a:rPr lang="hu-HU" altLang="hu-HU" sz="1600" dirty="0"/>
              <a:t>Barcelona</a:t>
            </a:r>
            <a:r>
              <a:rPr lang="it-IT" altLang="hu-HU" sz="1600" dirty="0"/>
              <a:t> or Rome</a:t>
            </a:r>
            <a:r>
              <a:rPr lang="hu-HU" altLang="hu-HU" dirty="0"/>
              <a:t>. </a:t>
            </a:r>
            <a:endParaRPr lang="en-GB" altLang="hu-HU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8" y="2564903"/>
            <a:ext cx="3287636" cy="246572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65348" y="5170473"/>
            <a:ext cx="3290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/>
              <a:t>View of Barcelona from the Sagrada Familia. Photo: Irimiás, 2015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354836"/>
            <a:ext cx="4013691" cy="3010268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766261" y="4488595"/>
            <a:ext cx="3996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The overcrowded </a:t>
            </a:r>
            <a:r>
              <a:rPr lang="hu-HU" sz="1200" dirty="0"/>
              <a:t>Parc Güell in </a:t>
            </a:r>
            <a:r>
              <a:rPr lang="hu-HU" sz="1200" dirty="0" smtClean="0"/>
              <a:t>Barcelona </a:t>
            </a:r>
            <a:r>
              <a:rPr lang="hu-HU" sz="1200" dirty="0"/>
              <a:t>is less romantic than in Woody Allen</a:t>
            </a:r>
            <a:r>
              <a:rPr lang="it-IT" sz="1200" dirty="0"/>
              <a:t>’s </a:t>
            </a:r>
            <a:r>
              <a:rPr lang="it-IT" sz="1200" i="1" dirty="0" err="1"/>
              <a:t>Vicky</a:t>
            </a:r>
            <a:r>
              <a:rPr lang="it-IT" sz="1200" i="1" dirty="0"/>
              <a:t> </a:t>
            </a:r>
            <a:r>
              <a:rPr lang="it-IT" sz="1200" i="1" dirty="0" smtClean="0"/>
              <a:t>Cristina </a:t>
            </a:r>
            <a:r>
              <a:rPr lang="it-IT" sz="1200" i="1" dirty="0" err="1"/>
              <a:t>Barcelona</a:t>
            </a:r>
            <a:r>
              <a:rPr lang="it-IT" sz="1200" dirty="0"/>
              <a:t>. Photo: </a:t>
            </a:r>
            <a:r>
              <a:rPr lang="hu-HU" sz="1200" dirty="0"/>
              <a:t>Irimiás, 2015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1599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zövegdoboz 3"/>
          <p:cNvSpPr txBox="1">
            <a:spLocks noChangeArrowheads="1"/>
          </p:cNvSpPr>
          <p:nvPr/>
        </p:nvSpPr>
        <p:spPr bwMode="auto">
          <a:xfrm>
            <a:off x="971600" y="620713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000" b="1" dirty="0" smtClean="0"/>
              <a:t>F</a:t>
            </a:r>
            <a:r>
              <a:rPr lang="en-GB" altLang="hu-HU" sz="2000" b="1" dirty="0" err="1" smtClean="0"/>
              <a:t>ilm</a:t>
            </a:r>
            <a:r>
              <a:rPr lang="en-GB" altLang="hu-HU" sz="2000" b="1" dirty="0" smtClean="0"/>
              <a:t>: Fact and Fiction</a:t>
            </a:r>
            <a:endParaRPr lang="hu-HU" altLang="hu-HU" sz="2000" b="1" dirty="0"/>
          </a:p>
        </p:txBody>
      </p:sp>
      <p:sp>
        <p:nvSpPr>
          <p:cNvPr id="7172" name="Szövegdoboz 3"/>
          <p:cNvSpPr txBox="1">
            <a:spLocks noChangeArrowheads="1"/>
          </p:cNvSpPr>
          <p:nvPr/>
        </p:nvSpPr>
        <p:spPr bwMode="auto">
          <a:xfrm>
            <a:off x="971600" y="2060575"/>
            <a:ext cx="77040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i="1" dirty="0"/>
              <a:t>Mamma Mia </a:t>
            </a:r>
            <a:r>
              <a:rPr lang="hu-HU" altLang="hu-HU" dirty="0"/>
              <a:t>contributed to </a:t>
            </a:r>
            <a:r>
              <a:rPr lang="hu-HU" altLang="hu-HU" dirty="0" smtClean="0"/>
              <a:t>the development of tourism </a:t>
            </a:r>
            <a:r>
              <a:rPr lang="it-IT" altLang="hu-HU" dirty="0"/>
              <a:t>in </a:t>
            </a:r>
            <a:r>
              <a:rPr lang="it-IT" altLang="hu-HU" dirty="0" err="1"/>
              <a:t>Skopelos</a:t>
            </a:r>
            <a:r>
              <a:rPr lang="it-IT" altLang="hu-HU" dirty="0"/>
              <a:t>, </a:t>
            </a:r>
            <a:r>
              <a:rPr lang="hu-HU" altLang="hu-HU" dirty="0"/>
              <a:t>Greece. </a:t>
            </a:r>
            <a:r>
              <a:rPr lang="it-IT" altLang="hu-HU" dirty="0" err="1"/>
              <a:t>Many</a:t>
            </a:r>
            <a:r>
              <a:rPr lang="it-IT" altLang="hu-HU" dirty="0"/>
              <a:t> </a:t>
            </a:r>
            <a:r>
              <a:rPr lang="hu-HU" altLang="hu-HU" dirty="0"/>
              <a:t>love</a:t>
            </a:r>
            <a:r>
              <a:rPr lang="it-IT" altLang="hu-HU" dirty="0"/>
              <a:t>-</a:t>
            </a:r>
            <a:r>
              <a:rPr lang="hu-HU" altLang="hu-HU" dirty="0"/>
              <a:t>seekers hoped to </a:t>
            </a:r>
            <a:r>
              <a:rPr lang="it-IT" altLang="hu-HU" dirty="0" err="1" smtClean="0"/>
              <a:t>find</a:t>
            </a:r>
            <a:r>
              <a:rPr lang="it-IT" altLang="hu-HU" dirty="0" smtClean="0"/>
              <a:t> </a:t>
            </a:r>
            <a:r>
              <a:rPr lang="hu-HU" altLang="hu-HU" dirty="0" smtClean="0"/>
              <a:t>true </a:t>
            </a:r>
            <a:r>
              <a:rPr lang="hu-HU" altLang="hu-HU" dirty="0"/>
              <a:t>love </a:t>
            </a:r>
            <a:r>
              <a:rPr lang="hu-HU" altLang="hu-HU" dirty="0" smtClean="0"/>
              <a:t>on </a:t>
            </a:r>
            <a:r>
              <a:rPr lang="hu-HU" altLang="hu-HU" dirty="0"/>
              <a:t>every Greek </a:t>
            </a:r>
            <a:r>
              <a:rPr lang="hu-HU" altLang="hu-HU" dirty="0" smtClean="0"/>
              <a:t>island.</a:t>
            </a:r>
            <a:endParaRPr lang="it-IT" altLang="hu-HU" dirty="0"/>
          </a:p>
          <a:p>
            <a:pPr eaLnBrk="1" hangingPunct="1"/>
            <a:endParaRPr lang="it-IT" altLang="hu-HU" dirty="0"/>
          </a:p>
          <a:p>
            <a:r>
              <a:rPr lang="it-IT" altLang="hu-HU" dirty="0" err="1" smtClean="0"/>
              <a:t>However</a:t>
            </a:r>
            <a:r>
              <a:rPr lang="it-IT" altLang="hu-HU" dirty="0" smtClean="0"/>
              <a:t>, </a:t>
            </a:r>
            <a:r>
              <a:rPr lang="it-IT" altLang="hu-HU" dirty="0" err="1" smtClean="0"/>
              <a:t>hundreds</a:t>
            </a:r>
            <a:r>
              <a:rPr lang="hu-HU" altLang="hu-HU" dirty="0" smtClean="0"/>
              <a:t> </a:t>
            </a:r>
            <a:r>
              <a:rPr lang="hu-HU" altLang="hu-HU" dirty="0"/>
              <a:t>of </a:t>
            </a:r>
            <a:r>
              <a:rPr lang="it-IT" altLang="hu-HU" dirty="0" err="1" smtClean="0"/>
              <a:t>wedding</a:t>
            </a:r>
            <a:r>
              <a:rPr lang="it-IT" altLang="hu-HU" dirty="0" smtClean="0"/>
              <a:t> </a:t>
            </a:r>
            <a:r>
              <a:rPr lang="hu-HU" altLang="hu-HU" dirty="0" smtClean="0"/>
              <a:t>tourists to the island of Skopelos </a:t>
            </a:r>
            <a:r>
              <a:rPr lang="hu-HU" altLang="hu-HU" dirty="0"/>
              <a:t>were disillusioned </a:t>
            </a:r>
            <a:r>
              <a:rPr lang="hu-HU" altLang="hu-HU" dirty="0" smtClean="0"/>
              <a:t>when </a:t>
            </a:r>
            <a:r>
              <a:rPr lang="hu-HU" altLang="hu-HU" dirty="0"/>
              <a:t>they </a:t>
            </a:r>
            <a:r>
              <a:rPr lang="hu-HU" altLang="hu-HU" dirty="0" smtClean="0"/>
              <a:t>realized </a:t>
            </a:r>
            <a:r>
              <a:rPr lang="hu-HU" altLang="hu-HU" dirty="0"/>
              <a:t>that</a:t>
            </a:r>
            <a:r>
              <a:rPr lang="it-IT" altLang="hu-HU" dirty="0"/>
              <a:t> </a:t>
            </a:r>
            <a:r>
              <a:rPr lang="en-US" altLang="it-IT" dirty="0"/>
              <a:t>only Greek orthodox </a:t>
            </a:r>
            <a:r>
              <a:rPr lang="en-US" altLang="it-IT" dirty="0" smtClean="0"/>
              <a:t>couples could marry </a:t>
            </a:r>
            <a:r>
              <a:rPr lang="it-IT" altLang="hu-HU" dirty="0" smtClean="0"/>
              <a:t>in </a:t>
            </a:r>
            <a:r>
              <a:rPr lang="en-US" altLang="hu-HU" dirty="0" smtClean="0"/>
              <a:t>t</a:t>
            </a:r>
            <a:r>
              <a:rPr lang="en-US" altLang="it-IT" dirty="0" smtClean="0"/>
              <a:t>he </a:t>
            </a:r>
            <a:r>
              <a:rPr lang="en-US" altLang="it-IT" dirty="0"/>
              <a:t>church of </a:t>
            </a:r>
            <a:r>
              <a:rPr lang="en-US" altLang="it-IT" dirty="0" err="1"/>
              <a:t>Agios</a:t>
            </a:r>
            <a:r>
              <a:rPr lang="en-US" altLang="it-IT" dirty="0"/>
              <a:t> </a:t>
            </a:r>
            <a:r>
              <a:rPr lang="en-US" altLang="it-IT" dirty="0" err="1"/>
              <a:t>Ioannis</a:t>
            </a:r>
            <a:r>
              <a:rPr lang="en-US" altLang="it-IT" dirty="0"/>
              <a:t> </a:t>
            </a:r>
            <a:r>
              <a:rPr lang="en-US" altLang="it-IT" dirty="0" err="1" smtClean="0"/>
              <a:t>Kastri</a:t>
            </a:r>
            <a:r>
              <a:rPr lang="en-US" altLang="it-IT" dirty="0" smtClean="0"/>
              <a:t>.</a:t>
            </a:r>
            <a:endParaRPr lang="en-US" altLang="it-IT" dirty="0"/>
          </a:p>
          <a:p>
            <a:pPr eaLnBrk="1" hangingPunct="1"/>
            <a:r>
              <a:rPr lang="hu-HU" altLang="hu-HU" dirty="0"/>
              <a:t> </a:t>
            </a:r>
            <a:endParaRPr lang="en-GB" altLang="hu-HU" dirty="0"/>
          </a:p>
        </p:txBody>
      </p:sp>
    </p:spTree>
    <p:extLst>
      <p:ext uri="{BB962C8B-B14F-4D97-AF65-F5344CB8AC3E}">
        <p14:creationId xmlns:p14="http://schemas.microsoft.com/office/powerpoint/2010/main" val="293517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zövegdoboz 3"/>
          <p:cNvSpPr txBox="1">
            <a:spLocks noChangeArrowheads="1"/>
          </p:cNvSpPr>
          <p:nvPr/>
        </p:nvSpPr>
        <p:spPr bwMode="auto">
          <a:xfrm>
            <a:off x="179388" y="620713"/>
            <a:ext cx="6624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hu-HU" altLang="hu-HU" sz="2000" b="1"/>
              <a:t>DISAPPOINTMENT IN TOURISM: THE REASONS</a:t>
            </a:r>
          </a:p>
        </p:txBody>
      </p:sp>
      <p:sp>
        <p:nvSpPr>
          <p:cNvPr id="8195" name="Szövegdoboz 3"/>
          <p:cNvSpPr txBox="1">
            <a:spLocks noChangeArrowheads="1"/>
          </p:cNvSpPr>
          <p:nvPr/>
        </p:nvSpPr>
        <p:spPr bwMode="auto">
          <a:xfrm>
            <a:off x="214283" y="1785926"/>
            <a:ext cx="2053462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altLang="hu-HU" dirty="0" smtClean="0"/>
              <a:t>In most cases, travel </a:t>
            </a:r>
            <a:r>
              <a:rPr lang="it-IT" altLang="hu-HU" dirty="0" err="1" smtClean="0"/>
              <a:t>represents</a:t>
            </a:r>
            <a:r>
              <a:rPr lang="hu-HU" altLang="hu-HU" dirty="0" smtClean="0"/>
              <a:t> </a:t>
            </a:r>
            <a:r>
              <a:rPr lang="hu-HU" altLang="hu-HU" dirty="0"/>
              <a:t>an opportunity to </a:t>
            </a:r>
            <a:r>
              <a:rPr lang="it-IT" altLang="hu-HU" dirty="0" err="1" smtClean="0"/>
              <a:t>make</a:t>
            </a:r>
            <a:r>
              <a:rPr lang="it-IT" altLang="hu-HU" dirty="0"/>
              <a:t> </a:t>
            </a:r>
            <a:r>
              <a:rPr lang="it-IT" altLang="hu-HU" dirty="0" smtClean="0"/>
              <a:t>travellers’</a:t>
            </a:r>
            <a:r>
              <a:rPr lang="hu-HU" altLang="hu-HU" dirty="0" smtClean="0"/>
              <a:t> </a:t>
            </a:r>
            <a:r>
              <a:rPr lang="hu-HU" altLang="hu-HU" dirty="0"/>
              <a:t>dreams </a:t>
            </a:r>
            <a:r>
              <a:rPr lang="it-IT" altLang="hu-HU" dirty="0"/>
              <a:t>come true</a:t>
            </a:r>
            <a:r>
              <a:rPr lang="hu-HU" altLang="hu-HU" dirty="0"/>
              <a:t>. </a:t>
            </a:r>
            <a:r>
              <a:rPr lang="it-IT" altLang="hu-HU" dirty="0"/>
              <a:t>But if their high expectations do not </a:t>
            </a:r>
            <a:r>
              <a:rPr lang="it-IT" altLang="hu-HU" dirty="0" err="1"/>
              <a:t>meet</a:t>
            </a:r>
            <a:r>
              <a:rPr lang="it-IT" altLang="hu-HU" dirty="0"/>
              <a:t> </a:t>
            </a:r>
            <a:r>
              <a:rPr lang="it-IT" altLang="hu-HU" dirty="0" smtClean="0"/>
              <a:t>reality, </a:t>
            </a:r>
            <a:r>
              <a:rPr lang="it-IT" altLang="hu-HU" dirty="0"/>
              <a:t>disappointment may occur. </a:t>
            </a:r>
            <a:endParaRPr lang="en-GB" altLang="hu-HU" dirty="0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928670"/>
            <a:ext cx="6715140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9006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Koc theme</Template>
  <TotalTime>2306</TotalTime>
  <Words>797</Words>
  <Application>Microsoft Office PowerPoint</Application>
  <PresentationFormat>On-screen Show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Theme1</vt:lpstr>
      <vt:lpstr>Service Failures and Recovery in Tourism and Hospitality: A Practical Manual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Christina</dc:creator>
  <cp:lastModifiedBy>Tim Kapp</cp:lastModifiedBy>
  <cp:revision>288</cp:revision>
  <dcterms:created xsi:type="dcterms:W3CDTF">2013-10-09T04:47:54Z</dcterms:created>
  <dcterms:modified xsi:type="dcterms:W3CDTF">2017-10-11T11:47:12Z</dcterms:modified>
</cp:coreProperties>
</file>