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78" r:id="rId3"/>
    <p:sldId id="263" r:id="rId4"/>
    <p:sldId id="279" r:id="rId5"/>
    <p:sldId id="284" r:id="rId6"/>
    <p:sldId id="280" r:id="rId7"/>
    <p:sldId id="275" r:id="rId8"/>
    <p:sldId id="283" r:id="rId9"/>
    <p:sldId id="282" r:id="rId10"/>
    <p:sldId id="285" r:id="rId11"/>
    <p:sldId id="286" r:id="rId12"/>
    <p:sldId id="288" r:id="rId13"/>
    <p:sldId id="287" r:id="rId14"/>
    <p:sldId id="289" r:id="rId15"/>
    <p:sldId id="290" r:id="rId16"/>
    <p:sldId id="29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C46E"/>
    <a:srgbClr val="CAADD9"/>
    <a:srgbClr val="8CBAEB"/>
    <a:srgbClr val="FFD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56" autoAdjust="0"/>
    <p:restoredTop sz="94660"/>
  </p:normalViewPr>
  <p:slideViewPr>
    <p:cSldViewPr snapToGrid="0" snapToObjects="1">
      <p:cViewPr>
        <p:scale>
          <a:sx n="90" d="100"/>
          <a:sy n="90" d="100"/>
        </p:scale>
        <p:origin x="-84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8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27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60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tcom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311263" y="1232519"/>
            <a:ext cx="7199855" cy="442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11275" y="1782763"/>
            <a:ext cx="7199313" cy="42973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02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71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12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92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1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0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6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30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47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47779-7121-E14C-99F9-3B68B3D2C6C2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7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actical Tourism Research PP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075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222560"/>
            <a:ext cx="8458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 smtClean="0">
                <a:latin typeface="Arial"/>
                <a:cs typeface="Arial"/>
              </a:rPr>
              <a:t>Practical </a:t>
            </a:r>
            <a:r>
              <a:rPr lang="en-US" sz="4800" dirty="0" smtClean="0">
                <a:latin typeface="Arial"/>
                <a:cs typeface="Arial"/>
              </a:rPr>
              <a:t>Tourism </a:t>
            </a:r>
          </a:p>
          <a:p>
            <a:pPr algn="r"/>
            <a:r>
              <a:rPr lang="en-US" sz="4800" dirty="0" smtClean="0">
                <a:latin typeface="Arial"/>
                <a:cs typeface="Arial"/>
              </a:rPr>
              <a:t>Research</a:t>
            </a:r>
          </a:p>
          <a:p>
            <a:pPr algn="r"/>
            <a:r>
              <a:rPr lang="en-US" sz="2800" dirty="0">
                <a:latin typeface="Arial"/>
                <a:cs typeface="Arial"/>
              </a:rPr>
              <a:t>2</a:t>
            </a:r>
            <a:r>
              <a:rPr lang="en-US" sz="2800" baseline="30000" dirty="0">
                <a:latin typeface="Arial"/>
                <a:cs typeface="Arial"/>
              </a:rPr>
              <a:t>nd</a:t>
            </a:r>
            <a:r>
              <a:rPr lang="en-US" sz="2800" dirty="0">
                <a:latin typeface="Arial"/>
                <a:cs typeface="Arial"/>
              </a:rPr>
              <a:t> Edition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0922" y="3936225"/>
            <a:ext cx="4687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 smtClean="0">
                <a:solidFill>
                  <a:srgbClr val="000000"/>
                </a:solidFill>
                <a:latin typeface="Arial"/>
                <a:cs typeface="Arial"/>
              </a:rPr>
              <a:t>STEPHEN </a:t>
            </a:r>
            <a:r>
              <a:rPr lang="nl-NL" dirty="0" smtClean="0">
                <a:solidFill>
                  <a:srgbClr val="000000"/>
                </a:solidFill>
                <a:latin typeface="Arial"/>
                <a:cs typeface="Arial"/>
              </a:rPr>
              <a:t>L.J</a:t>
            </a:r>
            <a:r>
              <a:rPr lang="nl-NL" dirty="0" smtClean="0">
                <a:solidFill>
                  <a:srgbClr val="000000"/>
                </a:solidFill>
                <a:latin typeface="Arial"/>
                <a:cs typeface="Arial"/>
              </a:rPr>
              <a:t>. SMITH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45994" y="6134373"/>
            <a:ext cx="2598006" cy="339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Myriad Pro"/>
                <a:cs typeface="Myriad Pro"/>
              </a:rPr>
              <a:t>COMPLEMENTARY </a:t>
            </a:r>
            <a:r>
              <a:rPr lang="en-US" sz="1000" dirty="0" smtClean="0">
                <a:solidFill>
                  <a:srgbClr val="000000"/>
                </a:solidFill>
                <a:latin typeface="Myriad Pro"/>
                <a:cs typeface="Myriad Pro"/>
              </a:rPr>
              <a:t>TEACHING MATERIALS</a:t>
            </a:r>
            <a:endParaRPr lang="en-US" sz="1000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</a:t>
            </a:r>
            <a:r>
              <a:rPr lang="en-US" sz="1700" spc="300" dirty="0" smtClean="0">
                <a:latin typeface="Myriad Pro"/>
                <a:cs typeface="Myriad Pro"/>
              </a:rPr>
              <a:t>TEXTS</a:t>
            </a:r>
            <a:endParaRPr lang="en-US" sz="1700" spc="300" dirty="0">
              <a:latin typeface="Myriad Pro"/>
              <a:cs typeface="Myriad Pro"/>
            </a:endParaRPr>
          </a:p>
        </p:txBody>
      </p:sp>
      <p:pic>
        <p:nvPicPr>
          <p:cNvPr id="4" name="Picture 3" descr="CABI Logo_NEW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28" y="5267255"/>
            <a:ext cx="1795272" cy="52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9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</a:t>
            </a:r>
            <a:r>
              <a:rPr lang="en-US" sz="1700" spc="300" dirty="0" smtClean="0">
                <a:latin typeface="Myriad Pro"/>
                <a:cs typeface="Myriad Pro"/>
              </a:rPr>
              <a:t>TEXTS</a:t>
            </a:r>
            <a:endParaRPr lang="en-US" sz="1700" spc="300" dirty="0">
              <a:latin typeface="Myriad Pro"/>
              <a:cs typeface="Myriad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Types of questions – 4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437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/>
              </a:rPr>
              <a:t>Open-ended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Disadvantages</a:t>
            </a:r>
            <a:endParaRPr lang="en-CA" altLang="en-US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Difficult </a:t>
            </a:r>
            <a:r>
              <a:rPr lang="en-CA" altLang="en-US" sz="2400" dirty="0"/>
              <a:t>to </a:t>
            </a:r>
            <a:r>
              <a:rPr lang="en-CA" altLang="en-US" sz="2400" dirty="0" smtClean="0"/>
              <a:t>code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Potential for negative interactions with interviewer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May generate only </a:t>
            </a:r>
            <a:r>
              <a:rPr lang="en-CA" altLang="en-US" sz="2400" dirty="0" smtClean="0"/>
              <a:t>socially correct </a:t>
            </a:r>
            <a:r>
              <a:rPr lang="en-CA" altLang="en-US" sz="2400" dirty="0" smtClean="0"/>
              <a:t>answers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Can be difficult to </a:t>
            </a:r>
            <a:r>
              <a:rPr lang="en-CA" altLang="en-US" sz="2400" dirty="0" smtClean="0"/>
              <a:t>analyse </a:t>
            </a:r>
            <a:r>
              <a:rPr lang="en-CA" altLang="en-US" sz="2400" dirty="0" smtClean="0"/>
              <a:t>statistically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Risk of confirmation bias in developing codes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Risk of narrative fallacy in interpreting answers</a:t>
            </a:r>
            <a:endParaRPr lang="en-CA" altLang="en-US" sz="2400" dirty="0"/>
          </a:p>
          <a:p>
            <a:pPr lvl="1">
              <a:spcBef>
                <a:spcPct val="60000"/>
              </a:spcBef>
            </a:pPr>
            <a:endParaRPr lang="en-US" sz="2400" dirty="0" smtClean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7</a:t>
            </a:r>
            <a:endParaRPr lang="en-US" sz="2200" b="1" dirty="0" smtClean="0">
              <a:solidFill>
                <a:srgbClr val="8CBAEB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019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</a:t>
            </a:r>
            <a:r>
              <a:rPr lang="en-US" sz="1700" spc="300" dirty="0" smtClean="0">
                <a:latin typeface="Myriad Pro"/>
                <a:cs typeface="Myriad Pro"/>
              </a:rPr>
              <a:t>TEXTS</a:t>
            </a:r>
            <a:endParaRPr lang="en-US" sz="1700" spc="300" dirty="0">
              <a:latin typeface="Myriad Pro"/>
              <a:cs typeface="Myriad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General structure for questionnaires – 1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Title, maybe a logo from agency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Introduction 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Purpose and importance of questionnaire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Assurances of confidentiality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Special instructions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How long it will likely take to complete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Initial questions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Usually simple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Screening questions, if needed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8</a:t>
            </a:r>
            <a:endParaRPr lang="en-US" sz="2200" b="1" dirty="0" smtClean="0">
              <a:solidFill>
                <a:srgbClr val="8CBAEB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795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</a:t>
            </a:r>
            <a:r>
              <a:rPr lang="en-US" sz="1700" spc="300" dirty="0" smtClean="0">
                <a:latin typeface="Myriad Pro"/>
                <a:cs typeface="Myriad Pro"/>
              </a:rPr>
              <a:t>TEXTS</a:t>
            </a:r>
            <a:endParaRPr lang="en-US" sz="1700" spc="300" dirty="0">
              <a:latin typeface="Myriad Pro"/>
              <a:cs typeface="Myriad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General structure for questionnaires – 2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Core of questionnaire – </a:t>
            </a:r>
            <a:r>
              <a:rPr lang="en-CA" altLang="en-US" sz="2400" dirty="0" smtClean="0"/>
              <a:t>‘crux</a:t>
            </a:r>
            <a:r>
              <a:rPr lang="en-CA" altLang="en-US" sz="2400" dirty="0" smtClean="0"/>
              <a:t>’</a:t>
            </a:r>
            <a:r>
              <a:rPr lang="en-CA" altLang="en-US" sz="2400" dirty="0" smtClean="0"/>
              <a:t> </a:t>
            </a:r>
            <a:r>
              <a:rPr lang="en-CA" altLang="en-US" sz="2400" dirty="0" smtClean="0"/>
              <a:t>questions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Avoid temptation to add questions just because </a:t>
            </a:r>
            <a:r>
              <a:rPr lang="en-CA" altLang="en-US" sz="2400" dirty="0" smtClean="0"/>
              <a:t>‘it </a:t>
            </a:r>
            <a:r>
              <a:rPr lang="en-CA" altLang="en-US" sz="2400" dirty="0" smtClean="0"/>
              <a:t>might be interesting to </a:t>
            </a:r>
            <a:r>
              <a:rPr lang="en-CA" altLang="en-US" sz="2400" dirty="0" smtClean="0"/>
              <a:t>know’ </a:t>
            </a:r>
            <a:r>
              <a:rPr lang="en-CA" altLang="en-US" sz="2400" dirty="0" smtClean="0"/>
              <a:t>or </a:t>
            </a:r>
            <a:r>
              <a:rPr lang="en-CA" altLang="en-US" sz="2400" dirty="0" smtClean="0"/>
              <a:t>‘everyone asks’</a:t>
            </a:r>
            <a:endParaRPr lang="en-CA" altLang="en-US" sz="2400" dirty="0" smtClean="0"/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Demographic questions often go at end, if you need them at all</a:t>
            </a:r>
          </a:p>
          <a:p>
            <a:pPr marL="1257300" lvl="2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Explain why you are asking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A thank-you and instructions, if needed, how to return questionnaire</a:t>
            </a:r>
          </a:p>
          <a:p>
            <a:pPr marL="1257300" lvl="2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CA" altLang="en-US" sz="2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9</a:t>
            </a:r>
            <a:endParaRPr lang="en-US" sz="2200" b="1" dirty="0" smtClean="0">
              <a:solidFill>
                <a:srgbClr val="8CBAEB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372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</a:t>
            </a:r>
            <a:r>
              <a:rPr lang="en-US" sz="1700" spc="300" dirty="0" smtClean="0">
                <a:latin typeface="Myriad Pro"/>
                <a:cs typeface="Myriad Pro"/>
              </a:rPr>
              <a:t>TEXTS</a:t>
            </a:r>
            <a:endParaRPr lang="en-US" sz="1700" spc="300" dirty="0">
              <a:latin typeface="Myriad Pro"/>
              <a:cs typeface="Myriad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Wording (closed- and open-ended)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5484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/>
              <a:t>Language </a:t>
            </a:r>
            <a:r>
              <a:rPr lang="en-CA" altLang="en-US" sz="2400" dirty="0" smtClean="0"/>
              <a:t>– be clear</a:t>
            </a:r>
            <a:r>
              <a:rPr lang="en-CA" altLang="en-US" sz="2400" dirty="0"/>
              <a:t>, concise, </a:t>
            </a:r>
            <a:r>
              <a:rPr lang="en-CA" altLang="en-US" sz="2400" dirty="0" smtClean="0"/>
              <a:t>appropriate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Avoid </a:t>
            </a:r>
            <a:r>
              <a:rPr lang="en-CA" altLang="en-US" sz="2400" dirty="0"/>
              <a:t>sounding like an </a:t>
            </a:r>
            <a:r>
              <a:rPr lang="en-CA" altLang="en-US" sz="2400" dirty="0" smtClean="0"/>
              <a:t>academic (using jargon or </a:t>
            </a:r>
            <a:r>
              <a:rPr lang="en-CA" altLang="en-US" sz="2400" dirty="0" smtClean="0"/>
              <a:t>being </a:t>
            </a:r>
            <a:r>
              <a:rPr lang="en-CA" altLang="en-US" sz="2400" dirty="0" smtClean="0"/>
              <a:t>wordy)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Be familiar </a:t>
            </a:r>
            <a:r>
              <a:rPr lang="en-CA" altLang="en-US" sz="2400" dirty="0"/>
              <a:t>but not </a:t>
            </a:r>
            <a:r>
              <a:rPr lang="en-CA" altLang="en-US" sz="2400" dirty="0" smtClean="0"/>
              <a:t>vague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Avoid ambiguous </a:t>
            </a:r>
            <a:r>
              <a:rPr lang="en-CA" altLang="en-US" sz="2400" dirty="0"/>
              <a:t>questions </a:t>
            </a:r>
            <a:r>
              <a:rPr lang="en-CA" altLang="en-US" sz="2400" dirty="0" smtClean="0"/>
              <a:t>– can identify through test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Avoid asking </a:t>
            </a:r>
            <a:r>
              <a:rPr lang="en-CA" altLang="en-US" sz="2400" dirty="0"/>
              <a:t>two questions as </a:t>
            </a:r>
            <a:r>
              <a:rPr lang="en-CA" altLang="en-US" sz="2400" dirty="0" smtClean="0"/>
              <a:t>one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Avoid </a:t>
            </a:r>
            <a:r>
              <a:rPr lang="en-CA" altLang="en-US" sz="2400" dirty="0"/>
              <a:t>leading </a:t>
            </a:r>
            <a:r>
              <a:rPr lang="en-CA" altLang="en-US" sz="2400" dirty="0" smtClean="0"/>
              <a:t>questions (phrasing questions to encourage a particular response)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Pay attention to flow – order of questions</a:t>
            </a:r>
            <a:endParaRPr lang="en-CA" altLang="en-US" sz="2400" dirty="0"/>
          </a:p>
          <a:p>
            <a:pPr lvl="1">
              <a:spcBef>
                <a:spcPct val="60000"/>
              </a:spcBef>
            </a:pPr>
            <a:endParaRPr lang="en-US" sz="2400" dirty="0" smtClean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8CBAEB"/>
                </a:solidFill>
                <a:latin typeface="Arial"/>
                <a:cs typeface="Arial"/>
              </a:rPr>
              <a:t>10</a:t>
            </a:r>
            <a:endParaRPr lang="en-US" sz="2200" b="1" dirty="0" smtClean="0">
              <a:solidFill>
                <a:srgbClr val="8CBAEB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585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</a:t>
            </a:r>
            <a:r>
              <a:rPr lang="en-US" sz="1700" spc="300" dirty="0" smtClean="0">
                <a:latin typeface="Myriad Pro"/>
                <a:cs typeface="Myriad Pro"/>
              </a:rPr>
              <a:t>TEXTS</a:t>
            </a:r>
            <a:endParaRPr lang="en-US" sz="1700" spc="300" dirty="0">
              <a:latin typeface="Myriad Pro"/>
              <a:cs typeface="Myriad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Graphic design </a:t>
            </a:r>
            <a:r>
              <a:rPr lang="en-GB" sz="2400" b="1" dirty="0"/>
              <a:t>–</a:t>
            </a:r>
            <a:r>
              <a:rPr lang="en-US" sz="2200" b="1" dirty="0" smtClean="0">
                <a:latin typeface="Arial"/>
                <a:cs typeface="Arial"/>
              </a:rPr>
              <a:t> </a:t>
            </a:r>
            <a:r>
              <a:rPr lang="en-US" sz="2200" b="1" dirty="0" smtClean="0">
                <a:latin typeface="Arial"/>
                <a:cs typeface="Arial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Important to keep respondent engaged 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If </a:t>
            </a:r>
            <a:r>
              <a:rPr lang="en-CA" altLang="en-US" sz="2400" dirty="0" smtClean="0"/>
              <a:t>Internet-based</a:t>
            </a:r>
            <a:r>
              <a:rPr lang="en-CA" altLang="en-US" sz="2400" dirty="0" smtClean="0"/>
              <a:t>, design often set by software 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For paper: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Light blue often a good choice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Arial"/>
              </a:rPr>
              <a:t>Good quality stock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Arial"/>
              </a:rPr>
              <a:t>Consider arrows or drawings to help respondent through flow of questions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Arial"/>
              </a:rPr>
              <a:t>Simple is better </a:t>
            </a:r>
            <a:endParaRPr lang="en-US" sz="2400" dirty="0" smtClean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8CBAEB"/>
                </a:solidFill>
                <a:latin typeface="Arial"/>
                <a:cs typeface="Arial"/>
              </a:rPr>
              <a:t>11</a:t>
            </a:r>
            <a:endParaRPr lang="en-US" sz="2200" b="1" dirty="0" smtClean="0">
              <a:solidFill>
                <a:srgbClr val="8CBAEB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71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</a:t>
            </a:r>
            <a:r>
              <a:rPr lang="en-US" sz="1700" spc="300" dirty="0" smtClean="0">
                <a:latin typeface="Myriad Pro"/>
                <a:cs typeface="Myriad Pro"/>
              </a:rPr>
              <a:t>TEXTS</a:t>
            </a:r>
            <a:endParaRPr lang="en-US" sz="1700" spc="300" dirty="0">
              <a:latin typeface="Myriad Pro"/>
              <a:cs typeface="Myriad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Graphic design – 2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Likert scales and other ranking/spectrum questions often work well in a horizontal format</a:t>
            </a:r>
            <a:endParaRPr lang="en-CA" sz="2400" dirty="0" smtClean="0">
              <a:cs typeface="Arial"/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Arial"/>
              </a:rPr>
              <a:t>Simple choice questions (gender, age, education, </a:t>
            </a:r>
            <a:r>
              <a:rPr lang="en-CA" sz="2400" dirty="0" smtClean="0">
                <a:cs typeface="Arial"/>
              </a:rPr>
              <a:t>etc.) </a:t>
            </a:r>
            <a:r>
              <a:rPr lang="en-CA" sz="2400" dirty="0" smtClean="0">
                <a:cs typeface="Arial"/>
              </a:rPr>
              <a:t>often work well with vertical format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Arial"/>
              </a:rPr>
              <a:t>Know cultural norms – e.g</a:t>
            </a:r>
            <a:r>
              <a:rPr lang="en-CA" sz="2400" i="1" dirty="0" smtClean="0">
                <a:cs typeface="Arial"/>
              </a:rPr>
              <a:t>. </a:t>
            </a:r>
            <a:r>
              <a:rPr lang="en-CA" sz="2400" dirty="0" smtClean="0">
                <a:cs typeface="Arial"/>
              </a:rPr>
              <a:t>are items at top of vertical list seen as </a:t>
            </a:r>
            <a:r>
              <a:rPr lang="en-CA" sz="2400" dirty="0" smtClean="0">
                <a:cs typeface="Arial"/>
              </a:rPr>
              <a:t>‘</a:t>
            </a:r>
            <a:r>
              <a:rPr lang="en-CA" sz="2400" dirty="0" smtClean="0">
                <a:cs typeface="Arial"/>
              </a:rPr>
              <a:t>superior’ </a:t>
            </a:r>
            <a:r>
              <a:rPr lang="en-CA" sz="2400" dirty="0" smtClean="0">
                <a:cs typeface="Arial"/>
              </a:rPr>
              <a:t>to others?  Do evaluations normally run from positive to negative or vice versa?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2400" dirty="0" smtClean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8CBAEB"/>
                </a:solidFill>
                <a:latin typeface="Arial"/>
                <a:cs typeface="Arial"/>
              </a:rPr>
              <a:t>12</a:t>
            </a:r>
            <a:endParaRPr lang="en-US" sz="2200" b="1" dirty="0" smtClean="0">
              <a:solidFill>
                <a:srgbClr val="8CBAEB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316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</a:t>
            </a:r>
            <a:r>
              <a:rPr lang="en-US" sz="1700" spc="300" dirty="0" smtClean="0">
                <a:latin typeface="Myriad Pro"/>
                <a:cs typeface="Myriad Pro"/>
              </a:rPr>
              <a:t>TEXTS</a:t>
            </a:r>
            <a:endParaRPr lang="en-US" sz="1700" spc="300" dirty="0">
              <a:latin typeface="Myriad Pro"/>
              <a:cs typeface="Myriad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Distributing questionnaires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In-person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Arial"/>
              </a:rPr>
              <a:t>Field interviews can be draining – be prepared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Arial"/>
              </a:rPr>
              <a:t>Mail-back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Arial"/>
              </a:rPr>
              <a:t>Web-based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Pop-up surveys</a:t>
            </a:r>
            <a:endParaRPr lang="en-US" sz="2400" dirty="0"/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E-mail lists</a:t>
            </a:r>
            <a:endParaRPr lang="en-US" sz="2400" dirty="0"/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Internet panels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CA" sz="2400" smtClean="0">
                <a:cs typeface="Arial"/>
              </a:rPr>
              <a:t>Online </a:t>
            </a:r>
            <a:r>
              <a:rPr lang="en-CA" sz="2400" smtClean="0">
                <a:cs typeface="Arial"/>
              </a:rPr>
              <a:t>survey services</a:t>
            </a:r>
            <a:endParaRPr lang="en-CA" sz="2400" dirty="0" smtClean="0">
              <a:cs typeface="Arial"/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2400" dirty="0" smtClean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8CBAEB"/>
                </a:solidFill>
                <a:latin typeface="Arial"/>
                <a:cs typeface="Arial"/>
              </a:rPr>
              <a:t>13</a:t>
            </a:r>
            <a:endParaRPr lang="en-US" sz="2200" b="1" dirty="0" smtClean="0">
              <a:solidFill>
                <a:srgbClr val="8CBAEB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875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1"/>
            <a:ext cx="9144001" cy="6858000"/>
          </a:xfrm>
          <a:prstGeom prst="rect">
            <a:avLst/>
          </a:prstGeom>
          <a:gradFill flip="none" rotWithShape="1">
            <a:gsLst>
              <a:gs pos="0">
                <a:srgbClr val="B0C46E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ompass only for PPP.jpg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29733" y="2489819"/>
            <a:ext cx="7199855" cy="442818"/>
          </a:xfrm>
        </p:spPr>
        <p:txBody>
          <a:bodyPr/>
          <a:lstStyle/>
          <a:p>
            <a:pPr algn="ctr"/>
            <a:r>
              <a:rPr lang="en-GB" sz="2200" b="1" dirty="0" smtClean="0">
                <a:latin typeface="Arial"/>
                <a:cs typeface="Arial"/>
              </a:rPr>
              <a:t>CHAPTER 3</a:t>
            </a:r>
            <a:endParaRPr lang="en-GB" sz="2200" b="1" dirty="0">
              <a:latin typeface="Arial"/>
              <a:cs typeface="Arial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29733" y="3143250"/>
            <a:ext cx="7199313" cy="29368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Questionnaire Design and Delivery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</a:t>
            </a:r>
            <a:r>
              <a:rPr lang="en-US" sz="1700" spc="300" dirty="0" smtClean="0">
                <a:latin typeface="Myriad Pro"/>
                <a:cs typeface="Myriad Pro"/>
              </a:rPr>
              <a:t>TEXTS</a:t>
            </a:r>
            <a:endParaRPr lang="en-US" sz="1700" spc="300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85508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"/>
            <a:ext cx="9144001" cy="6858000"/>
          </a:xfrm>
          <a:prstGeom prst="rect">
            <a:avLst/>
          </a:prstGeom>
          <a:gradFill flip="none" rotWithShape="1">
            <a:gsLst>
              <a:gs pos="0">
                <a:srgbClr val="B0C46E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ompass only for PPP.jpg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LEARNING OBJECTIVES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1875409"/>
            <a:ext cx="76695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After reading this chapter, you will be able </a:t>
            </a:r>
            <a:r>
              <a:rPr lang="en-US" sz="2400" dirty="0" smtClean="0"/>
              <a:t>to: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Explain </a:t>
            </a:r>
            <a:r>
              <a:rPr lang="en-US" sz="2400" dirty="0"/>
              <a:t>why surveys are common research </a:t>
            </a:r>
            <a:r>
              <a:rPr lang="en-US" sz="2400" dirty="0" smtClean="0"/>
              <a:t>tools.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Articulate </a:t>
            </a:r>
            <a:r>
              <a:rPr lang="en-US" sz="2400" dirty="0"/>
              <a:t>the difference between closed-ended and open-ended </a:t>
            </a:r>
            <a:r>
              <a:rPr lang="en-US" sz="2400" dirty="0" smtClean="0"/>
              <a:t>questions.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Design closed-ended </a:t>
            </a:r>
            <a:r>
              <a:rPr lang="en-US" sz="2400" dirty="0"/>
              <a:t>and </a:t>
            </a:r>
            <a:r>
              <a:rPr lang="en-US" sz="2400" dirty="0" smtClean="0"/>
              <a:t>open-ended </a:t>
            </a:r>
            <a:r>
              <a:rPr lang="en-US" sz="2400" dirty="0"/>
              <a:t>survey </a:t>
            </a:r>
            <a:r>
              <a:rPr lang="en-US" sz="2400" dirty="0" smtClean="0"/>
              <a:t>questions.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Design </a:t>
            </a:r>
            <a:r>
              <a:rPr lang="en-US" sz="2400" dirty="0"/>
              <a:t>a basic </a:t>
            </a:r>
            <a:r>
              <a:rPr lang="en-US" sz="2400" dirty="0" smtClean="0"/>
              <a:t>questionnaire.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Describe </a:t>
            </a:r>
            <a:r>
              <a:rPr lang="en-US" sz="2400" dirty="0"/>
              <a:t>techniques to improve response </a:t>
            </a:r>
            <a:r>
              <a:rPr lang="en-US" sz="2400" dirty="0" smtClean="0"/>
              <a:t>rates. </a:t>
            </a: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Discuss </a:t>
            </a:r>
            <a:r>
              <a:rPr lang="en-US" sz="2400" dirty="0"/>
              <a:t>the relative merits of different ways of distributing questionnaires.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</a:t>
            </a:r>
            <a:r>
              <a:rPr lang="en-US" sz="1700" spc="300" dirty="0" smtClean="0">
                <a:latin typeface="Myriad Pro"/>
                <a:cs typeface="Myriad Pro"/>
              </a:rPr>
              <a:t>TEXTS</a:t>
            </a:r>
            <a:endParaRPr lang="en-US" sz="1700" spc="300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69823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</a:t>
            </a:r>
            <a:r>
              <a:rPr lang="en-US" sz="1700" spc="300" dirty="0" smtClean="0">
                <a:latin typeface="Myriad Pro"/>
                <a:cs typeface="Myriad Pro"/>
              </a:rPr>
              <a:t>TEXTS</a:t>
            </a:r>
            <a:endParaRPr lang="en-US" sz="1700" spc="300" dirty="0">
              <a:latin typeface="Myriad Pro"/>
              <a:cs typeface="Myriad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Why surveys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/>
              </a:rPr>
              <a:t>To collect empirical information on some topic on a population that shares something in common, e.g.: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/>
              </a:rPr>
              <a:t>Visitors to a destination or event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/>
              </a:rPr>
              <a:t>Specific segments of visitors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/>
              </a:rPr>
              <a:t>Employees, supervisors, employers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/>
              </a:rPr>
              <a:t>Residents of a community or region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/>
              </a:rPr>
              <a:t>Can access potentially large numbers of 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/>
              </a:rPr>
              <a:t>But generally not subtle or complex answers, insights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cs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 smtClean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8CBAEB"/>
                </a:solidFill>
                <a:latin typeface="Arial"/>
                <a:cs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4196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</a:t>
            </a:r>
            <a:r>
              <a:rPr lang="en-US" sz="1700" spc="300" dirty="0" smtClean="0">
                <a:latin typeface="Myriad Pro"/>
                <a:cs typeface="Myriad Pro"/>
              </a:rPr>
              <a:t>TEXTS</a:t>
            </a:r>
            <a:endParaRPr lang="en-US" sz="1700" spc="300" dirty="0">
              <a:latin typeface="Myriad Pro"/>
              <a:cs typeface="Myriad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Types of questions – 1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/>
              </a:rPr>
              <a:t>Closed-ended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/>
              </a:rPr>
              <a:t>Advantages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/>
              </a:rPr>
              <a:t>Easy to administer, code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/>
              </a:rPr>
              <a:t>Yes/no; demographics; limited choice with a priori</a:t>
            </a:r>
            <a:r>
              <a:rPr lang="en-US" sz="2400" i="1" dirty="0" smtClean="0">
                <a:cs typeface="Arial"/>
              </a:rPr>
              <a:t> </a:t>
            </a:r>
            <a:r>
              <a:rPr lang="en-US" sz="2400" dirty="0" smtClean="0">
                <a:cs typeface="Arial"/>
              </a:rPr>
              <a:t>answers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/>
              </a:rPr>
              <a:t>Can be quick to complete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/>
              </a:rPr>
              <a:t>Allows for more questions on a limited budget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 smtClean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8CBAEB"/>
                </a:solidFill>
                <a:latin typeface="Arial"/>
                <a:cs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1756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</a:t>
            </a:r>
            <a:r>
              <a:rPr lang="en-US" sz="1700" spc="300" dirty="0" smtClean="0">
                <a:latin typeface="Myriad Pro"/>
                <a:cs typeface="Myriad Pro"/>
              </a:rPr>
              <a:t>TEXTS</a:t>
            </a:r>
            <a:endParaRPr lang="en-US" sz="1700" spc="300" dirty="0">
              <a:latin typeface="Myriad Pro"/>
              <a:cs typeface="Myriad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Types of questions – 2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/>
              </a:rPr>
              <a:t>Closed-ended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/>
              </a:rPr>
              <a:t>Disadvantages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/>
              </a:rPr>
              <a:t>Little rapport or interaction with respondents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/>
              </a:rPr>
              <a:t>Must anticipate possible answers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/>
              </a:rPr>
              <a:t>Questions must be simple, clear, non-controversial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/>
              </a:rPr>
              <a:t>No probing is possible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/>
              </a:rPr>
              <a:t>Relatively easy to lie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 smtClean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3</a:t>
            </a:r>
            <a:endParaRPr lang="en-US" sz="2200" b="1" dirty="0" smtClean="0">
              <a:solidFill>
                <a:srgbClr val="8CBAEB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78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</a:t>
            </a:r>
            <a:r>
              <a:rPr lang="en-US" sz="1700" spc="300" dirty="0" smtClean="0">
                <a:latin typeface="Myriad Pro"/>
                <a:cs typeface="Myriad Pro"/>
              </a:rPr>
              <a:t>TEXTS</a:t>
            </a:r>
            <a:endParaRPr lang="en-US" sz="1700" spc="300" dirty="0">
              <a:latin typeface="Myriad Pro"/>
              <a:cs typeface="Myriad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‘</a:t>
            </a:r>
            <a:r>
              <a:rPr lang="en-US" sz="2200" b="1" dirty="0" smtClean="0">
                <a:latin typeface="Arial"/>
                <a:cs typeface="Arial"/>
              </a:rPr>
              <a:t>Instant critic’ </a:t>
            </a:r>
            <a:r>
              <a:rPr lang="en-US" sz="2200" b="1" dirty="0" smtClean="0">
                <a:latin typeface="Arial"/>
                <a:cs typeface="Arial"/>
              </a:rPr>
              <a:t>– 1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/>
              </a:rPr>
              <a:t>What is your gender?</a:t>
            </a:r>
          </a:p>
          <a:p>
            <a:pPr marL="627063" lvl="2" indent="-280988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/>
              </a:rPr>
              <a:t>Female</a:t>
            </a:r>
          </a:p>
          <a:p>
            <a:pPr marL="627063" lvl="2" indent="-280988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/>
              </a:rPr>
              <a:t>Male</a:t>
            </a:r>
          </a:p>
          <a:p>
            <a:pPr marL="169863" lvl="1" indent="-280988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/>
              </a:rPr>
              <a:t>What is your marital status?</a:t>
            </a:r>
          </a:p>
          <a:p>
            <a:pPr marL="627063" lvl="2" indent="-280988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/>
              </a:rPr>
              <a:t>Single</a:t>
            </a:r>
          </a:p>
          <a:p>
            <a:pPr marL="627063" lvl="2" indent="-280988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/>
              </a:rPr>
              <a:t>Married</a:t>
            </a:r>
          </a:p>
          <a:p>
            <a:pPr marL="627063" lvl="2" indent="-280988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/>
              </a:rPr>
              <a:t>Widowed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 smtClean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4</a:t>
            </a:r>
            <a:endParaRPr lang="en-US" sz="2200" b="1" dirty="0" smtClean="0">
              <a:solidFill>
                <a:srgbClr val="8CBAEB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319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</a:t>
            </a:r>
            <a:r>
              <a:rPr lang="en-US" sz="1700" spc="300" dirty="0" smtClean="0">
                <a:latin typeface="Myriad Pro"/>
                <a:cs typeface="Myriad Pro"/>
              </a:rPr>
              <a:t>TEXTS</a:t>
            </a:r>
            <a:endParaRPr lang="en-US" sz="1700" spc="300" dirty="0">
              <a:latin typeface="Myriad Pro"/>
              <a:cs typeface="Myriad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‘</a:t>
            </a:r>
            <a:r>
              <a:rPr lang="en-US" sz="2200" b="1" dirty="0" smtClean="0">
                <a:latin typeface="Arial"/>
                <a:cs typeface="Arial"/>
              </a:rPr>
              <a:t>Instant critic’ </a:t>
            </a:r>
            <a:r>
              <a:rPr lang="en-US" sz="2200" b="1" dirty="0" smtClean="0">
                <a:latin typeface="Arial"/>
                <a:cs typeface="Arial"/>
              </a:rPr>
              <a:t>– 2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4675" indent="-438150">
              <a:lnSpc>
                <a:spcPct val="150000"/>
              </a:lnSpc>
              <a:spcBef>
                <a:spcPct val="70000"/>
              </a:spcBef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CA" sz="2400" dirty="0" smtClean="0"/>
              <a:t>What is your age?</a:t>
            </a:r>
          </a:p>
          <a:p>
            <a:pPr marL="1165860" lvl="1" indent="-571500"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CA" sz="2400" dirty="0" smtClean="0"/>
              <a:t>&lt; 15</a:t>
            </a:r>
          </a:p>
          <a:p>
            <a:pPr marL="1165860" lvl="1" indent="-571500"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CA" sz="2400" dirty="0" smtClean="0"/>
              <a:t>16 – 20</a:t>
            </a:r>
          </a:p>
          <a:p>
            <a:pPr marL="1165860" lvl="1" indent="-571500"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CA" sz="2400" dirty="0" smtClean="0"/>
              <a:t>21 – 30</a:t>
            </a:r>
          </a:p>
          <a:p>
            <a:pPr marL="1165860" lvl="1" indent="-571500"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CA" sz="2400" dirty="0" smtClean="0"/>
              <a:t>31 </a:t>
            </a:r>
            <a:r>
              <a:rPr lang="en-CA" sz="2400" dirty="0" smtClean="0"/>
              <a:t>– 49</a:t>
            </a:r>
          </a:p>
          <a:p>
            <a:pPr marL="1165860" lvl="1" indent="-571500"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CA" sz="2400" dirty="0" smtClean="0"/>
              <a:t>50 and over</a:t>
            </a:r>
          </a:p>
          <a:p>
            <a:pPr marL="574675" indent="-438150"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CA" sz="2400" dirty="0" smtClean="0">
                <a:cs typeface="Arial"/>
              </a:rPr>
              <a:t>Have you ever used illegal drugs while on vacation?</a:t>
            </a:r>
          </a:p>
          <a:p>
            <a:pPr marL="1031875" lvl="1" indent="-438150"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CA" sz="2400" dirty="0" smtClean="0">
                <a:cs typeface="Arial"/>
              </a:rPr>
              <a:t>Yes</a:t>
            </a:r>
          </a:p>
          <a:p>
            <a:pPr marL="1031875" lvl="1" indent="-438150"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CA" sz="2400" dirty="0" smtClean="0">
                <a:cs typeface="Arial"/>
              </a:rPr>
              <a:t>No</a:t>
            </a:r>
            <a:endParaRPr lang="en-US" sz="2400" dirty="0" smtClean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5</a:t>
            </a:r>
            <a:endParaRPr lang="en-US" sz="2200" b="1" dirty="0" smtClean="0">
              <a:solidFill>
                <a:srgbClr val="8CBAEB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5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</a:t>
            </a:r>
            <a:r>
              <a:rPr lang="en-US" sz="1700" spc="300" dirty="0" smtClean="0">
                <a:latin typeface="Myriad Pro"/>
                <a:cs typeface="Myriad Pro"/>
              </a:rPr>
              <a:t>TEXTS</a:t>
            </a:r>
            <a:endParaRPr lang="en-US" sz="1700" spc="300" dirty="0">
              <a:latin typeface="Myriad Pro"/>
              <a:cs typeface="Myriad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Types of questions – 3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/>
              </a:rPr>
              <a:t>Open-ended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Advantages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Respondents </a:t>
            </a:r>
            <a:r>
              <a:rPr lang="en-CA" altLang="en-US" sz="2400" dirty="0"/>
              <a:t>free to </a:t>
            </a:r>
            <a:r>
              <a:rPr lang="en-CA" altLang="en-US" sz="2400" dirty="0" smtClean="0"/>
              <a:t>elaborate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Answers can be freer, more spontaneous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Respondents </a:t>
            </a:r>
            <a:r>
              <a:rPr lang="en-CA" altLang="en-US" sz="2400" dirty="0"/>
              <a:t>free to </a:t>
            </a:r>
            <a:r>
              <a:rPr lang="en-CA" altLang="en-US" sz="2400" dirty="0" smtClean="0"/>
              <a:t>elaborate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A" altLang="en-US" sz="2400" dirty="0" smtClean="0"/>
              <a:t>Allows for probing</a:t>
            </a:r>
            <a:endParaRPr lang="en-CA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6</a:t>
            </a:r>
            <a:endParaRPr lang="en-US" sz="2200" b="1" dirty="0" smtClean="0">
              <a:solidFill>
                <a:srgbClr val="8CBAEB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44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1529</TotalTime>
  <Words>693</Words>
  <Application>Microsoft Office PowerPoint</Application>
  <PresentationFormat>On-screen Show (4:3)</PresentationFormat>
  <Paragraphs>146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CHAPTER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CABI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Hilliar</dc:creator>
  <cp:lastModifiedBy>Tim Kapp</cp:lastModifiedBy>
  <cp:revision>101</cp:revision>
  <dcterms:created xsi:type="dcterms:W3CDTF">2014-01-16T11:38:48Z</dcterms:created>
  <dcterms:modified xsi:type="dcterms:W3CDTF">2016-12-12T11:56:35Z</dcterms:modified>
</cp:coreProperties>
</file>