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75" r:id="rId5"/>
    <p:sldId id="279" r:id="rId6"/>
    <p:sldId id="269" r:id="rId7"/>
    <p:sldId id="281" r:id="rId8"/>
    <p:sldId id="280" r:id="rId9"/>
    <p:sldId id="270" r:id="rId10"/>
    <p:sldId id="282" r:id="rId11"/>
    <p:sldId id="283" r:id="rId12"/>
    <p:sldId id="286" r:id="rId13"/>
    <p:sldId id="287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980"/>
    <a:srgbClr val="5F89EB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26/04/2017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ral Tourism and Enterprise PP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4800" dirty="0" smtClean="0">
                <a:latin typeface="Arial"/>
                <a:cs typeface="Arial"/>
              </a:rPr>
              <a:t>Rural </a:t>
            </a:r>
            <a:r>
              <a:rPr lang="en-GB" sz="4800" dirty="0">
                <a:latin typeface="Arial"/>
                <a:cs typeface="Arial"/>
              </a:rPr>
              <a:t>Tourism and </a:t>
            </a:r>
            <a:r>
              <a:rPr lang="en-GB" sz="4800" dirty="0" smtClean="0">
                <a:latin typeface="Arial"/>
                <a:cs typeface="Arial"/>
              </a:rPr>
              <a:t>Enterprise</a:t>
            </a:r>
          </a:p>
          <a:p>
            <a:pPr algn="r"/>
            <a:r>
              <a:rPr lang="en-GB" sz="3500" dirty="0" smtClean="0">
                <a:latin typeface="Arial"/>
                <a:cs typeface="Arial"/>
              </a:rPr>
              <a:t>Management</a:t>
            </a:r>
            <a:r>
              <a:rPr lang="en-GB" sz="3500" dirty="0">
                <a:latin typeface="Arial"/>
                <a:cs typeface="Arial"/>
              </a:rPr>
              <a:t>, Marketing and Sustainability</a:t>
            </a:r>
            <a:endParaRPr lang="en-US" sz="35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622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solidFill>
                  <a:srgbClr val="000000"/>
                </a:solidFill>
                <a:latin typeface="Arial"/>
                <a:cs typeface="Arial"/>
              </a:rPr>
              <a:t>Edited</a:t>
            </a: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ADE ORIADE AND 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PETER ROBINSON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pic>
        <p:nvPicPr>
          <p:cNvPr id="4" name="Picture 3" descr="CABI Logo_NEW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573717"/>
            <a:ext cx="1259631" cy="3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892567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68362"/>
            <a:ext cx="7874000" cy="731838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DEVELOPING COUNTRIES RURAL SETTINGS’ POLITICAL ENVIRONMENT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3" y="1663406"/>
            <a:ext cx="8284086" cy="4883309"/>
          </a:xfrm>
        </p:spPr>
        <p:txBody>
          <a:bodyPr>
            <a:noAutofit/>
          </a:bodyPr>
          <a:lstStyle/>
          <a:p>
            <a:r>
              <a:rPr lang="en-GB" sz="2300" dirty="0"/>
              <a:t>Political environment for rural enterprise in the developing world is somewhat </a:t>
            </a:r>
            <a:r>
              <a:rPr lang="en-GB" sz="2300" dirty="0" smtClean="0"/>
              <a:t>complex</a:t>
            </a:r>
          </a:p>
          <a:p>
            <a:r>
              <a:rPr lang="en-GB" sz="2300" dirty="0" smtClean="0"/>
              <a:t>The political landscape in the past </a:t>
            </a:r>
            <a:r>
              <a:rPr lang="en-GB" sz="2300" dirty="0"/>
              <a:t>was </a:t>
            </a:r>
            <a:r>
              <a:rPr lang="en-GB" sz="2300" dirty="0" smtClean="0"/>
              <a:t>characterized </a:t>
            </a:r>
            <a:r>
              <a:rPr lang="en-GB" sz="2300" dirty="0"/>
              <a:t>by misplaced priorities and </a:t>
            </a:r>
            <a:r>
              <a:rPr lang="en-GB" sz="2300" dirty="0" smtClean="0"/>
              <a:t>corruption.</a:t>
            </a:r>
            <a:endParaRPr lang="en-GB" sz="2300" dirty="0"/>
          </a:p>
          <a:p>
            <a:r>
              <a:rPr lang="en-GB" sz="2300" dirty="0" smtClean="0"/>
              <a:t>Change of dispositions </a:t>
            </a:r>
            <a:r>
              <a:rPr lang="en-GB" sz="2300" dirty="0"/>
              <a:t>to rural development and policy </a:t>
            </a:r>
            <a:r>
              <a:rPr lang="en-GB" sz="2300" dirty="0" smtClean="0"/>
              <a:t>making. </a:t>
            </a:r>
          </a:p>
          <a:p>
            <a:r>
              <a:rPr lang="en-GB" sz="2300" dirty="0" smtClean="0"/>
              <a:t>Recent </a:t>
            </a:r>
            <a:r>
              <a:rPr lang="en-GB" sz="2300" dirty="0"/>
              <a:t>involvement of rural people in </a:t>
            </a:r>
            <a:r>
              <a:rPr lang="en-GB" sz="2300" dirty="0" smtClean="0"/>
              <a:t>planning</a:t>
            </a:r>
          </a:p>
          <a:p>
            <a:r>
              <a:rPr lang="en-GB" sz="2300" dirty="0"/>
              <a:t>A major area of political consideration that </a:t>
            </a:r>
            <a:r>
              <a:rPr lang="en-GB" sz="2300" dirty="0" smtClean="0"/>
              <a:t>shapes </a:t>
            </a:r>
            <a:r>
              <a:rPr lang="en-GB" sz="2300" dirty="0"/>
              <a:t>the business environment of developing </a:t>
            </a:r>
            <a:r>
              <a:rPr lang="en-GB" sz="2300" dirty="0" smtClean="0"/>
              <a:t>countries’ </a:t>
            </a:r>
            <a:r>
              <a:rPr lang="en-GB" sz="2300" dirty="0"/>
              <a:t>rural business is land ownership and regulations guiding </a:t>
            </a:r>
            <a:r>
              <a:rPr lang="en-GB" sz="2300" dirty="0" smtClean="0"/>
              <a:t>ownership</a:t>
            </a:r>
          </a:p>
          <a:p>
            <a:r>
              <a:rPr lang="en-GB" sz="2300" dirty="0"/>
              <a:t>Despite the extensive call for diversification of rural economic base and the potential of tourism to play a major role </a:t>
            </a:r>
            <a:r>
              <a:rPr lang="en-GB" sz="2300" dirty="0" smtClean="0"/>
              <a:t>government </a:t>
            </a:r>
            <a:r>
              <a:rPr lang="en-GB" sz="2300" dirty="0"/>
              <a:t>policies </a:t>
            </a:r>
            <a:r>
              <a:rPr lang="en-GB" sz="2300" dirty="0" smtClean="0"/>
              <a:t>still </a:t>
            </a:r>
            <a:r>
              <a:rPr lang="en-GB" sz="2300" dirty="0"/>
              <a:t>place little or no emphasis on rural tourism </a:t>
            </a:r>
            <a:r>
              <a:rPr lang="en-GB" sz="2300" dirty="0" smtClean="0"/>
              <a:t>development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9642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903452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868362"/>
            <a:ext cx="7899400" cy="54927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THE SOCIAL ENVIRONMENT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600200"/>
            <a:ext cx="78994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Statistics show that in </a:t>
            </a:r>
            <a:r>
              <a:rPr lang="en-GB" dirty="0" smtClean="0"/>
              <a:t>sub-Saharan </a:t>
            </a:r>
            <a:r>
              <a:rPr lang="en-GB" dirty="0"/>
              <a:t>Africa about 75 per cent of the population lives in rural areas (International Fund for Agricultural Development [IFAD], 2011</a:t>
            </a:r>
            <a:r>
              <a:rPr lang="en-GB" dirty="0" smtClean="0"/>
              <a:t>)</a:t>
            </a:r>
          </a:p>
          <a:p>
            <a:r>
              <a:rPr lang="en-GB" dirty="0" smtClean="0"/>
              <a:t>Similar pattern in other developing countries round the globe</a:t>
            </a:r>
          </a:p>
          <a:p>
            <a:r>
              <a:rPr lang="en-GB" dirty="0" smtClean="0"/>
              <a:t>Diverse </a:t>
            </a:r>
            <a:r>
              <a:rPr lang="en-GB" dirty="0"/>
              <a:t>means of livelihood, level of education and inter-tribal </a:t>
            </a:r>
            <a:r>
              <a:rPr lang="en-GB" dirty="0" smtClean="0"/>
              <a:t>relationships</a:t>
            </a:r>
          </a:p>
          <a:p>
            <a:r>
              <a:rPr lang="en-GB" dirty="0" smtClean="0"/>
              <a:t>The </a:t>
            </a:r>
            <a:r>
              <a:rPr lang="en-GB" dirty="0"/>
              <a:t>extent of an individual’s social </a:t>
            </a:r>
            <a:r>
              <a:rPr lang="en-GB" dirty="0" smtClean="0"/>
              <a:t>network and their gender </a:t>
            </a:r>
            <a:r>
              <a:rPr lang="en-GB" dirty="0"/>
              <a:t>may be the fundamental </a:t>
            </a:r>
            <a:r>
              <a:rPr lang="en-GB" dirty="0" smtClean="0"/>
              <a:t>determinants </a:t>
            </a:r>
            <a:r>
              <a:rPr lang="en-GB" dirty="0"/>
              <a:t>of their business </a:t>
            </a:r>
            <a:r>
              <a:rPr lang="en-GB" dirty="0" smtClean="0"/>
              <a:t>success</a:t>
            </a:r>
          </a:p>
          <a:p>
            <a:r>
              <a:rPr lang="en-GB" dirty="0"/>
              <a:t>Traditional practices primarily formed the basis of behaviour </a:t>
            </a:r>
            <a:r>
              <a:rPr lang="en-GB" dirty="0" smtClean="0"/>
              <a:t>and business </a:t>
            </a:r>
            <a:r>
              <a:rPr lang="en-GB" dirty="0"/>
              <a:t>decision </a:t>
            </a:r>
            <a:r>
              <a:rPr lang="en-GB" dirty="0" smtClean="0"/>
              <a:t>making (</a:t>
            </a:r>
            <a:r>
              <a:rPr lang="en-GB" dirty="0" err="1"/>
              <a:t>Olubiyo</a:t>
            </a:r>
            <a:r>
              <a:rPr lang="en-GB" dirty="0"/>
              <a:t> et al., 2015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916833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5F8980"/>
                </a:solidFill>
                <a:latin typeface="Arial"/>
                <a:cs typeface="Arial"/>
              </a:rPr>
              <a:t>9</a:t>
            </a:r>
            <a:endParaRPr lang="en-US" sz="2200" b="1" dirty="0" smtClean="0">
              <a:solidFill>
                <a:srgbClr val="5F8980"/>
              </a:solidFill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6000" y="1016000"/>
            <a:ext cx="7670800" cy="5842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MANAGING DEVELOPING COUNTRIES’ RURAL BUSINESS ENVIRONMENT FOR TOURISM DEVELOPMENT</a:t>
            </a:r>
            <a:endParaRPr lang="en-GB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16000" y="1799617"/>
            <a:ext cx="7670800" cy="456254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Three </a:t>
            </a:r>
            <a:r>
              <a:rPr lang="en-GB" dirty="0"/>
              <a:t>levels of </a:t>
            </a:r>
            <a:r>
              <a:rPr lang="en-GB" dirty="0" smtClean="0"/>
              <a:t>management</a:t>
            </a:r>
          </a:p>
          <a:p>
            <a:r>
              <a:rPr lang="en-GB" dirty="0" smtClean="0"/>
              <a:t>Government</a:t>
            </a:r>
          </a:p>
          <a:p>
            <a:pPr lvl="2"/>
            <a:r>
              <a:rPr lang="en-GB" dirty="0" smtClean="0"/>
              <a:t>Statutory </a:t>
            </a:r>
            <a:r>
              <a:rPr lang="en-GB" dirty="0"/>
              <a:t>role </a:t>
            </a:r>
            <a:endParaRPr lang="en-GB" dirty="0" smtClean="0"/>
          </a:p>
          <a:p>
            <a:pPr lvl="2"/>
            <a:r>
              <a:rPr lang="en-GB" dirty="0" smtClean="0"/>
              <a:t>Management involves initiation of necessary frameworks and incentives</a:t>
            </a:r>
          </a:p>
          <a:p>
            <a:r>
              <a:rPr lang="en-GB" dirty="0" smtClean="0"/>
              <a:t>Group</a:t>
            </a:r>
          </a:p>
          <a:p>
            <a:pPr lvl="2"/>
            <a:r>
              <a:rPr lang="en-GB" dirty="0" smtClean="0"/>
              <a:t>Collaborative work</a:t>
            </a:r>
          </a:p>
          <a:p>
            <a:pPr lvl="2"/>
            <a:r>
              <a:rPr lang="en-GB" dirty="0" smtClean="0"/>
              <a:t>Often requires external influence and motivation</a:t>
            </a:r>
          </a:p>
          <a:p>
            <a:r>
              <a:rPr lang="en-GB" dirty="0"/>
              <a:t>Individual business </a:t>
            </a:r>
            <a:endParaRPr lang="en-GB" dirty="0" smtClean="0"/>
          </a:p>
          <a:p>
            <a:pPr lvl="2"/>
            <a:r>
              <a:rPr lang="en-GB" dirty="0" smtClean="0"/>
              <a:t>least management involvement most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0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986751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6000" y="1016000"/>
            <a:ext cx="7670800" cy="4016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CONCLUSION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55632" y="1600200"/>
            <a:ext cx="803116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Prominent outlook of rural business and tourism environment in developing countries is constraints laden.</a:t>
            </a:r>
          </a:p>
          <a:p>
            <a:r>
              <a:rPr lang="en-GB" dirty="0" smtClean="0"/>
              <a:t>Rural tourism and business as means of livelihood.</a:t>
            </a:r>
          </a:p>
          <a:p>
            <a:r>
              <a:rPr lang="en-GB" dirty="0" smtClean="0"/>
              <a:t>Political environment has often been seen as deterrent for achievement of full potentials. </a:t>
            </a:r>
          </a:p>
          <a:p>
            <a:r>
              <a:rPr lang="en-GB" dirty="0" smtClean="0"/>
              <a:t>Non-economic </a:t>
            </a:r>
            <a:r>
              <a:rPr lang="en-GB" dirty="0"/>
              <a:t>successes </a:t>
            </a:r>
            <a:r>
              <a:rPr lang="en-GB" dirty="0" smtClean="0"/>
              <a:t>through </a:t>
            </a:r>
            <a:r>
              <a:rPr lang="en-GB" dirty="0"/>
              <a:t>group </a:t>
            </a:r>
            <a:r>
              <a:rPr lang="en-GB" dirty="0" smtClean="0"/>
              <a:t>activities.</a:t>
            </a:r>
            <a:endParaRPr lang="en-GB" dirty="0"/>
          </a:p>
          <a:p>
            <a:r>
              <a:rPr lang="en-GB" dirty="0" smtClean="0"/>
              <a:t>Despite challenges advancement in economic, social political and technological environment has been witnessed in some regions.</a:t>
            </a:r>
          </a:p>
        </p:txBody>
      </p:sp>
    </p:spTree>
    <p:extLst>
      <p:ext uri="{BB962C8B-B14F-4D97-AF65-F5344CB8AC3E}">
        <p14:creationId xmlns:p14="http://schemas.microsoft.com/office/powerpoint/2010/main" val="1998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68362"/>
            <a:ext cx="7874000" cy="54927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REFERENCES AND FURTHER </a:t>
            </a:r>
            <a:r>
              <a:rPr lang="en-GB" sz="2800" b="1" dirty="0"/>
              <a:t>READING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2800" y="1600200"/>
            <a:ext cx="78740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International Fund for Agricultural Development (IFAD) (2011) Facts and Figures, Rural Poverty Report.</a:t>
            </a:r>
          </a:p>
          <a:p>
            <a:r>
              <a:rPr lang="en-GB" dirty="0"/>
              <a:t>McCulloch, N. (Ed</a:t>
            </a:r>
            <a:r>
              <a:rPr lang="en-GB" dirty="0" smtClean="0"/>
              <a:t>.) </a:t>
            </a:r>
            <a:r>
              <a:rPr lang="en-GB" dirty="0"/>
              <a:t>(2009</a:t>
            </a:r>
            <a:r>
              <a:rPr lang="en-GB" dirty="0" smtClean="0"/>
              <a:t>) </a:t>
            </a:r>
            <a:r>
              <a:rPr lang="en-GB" dirty="0"/>
              <a:t>Rural investment climate in Indonesia. Institute of Southeast Asian Studies.</a:t>
            </a:r>
          </a:p>
          <a:p>
            <a:r>
              <a:rPr lang="en-GB" dirty="0" err="1" smtClean="0"/>
              <a:t>Olubiyo</a:t>
            </a:r>
            <a:r>
              <a:rPr lang="en-GB" dirty="0"/>
              <a:t>, S. O., </a:t>
            </a:r>
            <a:r>
              <a:rPr lang="en-GB" dirty="0" err="1"/>
              <a:t>Obayelu</a:t>
            </a:r>
            <a:r>
              <a:rPr lang="en-GB" dirty="0"/>
              <a:t>, A. E., </a:t>
            </a:r>
            <a:r>
              <a:rPr lang="en-GB" dirty="0" smtClean="0"/>
              <a:t>and </a:t>
            </a:r>
            <a:r>
              <a:rPr lang="en-GB" dirty="0" err="1" smtClean="0"/>
              <a:t>Oriade</a:t>
            </a:r>
            <a:r>
              <a:rPr lang="en-GB" dirty="0"/>
              <a:t>, A. (2015). Unintended benefits of millennium development goals to a culturally embedded rural economy. </a:t>
            </a:r>
            <a:r>
              <a:rPr lang="en-GB" i="1" dirty="0"/>
              <a:t>European Scientific Journal</a:t>
            </a:r>
            <a:r>
              <a:rPr lang="en-GB" dirty="0"/>
              <a:t>, 11(13</a:t>
            </a:r>
            <a:r>
              <a:rPr lang="en-GB" dirty="0" smtClean="0"/>
              <a:t>), 311-320.</a:t>
            </a:r>
          </a:p>
          <a:p>
            <a:r>
              <a:rPr lang="en-GB" dirty="0"/>
              <a:t>Wilson, S., </a:t>
            </a:r>
            <a:r>
              <a:rPr lang="en-GB" dirty="0" err="1"/>
              <a:t>Fesenmaier</a:t>
            </a:r>
            <a:r>
              <a:rPr lang="en-GB" dirty="0"/>
              <a:t>, D. R., </a:t>
            </a:r>
            <a:r>
              <a:rPr lang="en-GB" dirty="0" err="1"/>
              <a:t>Fesenmaier</a:t>
            </a:r>
            <a:r>
              <a:rPr lang="en-GB" dirty="0"/>
              <a:t>, J. &amp; vas </a:t>
            </a:r>
            <a:r>
              <a:rPr lang="en-GB" dirty="0" err="1"/>
              <a:t>Es</a:t>
            </a:r>
            <a:r>
              <a:rPr lang="en-GB" dirty="0"/>
              <a:t>, J. C. (2001). Factors for </a:t>
            </a:r>
            <a:r>
              <a:rPr lang="en-GB" dirty="0" smtClean="0"/>
              <a:t>success </a:t>
            </a:r>
            <a:r>
              <a:rPr lang="en-GB" dirty="0"/>
              <a:t>in </a:t>
            </a:r>
            <a:r>
              <a:rPr lang="en-GB" dirty="0" smtClean="0"/>
              <a:t>rural tourism development </a:t>
            </a:r>
            <a:r>
              <a:rPr lang="en-GB" i="1" dirty="0"/>
              <a:t>Journal of Travel Research</a:t>
            </a:r>
            <a:r>
              <a:rPr lang="en-GB" dirty="0"/>
              <a:t>, 40, 132-138.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5F898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 smtClean="0">
                <a:latin typeface="Arial"/>
                <a:cs typeface="Arial"/>
              </a:rPr>
              <a:t>CHAPTER 6</a:t>
            </a:r>
            <a:endParaRPr lang="en-GB" sz="2200" b="1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The Rural Business Environment in Developing Economies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5F898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11264" y="891143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After studying this chapter you should be able to:</a:t>
            </a:r>
          </a:p>
          <a:p>
            <a:r>
              <a:rPr lang="en-GB" dirty="0"/>
              <a:t>Explain the nature of rural business environment in developing economies</a:t>
            </a:r>
          </a:p>
          <a:p>
            <a:r>
              <a:rPr lang="en-GB" dirty="0"/>
              <a:t>Evaluate the key elements that constitute the rural business environment</a:t>
            </a:r>
          </a:p>
          <a:p>
            <a:r>
              <a:rPr lang="en-GB" dirty="0"/>
              <a:t>Assess the role of new technology in rural business environment in developing economies </a:t>
            </a:r>
          </a:p>
          <a:p>
            <a:r>
              <a:rPr lang="en-GB" dirty="0"/>
              <a:t>Apply management concepts to explain how rural operators gain competitive advantage  and respond to the environment</a:t>
            </a:r>
          </a:p>
          <a:p>
            <a:r>
              <a:rPr lang="en-GB" dirty="0"/>
              <a:t>Describe the management of rural business environment in developing countries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28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2" y="1600200"/>
            <a:ext cx="803116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external and internal factors are the basic foundation of the environment in which a business </a:t>
            </a:r>
            <a:r>
              <a:rPr lang="en-GB" dirty="0" smtClean="0"/>
              <a:t>resides</a:t>
            </a:r>
            <a:endParaRPr lang="en-GB" dirty="0"/>
          </a:p>
          <a:p>
            <a:r>
              <a:rPr lang="en-GB" dirty="0"/>
              <a:t>The rural business environment is a complex and multifaceted one with numerous elements and </a:t>
            </a:r>
            <a:r>
              <a:rPr lang="en-GB" dirty="0" smtClean="0"/>
              <a:t>processes</a:t>
            </a:r>
            <a:endParaRPr lang="en-GB" dirty="0"/>
          </a:p>
          <a:p>
            <a:r>
              <a:rPr lang="en-GB" dirty="0"/>
              <a:t>An enterprise is a sub-unit of the business environment and its operating situation is influenced by a number of </a:t>
            </a:r>
            <a:r>
              <a:rPr lang="en-GB" dirty="0" smtClean="0"/>
              <a:t>factors</a:t>
            </a:r>
            <a:endParaRPr lang="en-GB" dirty="0"/>
          </a:p>
          <a:p>
            <a:r>
              <a:rPr lang="en-GB" dirty="0"/>
              <a:t>Increasingly the rural business landscape is changing: Traditional vs Contemporary rural environment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THE BUSINESS ENVIRONMENT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5F8980"/>
                </a:solidFill>
                <a:latin typeface="Arial"/>
                <a:cs typeface="Arial"/>
              </a:rPr>
              <a:t>2</a:t>
            </a:r>
            <a:endParaRPr lang="en-US" sz="2200" b="1" dirty="0" smtClean="0">
              <a:solidFill>
                <a:srgbClr val="5F8980"/>
              </a:solidFill>
              <a:latin typeface="Arial"/>
              <a:cs typeface="Arial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536190" y="1843172"/>
            <a:ext cx="4191000" cy="422833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24149" y="3057226"/>
            <a:ext cx="7715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Social factors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076699" y="2358726"/>
            <a:ext cx="10763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Technological factors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638799" y="3055639"/>
            <a:ext cx="7429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Political factors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724149" y="3957339"/>
            <a:ext cx="7715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Economic factors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933824" y="3035000"/>
            <a:ext cx="1352550" cy="27066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organization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Internal factors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structure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organizational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culture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Employees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Capital base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Technological capabilities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Stakeholders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705474" y="3957339"/>
            <a:ext cx="7334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Physical factors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515994" y="4137044"/>
            <a:ext cx="438150" cy="4508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3515994" y="3232169"/>
            <a:ext cx="438150" cy="4508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5306694" y="4156094"/>
            <a:ext cx="419100" cy="4508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5400000">
            <a:off x="4496752" y="2877521"/>
            <a:ext cx="224790" cy="4508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0800000">
            <a:off x="5305424" y="3217564"/>
            <a:ext cx="333375" cy="571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95969" y="1989394"/>
            <a:ext cx="2614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external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1807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208" y="1232519"/>
            <a:ext cx="810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/>
                <a:cs typeface="Arial"/>
              </a:rPr>
              <a:t>KEY INFLUENCES OF DEVELOPING COUNTRIES’ RURAL BUSINESS ENVIRONMENT </a:t>
            </a:r>
            <a:endParaRPr lang="en-US" sz="2200" b="1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263" y="2036377"/>
            <a:ext cx="7196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Economic restructuring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I</a:t>
            </a:r>
            <a:r>
              <a:rPr lang="en-GB" sz="3200" dirty="0" smtClean="0"/>
              <a:t>ncreased competition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G</a:t>
            </a:r>
            <a:r>
              <a:rPr lang="en-GB" sz="3200" dirty="0" smtClean="0"/>
              <a:t>overnment policies/regulations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</a:t>
            </a:r>
            <a:r>
              <a:rPr lang="en-GB" sz="3200" dirty="0" smtClean="0"/>
              <a:t>echnological </a:t>
            </a:r>
            <a:r>
              <a:rPr lang="en-GB" sz="3200" dirty="0"/>
              <a:t>advancement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5F8980"/>
                </a:solidFill>
                <a:latin typeface="Arial"/>
                <a:cs typeface="Arial"/>
              </a:rPr>
              <a:t>3</a:t>
            </a:r>
            <a:endParaRPr lang="en-US" sz="2200" b="1" dirty="0" smtClean="0">
              <a:solidFill>
                <a:srgbClr val="5F89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32" y="1232519"/>
            <a:ext cx="821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/>
                <a:cs typeface="Arial"/>
              </a:rPr>
              <a:t>THE NATURE OF </a:t>
            </a:r>
            <a:r>
              <a:rPr lang="en-GB" sz="2200" b="1" dirty="0">
                <a:latin typeface="Arial"/>
                <a:cs typeface="Arial"/>
              </a:rPr>
              <a:t>DEVELOPING </a:t>
            </a:r>
            <a:r>
              <a:rPr lang="en-GB" sz="2200" b="1" dirty="0" smtClean="0">
                <a:latin typeface="Arial"/>
                <a:cs typeface="Arial"/>
              </a:rPr>
              <a:t>COUNTRIES’ RURAL BUSINESS ENVIRONMENT </a:t>
            </a:r>
            <a:endParaRPr lang="en-US" sz="2200" b="1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960"/>
            <a:ext cx="8229600" cy="4124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 developing countries’ business environment is characterized by:</a:t>
            </a:r>
          </a:p>
          <a:p>
            <a:r>
              <a:rPr lang="en-GB" dirty="0" smtClean="0"/>
              <a:t>Dearth </a:t>
            </a:r>
            <a:r>
              <a:rPr lang="en-GB" dirty="0"/>
              <a:t>of exploitable business </a:t>
            </a:r>
            <a:r>
              <a:rPr lang="en-GB" dirty="0" smtClean="0"/>
              <a:t>opportunities</a:t>
            </a:r>
          </a:p>
          <a:p>
            <a:r>
              <a:rPr lang="en-GB" dirty="0" smtClean="0"/>
              <a:t>Insufficient </a:t>
            </a:r>
            <a:r>
              <a:rPr lang="en-GB" dirty="0"/>
              <a:t>access to </a:t>
            </a:r>
            <a:r>
              <a:rPr lang="en-GB" dirty="0" smtClean="0"/>
              <a:t>funds</a:t>
            </a:r>
          </a:p>
          <a:p>
            <a:r>
              <a:rPr lang="en-GB" dirty="0"/>
              <a:t>R</a:t>
            </a:r>
            <a:r>
              <a:rPr lang="en-GB" dirty="0" smtClean="0"/>
              <a:t>emote </a:t>
            </a:r>
            <a:r>
              <a:rPr lang="en-GB" dirty="0"/>
              <a:t>markets 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recarious </a:t>
            </a:r>
            <a:r>
              <a:rPr lang="en-GB" dirty="0"/>
              <a:t>industry </a:t>
            </a:r>
            <a:r>
              <a:rPr lang="en-GB" dirty="0" smtClean="0"/>
              <a:t>terrain</a:t>
            </a:r>
          </a:p>
          <a:p>
            <a:r>
              <a:rPr lang="en-GB" dirty="0" smtClean="0"/>
              <a:t>Culture and tradition dependent</a:t>
            </a:r>
          </a:p>
          <a:p>
            <a:r>
              <a:rPr lang="en-GB" dirty="0" smtClean="0"/>
              <a:t>Enormous yet undeveloped </a:t>
            </a:r>
            <a:r>
              <a:rPr lang="en-GB" dirty="0"/>
              <a:t>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11402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868362"/>
            <a:ext cx="863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868362"/>
            <a:ext cx="7823200" cy="549275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DEVELOPING NATIONS’ RURAL ECONOMIC CLIMATE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232" y="1417636"/>
            <a:ext cx="8122758" cy="5206899"/>
          </a:xfrm>
        </p:spPr>
        <p:txBody>
          <a:bodyPr>
            <a:noAutofit/>
          </a:bodyPr>
          <a:lstStyle/>
          <a:p>
            <a:r>
              <a:rPr lang="en-GB" sz="2600" dirty="0" smtClean="0"/>
              <a:t>The </a:t>
            </a:r>
            <a:r>
              <a:rPr lang="en-GB" sz="2600" dirty="0"/>
              <a:t>contribution of economic activities at the rural level to the overall economic development in many of the developing economies cannot be </a:t>
            </a:r>
            <a:r>
              <a:rPr lang="en-GB" sz="2600" dirty="0" smtClean="0"/>
              <a:t>overemphasized</a:t>
            </a:r>
          </a:p>
          <a:p>
            <a:r>
              <a:rPr lang="en-GB" sz="2600" dirty="0" smtClean="0"/>
              <a:t>The </a:t>
            </a:r>
            <a:r>
              <a:rPr lang="en-GB" sz="2600" dirty="0"/>
              <a:t>rural economy can be divided into two main categories – farm and non-farm </a:t>
            </a:r>
            <a:r>
              <a:rPr lang="en-GB" sz="2600" dirty="0" smtClean="0"/>
              <a:t>economy</a:t>
            </a:r>
          </a:p>
          <a:p>
            <a:r>
              <a:rPr lang="en-GB" sz="2600" dirty="0"/>
              <a:t>Traditionally, the rural non-farm sector was classed as a low-productivity </a:t>
            </a:r>
            <a:r>
              <a:rPr lang="en-GB" sz="2600" dirty="0" smtClean="0"/>
              <a:t>sector</a:t>
            </a:r>
          </a:p>
          <a:p>
            <a:r>
              <a:rPr lang="en-GB" sz="2600" dirty="0"/>
              <a:t>Recent recognition </a:t>
            </a:r>
            <a:r>
              <a:rPr lang="en-GB" sz="2600" dirty="0" smtClean="0"/>
              <a:t>that </a:t>
            </a:r>
            <a:r>
              <a:rPr lang="en-GB" sz="2600" dirty="0"/>
              <a:t>the rural non-farm sector contributes to economic </a:t>
            </a:r>
            <a:r>
              <a:rPr lang="en-GB" sz="2600" dirty="0" smtClean="0"/>
              <a:t>growth</a:t>
            </a:r>
          </a:p>
          <a:p>
            <a:r>
              <a:rPr lang="en-GB" sz="2600" dirty="0" smtClean="0"/>
              <a:t>Access </a:t>
            </a:r>
            <a:r>
              <a:rPr lang="en-GB" sz="2600" dirty="0"/>
              <a:t>to funds and investment </a:t>
            </a:r>
            <a:r>
              <a:rPr lang="en-GB" sz="2600" dirty="0" smtClean="0"/>
              <a:t>pattern is limited</a:t>
            </a:r>
          </a:p>
          <a:p>
            <a:r>
              <a:rPr lang="en-GB" sz="2600" dirty="0"/>
              <a:t>Inequalities and economic structure </a:t>
            </a:r>
            <a:endParaRPr lang="en-GB" sz="2600" dirty="0" smtClean="0"/>
          </a:p>
          <a:p>
            <a:r>
              <a:rPr lang="en-GB" sz="2600" dirty="0" smtClean="0"/>
              <a:t>Impact of government policies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300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100" y="978298"/>
            <a:ext cx="930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F898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868362"/>
            <a:ext cx="7734300" cy="54927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THE TECHNOLOGICAL ENVIRONMENT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592735"/>
            <a:ext cx="77343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Until recent times the technological environment of many, if not all, rural areas of the developing economies tends to be </a:t>
            </a:r>
            <a:r>
              <a:rPr lang="en-GB" dirty="0" smtClean="0"/>
              <a:t>basic</a:t>
            </a:r>
          </a:p>
          <a:p>
            <a:r>
              <a:rPr lang="en-GB" dirty="0" smtClean="0"/>
              <a:t>There has been a tremendous shift</a:t>
            </a:r>
          </a:p>
          <a:p>
            <a:r>
              <a:rPr lang="en-GB" dirty="0"/>
              <a:t>The shift is not only evident in capital investment, consumers’ equipment e.g. mobile </a:t>
            </a:r>
            <a:r>
              <a:rPr lang="en-GB" dirty="0" smtClean="0"/>
              <a:t>handsets</a:t>
            </a:r>
          </a:p>
          <a:p>
            <a:r>
              <a:rPr lang="en-GB" dirty="0" smtClean="0"/>
              <a:t>Mobile telephony </a:t>
            </a:r>
            <a:r>
              <a:rPr lang="en-GB" dirty="0"/>
              <a:t>is the major transformational tool for </a:t>
            </a:r>
            <a:r>
              <a:rPr lang="en-GB" dirty="0" smtClean="0"/>
              <a:t>development in rural business</a:t>
            </a:r>
          </a:p>
          <a:p>
            <a:r>
              <a:rPr lang="en-GB" dirty="0" smtClean="0"/>
              <a:t>Connection between </a:t>
            </a:r>
            <a:r>
              <a:rPr lang="en-GB" dirty="0"/>
              <a:t>rural entrepreneurs </a:t>
            </a:r>
            <a:r>
              <a:rPr lang="en-GB" dirty="0" smtClean="0"/>
              <a:t>and </a:t>
            </a:r>
            <a:r>
              <a:rPr lang="en-GB" dirty="0"/>
              <a:t>investors, suppliers and consumers from further </a:t>
            </a:r>
            <a:r>
              <a:rPr lang="en-GB" dirty="0" smtClean="0"/>
              <a:t>afield e.g. booking of accommodation, is </a:t>
            </a:r>
            <a:r>
              <a:rPr lang="en-GB" dirty="0"/>
              <a:t>now </a:t>
            </a:r>
            <a:r>
              <a:rPr lang="en-GB" dirty="0" smtClean="0"/>
              <a:t>enhanced</a:t>
            </a:r>
          </a:p>
          <a:p>
            <a:r>
              <a:rPr lang="en-GB" dirty="0" smtClean="0"/>
              <a:t>There is still a </a:t>
            </a:r>
            <a:r>
              <a:rPr lang="en-GB" dirty="0"/>
              <a:t>need to build up the local technological </a:t>
            </a:r>
            <a:r>
              <a:rPr lang="en-GB" dirty="0" smtClean="0"/>
              <a:t>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910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NATIONS’ RURAL ECONOMIC CLIMATE </vt:lpstr>
      <vt:lpstr>THE TECHNOLOGICAL ENVIRONMENT </vt:lpstr>
      <vt:lpstr>DEVELOPING COUNTRIES RURAL SETTINGS’ POLITICAL ENVIRONMENT</vt:lpstr>
      <vt:lpstr>THE SOCIAL ENVIRONMENT</vt:lpstr>
      <vt:lpstr>MANAGING DEVELOPING COUNTRIES’ RURAL BUSINESS ENVIRONMENT FOR TOURISM DEVELOPMENT</vt:lpstr>
      <vt:lpstr>CONCLUSION</vt:lpstr>
      <vt:lpstr>REFERENCES AND FURTHER READING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McCann</cp:lastModifiedBy>
  <cp:revision>105</cp:revision>
  <dcterms:created xsi:type="dcterms:W3CDTF">2014-01-16T11:38:48Z</dcterms:created>
  <dcterms:modified xsi:type="dcterms:W3CDTF">2017-04-26T09:44:11Z</dcterms:modified>
</cp:coreProperties>
</file>