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8" r:id="rId3"/>
    <p:sldId id="263" r:id="rId4"/>
    <p:sldId id="275" r:id="rId5"/>
    <p:sldId id="283" r:id="rId6"/>
    <p:sldId id="284" r:id="rId7"/>
    <p:sldId id="280" r:id="rId8"/>
    <p:sldId id="281" r:id="rId9"/>
    <p:sldId id="270" r:id="rId10"/>
    <p:sldId id="285" r:id="rId11"/>
    <p:sldId id="286" r:id="rId12"/>
    <p:sldId id="288" r:id="rId13"/>
    <p:sldId id="273" r:id="rId14"/>
    <p:sldId id="289" r:id="rId15"/>
    <p:sldId id="291"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980"/>
    <a:srgbClr val="5F89EB"/>
    <a:srgbClr val="CAADD9"/>
    <a:srgbClr val="8CBAEB"/>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9" autoAdjust="0"/>
    <p:restoredTop sz="94660"/>
  </p:normalViewPr>
  <p:slideViewPr>
    <p:cSldViewPr snapToGrid="0" snapToObjects="1">
      <p:cViewPr varScale="1">
        <p:scale>
          <a:sx n="112" d="100"/>
          <a:sy n="112" d="100"/>
        </p:scale>
        <p:origin x="-15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26/04/2017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40118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26/04/2017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283622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26/04/2017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89446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a:t>Click to edit Master title style</a:t>
            </a:r>
            <a:endParaRPr lang="en-GB" dirty="0"/>
          </a:p>
        </p:txBody>
      </p:sp>
      <p:sp>
        <p:nvSpPr>
          <p:cNvPr id="3" name="Text Placeholder 2"/>
          <p:cNvSpPr>
            <a:spLocks noGrp="1"/>
          </p:cNvSpPr>
          <p:nvPr>
            <p:ph type="body" sz="quarter" idx="10"/>
          </p:nvPr>
        </p:nvSpPr>
        <p:spPr>
          <a:xfrm>
            <a:off x="1311275" y="1782763"/>
            <a:ext cx="7199313" cy="4297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26/04/2017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0131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9F47779-7121-E14C-99F9-3B68B3D2C6C2}" type="datetimeFigureOut">
              <a:rPr lang="en-US" smtClean="0"/>
              <a:t>26/04/2017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79351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9F47779-7121-E14C-99F9-3B68B3D2C6C2}" type="datetimeFigureOut">
              <a:rPr lang="en-US" smtClean="0"/>
              <a:t>26/04/2017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21809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9F47779-7121-E14C-99F9-3B68B3D2C6C2}" type="datetimeFigureOut">
              <a:rPr lang="en-US" smtClean="0"/>
              <a:t>26/04/2017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247571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9F47779-7121-E14C-99F9-3B68B3D2C6C2}" type="datetimeFigureOut">
              <a:rPr lang="en-US" smtClean="0"/>
              <a:t>26/04/2017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5771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47779-7121-E14C-99F9-3B68B3D2C6C2}" type="datetimeFigureOut">
              <a:rPr lang="en-US" smtClean="0"/>
              <a:t>26/04/2017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15876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9F47779-7121-E14C-99F9-3B68B3D2C6C2}" type="datetimeFigureOut">
              <a:rPr lang="en-US" smtClean="0"/>
              <a:t>26/04/2017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45683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9F47779-7121-E14C-99F9-3B68B3D2C6C2}" type="datetimeFigureOut">
              <a:rPr lang="en-US" smtClean="0"/>
              <a:t>26/04/2017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43074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47779-7121-E14C-99F9-3B68B3D2C6C2}" type="datetimeFigureOut">
              <a:rPr lang="en-US" smtClean="0"/>
              <a:t>26/04/2017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12FE3-AC46-5740-8DB5-CF74F4BCA6E2}" type="slidenum">
              <a:rPr lang="en-US" smtClean="0"/>
              <a:t>‹#›</a:t>
            </a:fld>
            <a:endParaRPr lang="en-US"/>
          </a:p>
        </p:txBody>
      </p:sp>
    </p:spTree>
    <p:extLst>
      <p:ext uri="{BB962C8B-B14F-4D97-AF65-F5344CB8AC3E}">
        <p14:creationId xmlns:p14="http://schemas.microsoft.com/office/powerpoint/2010/main" val="175367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ural Tourism and Enterprise PP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9700752" cy="6858000"/>
          </a:xfrm>
          <a:prstGeom prst="rect">
            <a:avLst/>
          </a:prstGeom>
        </p:spPr>
      </p:pic>
      <p:sp>
        <p:nvSpPr>
          <p:cNvPr id="6" name="TextBox 5"/>
          <p:cNvSpPr txBox="1"/>
          <p:nvPr/>
        </p:nvSpPr>
        <p:spPr>
          <a:xfrm>
            <a:off x="0" y="1222560"/>
            <a:ext cx="8458200" cy="1985159"/>
          </a:xfrm>
          <a:prstGeom prst="rect">
            <a:avLst/>
          </a:prstGeom>
          <a:noFill/>
        </p:spPr>
        <p:txBody>
          <a:bodyPr wrap="square" rtlCol="0">
            <a:spAutoFit/>
          </a:bodyPr>
          <a:lstStyle/>
          <a:p>
            <a:pPr algn="r">
              <a:spcAft>
                <a:spcPts val="600"/>
              </a:spcAft>
            </a:pPr>
            <a:r>
              <a:rPr lang="en-GB" sz="4800" dirty="0">
                <a:latin typeface="Arial"/>
                <a:cs typeface="Arial"/>
              </a:rPr>
              <a:t>Rural Tourism and Enterprise</a:t>
            </a:r>
          </a:p>
          <a:p>
            <a:pPr algn="r"/>
            <a:r>
              <a:rPr lang="en-GB" sz="3500" dirty="0">
                <a:latin typeface="Arial"/>
                <a:cs typeface="Arial"/>
              </a:rPr>
              <a:t>Management, Marketing and Sustainability</a:t>
            </a:r>
            <a:endParaRPr lang="en-US" sz="3500" dirty="0">
              <a:latin typeface="Arial"/>
              <a:cs typeface="Arial"/>
            </a:endParaRPr>
          </a:p>
        </p:txBody>
      </p:sp>
      <p:sp>
        <p:nvSpPr>
          <p:cNvPr id="7" name="TextBox 6"/>
          <p:cNvSpPr txBox="1"/>
          <p:nvPr/>
        </p:nvSpPr>
        <p:spPr>
          <a:xfrm>
            <a:off x="0" y="3936225"/>
            <a:ext cx="8458200" cy="923330"/>
          </a:xfrm>
          <a:prstGeom prst="rect">
            <a:avLst/>
          </a:prstGeom>
          <a:noFill/>
        </p:spPr>
        <p:txBody>
          <a:bodyPr wrap="square" rtlCol="0">
            <a:spAutoFit/>
          </a:bodyPr>
          <a:lstStyle/>
          <a:p>
            <a:pPr algn="r"/>
            <a:r>
              <a:rPr lang="nl-NL" dirty="0" err="1">
                <a:solidFill>
                  <a:srgbClr val="000000"/>
                </a:solidFill>
                <a:latin typeface="Arial"/>
                <a:cs typeface="Arial"/>
              </a:rPr>
              <a:t>Edited</a:t>
            </a:r>
            <a:r>
              <a:rPr lang="nl-NL" dirty="0">
                <a:solidFill>
                  <a:srgbClr val="000000"/>
                </a:solidFill>
                <a:latin typeface="Arial"/>
                <a:cs typeface="Arial"/>
              </a:rPr>
              <a:t> </a:t>
            </a:r>
            <a:r>
              <a:rPr lang="nl-NL" dirty="0" err="1">
                <a:solidFill>
                  <a:srgbClr val="000000"/>
                </a:solidFill>
                <a:latin typeface="Arial"/>
                <a:cs typeface="Arial"/>
              </a:rPr>
              <a:t>by</a:t>
            </a:r>
            <a:r>
              <a:rPr lang="nl-NL" dirty="0">
                <a:solidFill>
                  <a:srgbClr val="000000"/>
                </a:solidFill>
                <a:latin typeface="Arial"/>
                <a:cs typeface="Arial"/>
              </a:rPr>
              <a:t> </a:t>
            </a:r>
          </a:p>
          <a:p>
            <a:pPr algn="r"/>
            <a:r>
              <a:rPr lang="en-GB" dirty="0">
                <a:solidFill>
                  <a:srgbClr val="000000"/>
                </a:solidFill>
                <a:latin typeface="Arial"/>
                <a:cs typeface="Arial"/>
              </a:rPr>
              <a:t>ADE ORIADE AND </a:t>
            </a:r>
          </a:p>
          <a:p>
            <a:pPr algn="r"/>
            <a:r>
              <a:rPr lang="en-GB" dirty="0">
                <a:solidFill>
                  <a:srgbClr val="000000"/>
                </a:solidFill>
                <a:latin typeface="Arial"/>
                <a:cs typeface="Arial"/>
              </a:rPr>
              <a:t>PETER ROBINSON</a:t>
            </a:r>
            <a:endParaRPr lang="en-GB" dirty="0">
              <a:latin typeface="Arial"/>
              <a:cs typeface="Arial"/>
            </a:endParaRPr>
          </a:p>
        </p:txBody>
      </p:sp>
      <p:sp>
        <p:nvSpPr>
          <p:cNvPr id="8" name="Rectangle 7"/>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Myriad Pro"/>
                <a:cs typeface="Myriad Pro"/>
              </a:rPr>
              <a:t>COMPLIMENTARY TEACHING MATERIALS</a:t>
            </a:r>
          </a:p>
        </p:txBody>
      </p:sp>
      <p:sp>
        <p:nvSpPr>
          <p:cNvPr id="10" name="Rectangle 9"/>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pic>
        <p:nvPicPr>
          <p:cNvPr id="4" name="Picture 3" descr="CABI Logo_NEW_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5573717"/>
            <a:ext cx="1259631" cy="367838"/>
          </a:xfrm>
          <a:prstGeom prst="rect">
            <a:avLst/>
          </a:prstGeom>
        </p:spPr>
      </p:pic>
    </p:spTree>
    <p:extLst>
      <p:ext uri="{BB962C8B-B14F-4D97-AF65-F5344CB8AC3E}">
        <p14:creationId xmlns:p14="http://schemas.microsoft.com/office/powerpoint/2010/main" val="377509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THE MULTIPLIER EFFECT 1</a:t>
            </a:r>
          </a:p>
        </p:txBody>
      </p:sp>
      <p:sp>
        <p:nvSpPr>
          <p:cNvPr id="7" name="TextBox 6"/>
          <p:cNvSpPr txBox="1"/>
          <p:nvPr/>
        </p:nvSpPr>
        <p:spPr>
          <a:xfrm>
            <a:off x="1311264" y="1875409"/>
            <a:ext cx="7196463" cy="4893647"/>
          </a:xfrm>
          <a:prstGeom prst="rect">
            <a:avLst/>
          </a:prstGeom>
          <a:noFill/>
        </p:spPr>
        <p:txBody>
          <a:bodyPr wrap="square" rtlCol="0">
            <a:spAutoFit/>
          </a:bodyPr>
          <a:lstStyle/>
          <a:p>
            <a:r>
              <a:rPr lang="en-GB" dirty="0"/>
              <a:t>There are </a:t>
            </a:r>
            <a:r>
              <a:rPr lang="en-GB" dirty="0" smtClean="0"/>
              <a:t>a number </a:t>
            </a:r>
            <a:r>
              <a:rPr lang="en-GB" dirty="0"/>
              <a:t>of different multiplier effects that can be attributed to changes in tourist spending:</a:t>
            </a:r>
          </a:p>
          <a:p>
            <a:endParaRPr lang="en-GB" dirty="0"/>
          </a:p>
          <a:p>
            <a:r>
              <a:rPr lang="en-GB" b="1" dirty="0"/>
              <a:t>Transactions/sales multipliers:</a:t>
            </a:r>
            <a:r>
              <a:rPr lang="en-GB" dirty="0"/>
              <a:t> the change in the volume of transactions as a result of one unit change in tourism </a:t>
            </a:r>
            <a:r>
              <a:rPr lang="en-GB" dirty="0" smtClean="0"/>
              <a:t>expenditure</a:t>
            </a:r>
            <a:endParaRPr lang="en-GB" dirty="0"/>
          </a:p>
          <a:p>
            <a:endParaRPr lang="en-GB" dirty="0"/>
          </a:p>
          <a:p>
            <a:r>
              <a:rPr lang="en-GB" b="1" dirty="0"/>
              <a:t>Output multipliers:</a:t>
            </a:r>
            <a:r>
              <a:rPr lang="en-GB" dirty="0"/>
              <a:t>  the effect of one unit of expenditure upon the level of output within the </a:t>
            </a:r>
            <a:r>
              <a:rPr lang="en-GB" dirty="0" smtClean="0"/>
              <a:t>economy</a:t>
            </a:r>
            <a:endParaRPr lang="en-GB" dirty="0"/>
          </a:p>
          <a:p>
            <a:endParaRPr lang="en-GB" dirty="0"/>
          </a:p>
          <a:p>
            <a:r>
              <a:rPr lang="en-GB" b="1" dirty="0"/>
              <a:t>Income multipliers:</a:t>
            </a:r>
            <a:r>
              <a:rPr lang="en-GB" dirty="0"/>
              <a:t> the shift in local income created as a result of a change of one unit in tourism </a:t>
            </a:r>
            <a:r>
              <a:rPr lang="en-GB" dirty="0" smtClean="0"/>
              <a:t>spending</a:t>
            </a:r>
            <a:endParaRPr lang="en-GB" dirty="0"/>
          </a:p>
          <a:p>
            <a:endParaRPr lang="en-GB" dirty="0"/>
          </a:p>
          <a:p>
            <a:r>
              <a:rPr lang="en-GB" b="1" dirty="0"/>
              <a:t>Employment multipliers: </a:t>
            </a:r>
            <a:r>
              <a:rPr lang="en-GB" dirty="0"/>
              <a:t>the effect upon the number of jobs available </a:t>
            </a:r>
          </a:p>
          <a:p>
            <a:endParaRPr lang="en-GB" dirty="0"/>
          </a:p>
          <a:p>
            <a:r>
              <a:rPr lang="en-GB" b="1" dirty="0"/>
              <a:t>Government revenue multipliers:</a:t>
            </a:r>
            <a:r>
              <a:rPr lang="en-GB" dirty="0"/>
              <a:t> </a:t>
            </a:r>
            <a:r>
              <a:rPr lang="en-GB" dirty="0" smtClean="0"/>
              <a:t>the </a:t>
            </a:r>
            <a:r>
              <a:rPr lang="en-GB" dirty="0"/>
              <a:t>changes in government revenue from all sources created by a unit change in tourism </a:t>
            </a:r>
            <a:r>
              <a:rPr lang="en-GB" dirty="0" smtClean="0"/>
              <a:t>expenditure</a:t>
            </a:r>
            <a:r>
              <a:rPr lang="en-GB" dirty="0"/>
              <a:t/>
            </a:r>
            <a:br>
              <a:rPr lang="en-GB" dirty="0"/>
            </a:br>
            <a:endParaRPr lang="en-US" sz="2400" dirty="0">
              <a:solidFill>
                <a:srgbClr val="000000"/>
              </a:solidFill>
              <a:latin typeface="Arial"/>
              <a:cs typeface="Arial"/>
            </a:endParaRPr>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7</a:t>
            </a:r>
          </a:p>
        </p:txBody>
      </p:sp>
    </p:spTree>
    <p:extLst>
      <p:ext uri="{BB962C8B-B14F-4D97-AF65-F5344CB8AC3E}">
        <p14:creationId xmlns:p14="http://schemas.microsoft.com/office/powerpoint/2010/main" val="258108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THE MULTIPLIER EFFECT 2</a:t>
            </a:r>
          </a:p>
        </p:txBody>
      </p:sp>
      <p:sp>
        <p:nvSpPr>
          <p:cNvPr id="7" name="TextBox 6"/>
          <p:cNvSpPr txBox="1"/>
          <p:nvPr/>
        </p:nvSpPr>
        <p:spPr>
          <a:xfrm>
            <a:off x="1311264" y="1875409"/>
            <a:ext cx="7196463" cy="5016758"/>
          </a:xfrm>
          <a:prstGeom prst="rect">
            <a:avLst/>
          </a:prstGeom>
          <a:noFill/>
        </p:spPr>
        <p:txBody>
          <a:bodyPr wrap="square" rtlCol="0">
            <a:spAutoFit/>
          </a:bodyPr>
          <a:lstStyle/>
          <a:p>
            <a:r>
              <a:rPr lang="en-US" sz="1600" b="1" dirty="0"/>
              <a:t>Direct Expenditure:  </a:t>
            </a:r>
            <a:r>
              <a:rPr lang="en-US" sz="1600" dirty="0"/>
              <a:t>money spent by tourists directly on goods and services in hotels, restaurants, shops, other tourist facilities, and for tourism generated exports, or by tourism related investment in the area. This initial expenditure has a </a:t>
            </a:r>
            <a:r>
              <a:rPr lang="en-US" sz="1600" b="1" dirty="0"/>
              <a:t>direct effect</a:t>
            </a:r>
            <a:r>
              <a:rPr lang="en-US" sz="1600" dirty="0"/>
              <a:t> on economic activity.</a:t>
            </a:r>
            <a:endParaRPr lang="en-GB" sz="1600" dirty="0"/>
          </a:p>
          <a:p>
            <a:r>
              <a:rPr lang="en-US" sz="1600" b="1" dirty="0"/>
              <a:t> </a:t>
            </a:r>
            <a:endParaRPr lang="en-GB" sz="1600" dirty="0"/>
          </a:p>
          <a:p>
            <a:r>
              <a:rPr lang="en-GB" sz="1600" b="1" dirty="0"/>
              <a:t>Indirect Expenditure: </a:t>
            </a:r>
            <a:r>
              <a:rPr lang="en-GB" sz="1600" dirty="0"/>
              <a:t>These are the inter-business transactions which result from the direct expenditure. For instance, when the tourist spends money in a restaurant, the restaurant will spend some of this income on food and beverage supplies, transport, heating and lighting and a range of other business costs. Although the amount of money circulating is reduced with each transaction, the more it is spent with local suppliers the greater the local economic impact as a result of the multiplier effect. All of these subsequent activities are classified as having an </a:t>
            </a:r>
            <a:r>
              <a:rPr lang="en-GB" sz="1600" b="1" dirty="0"/>
              <a:t>indirect </a:t>
            </a:r>
            <a:r>
              <a:rPr lang="en-GB" sz="1600" b="1" dirty="0" smtClean="0"/>
              <a:t>effect </a:t>
            </a:r>
            <a:r>
              <a:rPr lang="en-GB" sz="1600" dirty="0"/>
              <a:t>on economic activity.</a:t>
            </a:r>
          </a:p>
          <a:p>
            <a:r>
              <a:rPr lang="en-GB" sz="1600" dirty="0"/>
              <a:t> </a:t>
            </a:r>
            <a:br>
              <a:rPr lang="en-GB" sz="1600" dirty="0"/>
            </a:br>
            <a:r>
              <a:rPr lang="en-GB" sz="1600" b="1" dirty="0"/>
              <a:t>Induced Expenditure: </a:t>
            </a:r>
            <a:r>
              <a:rPr lang="en-GB" sz="1600" dirty="0"/>
              <a:t> This accounts for the increased consumer spend resulting from additional personal income generated by the direct expenditure, e.g. hotel workers using their wages for the purchase of goods and services. This secondary expenditure leads to </a:t>
            </a:r>
            <a:r>
              <a:rPr lang="en-GB" sz="1600" b="1" dirty="0"/>
              <a:t>induced effects. </a:t>
            </a:r>
            <a:r>
              <a:rPr lang="en-GB" sz="1600" dirty="0"/>
              <a:t>The more that this money is spent locally, the greater the economic impact. </a:t>
            </a:r>
          </a:p>
          <a:p>
            <a:r>
              <a:rPr lang="en-US" sz="1600" dirty="0"/>
              <a:t> </a:t>
            </a:r>
            <a:endParaRPr lang="en-GB" sz="1600" dirty="0"/>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8</a:t>
            </a:r>
          </a:p>
        </p:txBody>
      </p:sp>
    </p:spTree>
    <p:extLst>
      <p:ext uri="{BB962C8B-B14F-4D97-AF65-F5344CB8AC3E}">
        <p14:creationId xmlns:p14="http://schemas.microsoft.com/office/powerpoint/2010/main" val="398844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ACTIVITY</a:t>
            </a:r>
          </a:p>
        </p:txBody>
      </p:sp>
      <p:sp>
        <p:nvSpPr>
          <p:cNvPr id="7" name="TextBox 6"/>
          <p:cNvSpPr txBox="1"/>
          <p:nvPr/>
        </p:nvSpPr>
        <p:spPr>
          <a:xfrm>
            <a:off x="1311264" y="1875409"/>
            <a:ext cx="7196463" cy="5262979"/>
          </a:xfrm>
          <a:prstGeom prst="rect">
            <a:avLst/>
          </a:prstGeom>
          <a:noFill/>
        </p:spPr>
        <p:txBody>
          <a:bodyPr wrap="square" rtlCol="0">
            <a:spAutoFit/>
          </a:bodyPr>
          <a:lstStyle/>
          <a:p>
            <a:r>
              <a:rPr lang="en-GB" sz="2800" dirty="0"/>
              <a:t>Making reference to the book, consider and evaluate two of these approaches to rural tourism development:</a:t>
            </a:r>
          </a:p>
          <a:p>
            <a:endParaRPr lang="en-GB" sz="2800" dirty="0"/>
          </a:p>
          <a:p>
            <a:pPr marL="285750" indent="-285750">
              <a:buFont typeface="Arial" panose="020B0604020202020204" pitchFamily="34" charset="0"/>
              <a:buChar char="•"/>
            </a:pPr>
            <a:r>
              <a:rPr lang="en-GB" sz="2800" dirty="0" smtClean="0"/>
              <a:t>Community-based </a:t>
            </a:r>
            <a:r>
              <a:rPr lang="en-GB" sz="2800" dirty="0"/>
              <a:t>t</a:t>
            </a:r>
            <a:r>
              <a:rPr lang="en-GB" sz="2800" dirty="0" smtClean="0"/>
              <a:t>ourism</a:t>
            </a:r>
            <a:endParaRPr lang="en-GB" sz="2800" dirty="0"/>
          </a:p>
          <a:p>
            <a:pPr marL="285750" indent="-285750">
              <a:buFont typeface="Arial" panose="020B0604020202020204" pitchFamily="34" charset="0"/>
              <a:buChar char="•"/>
            </a:pPr>
            <a:r>
              <a:rPr lang="en-GB" sz="2800" dirty="0"/>
              <a:t>Farm Diversification</a:t>
            </a:r>
          </a:p>
          <a:p>
            <a:pPr marL="285750" indent="-285750">
              <a:buFont typeface="Arial" panose="020B0604020202020204" pitchFamily="34" charset="0"/>
              <a:buChar char="•"/>
            </a:pPr>
            <a:r>
              <a:rPr lang="en-GB" sz="2800" dirty="0"/>
              <a:t>Local </a:t>
            </a:r>
            <a:r>
              <a:rPr lang="en-GB" sz="2800" dirty="0" smtClean="0"/>
              <a:t>food </a:t>
            </a:r>
            <a:r>
              <a:rPr lang="en-GB" sz="2800" dirty="0"/>
              <a:t>and </a:t>
            </a:r>
            <a:r>
              <a:rPr lang="en-GB" sz="2800" dirty="0" smtClean="0"/>
              <a:t>drink </a:t>
            </a:r>
            <a:r>
              <a:rPr lang="en-GB" sz="2800" dirty="0"/>
              <a:t>as a catalyst for development</a:t>
            </a:r>
          </a:p>
          <a:p>
            <a:pPr marL="285750" indent="-285750">
              <a:buFont typeface="Arial" panose="020B0604020202020204" pitchFamily="34" charset="0"/>
              <a:buChar char="•"/>
            </a:pPr>
            <a:r>
              <a:rPr lang="en-GB" sz="2800" dirty="0"/>
              <a:t>The s</a:t>
            </a:r>
            <a:r>
              <a:rPr lang="en-GB" sz="2800" dirty="0" smtClean="0"/>
              <a:t>low movement</a:t>
            </a:r>
            <a:endParaRPr lang="en-GB" sz="2800" dirty="0"/>
          </a:p>
          <a:p>
            <a:pPr marL="285750" indent="-285750">
              <a:buFont typeface="Arial" panose="020B0604020202020204" pitchFamily="34" charset="0"/>
              <a:buChar char="•"/>
            </a:pPr>
            <a:r>
              <a:rPr lang="en-GB" sz="2800" dirty="0" smtClean="0"/>
              <a:t>Pro-poor </a:t>
            </a:r>
            <a:r>
              <a:rPr lang="en-GB" sz="2800" dirty="0"/>
              <a:t>t</a:t>
            </a:r>
            <a:r>
              <a:rPr lang="en-GB" sz="2800" dirty="0" smtClean="0"/>
              <a:t>ourism</a:t>
            </a:r>
            <a:endParaRPr lang="en-GB" sz="2800" dirty="0"/>
          </a:p>
          <a:p>
            <a:endParaRPr lang="en-GB" sz="2800" dirty="0"/>
          </a:p>
          <a:p>
            <a:endParaRPr lang="en-GB" sz="2800" dirty="0"/>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9</a:t>
            </a:r>
          </a:p>
        </p:txBody>
      </p:sp>
    </p:spTree>
    <p:extLst>
      <p:ext uri="{BB962C8B-B14F-4D97-AF65-F5344CB8AC3E}">
        <p14:creationId xmlns:p14="http://schemas.microsoft.com/office/powerpoint/2010/main" val="104330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TOURISM AS A CATALYST FOR REGENERATION</a:t>
            </a:r>
          </a:p>
        </p:txBody>
      </p:sp>
      <p:grpSp>
        <p:nvGrpSpPr>
          <p:cNvPr id="8" name="Group 7"/>
          <p:cNvGrpSpPr>
            <a:grpSpLocks/>
          </p:cNvGrpSpPr>
          <p:nvPr/>
        </p:nvGrpSpPr>
        <p:grpSpPr bwMode="auto">
          <a:xfrm>
            <a:off x="806814" y="1697890"/>
            <a:ext cx="8094133" cy="4923402"/>
            <a:chOff x="0" y="0"/>
            <a:chExt cx="70277" cy="58782"/>
          </a:xfrm>
        </p:grpSpPr>
        <p:sp>
          <p:nvSpPr>
            <p:cNvPr id="9" name="Down Arrow 8"/>
            <p:cNvSpPr>
              <a:spLocks noChangeArrowheads="1"/>
            </p:cNvSpPr>
            <p:nvPr/>
          </p:nvSpPr>
          <p:spPr bwMode="auto">
            <a:xfrm>
              <a:off x="28346" y="33702"/>
              <a:ext cx="1499" cy="2610"/>
            </a:xfrm>
            <a:prstGeom prst="downArrow">
              <a:avLst>
                <a:gd name="adj1" fmla="val 50000"/>
                <a:gd name="adj2" fmla="val 49986"/>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grpSp>
          <p:nvGrpSpPr>
            <p:cNvPr id="10" name="Group 9"/>
            <p:cNvGrpSpPr>
              <a:grpSpLocks/>
            </p:cNvGrpSpPr>
            <p:nvPr/>
          </p:nvGrpSpPr>
          <p:grpSpPr bwMode="auto">
            <a:xfrm>
              <a:off x="0" y="0"/>
              <a:ext cx="70277" cy="58782"/>
              <a:chOff x="0" y="0"/>
              <a:chExt cx="70277" cy="58782"/>
            </a:xfrm>
          </p:grpSpPr>
          <p:sp>
            <p:nvSpPr>
              <p:cNvPr id="11" name="Text Box 16"/>
              <p:cNvSpPr txBox="1">
                <a:spLocks noChangeArrowheads="1"/>
              </p:cNvSpPr>
              <p:nvPr/>
            </p:nvSpPr>
            <p:spPr bwMode="auto">
              <a:xfrm>
                <a:off x="23905" y="36967"/>
                <a:ext cx="10382" cy="3525"/>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a:effectLst/>
                    <a:latin typeface="Calibri" panose="020F0502020204030204" pitchFamily="34" charset="0"/>
                    <a:ea typeface="MS Mincho"/>
                    <a:cs typeface="Times New Roman" panose="02020603050405020304" pitchFamily="18" charset="0"/>
                  </a:rPr>
                  <a:t>Income</a:t>
                </a:r>
              </a:p>
            </p:txBody>
          </p:sp>
          <p:sp>
            <p:nvSpPr>
              <p:cNvPr id="12" name="Text Box 17"/>
              <p:cNvSpPr txBox="1">
                <a:spLocks noChangeArrowheads="1"/>
              </p:cNvSpPr>
              <p:nvPr/>
            </p:nvSpPr>
            <p:spPr bwMode="auto">
              <a:xfrm>
                <a:off x="23905" y="44544"/>
                <a:ext cx="10382" cy="3524"/>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a:effectLst/>
                    <a:latin typeface="Calibri" panose="020F0502020204030204" pitchFamily="34" charset="0"/>
                    <a:ea typeface="MS Mincho"/>
                    <a:cs typeface="Times New Roman" panose="02020603050405020304" pitchFamily="18" charset="0"/>
                  </a:rPr>
                  <a:t>Jobs</a:t>
                </a:r>
              </a:p>
            </p:txBody>
          </p:sp>
          <p:sp>
            <p:nvSpPr>
              <p:cNvPr id="13" name="Down Arrow 12"/>
              <p:cNvSpPr>
                <a:spLocks noChangeArrowheads="1"/>
              </p:cNvSpPr>
              <p:nvPr/>
            </p:nvSpPr>
            <p:spPr bwMode="auto">
              <a:xfrm>
                <a:off x="28346" y="41278"/>
                <a:ext cx="1499" cy="2610"/>
              </a:xfrm>
              <a:prstGeom prst="downArrow">
                <a:avLst>
                  <a:gd name="adj1" fmla="val 50000"/>
                  <a:gd name="adj2" fmla="val 49986"/>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14" name="Bent-Up Arrow 19"/>
              <p:cNvSpPr>
                <a:spLocks/>
              </p:cNvSpPr>
              <p:nvPr/>
            </p:nvSpPr>
            <p:spPr bwMode="auto">
              <a:xfrm rot="10800000">
                <a:off x="8098" y="37882"/>
                <a:ext cx="14793" cy="3645"/>
              </a:xfrm>
              <a:custGeom>
                <a:avLst/>
                <a:gdLst>
                  <a:gd name="T0" fmla="*/ 0 w 1479215"/>
                  <a:gd name="T1" fmla="*/ 273399 h 364532"/>
                  <a:gd name="T2" fmla="*/ 1342516 w 1479215"/>
                  <a:gd name="T3" fmla="*/ 273399 h 364532"/>
                  <a:gd name="T4" fmla="*/ 1342516 w 1479215"/>
                  <a:gd name="T5" fmla="*/ 91133 h 364532"/>
                  <a:gd name="T6" fmla="*/ 1296949 w 1479215"/>
                  <a:gd name="T7" fmla="*/ 91133 h 364532"/>
                  <a:gd name="T8" fmla="*/ 1388082 w 1479215"/>
                  <a:gd name="T9" fmla="*/ 0 h 364532"/>
                  <a:gd name="T10" fmla="*/ 1479215 w 1479215"/>
                  <a:gd name="T11" fmla="*/ 91133 h 364532"/>
                  <a:gd name="T12" fmla="*/ 1433649 w 1479215"/>
                  <a:gd name="T13" fmla="*/ 91133 h 364532"/>
                  <a:gd name="T14" fmla="*/ 1433649 w 1479215"/>
                  <a:gd name="T15" fmla="*/ 364532 h 364532"/>
                  <a:gd name="T16" fmla="*/ 0 w 1479215"/>
                  <a:gd name="T17" fmla="*/ 364532 h 364532"/>
                  <a:gd name="T18" fmla="*/ 0 w 1479215"/>
                  <a:gd name="T19" fmla="*/ 273399 h 3645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9215" h="364532">
                    <a:moveTo>
                      <a:pt x="0" y="273399"/>
                    </a:moveTo>
                    <a:lnTo>
                      <a:pt x="1342516" y="273399"/>
                    </a:lnTo>
                    <a:lnTo>
                      <a:pt x="1342516" y="91133"/>
                    </a:lnTo>
                    <a:lnTo>
                      <a:pt x="1296949" y="91133"/>
                    </a:lnTo>
                    <a:lnTo>
                      <a:pt x="1388082" y="0"/>
                    </a:lnTo>
                    <a:lnTo>
                      <a:pt x="1479215" y="91133"/>
                    </a:lnTo>
                    <a:lnTo>
                      <a:pt x="1433649" y="91133"/>
                    </a:lnTo>
                    <a:lnTo>
                      <a:pt x="1433649" y="364532"/>
                    </a:lnTo>
                    <a:lnTo>
                      <a:pt x="0" y="364532"/>
                    </a:lnTo>
                    <a:lnTo>
                      <a:pt x="0" y="273399"/>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15" name="Text Box 20"/>
              <p:cNvSpPr txBox="1">
                <a:spLocks noChangeArrowheads="1"/>
              </p:cNvSpPr>
              <p:nvPr/>
            </p:nvSpPr>
            <p:spPr bwMode="auto">
              <a:xfrm>
                <a:off x="0" y="42193"/>
                <a:ext cx="21066" cy="8684"/>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spcAft>
                    <a:spcPts val="0"/>
                  </a:spcAft>
                </a:pPr>
                <a:r>
                  <a:rPr lang="en-GB" sz="1100" dirty="0">
                    <a:effectLst/>
                    <a:latin typeface="Calibri" panose="020F0502020204030204" pitchFamily="34" charset="0"/>
                    <a:ea typeface="MS Mincho"/>
                    <a:cs typeface="Times New Roman" panose="02020603050405020304" pitchFamily="18" charset="0"/>
                  </a:rPr>
                  <a:t>Further investment</a:t>
                </a:r>
              </a:p>
              <a:p>
                <a:pPr algn="ctr">
                  <a:spcAft>
                    <a:spcPts val="0"/>
                  </a:spcAft>
                </a:pPr>
                <a:r>
                  <a:rPr lang="en-GB" sz="1100" dirty="0">
                    <a:effectLst/>
                    <a:latin typeface="Calibri" panose="020F0502020204030204" pitchFamily="34" charset="0"/>
                    <a:ea typeface="MS Mincho"/>
                    <a:cs typeface="Times New Roman" panose="02020603050405020304" pitchFamily="18" charset="0"/>
                  </a:rPr>
                  <a:t>Attractions/facilities</a:t>
                </a:r>
              </a:p>
              <a:p>
                <a:pPr algn="ctr">
                  <a:spcAft>
                    <a:spcPts val="0"/>
                  </a:spcAft>
                </a:pPr>
                <a:r>
                  <a:rPr lang="en-GB" sz="1100" dirty="0" smtClean="0">
                    <a:effectLst/>
                    <a:latin typeface="Calibri" panose="020F0502020204030204" pitchFamily="34" charset="0"/>
                    <a:ea typeface="MS Mincho"/>
                    <a:cs typeface="Times New Roman" panose="02020603050405020304" pitchFamily="18" charset="0"/>
                  </a:rPr>
                  <a:t>Env</a:t>
                </a:r>
                <a:r>
                  <a:rPr lang="en-GB" sz="1100" dirty="0" smtClean="0">
                    <a:latin typeface="Calibri" panose="020F0502020204030204" pitchFamily="34" charset="0"/>
                    <a:ea typeface="MS Mincho"/>
                    <a:cs typeface="Times New Roman" panose="02020603050405020304" pitchFamily="18" charset="0"/>
                  </a:rPr>
                  <a:t>ironmental </a:t>
                </a:r>
                <a:r>
                  <a:rPr lang="en-GB" sz="1100" dirty="0" smtClean="0">
                    <a:effectLst/>
                    <a:latin typeface="Calibri" panose="020F0502020204030204" pitchFamily="34" charset="0"/>
                    <a:ea typeface="MS Mincho"/>
                    <a:cs typeface="Times New Roman" panose="02020603050405020304" pitchFamily="18" charset="0"/>
                  </a:rPr>
                  <a:t> </a:t>
                </a:r>
                <a:r>
                  <a:rPr lang="en-GB" sz="1100" dirty="0">
                    <a:effectLst/>
                    <a:latin typeface="Calibri" panose="020F0502020204030204" pitchFamily="34" charset="0"/>
                    <a:ea typeface="MS Mincho"/>
                    <a:cs typeface="Times New Roman" panose="02020603050405020304" pitchFamily="18" charset="0"/>
                  </a:rPr>
                  <a:t>improvements</a:t>
                </a:r>
              </a:p>
              <a:p>
                <a:pPr algn="ctr">
                  <a:spcAft>
                    <a:spcPts val="0"/>
                  </a:spcAft>
                </a:pPr>
                <a:r>
                  <a:rPr lang="en-GB" sz="1100" dirty="0">
                    <a:effectLst/>
                    <a:latin typeface="Calibri" panose="020F0502020204030204" pitchFamily="34" charset="0"/>
                    <a:ea typeface="MS Mincho"/>
                    <a:cs typeface="Times New Roman" panose="02020603050405020304" pitchFamily="18" charset="0"/>
                  </a:rPr>
                  <a:t>Infrastructure</a:t>
                </a:r>
              </a:p>
              <a:p>
                <a:pPr algn="ctr">
                  <a:spcAft>
                    <a:spcPts val="0"/>
                  </a:spcAft>
                </a:pPr>
                <a:r>
                  <a:rPr lang="en-GB" sz="1100" dirty="0">
                    <a:effectLst/>
                    <a:latin typeface="Calibri" panose="020F0502020204030204" pitchFamily="34" charset="0"/>
                    <a:ea typeface="MS Mincho"/>
                    <a:cs typeface="Times New Roman" panose="02020603050405020304" pitchFamily="18" charset="0"/>
                  </a:rPr>
                  <a:t> </a:t>
                </a:r>
              </a:p>
            </p:txBody>
          </p:sp>
          <p:sp>
            <p:nvSpPr>
              <p:cNvPr id="16" name="Bent-Up Arrow 24"/>
              <p:cNvSpPr>
                <a:spLocks/>
              </p:cNvSpPr>
              <p:nvPr/>
            </p:nvSpPr>
            <p:spPr bwMode="auto">
              <a:xfrm rot="5400000">
                <a:off x="11429" y="48790"/>
                <a:ext cx="4839" cy="10126"/>
              </a:xfrm>
              <a:custGeom>
                <a:avLst/>
                <a:gdLst>
                  <a:gd name="T0" fmla="*/ 0 w 483872"/>
                  <a:gd name="T1" fmla="*/ 891630 h 1012598"/>
                  <a:gd name="T2" fmla="*/ 302420 w 483872"/>
                  <a:gd name="T3" fmla="*/ 891630 h 1012598"/>
                  <a:gd name="T4" fmla="*/ 302420 w 483872"/>
                  <a:gd name="T5" fmla="*/ 120968 h 1012598"/>
                  <a:gd name="T6" fmla="*/ 241936 w 483872"/>
                  <a:gd name="T7" fmla="*/ 120968 h 1012598"/>
                  <a:gd name="T8" fmla="*/ 362904 w 483872"/>
                  <a:gd name="T9" fmla="*/ 0 h 1012598"/>
                  <a:gd name="T10" fmla="*/ 483872 w 483872"/>
                  <a:gd name="T11" fmla="*/ 120968 h 1012598"/>
                  <a:gd name="T12" fmla="*/ 423388 w 483872"/>
                  <a:gd name="T13" fmla="*/ 120968 h 1012598"/>
                  <a:gd name="T14" fmla="*/ 423388 w 483872"/>
                  <a:gd name="T15" fmla="*/ 1012598 h 1012598"/>
                  <a:gd name="T16" fmla="*/ 0 w 483872"/>
                  <a:gd name="T17" fmla="*/ 1012598 h 1012598"/>
                  <a:gd name="T18" fmla="*/ 0 w 483872"/>
                  <a:gd name="T19" fmla="*/ 891630 h 1012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872" h="1012598">
                    <a:moveTo>
                      <a:pt x="0" y="891630"/>
                    </a:moveTo>
                    <a:lnTo>
                      <a:pt x="302420" y="891630"/>
                    </a:lnTo>
                    <a:lnTo>
                      <a:pt x="302420" y="120968"/>
                    </a:lnTo>
                    <a:lnTo>
                      <a:pt x="241936" y="120968"/>
                    </a:lnTo>
                    <a:lnTo>
                      <a:pt x="362904" y="0"/>
                    </a:lnTo>
                    <a:lnTo>
                      <a:pt x="483872" y="120968"/>
                    </a:lnTo>
                    <a:lnTo>
                      <a:pt x="423388" y="120968"/>
                    </a:lnTo>
                    <a:lnTo>
                      <a:pt x="423388" y="1012598"/>
                    </a:lnTo>
                    <a:lnTo>
                      <a:pt x="0" y="1012598"/>
                    </a:lnTo>
                    <a:lnTo>
                      <a:pt x="0" y="891630"/>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17" name="Text Box 25"/>
              <p:cNvSpPr txBox="1">
                <a:spLocks noChangeArrowheads="1"/>
              </p:cNvSpPr>
              <p:nvPr/>
            </p:nvSpPr>
            <p:spPr bwMode="auto">
              <a:xfrm>
                <a:off x="19594" y="52773"/>
                <a:ext cx="20277" cy="6009"/>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Physical, economic and </a:t>
                </a:r>
                <a:r>
                  <a:rPr lang="en-GB" sz="1100" dirty="0" smtClean="0">
                    <a:effectLst/>
                    <a:latin typeface="Calibri" panose="020F0502020204030204" pitchFamily="34" charset="0"/>
                    <a:ea typeface="MS Mincho"/>
                    <a:cs typeface="Times New Roman" panose="02020603050405020304" pitchFamily="18" charset="0"/>
                  </a:rPr>
                  <a:t>social </a:t>
                </a:r>
                <a:r>
                  <a:rPr lang="en-GB" sz="1100" dirty="0">
                    <a:latin typeface="Calibri" panose="020F0502020204030204" pitchFamily="34" charset="0"/>
                    <a:ea typeface="MS Mincho"/>
                    <a:cs typeface="Times New Roman" panose="02020603050405020304" pitchFamily="18" charset="0"/>
                  </a:rPr>
                  <a:t>r</a:t>
                </a:r>
                <a:r>
                  <a:rPr lang="en-GB" sz="1100" dirty="0" smtClean="0">
                    <a:effectLst/>
                    <a:latin typeface="Calibri" panose="020F0502020204030204" pitchFamily="34" charset="0"/>
                    <a:ea typeface="MS Mincho"/>
                    <a:cs typeface="Times New Roman" panose="02020603050405020304" pitchFamily="18" charset="0"/>
                  </a:rPr>
                  <a:t>egeneration</a:t>
                </a:r>
                <a:endParaRPr lang="en-GB" sz="1100" dirty="0">
                  <a:effectLst/>
                  <a:latin typeface="Calibri" panose="020F0502020204030204" pitchFamily="34" charset="0"/>
                  <a:ea typeface="MS Mincho"/>
                  <a:cs typeface="Times New Roman" panose="02020603050405020304" pitchFamily="18" charset="0"/>
                </a:endParaRPr>
              </a:p>
            </p:txBody>
          </p:sp>
          <p:sp>
            <p:nvSpPr>
              <p:cNvPr id="18" name="Right Arrow 17"/>
              <p:cNvSpPr>
                <a:spLocks noChangeArrowheads="1"/>
              </p:cNvSpPr>
              <p:nvPr/>
            </p:nvSpPr>
            <p:spPr bwMode="auto">
              <a:xfrm>
                <a:off x="34877" y="37882"/>
                <a:ext cx="6532" cy="1793"/>
              </a:xfrm>
              <a:prstGeom prst="rightArrow">
                <a:avLst>
                  <a:gd name="adj1" fmla="val 50000"/>
                  <a:gd name="adj2" fmla="val 49991"/>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19" name="Text Box 31"/>
              <p:cNvSpPr txBox="1">
                <a:spLocks noChangeArrowheads="1"/>
              </p:cNvSpPr>
              <p:nvPr/>
            </p:nvSpPr>
            <p:spPr bwMode="auto">
              <a:xfrm>
                <a:off x="42062" y="36314"/>
                <a:ext cx="8488" cy="9992"/>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Non-Tourism Economic activities explained</a:t>
                </a:r>
              </a:p>
            </p:txBody>
          </p:sp>
          <p:sp>
            <p:nvSpPr>
              <p:cNvPr id="20" name="Text Box 32"/>
              <p:cNvSpPr txBox="1">
                <a:spLocks noChangeArrowheads="1"/>
              </p:cNvSpPr>
              <p:nvPr/>
            </p:nvSpPr>
            <p:spPr bwMode="auto">
              <a:xfrm>
                <a:off x="51859" y="36314"/>
                <a:ext cx="8491" cy="5879"/>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Population </a:t>
                </a:r>
                <a:r>
                  <a:rPr lang="en-GB" sz="1100" dirty="0" smtClean="0">
                    <a:effectLst/>
                    <a:latin typeface="Calibri" panose="020F0502020204030204" pitchFamily="34" charset="0"/>
                    <a:ea typeface="MS Mincho"/>
                    <a:cs typeface="Times New Roman" panose="02020603050405020304" pitchFamily="18" charset="0"/>
                  </a:rPr>
                  <a:t>growth</a:t>
                </a:r>
                <a:endParaRPr lang="en-GB" sz="1100" dirty="0">
                  <a:effectLst/>
                  <a:latin typeface="Calibri" panose="020F0502020204030204" pitchFamily="34" charset="0"/>
                  <a:ea typeface="MS Mincho"/>
                  <a:cs typeface="Times New Roman" panose="02020603050405020304" pitchFamily="18" charset="0"/>
                </a:endParaRPr>
              </a:p>
            </p:txBody>
          </p:sp>
          <p:grpSp>
            <p:nvGrpSpPr>
              <p:cNvPr id="21" name="Group 20"/>
              <p:cNvGrpSpPr>
                <a:grpSpLocks/>
              </p:cNvGrpSpPr>
              <p:nvPr/>
            </p:nvGrpSpPr>
            <p:grpSpPr bwMode="auto">
              <a:xfrm>
                <a:off x="3581" y="0"/>
                <a:ext cx="58810" cy="36396"/>
                <a:chOff x="-2036" y="0"/>
                <a:chExt cx="58810" cy="36396"/>
              </a:xfrm>
            </p:grpSpPr>
            <p:sp>
              <p:nvSpPr>
                <p:cNvPr id="28" name="Rectangle 27"/>
                <p:cNvSpPr>
                  <a:spLocks noChangeArrowheads="1"/>
                </p:cNvSpPr>
                <p:nvPr/>
              </p:nvSpPr>
              <p:spPr bwMode="auto">
                <a:xfrm>
                  <a:off x="17242" y="130"/>
                  <a:ext cx="13716" cy="3620"/>
                </a:xfrm>
                <a:prstGeom prst="rect">
                  <a:avLst/>
                </a:prstGeom>
                <a:solidFill>
                  <a:srgbClr val="FFFFFF"/>
                </a:solidFill>
                <a:ln w="25400">
                  <a:solidFill>
                    <a:srgbClr val="4F81BD"/>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Potential </a:t>
                  </a:r>
                  <a:r>
                    <a:rPr lang="en-GB" sz="1100" dirty="0" smtClean="0">
                      <a:effectLst/>
                      <a:latin typeface="Calibri" panose="020F0502020204030204" pitchFamily="34" charset="0"/>
                      <a:ea typeface="MS Mincho"/>
                      <a:cs typeface="Times New Roman" panose="02020603050405020304" pitchFamily="18" charset="0"/>
                    </a:rPr>
                    <a:t>visitors</a:t>
                  </a:r>
                  <a:endParaRPr lang="en-GB" sz="1100" dirty="0">
                    <a:effectLst/>
                    <a:latin typeface="Calibri" panose="020F0502020204030204" pitchFamily="34" charset="0"/>
                    <a:ea typeface="MS Mincho"/>
                    <a:cs typeface="Times New Roman" panose="02020603050405020304" pitchFamily="18" charset="0"/>
                  </a:endParaRPr>
                </a:p>
              </p:txBody>
            </p:sp>
            <p:sp>
              <p:nvSpPr>
                <p:cNvPr id="29" name="Down Arrow 28"/>
                <p:cNvSpPr>
                  <a:spLocks noChangeArrowheads="1"/>
                </p:cNvSpPr>
                <p:nvPr/>
              </p:nvSpPr>
              <p:spPr bwMode="auto">
                <a:xfrm>
                  <a:off x="22990" y="4702"/>
                  <a:ext cx="1619" cy="3524"/>
                </a:xfrm>
                <a:prstGeom prst="downArrow">
                  <a:avLst>
                    <a:gd name="adj1" fmla="val 50000"/>
                    <a:gd name="adj2" fmla="val 50003"/>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30" name="Text Box 3"/>
                <p:cNvSpPr txBox="1">
                  <a:spLocks noChangeArrowheads="1"/>
                </p:cNvSpPr>
                <p:nvPr/>
              </p:nvSpPr>
              <p:spPr bwMode="auto">
                <a:xfrm>
                  <a:off x="13324" y="9274"/>
                  <a:ext cx="20955" cy="8382"/>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spcAft>
                      <a:spcPts val="0"/>
                    </a:spcAft>
                  </a:pPr>
                  <a:r>
                    <a:rPr lang="en-GB" sz="1100" dirty="0">
                      <a:effectLst/>
                      <a:latin typeface="Calibri" panose="020F0502020204030204" pitchFamily="34" charset="0"/>
                      <a:ea typeface="MS Mincho"/>
                      <a:cs typeface="Times New Roman" panose="02020603050405020304" pitchFamily="18" charset="0"/>
                    </a:rPr>
                    <a:t>Investment</a:t>
                  </a:r>
                </a:p>
                <a:p>
                  <a:pPr algn="ctr">
                    <a:spcAft>
                      <a:spcPts val="0"/>
                    </a:spcAft>
                  </a:pPr>
                  <a:r>
                    <a:rPr lang="en-GB" sz="1100" dirty="0">
                      <a:effectLst/>
                      <a:latin typeface="Calibri" panose="020F0502020204030204" pitchFamily="34" charset="0"/>
                      <a:ea typeface="MS Mincho"/>
                      <a:cs typeface="Times New Roman" panose="02020603050405020304" pitchFamily="18" charset="0"/>
                    </a:rPr>
                    <a:t>Flagships/attractions</a:t>
                  </a:r>
                </a:p>
                <a:p>
                  <a:pPr algn="ctr">
                    <a:spcAft>
                      <a:spcPts val="0"/>
                    </a:spcAft>
                  </a:pPr>
                  <a:r>
                    <a:rPr lang="en-GB" sz="1100" dirty="0">
                      <a:effectLst/>
                      <a:latin typeface="Calibri" panose="020F0502020204030204" pitchFamily="34" charset="0"/>
                      <a:ea typeface="MS Mincho"/>
                      <a:cs typeface="Times New Roman" panose="02020603050405020304" pitchFamily="18" charset="0"/>
                    </a:rPr>
                    <a:t>Environmental improvements</a:t>
                  </a:r>
                </a:p>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Infrastructure</a:t>
                  </a:r>
                </a:p>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 </a:t>
                  </a:r>
                </a:p>
              </p:txBody>
            </p:sp>
            <p:sp>
              <p:nvSpPr>
                <p:cNvPr id="31" name="Bent-Up Arrow 5"/>
                <p:cNvSpPr>
                  <a:spLocks/>
                </p:cNvSpPr>
                <p:nvPr/>
              </p:nvSpPr>
              <p:spPr bwMode="auto">
                <a:xfrm rot="10800000">
                  <a:off x="6139" y="14238"/>
                  <a:ext cx="5906" cy="3810"/>
                </a:xfrm>
                <a:custGeom>
                  <a:avLst/>
                  <a:gdLst>
                    <a:gd name="T0" fmla="*/ 0 w 590550"/>
                    <a:gd name="T1" fmla="*/ 285750 h 381000"/>
                    <a:gd name="T2" fmla="*/ 447675 w 590550"/>
                    <a:gd name="T3" fmla="*/ 285750 h 381000"/>
                    <a:gd name="T4" fmla="*/ 447675 w 590550"/>
                    <a:gd name="T5" fmla="*/ 95250 h 381000"/>
                    <a:gd name="T6" fmla="*/ 400050 w 590550"/>
                    <a:gd name="T7" fmla="*/ 95250 h 381000"/>
                    <a:gd name="T8" fmla="*/ 495300 w 590550"/>
                    <a:gd name="T9" fmla="*/ 0 h 381000"/>
                    <a:gd name="T10" fmla="*/ 590550 w 590550"/>
                    <a:gd name="T11" fmla="*/ 95250 h 381000"/>
                    <a:gd name="T12" fmla="*/ 542925 w 590550"/>
                    <a:gd name="T13" fmla="*/ 95250 h 381000"/>
                    <a:gd name="T14" fmla="*/ 542925 w 590550"/>
                    <a:gd name="T15" fmla="*/ 381000 h 381000"/>
                    <a:gd name="T16" fmla="*/ 0 w 590550"/>
                    <a:gd name="T17" fmla="*/ 381000 h 381000"/>
                    <a:gd name="T18" fmla="*/ 0 w 590550"/>
                    <a:gd name="T19" fmla="*/ 285750 h 38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0550" h="381000">
                      <a:moveTo>
                        <a:pt x="0" y="285750"/>
                      </a:moveTo>
                      <a:lnTo>
                        <a:pt x="447675" y="285750"/>
                      </a:lnTo>
                      <a:lnTo>
                        <a:pt x="447675" y="95250"/>
                      </a:lnTo>
                      <a:lnTo>
                        <a:pt x="400050" y="95250"/>
                      </a:lnTo>
                      <a:lnTo>
                        <a:pt x="495300" y="0"/>
                      </a:lnTo>
                      <a:lnTo>
                        <a:pt x="590550" y="95250"/>
                      </a:lnTo>
                      <a:lnTo>
                        <a:pt x="542925" y="95250"/>
                      </a:lnTo>
                      <a:lnTo>
                        <a:pt x="542925" y="381000"/>
                      </a:lnTo>
                      <a:lnTo>
                        <a:pt x="0" y="381000"/>
                      </a:lnTo>
                      <a:lnTo>
                        <a:pt x="0" y="285750"/>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grpSp>
              <p:nvGrpSpPr>
                <p:cNvPr id="32" name="Group 31"/>
                <p:cNvGrpSpPr>
                  <a:grpSpLocks/>
                </p:cNvGrpSpPr>
                <p:nvPr/>
              </p:nvGrpSpPr>
              <p:grpSpPr bwMode="auto">
                <a:xfrm>
                  <a:off x="35008" y="0"/>
                  <a:ext cx="13926" cy="18962"/>
                  <a:chOff x="0" y="0"/>
                  <a:chExt cx="13925" cy="18962"/>
                </a:xfrm>
              </p:grpSpPr>
              <p:sp>
                <p:nvSpPr>
                  <p:cNvPr id="45" name="Text Box 4"/>
                  <p:cNvSpPr txBox="1">
                    <a:spLocks noChangeArrowheads="1"/>
                  </p:cNvSpPr>
                  <p:nvPr/>
                </p:nvSpPr>
                <p:spPr bwMode="auto">
                  <a:xfrm>
                    <a:off x="1828" y="0"/>
                    <a:ext cx="12097" cy="4702"/>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Public sector </a:t>
                    </a:r>
                    <a:r>
                      <a:rPr lang="en-GB" sz="1100" dirty="0" smtClean="0">
                        <a:effectLst/>
                        <a:latin typeface="Calibri" panose="020F0502020204030204" pitchFamily="34" charset="0"/>
                        <a:ea typeface="MS Mincho"/>
                        <a:cs typeface="Times New Roman" panose="02020603050405020304" pitchFamily="18" charset="0"/>
                      </a:rPr>
                      <a:t>funding</a:t>
                    </a:r>
                    <a:endParaRPr lang="en-GB" sz="1100" dirty="0">
                      <a:effectLst/>
                      <a:latin typeface="Calibri" panose="020F0502020204030204" pitchFamily="34" charset="0"/>
                      <a:ea typeface="MS Mincho"/>
                      <a:cs typeface="Times New Roman" panose="02020603050405020304" pitchFamily="18" charset="0"/>
                    </a:endParaRPr>
                  </a:p>
                </p:txBody>
              </p:sp>
              <p:sp>
                <p:nvSpPr>
                  <p:cNvPr id="46" name="Bent-Up Arrow 6"/>
                  <p:cNvSpPr>
                    <a:spLocks/>
                  </p:cNvSpPr>
                  <p:nvPr/>
                </p:nvSpPr>
                <p:spPr bwMode="auto">
                  <a:xfrm rot="10800000" flipH="1">
                    <a:off x="0" y="15152"/>
                    <a:ext cx="9927" cy="3810"/>
                  </a:xfrm>
                  <a:custGeom>
                    <a:avLst/>
                    <a:gdLst>
                      <a:gd name="T0" fmla="*/ 0 w 992777"/>
                      <a:gd name="T1" fmla="*/ 285750 h 381000"/>
                      <a:gd name="T2" fmla="*/ 849902 w 992777"/>
                      <a:gd name="T3" fmla="*/ 285750 h 381000"/>
                      <a:gd name="T4" fmla="*/ 849902 w 992777"/>
                      <a:gd name="T5" fmla="*/ 95250 h 381000"/>
                      <a:gd name="T6" fmla="*/ 802277 w 992777"/>
                      <a:gd name="T7" fmla="*/ 95250 h 381000"/>
                      <a:gd name="T8" fmla="*/ 897527 w 992777"/>
                      <a:gd name="T9" fmla="*/ 0 h 381000"/>
                      <a:gd name="T10" fmla="*/ 992777 w 992777"/>
                      <a:gd name="T11" fmla="*/ 95250 h 381000"/>
                      <a:gd name="T12" fmla="*/ 945152 w 992777"/>
                      <a:gd name="T13" fmla="*/ 95250 h 381000"/>
                      <a:gd name="T14" fmla="*/ 945152 w 992777"/>
                      <a:gd name="T15" fmla="*/ 381000 h 381000"/>
                      <a:gd name="T16" fmla="*/ 0 w 992777"/>
                      <a:gd name="T17" fmla="*/ 381000 h 381000"/>
                      <a:gd name="T18" fmla="*/ 0 w 992777"/>
                      <a:gd name="T19" fmla="*/ 285750 h 38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2777" h="381000">
                        <a:moveTo>
                          <a:pt x="0" y="285750"/>
                        </a:moveTo>
                        <a:lnTo>
                          <a:pt x="849902" y="285750"/>
                        </a:lnTo>
                        <a:lnTo>
                          <a:pt x="849902" y="95250"/>
                        </a:lnTo>
                        <a:lnTo>
                          <a:pt x="802277" y="95250"/>
                        </a:lnTo>
                        <a:lnTo>
                          <a:pt x="897527" y="0"/>
                        </a:lnTo>
                        <a:lnTo>
                          <a:pt x="992777" y="95250"/>
                        </a:lnTo>
                        <a:lnTo>
                          <a:pt x="945152" y="95250"/>
                        </a:lnTo>
                        <a:lnTo>
                          <a:pt x="945152" y="381000"/>
                        </a:lnTo>
                        <a:lnTo>
                          <a:pt x="0" y="381000"/>
                        </a:lnTo>
                        <a:lnTo>
                          <a:pt x="0" y="285750"/>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47" name="Left Arrow 46"/>
                  <p:cNvSpPr>
                    <a:spLocks noChangeArrowheads="1"/>
                  </p:cNvSpPr>
                  <p:nvPr/>
                </p:nvSpPr>
                <p:spPr bwMode="auto">
                  <a:xfrm rot="-1899570">
                    <a:off x="391" y="8229"/>
                    <a:ext cx="10387" cy="1374"/>
                  </a:xfrm>
                  <a:prstGeom prst="leftArrow">
                    <a:avLst>
                      <a:gd name="adj1" fmla="val 50000"/>
                      <a:gd name="adj2" fmla="val 49978"/>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grpSp>
            <p:sp>
              <p:nvSpPr>
                <p:cNvPr id="33" name="Text Box 8"/>
                <p:cNvSpPr txBox="1">
                  <a:spLocks noChangeArrowheads="1"/>
                </p:cNvSpPr>
                <p:nvPr/>
              </p:nvSpPr>
              <p:spPr bwMode="auto">
                <a:xfrm>
                  <a:off x="36837" y="20247"/>
                  <a:ext cx="14002" cy="5429"/>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Improved </a:t>
                  </a:r>
                  <a:r>
                    <a:rPr lang="en-GB" sz="1100" dirty="0" smtClean="0">
                      <a:effectLst/>
                      <a:latin typeface="Calibri" panose="020F0502020204030204" pitchFamily="34" charset="0"/>
                      <a:ea typeface="MS Mincho"/>
                      <a:cs typeface="Times New Roman" panose="02020603050405020304" pitchFamily="18" charset="0"/>
                    </a:rPr>
                    <a:t>destination image</a:t>
                  </a:r>
                  <a:endParaRPr lang="en-GB" sz="1100" dirty="0">
                    <a:effectLst/>
                    <a:latin typeface="Calibri" panose="020F0502020204030204" pitchFamily="34" charset="0"/>
                    <a:ea typeface="MS Mincho"/>
                    <a:cs typeface="Times New Roman" panose="02020603050405020304" pitchFamily="18" charset="0"/>
                  </a:endParaRPr>
                </a:p>
              </p:txBody>
            </p:sp>
            <p:sp>
              <p:nvSpPr>
                <p:cNvPr id="34" name="Text Box 9"/>
                <p:cNvSpPr txBox="1">
                  <a:spLocks noChangeArrowheads="1"/>
                </p:cNvSpPr>
                <p:nvPr/>
              </p:nvSpPr>
              <p:spPr bwMode="auto">
                <a:xfrm>
                  <a:off x="-2036" y="19071"/>
                  <a:ext cx="16037" cy="6668"/>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New &amp; </a:t>
                  </a:r>
                  <a:r>
                    <a:rPr lang="en-GB" sz="1100" dirty="0" smtClean="0">
                      <a:effectLst/>
                      <a:latin typeface="Calibri" panose="020F0502020204030204" pitchFamily="34" charset="0"/>
                      <a:ea typeface="MS Mincho"/>
                      <a:cs typeface="Times New Roman" panose="02020603050405020304" pitchFamily="18" charset="0"/>
                    </a:rPr>
                    <a:t>improved </a:t>
                  </a:r>
                  <a:r>
                    <a:rPr lang="en-GB" sz="1100" dirty="0">
                      <a:latin typeface="Calibri" panose="020F0502020204030204" pitchFamily="34" charset="0"/>
                      <a:ea typeface="MS Mincho"/>
                      <a:cs typeface="Times New Roman" panose="02020603050405020304" pitchFamily="18" charset="0"/>
                    </a:rPr>
                    <a:t>f</a:t>
                  </a:r>
                  <a:r>
                    <a:rPr lang="en-GB" sz="1100" dirty="0" smtClean="0">
                      <a:effectLst/>
                      <a:latin typeface="Calibri" panose="020F0502020204030204" pitchFamily="34" charset="0"/>
                      <a:ea typeface="MS Mincho"/>
                      <a:cs typeface="Times New Roman" panose="02020603050405020304" pitchFamily="18" charset="0"/>
                    </a:rPr>
                    <a:t>acilities </a:t>
                  </a:r>
                  <a:r>
                    <a:rPr lang="en-GB" sz="1100" dirty="0">
                      <a:effectLst/>
                      <a:latin typeface="Calibri" panose="020F0502020204030204" pitchFamily="34" charset="0"/>
                      <a:ea typeface="MS Mincho"/>
                      <a:cs typeface="Times New Roman" panose="02020603050405020304" pitchFamily="18" charset="0"/>
                    </a:rPr>
                    <a:t>for </a:t>
                  </a:r>
                  <a:r>
                    <a:rPr lang="en-GB" sz="1100" dirty="0" smtClean="0">
                      <a:effectLst/>
                      <a:latin typeface="Calibri" panose="020F0502020204030204" pitchFamily="34" charset="0"/>
                      <a:ea typeface="MS Mincho"/>
                      <a:cs typeface="Times New Roman" panose="02020603050405020304" pitchFamily="18" charset="0"/>
                    </a:rPr>
                    <a:t>visitors </a:t>
                  </a:r>
                  <a:r>
                    <a:rPr lang="en-GB" sz="1100" dirty="0">
                      <a:effectLst/>
                      <a:latin typeface="Calibri" panose="020F0502020204030204" pitchFamily="34" charset="0"/>
                      <a:ea typeface="MS Mincho"/>
                      <a:cs typeface="Times New Roman" panose="02020603050405020304" pitchFamily="18" charset="0"/>
                    </a:rPr>
                    <a:t>and </a:t>
                  </a:r>
                  <a:r>
                    <a:rPr lang="en-GB" sz="1100" dirty="0" smtClean="0">
                      <a:effectLst/>
                      <a:latin typeface="Calibri" panose="020F0502020204030204" pitchFamily="34" charset="0"/>
                      <a:ea typeface="MS Mincho"/>
                      <a:cs typeface="Times New Roman" panose="02020603050405020304" pitchFamily="18" charset="0"/>
                    </a:rPr>
                    <a:t>residents</a:t>
                  </a:r>
                  <a:endParaRPr lang="en-GB" sz="1100" dirty="0">
                    <a:effectLst/>
                    <a:latin typeface="Calibri" panose="020F0502020204030204" pitchFamily="34" charset="0"/>
                    <a:ea typeface="MS Mincho"/>
                    <a:cs typeface="Times New Roman" panose="02020603050405020304" pitchFamily="18" charset="0"/>
                  </a:endParaRPr>
                </a:p>
              </p:txBody>
            </p:sp>
            <p:sp>
              <p:nvSpPr>
                <p:cNvPr id="35" name="Down Arrow 34"/>
                <p:cNvSpPr>
                  <a:spLocks noChangeArrowheads="1"/>
                </p:cNvSpPr>
                <p:nvPr/>
              </p:nvSpPr>
              <p:spPr bwMode="auto">
                <a:xfrm>
                  <a:off x="22860" y="18157"/>
                  <a:ext cx="1498" cy="2610"/>
                </a:xfrm>
                <a:prstGeom prst="downArrow">
                  <a:avLst>
                    <a:gd name="adj1" fmla="val 50000"/>
                    <a:gd name="adj2" fmla="val 50019"/>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36" name="Text Box 11"/>
                <p:cNvSpPr txBox="1">
                  <a:spLocks noChangeArrowheads="1"/>
                </p:cNvSpPr>
                <p:nvPr/>
              </p:nvSpPr>
              <p:spPr bwMode="auto">
                <a:xfrm>
                  <a:off x="18288" y="21292"/>
                  <a:ext cx="10382" cy="3524"/>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a:effectLst/>
                      <a:latin typeface="Calibri" panose="020F0502020204030204" pitchFamily="34" charset="0"/>
                      <a:ea typeface="MS Mincho"/>
                      <a:cs typeface="Times New Roman" panose="02020603050405020304" pitchFamily="18" charset="0"/>
                    </a:rPr>
                    <a:t>Marketing</a:t>
                  </a:r>
                </a:p>
              </p:txBody>
            </p:sp>
            <p:sp>
              <p:nvSpPr>
                <p:cNvPr id="37" name="Text Box 12"/>
                <p:cNvSpPr txBox="1">
                  <a:spLocks noChangeArrowheads="1"/>
                </p:cNvSpPr>
                <p:nvPr/>
              </p:nvSpPr>
              <p:spPr bwMode="auto">
                <a:xfrm>
                  <a:off x="18810" y="29130"/>
                  <a:ext cx="10382" cy="3524"/>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a:effectLst/>
                      <a:latin typeface="Calibri" panose="020F0502020204030204" pitchFamily="34" charset="0"/>
                      <a:ea typeface="MS Mincho"/>
                      <a:cs typeface="Times New Roman" panose="02020603050405020304" pitchFamily="18" charset="0"/>
                    </a:rPr>
                    <a:t>Visitors</a:t>
                  </a:r>
                </a:p>
              </p:txBody>
            </p:sp>
            <p:sp>
              <p:nvSpPr>
                <p:cNvPr id="38" name="Down Arrow 37"/>
                <p:cNvSpPr>
                  <a:spLocks noChangeArrowheads="1"/>
                </p:cNvSpPr>
                <p:nvPr/>
              </p:nvSpPr>
              <p:spPr bwMode="auto">
                <a:xfrm>
                  <a:off x="22990" y="25733"/>
                  <a:ext cx="1499" cy="2610"/>
                </a:xfrm>
                <a:prstGeom prst="downArrow">
                  <a:avLst>
                    <a:gd name="adj1" fmla="val 50000"/>
                    <a:gd name="adj2" fmla="val 49986"/>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39" name="Bent-Up Arrow 14"/>
                <p:cNvSpPr>
                  <a:spLocks/>
                </p:cNvSpPr>
                <p:nvPr/>
              </p:nvSpPr>
              <p:spPr bwMode="auto">
                <a:xfrm rot="10800000" flipV="1">
                  <a:off x="6139" y="26386"/>
                  <a:ext cx="11096" cy="4720"/>
                </a:xfrm>
                <a:custGeom>
                  <a:avLst/>
                  <a:gdLst>
                    <a:gd name="T0" fmla="*/ 0 w 1109609"/>
                    <a:gd name="T1" fmla="*/ 353977 h 471969"/>
                    <a:gd name="T2" fmla="*/ 932621 w 1109609"/>
                    <a:gd name="T3" fmla="*/ 353977 h 471969"/>
                    <a:gd name="T4" fmla="*/ 932621 w 1109609"/>
                    <a:gd name="T5" fmla="*/ 117992 h 471969"/>
                    <a:gd name="T6" fmla="*/ 873625 w 1109609"/>
                    <a:gd name="T7" fmla="*/ 117992 h 471969"/>
                    <a:gd name="T8" fmla="*/ 991617 w 1109609"/>
                    <a:gd name="T9" fmla="*/ 0 h 471969"/>
                    <a:gd name="T10" fmla="*/ 1109609 w 1109609"/>
                    <a:gd name="T11" fmla="*/ 117992 h 471969"/>
                    <a:gd name="T12" fmla="*/ 1050613 w 1109609"/>
                    <a:gd name="T13" fmla="*/ 117992 h 471969"/>
                    <a:gd name="T14" fmla="*/ 1050613 w 1109609"/>
                    <a:gd name="T15" fmla="*/ 471969 h 471969"/>
                    <a:gd name="T16" fmla="*/ 0 w 1109609"/>
                    <a:gd name="T17" fmla="*/ 471969 h 471969"/>
                    <a:gd name="T18" fmla="*/ 0 w 1109609"/>
                    <a:gd name="T19" fmla="*/ 353977 h 4719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9609" h="471969">
                      <a:moveTo>
                        <a:pt x="0" y="353977"/>
                      </a:moveTo>
                      <a:lnTo>
                        <a:pt x="932621" y="353977"/>
                      </a:lnTo>
                      <a:lnTo>
                        <a:pt x="932621" y="117992"/>
                      </a:lnTo>
                      <a:lnTo>
                        <a:pt x="873625" y="117992"/>
                      </a:lnTo>
                      <a:lnTo>
                        <a:pt x="991617" y="0"/>
                      </a:lnTo>
                      <a:lnTo>
                        <a:pt x="1109609" y="117992"/>
                      </a:lnTo>
                      <a:lnTo>
                        <a:pt x="1050613" y="117992"/>
                      </a:lnTo>
                      <a:lnTo>
                        <a:pt x="1050613" y="471969"/>
                      </a:lnTo>
                      <a:lnTo>
                        <a:pt x="0" y="471969"/>
                      </a:lnTo>
                      <a:lnTo>
                        <a:pt x="0" y="353977"/>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40" name="Down Arrow 39"/>
                <p:cNvSpPr>
                  <a:spLocks noChangeArrowheads="1"/>
                </p:cNvSpPr>
                <p:nvPr/>
              </p:nvSpPr>
              <p:spPr bwMode="auto">
                <a:xfrm>
                  <a:off x="39711" y="26778"/>
                  <a:ext cx="1428" cy="7836"/>
                </a:xfrm>
                <a:prstGeom prst="downArrow">
                  <a:avLst>
                    <a:gd name="adj1" fmla="val 50000"/>
                    <a:gd name="adj2" fmla="val 50022"/>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41" name="Right Arrow 40"/>
                <p:cNvSpPr>
                  <a:spLocks noChangeArrowheads="1"/>
                </p:cNvSpPr>
                <p:nvPr/>
              </p:nvSpPr>
              <p:spPr bwMode="auto">
                <a:xfrm rot="-2557565">
                  <a:off x="30175" y="27432"/>
                  <a:ext cx="6531" cy="1792"/>
                </a:xfrm>
                <a:prstGeom prst="rightArrow">
                  <a:avLst>
                    <a:gd name="adj1" fmla="val 50000"/>
                    <a:gd name="adj2" fmla="val 50011"/>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42" name="Right Arrow 41"/>
                <p:cNvSpPr>
                  <a:spLocks noChangeArrowheads="1"/>
                </p:cNvSpPr>
                <p:nvPr/>
              </p:nvSpPr>
              <p:spPr bwMode="auto">
                <a:xfrm>
                  <a:off x="29260" y="21945"/>
                  <a:ext cx="6532" cy="1793"/>
                </a:xfrm>
                <a:prstGeom prst="rightArrow">
                  <a:avLst>
                    <a:gd name="adj1" fmla="val 50000"/>
                    <a:gd name="adj2" fmla="val 49991"/>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43" name="Right Arrow 42"/>
                <p:cNvSpPr>
                  <a:spLocks noChangeArrowheads="1"/>
                </p:cNvSpPr>
                <p:nvPr/>
              </p:nvSpPr>
              <p:spPr bwMode="auto">
                <a:xfrm rot="2970812">
                  <a:off x="41670" y="29783"/>
                  <a:ext cx="11081" cy="1443"/>
                </a:xfrm>
                <a:prstGeom prst="rightArrow">
                  <a:avLst>
                    <a:gd name="adj1" fmla="val 50000"/>
                    <a:gd name="adj2" fmla="val 49986"/>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44" name="Right Arrow 43"/>
                <p:cNvSpPr>
                  <a:spLocks noChangeArrowheads="1"/>
                </p:cNvSpPr>
                <p:nvPr/>
              </p:nvSpPr>
              <p:spPr bwMode="auto">
                <a:xfrm rot="2970812">
                  <a:off x="48854" y="28477"/>
                  <a:ext cx="14415" cy="1424"/>
                </a:xfrm>
                <a:prstGeom prst="rightArrow">
                  <a:avLst>
                    <a:gd name="adj1" fmla="val 50000"/>
                    <a:gd name="adj2" fmla="val 50005"/>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grpSp>
          <p:sp>
            <p:nvSpPr>
              <p:cNvPr id="22" name="Text Box 37"/>
              <p:cNvSpPr txBox="1">
                <a:spLocks noChangeArrowheads="1"/>
              </p:cNvSpPr>
              <p:nvPr/>
            </p:nvSpPr>
            <p:spPr bwMode="auto">
              <a:xfrm>
                <a:off x="61787" y="36314"/>
                <a:ext cx="8490" cy="3906"/>
              </a:xfrm>
              <a:prstGeom prst="rect">
                <a:avLst/>
              </a:prstGeom>
              <a:solidFill>
                <a:srgbClr val="FFFFFF"/>
              </a:solidFill>
              <a:ln w="25400">
                <a:solidFill>
                  <a:srgbClr val="4F81BD"/>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sz="1100" dirty="0">
                    <a:effectLst/>
                    <a:latin typeface="Calibri" panose="020F0502020204030204" pitchFamily="34" charset="0"/>
                    <a:ea typeface="MS Mincho"/>
                    <a:cs typeface="Times New Roman" panose="02020603050405020304" pitchFamily="18" charset="0"/>
                  </a:rPr>
                  <a:t>Civic </a:t>
                </a:r>
                <a:r>
                  <a:rPr lang="en-GB" sz="1100" dirty="0" smtClean="0">
                    <a:effectLst/>
                    <a:latin typeface="Calibri" panose="020F0502020204030204" pitchFamily="34" charset="0"/>
                    <a:ea typeface="MS Mincho"/>
                    <a:cs typeface="Times New Roman" panose="02020603050405020304" pitchFamily="18" charset="0"/>
                  </a:rPr>
                  <a:t>pride</a:t>
                </a:r>
                <a:endParaRPr lang="en-GB" sz="1100" dirty="0">
                  <a:effectLst/>
                  <a:latin typeface="Calibri" panose="020F0502020204030204" pitchFamily="34" charset="0"/>
                  <a:ea typeface="MS Mincho"/>
                  <a:cs typeface="Times New Roman" panose="02020603050405020304" pitchFamily="18" charset="0"/>
                </a:endParaRPr>
              </a:p>
            </p:txBody>
          </p:sp>
          <p:sp>
            <p:nvSpPr>
              <p:cNvPr id="23" name="Bent-Up Arrow 38"/>
              <p:cNvSpPr>
                <a:spLocks/>
              </p:cNvSpPr>
              <p:nvPr/>
            </p:nvSpPr>
            <p:spPr bwMode="auto">
              <a:xfrm rot="16200000" flipH="1">
                <a:off x="37752" y="50422"/>
                <a:ext cx="11144" cy="3981"/>
              </a:xfrm>
              <a:custGeom>
                <a:avLst/>
                <a:gdLst>
                  <a:gd name="T0" fmla="*/ 0 w 1114425"/>
                  <a:gd name="T1" fmla="*/ 298609 h 398145"/>
                  <a:gd name="T2" fmla="*/ 965121 w 1114425"/>
                  <a:gd name="T3" fmla="*/ 298609 h 398145"/>
                  <a:gd name="T4" fmla="*/ 965121 w 1114425"/>
                  <a:gd name="T5" fmla="*/ 99536 h 398145"/>
                  <a:gd name="T6" fmla="*/ 915353 w 1114425"/>
                  <a:gd name="T7" fmla="*/ 99536 h 398145"/>
                  <a:gd name="T8" fmla="*/ 1014889 w 1114425"/>
                  <a:gd name="T9" fmla="*/ 0 h 398145"/>
                  <a:gd name="T10" fmla="*/ 1114425 w 1114425"/>
                  <a:gd name="T11" fmla="*/ 99536 h 398145"/>
                  <a:gd name="T12" fmla="*/ 1064657 w 1114425"/>
                  <a:gd name="T13" fmla="*/ 99536 h 398145"/>
                  <a:gd name="T14" fmla="*/ 1064657 w 1114425"/>
                  <a:gd name="T15" fmla="*/ 398145 h 398145"/>
                  <a:gd name="T16" fmla="*/ 0 w 1114425"/>
                  <a:gd name="T17" fmla="*/ 398145 h 398145"/>
                  <a:gd name="T18" fmla="*/ 0 w 1114425"/>
                  <a:gd name="T19" fmla="*/ 298609 h 398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4425" h="398145">
                    <a:moveTo>
                      <a:pt x="0" y="298609"/>
                    </a:moveTo>
                    <a:lnTo>
                      <a:pt x="965121" y="298609"/>
                    </a:lnTo>
                    <a:lnTo>
                      <a:pt x="965121" y="99536"/>
                    </a:lnTo>
                    <a:lnTo>
                      <a:pt x="915353" y="99536"/>
                    </a:lnTo>
                    <a:lnTo>
                      <a:pt x="1014889" y="0"/>
                    </a:lnTo>
                    <a:lnTo>
                      <a:pt x="1114425" y="99536"/>
                    </a:lnTo>
                    <a:lnTo>
                      <a:pt x="1064657" y="99536"/>
                    </a:lnTo>
                    <a:lnTo>
                      <a:pt x="1064657" y="398145"/>
                    </a:lnTo>
                    <a:lnTo>
                      <a:pt x="0" y="398145"/>
                    </a:lnTo>
                    <a:lnTo>
                      <a:pt x="0" y="298609"/>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24" name="Bent-Up Arrow 39"/>
              <p:cNvSpPr>
                <a:spLocks/>
              </p:cNvSpPr>
              <p:nvPr/>
            </p:nvSpPr>
            <p:spPr bwMode="auto">
              <a:xfrm rot="16200000" flipH="1">
                <a:off x="46111" y="48332"/>
                <a:ext cx="15209" cy="3791"/>
              </a:xfrm>
              <a:custGeom>
                <a:avLst/>
                <a:gdLst>
                  <a:gd name="T0" fmla="*/ 0 w 1520825"/>
                  <a:gd name="T1" fmla="*/ 284321 h 379095"/>
                  <a:gd name="T2" fmla="*/ 1378664 w 1520825"/>
                  <a:gd name="T3" fmla="*/ 284321 h 379095"/>
                  <a:gd name="T4" fmla="*/ 1378664 w 1520825"/>
                  <a:gd name="T5" fmla="*/ 94774 h 379095"/>
                  <a:gd name="T6" fmla="*/ 1331278 w 1520825"/>
                  <a:gd name="T7" fmla="*/ 94774 h 379095"/>
                  <a:gd name="T8" fmla="*/ 1426051 w 1520825"/>
                  <a:gd name="T9" fmla="*/ 0 h 379095"/>
                  <a:gd name="T10" fmla="*/ 1520825 w 1520825"/>
                  <a:gd name="T11" fmla="*/ 94774 h 379095"/>
                  <a:gd name="T12" fmla="*/ 1473438 w 1520825"/>
                  <a:gd name="T13" fmla="*/ 94774 h 379095"/>
                  <a:gd name="T14" fmla="*/ 1473438 w 1520825"/>
                  <a:gd name="T15" fmla="*/ 379095 h 379095"/>
                  <a:gd name="T16" fmla="*/ 0 w 1520825"/>
                  <a:gd name="T17" fmla="*/ 379095 h 379095"/>
                  <a:gd name="T18" fmla="*/ 0 w 1520825"/>
                  <a:gd name="T19" fmla="*/ 284321 h 3790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825" h="379095">
                    <a:moveTo>
                      <a:pt x="0" y="284321"/>
                    </a:moveTo>
                    <a:lnTo>
                      <a:pt x="1378664" y="284321"/>
                    </a:lnTo>
                    <a:lnTo>
                      <a:pt x="1378664" y="94774"/>
                    </a:lnTo>
                    <a:lnTo>
                      <a:pt x="1331278" y="94774"/>
                    </a:lnTo>
                    <a:lnTo>
                      <a:pt x="1426051" y="0"/>
                    </a:lnTo>
                    <a:lnTo>
                      <a:pt x="1520825" y="94774"/>
                    </a:lnTo>
                    <a:lnTo>
                      <a:pt x="1473438" y="94774"/>
                    </a:lnTo>
                    <a:lnTo>
                      <a:pt x="1473438" y="379095"/>
                    </a:lnTo>
                    <a:lnTo>
                      <a:pt x="0" y="379095"/>
                    </a:lnTo>
                    <a:lnTo>
                      <a:pt x="0" y="284321"/>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25" name="Bent-Up Arrow 40"/>
              <p:cNvSpPr>
                <a:spLocks/>
              </p:cNvSpPr>
              <p:nvPr/>
            </p:nvSpPr>
            <p:spPr bwMode="auto">
              <a:xfrm rot="16200000" flipH="1">
                <a:off x="55974" y="48006"/>
                <a:ext cx="16092" cy="3854"/>
              </a:xfrm>
              <a:custGeom>
                <a:avLst/>
                <a:gdLst>
                  <a:gd name="T0" fmla="*/ 0 w 1609227"/>
                  <a:gd name="T1" fmla="*/ 289084 h 385445"/>
                  <a:gd name="T2" fmla="*/ 1464685 w 1609227"/>
                  <a:gd name="T3" fmla="*/ 289084 h 385445"/>
                  <a:gd name="T4" fmla="*/ 1464685 w 1609227"/>
                  <a:gd name="T5" fmla="*/ 96361 h 385445"/>
                  <a:gd name="T6" fmla="*/ 1416505 w 1609227"/>
                  <a:gd name="T7" fmla="*/ 96361 h 385445"/>
                  <a:gd name="T8" fmla="*/ 1512866 w 1609227"/>
                  <a:gd name="T9" fmla="*/ 0 h 385445"/>
                  <a:gd name="T10" fmla="*/ 1609227 w 1609227"/>
                  <a:gd name="T11" fmla="*/ 96361 h 385445"/>
                  <a:gd name="T12" fmla="*/ 1561046 w 1609227"/>
                  <a:gd name="T13" fmla="*/ 96361 h 385445"/>
                  <a:gd name="T14" fmla="*/ 1561046 w 1609227"/>
                  <a:gd name="T15" fmla="*/ 385445 h 385445"/>
                  <a:gd name="T16" fmla="*/ 0 w 1609227"/>
                  <a:gd name="T17" fmla="*/ 385445 h 385445"/>
                  <a:gd name="T18" fmla="*/ 0 w 1609227"/>
                  <a:gd name="T19" fmla="*/ 289084 h 3854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227" h="385445">
                    <a:moveTo>
                      <a:pt x="0" y="289084"/>
                    </a:moveTo>
                    <a:lnTo>
                      <a:pt x="1464685" y="289084"/>
                    </a:lnTo>
                    <a:lnTo>
                      <a:pt x="1464685" y="96361"/>
                    </a:lnTo>
                    <a:lnTo>
                      <a:pt x="1416505" y="96361"/>
                    </a:lnTo>
                    <a:lnTo>
                      <a:pt x="1512866" y="0"/>
                    </a:lnTo>
                    <a:lnTo>
                      <a:pt x="1609227" y="96361"/>
                    </a:lnTo>
                    <a:lnTo>
                      <a:pt x="1561046" y="96361"/>
                    </a:lnTo>
                    <a:lnTo>
                      <a:pt x="1561046" y="385445"/>
                    </a:lnTo>
                    <a:lnTo>
                      <a:pt x="0" y="385445"/>
                    </a:lnTo>
                    <a:lnTo>
                      <a:pt x="0" y="289084"/>
                    </a:lnTo>
                    <a:close/>
                  </a:path>
                </a:pathLst>
              </a:custGeom>
              <a:solidFill>
                <a:srgbClr val="4F81BD"/>
              </a:solidFill>
              <a:ln w="25400">
                <a:solidFill>
                  <a:srgbClr val="385D8A"/>
                </a:solidFill>
                <a:round/>
                <a:headEnd/>
                <a:tailEnd/>
              </a:ln>
            </p:spPr>
            <p:txBody>
              <a:bodyPr rot="0" vert="horz" wrap="square" lIns="91440" tIns="45720" rIns="91440" bIns="45720" anchor="ctr" anchorCtr="0" upright="1">
                <a:noAutofit/>
              </a:bodyPr>
              <a:lstStyle/>
              <a:p>
                <a:endParaRPr lang="en-GB"/>
              </a:p>
            </p:txBody>
          </p:sp>
          <p:sp>
            <p:nvSpPr>
              <p:cNvPr id="26" name="Right Arrow 25"/>
              <p:cNvSpPr>
                <a:spLocks noChangeArrowheads="1"/>
              </p:cNvSpPr>
              <p:nvPr/>
            </p:nvSpPr>
            <p:spPr bwMode="auto">
              <a:xfrm rot="10800000">
                <a:off x="56954" y="55909"/>
                <a:ext cx="3997" cy="1790"/>
              </a:xfrm>
              <a:prstGeom prst="rightArrow">
                <a:avLst>
                  <a:gd name="adj1" fmla="val 50000"/>
                  <a:gd name="adj2" fmla="val 50014"/>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sp>
            <p:nvSpPr>
              <p:cNvPr id="27" name="Right Arrow 26"/>
              <p:cNvSpPr>
                <a:spLocks noChangeArrowheads="1"/>
              </p:cNvSpPr>
              <p:nvPr/>
            </p:nvSpPr>
            <p:spPr bwMode="auto">
              <a:xfrm rot="10800000">
                <a:off x="46634" y="56170"/>
                <a:ext cx="3998" cy="1791"/>
              </a:xfrm>
              <a:prstGeom prst="rightArrow">
                <a:avLst>
                  <a:gd name="adj1" fmla="val 50000"/>
                  <a:gd name="adj2" fmla="val 49999"/>
                </a:avLst>
              </a:prstGeom>
              <a:solidFill>
                <a:srgbClr val="4F81BD"/>
              </a:solidFill>
              <a:ln w="25400">
                <a:solidFill>
                  <a:srgbClr val="385D8A"/>
                </a:solidFill>
                <a:miter lim="800000"/>
                <a:headEnd/>
                <a:tailEnd/>
              </a:ln>
            </p:spPr>
            <p:txBody>
              <a:bodyPr rot="0" vert="horz" wrap="square" lIns="91440" tIns="45720" rIns="91440" bIns="45720" anchor="ctr" anchorCtr="0" upright="1">
                <a:noAutofit/>
              </a:bodyPr>
              <a:lstStyle/>
              <a:p>
                <a:endParaRPr lang="en-GB"/>
              </a:p>
            </p:txBody>
          </p:sp>
        </p:grpSp>
      </p:grpSp>
      <p:sp>
        <p:nvSpPr>
          <p:cNvPr id="2" name="Rectangle 1"/>
          <p:cNvSpPr/>
          <p:nvPr/>
        </p:nvSpPr>
        <p:spPr>
          <a:xfrm>
            <a:off x="6337245" y="6579123"/>
            <a:ext cx="3057246" cy="253916"/>
          </a:xfrm>
          <a:prstGeom prst="rect">
            <a:avLst/>
          </a:prstGeom>
        </p:spPr>
        <p:txBody>
          <a:bodyPr wrap="square">
            <a:spAutoFit/>
          </a:bodyPr>
          <a:lstStyle/>
          <a:p>
            <a:r>
              <a:rPr lang="en-GB" sz="1050" dirty="0">
                <a:latin typeface="Arial" panose="020B0604020202020204" pitchFamily="34" charset="0"/>
                <a:ea typeface="MS Mincho"/>
              </a:rPr>
              <a:t>Adapted from Davidson and Maitland, 1997</a:t>
            </a:r>
            <a:endParaRPr lang="en-GB" sz="1050" dirty="0"/>
          </a:p>
        </p:txBody>
      </p:sp>
      <p:sp>
        <p:nvSpPr>
          <p:cNvPr id="48" name="TextBox 47"/>
          <p:cNvSpPr txBox="1"/>
          <p:nvPr/>
        </p:nvSpPr>
        <p:spPr>
          <a:xfrm>
            <a:off x="2" y="1232519"/>
            <a:ext cx="1311261" cy="430887"/>
          </a:xfrm>
          <a:prstGeom prst="rect">
            <a:avLst/>
          </a:prstGeom>
          <a:noFill/>
        </p:spPr>
        <p:txBody>
          <a:bodyPr wrap="square" rtlCol="0">
            <a:spAutoFit/>
          </a:bodyPr>
          <a:lstStyle/>
          <a:p>
            <a:pPr algn="ctr"/>
            <a:r>
              <a:rPr lang="en-US" sz="2200" b="1" dirty="0" smtClean="0">
                <a:solidFill>
                  <a:srgbClr val="5F8980"/>
                </a:solidFill>
                <a:latin typeface="Arial"/>
                <a:cs typeface="Arial"/>
              </a:rPr>
              <a:t>10</a:t>
            </a:r>
            <a:endParaRPr lang="en-US" sz="2200" b="1" dirty="0">
              <a:solidFill>
                <a:srgbClr val="5F8980"/>
              </a:solidFill>
              <a:latin typeface="Arial"/>
              <a:cs typeface="Arial"/>
            </a:endParaRPr>
          </a:p>
        </p:txBody>
      </p:sp>
    </p:spTree>
    <p:extLst>
      <p:ext uri="{BB962C8B-B14F-4D97-AF65-F5344CB8AC3E}">
        <p14:creationId xmlns:p14="http://schemas.microsoft.com/office/powerpoint/2010/main" val="45413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DISCUSSION</a:t>
            </a:r>
          </a:p>
        </p:txBody>
      </p:sp>
      <p:sp>
        <p:nvSpPr>
          <p:cNvPr id="7" name="TextBox 6"/>
          <p:cNvSpPr txBox="1"/>
          <p:nvPr/>
        </p:nvSpPr>
        <p:spPr>
          <a:xfrm>
            <a:off x="1311264" y="1875409"/>
            <a:ext cx="7196463" cy="3785652"/>
          </a:xfrm>
          <a:prstGeom prst="rect">
            <a:avLst/>
          </a:prstGeom>
          <a:noFill/>
        </p:spPr>
        <p:txBody>
          <a:bodyPr wrap="square" rtlCol="0">
            <a:spAutoFit/>
          </a:bodyPr>
          <a:lstStyle/>
          <a:p>
            <a:r>
              <a:rPr lang="en-GB" sz="2400" dirty="0"/>
              <a:t>Consider and debate (in groups) the following statements:</a:t>
            </a:r>
          </a:p>
          <a:p>
            <a:endParaRPr lang="en-GB" sz="2400" dirty="0"/>
          </a:p>
          <a:p>
            <a:pPr marL="514350" indent="-514350">
              <a:buAutoNum type="arabicPeriod"/>
            </a:pPr>
            <a:r>
              <a:rPr lang="en-GB" sz="2400" dirty="0"/>
              <a:t>Second home ownership benefits local economies</a:t>
            </a:r>
          </a:p>
          <a:p>
            <a:pPr marL="514350" indent="-514350">
              <a:buAutoNum type="arabicPeriod"/>
            </a:pPr>
            <a:endParaRPr lang="en-GB" sz="2400" dirty="0"/>
          </a:p>
          <a:p>
            <a:pPr marL="514350" indent="-514350">
              <a:buAutoNum type="arabicPeriod"/>
            </a:pPr>
            <a:r>
              <a:rPr lang="en-GB" sz="2400" dirty="0"/>
              <a:t>Tourism does not solve economic development issues in regions with seasonally affected climates</a:t>
            </a:r>
          </a:p>
          <a:p>
            <a:pPr marL="514350" indent="-514350">
              <a:buAutoNum type="arabicPeriod"/>
            </a:pPr>
            <a:endParaRPr lang="en-GB" sz="2400" dirty="0"/>
          </a:p>
          <a:p>
            <a:pPr marL="514350" indent="-514350">
              <a:buAutoNum type="arabicPeriod"/>
            </a:pPr>
            <a:r>
              <a:rPr lang="en-GB" sz="2400" dirty="0"/>
              <a:t>Planning controls should be lifted to make rural development easier</a:t>
            </a:r>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smtClean="0">
                <a:solidFill>
                  <a:srgbClr val="5F8980"/>
                </a:solidFill>
                <a:latin typeface="Arial"/>
                <a:cs typeface="Arial"/>
              </a:rPr>
              <a:t>11</a:t>
            </a:r>
            <a:endParaRPr lang="en-US" sz="2200" b="1" dirty="0">
              <a:solidFill>
                <a:srgbClr val="5F8980"/>
              </a:solidFill>
              <a:latin typeface="Arial"/>
              <a:cs typeface="Arial"/>
            </a:endParaRPr>
          </a:p>
        </p:txBody>
      </p:sp>
    </p:spTree>
    <p:extLst>
      <p:ext uri="{BB962C8B-B14F-4D97-AF65-F5344CB8AC3E}">
        <p14:creationId xmlns:p14="http://schemas.microsoft.com/office/powerpoint/2010/main" val="268044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REVIEW QUESTIONS</a:t>
            </a:r>
          </a:p>
        </p:txBody>
      </p:sp>
      <p:sp>
        <p:nvSpPr>
          <p:cNvPr id="7" name="TextBox 6"/>
          <p:cNvSpPr txBox="1"/>
          <p:nvPr/>
        </p:nvSpPr>
        <p:spPr>
          <a:xfrm>
            <a:off x="1311264" y="1875409"/>
            <a:ext cx="7196463" cy="3970318"/>
          </a:xfrm>
          <a:prstGeom prst="rect">
            <a:avLst/>
          </a:prstGeom>
          <a:noFill/>
        </p:spPr>
        <p:txBody>
          <a:bodyPr wrap="square" rtlCol="0">
            <a:spAutoFit/>
          </a:bodyPr>
          <a:lstStyle/>
          <a:p>
            <a:pPr marL="342900" lvl="0" indent="-342900">
              <a:buFont typeface="+mj-lt"/>
              <a:buAutoNum type="arabicPeriod"/>
            </a:pPr>
            <a:r>
              <a:rPr lang="en-GB" sz="2800" dirty="0"/>
              <a:t>Evaluate the role of the community within rural business development</a:t>
            </a:r>
          </a:p>
          <a:p>
            <a:pPr marL="342900" lvl="0" indent="-342900">
              <a:buFont typeface="+mj-lt"/>
              <a:buAutoNum type="arabicPeriod"/>
            </a:pPr>
            <a:r>
              <a:rPr lang="en-GB" sz="2800" dirty="0"/>
              <a:t>Provide an overview of the factors which lead to the creation of business opportunities in rural areas, and evaluate the ways in which such opportunities can be fostered</a:t>
            </a:r>
          </a:p>
          <a:p>
            <a:pPr marL="342900" lvl="0" indent="-342900">
              <a:buFont typeface="+mj-lt"/>
              <a:buAutoNum type="arabicPeriod"/>
            </a:pPr>
            <a:r>
              <a:rPr lang="en-GB" sz="2800" dirty="0"/>
              <a:t>Compare and contrast rural enterprise in the context of a range of different developed </a:t>
            </a:r>
            <a:r>
              <a:rPr lang="en-GB" sz="2800" dirty="0" smtClean="0"/>
              <a:t>nations</a:t>
            </a:r>
            <a:endParaRPr lang="en-GB" sz="2800" dirty="0"/>
          </a:p>
        </p:txBody>
      </p:sp>
      <p:sp>
        <p:nvSpPr>
          <p:cNvPr id="8" name="TextBox 7"/>
          <p:cNvSpPr txBox="1"/>
          <p:nvPr/>
        </p:nvSpPr>
        <p:spPr>
          <a:xfrm>
            <a:off x="-119741" y="1287110"/>
            <a:ext cx="1311261" cy="430887"/>
          </a:xfrm>
          <a:prstGeom prst="rect">
            <a:avLst/>
          </a:prstGeom>
          <a:noFill/>
        </p:spPr>
        <p:txBody>
          <a:bodyPr wrap="square" rtlCol="0">
            <a:spAutoFit/>
          </a:bodyPr>
          <a:lstStyle/>
          <a:p>
            <a:pPr algn="ctr"/>
            <a:r>
              <a:rPr lang="en-US" sz="2200" b="1" dirty="0" smtClean="0">
                <a:solidFill>
                  <a:srgbClr val="5F8980"/>
                </a:solidFill>
                <a:latin typeface="Arial"/>
                <a:cs typeface="Arial"/>
              </a:rPr>
              <a:t>12</a:t>
            </a:r>
            <a:endParaRPr lang="en-US" sz="2200" b="1" dirty="0">
              <a:solidFill>
                <a:srgbClr val="5F8980"/>
              </a:solidFill>
              <a:latin typeface="Arial"/>
              <a:cs typeface="Arial"/>
            </a:endParaRPr>
          </a:p>
        </p:txBody>
      </p:sp>
    </p:spTree>
    <p:extLst>
      <p:ext uri="{BB962C8B-B14F-4D97-AF65-F5344CB8AC3E}">
        <p14:creationId xmlns:p14="http://schemas.microsoft.com/office/powerpoint/2010/main" val="150495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REFERENCE LIST</a:t>
            </a:r>
          </a:p>
        </p:txBody>
      </p:sp>
      <p:sp>
        <p:nvSpPr>
          <p:cNvPr id="7" name="TextBox 6"/>
          <p:cNvSpPr txBox="1"/>
          <p:nvPr/>
        </p:nvSpPr>
        <p:spPr>
          <a:xfrm>
            <a:off x="1311264" y="1875409"/>
            <a:ext cx="7196463" cy="861774"/>
          </a:xfrm>
          <a:prstGeom prst="rect">
            <a:avLst/>
          </a:prstGeom>
          <a:noFill/>
        </p:spPr>
        <p:txBody>
          <a:bodyPr wrap="square" rtlCol="0">
            <a:spAutoFit/>
          </a:bodyPr>
          <a:lstStyle/>
          <a:p>
            <a:r>
              <a:rPr lang="en-GB" dirty="0"/>
              <a:t>Davidson, R. and Maitland, R. (1997) </a:t>
            </a:r>
            <a:r>
              <a:rPr lang="en-GB" i="1" dirty="0"/>
              <a:t>Tourism Destinations</a:t>
            </a:r>
            <a:r>
              <a:rPr lang="en-GB" dirty="0"/>
              <a:t>. London: Hodder Arnold H&amp;S</a:t>
            </a:r>
          </a:p>
          <a:p>
            <a:endParaRPr lang="en-GB" sz="1400" dirty="0"/>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smtClean="0">
                <a:solidFill>
                  <a:srgbClr val="5F8980"/>
                </a:solidFill>
                <a:latin typeface="Arial"/>
                <a:cs typeface="Arial"/>
              </a:rPr>
              <a:t>13</a:t>
            </a:r>
            <a:endParaRPr lang="en-US" sz="2200" b="1" dirty="0">
              <a:solidFill>
                <a:srgbClr val="5F8980"/>
              </a:solidFill>
              <a:latin typeface="Arial"/>
              <a:cs typeface="Arial"/>
            </a:endParaRPr>
          </a:p>
        </p:txBody>
      </p:sp>
    </p:spTree>
    <p:extLst>
      <p:ext uri="{BB962C8B-B14F-4D97-AF65-F5344CB8AC3E}">
        <p14:creationId xmlns:p14="http://schemas.microsoft.com/office/powerpoint/2010/main" val="191124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9144001" cy="6858000"/>
          </a:xfrm>
          <a:prstGeom prst="rect">
            <a:avLst/>
          </a:prstGeom>
          <a:gradFill flip="none" rotWithShape="1">
            <a:gsLst>
              <a:gs pos="0">
                <a:srgbClr val="5F8980"/>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ompass only for PPP.jpg"/>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8" name="Title 7"/>
          <p:cNvSpPr>
            <a:spLocks noGrp="1"/>
          </p:cNvSpPr>
          <p:nvPr>
            <p:ph type="title"/>
          </p:nvPr>
        </p:nvSpPr>
        <p:spPr>
          <a:xfrm>
            <a:off x="929733" y="2489819"/>
            <a:ext cx="7199855" cy="442818"/>
          </a:xfrm>
        </p:spPr>
        <p:txBody>
          <a:bodyPr/>
          <a:lstStyle/>
          <a:p>
            <a:pPr algn="ctr"/>
            <a:r>
              <a:rPr lang="en-GB" sz="2200" b="1" dirty="0">
                <a:latin typeface="Arial"/>
                <a:cs typeface="Arial"/>
              </a:rPr>
              <a:t>CHAPTER </a:t>
            </a:r>
            <a:r>
              <a:rPr lang="en-GB" sz="2200" b="1" dirty="0" smtClean="0">
                <a:latin typeface="Arial"/>
                <a:cs typeface="Arial"/>
              </a:rPr>
              <a:t>1</a:t>
            </a:r>
            <a:endParaRPr lang="en-GB" sz="2200" b="1" dirty="0">
              <a:latin typeface="Arial"/>
              <a:cs typeface="Arial"/>
            </a:endParaRPr>
          </a:p>
        </p:txBody>
      </p:sp>
      <p:sp>
        <p:nvSpPr>
          <p:cNvPr id="9" name="Text Placeholder 8"/>
          <p:cNvSpPr>
            <a:spLocks noGrp="1"/>
          </p:cNvSpPr>
          <p:nvPr>
            <p:ph type="body" sz="quarter" idx="10"/>
          </p:nvPr>
        </p:nvSpPr>
        <p:spPr>
          <a:xfrm>
            <a:off x="929733" y="3143250"/>
            <a:ext cx="7199313" cy="2936874"/>
          </a:xfrm>
        </p:spPr>
        <p:txBody>
          <a:bodyPr>
            <a:normAutofit/>
          </a:bodyPr>
          <a:lstStyle/>
          <a:p>
            <a:pPr marL="0" indent="0" algn="ctr">
              <a:buNone/>
            </a:pPr>
            <a:r>
              <a:rPr lang="en-GB" sz="2800" b="1" dirty="0"/>
              <a:t>Rural Enterprise Business Development in the </a:t>
            </a:r>
            <a:r>
              <a:rPr lang="en-GB" sz="2800" b="1" dirty="0" smtClean="0"/>
              <a:t>Developed </a:t>
            </a:r>
            <a:r>
              <a:rPr lang="en-GB" sz="2800" b="1" dirty="0"/>
              <a:t>W</a:t>
            </a:r>
            <a:r>
              <a:rPr lang="en-GB" sz="2800" b="1" dirty="0" smtClean="0"/>
              <a:t>orld</a:t>
            </a:r>
            <a:endParaRPr lang="en-GB" sz="2600" dirty="0">
              <a:latin typeface="Arial"/>
              <a:cs typeface="Arial"/>
            </a:endParaRPr>
          </a:p>
        </p:txBody>
      </p:sp>
      <p:sp>
        <p:nvSpPr>
          <p:cNvPr id="4" name="Rectangle 3"/>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85508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
            <a:ext cx="9144001" cy="6858000"/>
          </a:xfrm>
          <a:prstGeom prst="rect">
            <a:avLst/>
          </a:prstGeom>
          <a:gradFill flip="none" rotWithShape="1">
            <a:gsLst>
              <a:gs pos="0">
                <a:srgbClr val="5F8980"/>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ompass only for PPP.jpg"/>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7" name="TextBox 6"/>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8" name="TextBox 7"/>
          <p:cNvSpPr txBox="1"/>
          <p:nvPr/>
        </p:nvSpPr>
        <p:spPr>
          <a:xfrm>
            <a:off x="1311264" y="1875409"/>
            <a:ext cx="7196463" cy="2308324"/>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To provide an introduction to the context of rural business development</a:t>
            </a:r>
          </a:p>
          <a:p>
            <a:pPr marL="342900" lvl="0" indent="-342900">
              <a:buFont typeface="Arial" panose="020B0604020202020204" pitchFamily="34" charset="0"/>
              <a:buChar char="•"/>
            </a:pPr>
            <a:r>
              <a:rPr lang="en-GB" sz="2400" dirty="0"/>
              <a:t>To consider the typologies of rural businesses</a:t>
            </a:r>
          </a:p>
          <a:p>
            <a:pPr marL="342900" lvl="0" indent="-342900">
              <a:buFont typeface="Arial" panose="020B0604020202020204" pitchFamily="34" charset="0"/>
              <a:buChar char="•"/>
            </a:pPr>
            <a:r>
              <a:rPr lang="en-GB" sz="2400" dirty="0"/>
              <a:t>To evaluate the challenges and opportunities presented by opportunities for rural business </a:t>
            </a:r>
            <a:r>
              <a:rPr lang="en-GB" sz="2400" dirty="0" smtClean="0"/>
              <a:t>development</a:t>
            </a:r>
            <a:endParaRPr lang="en-GB" sz="2400" dirty="0"/>
          </a:p>
        </p:txBody>
      </p:sp>
      <p:sp>
        <p:nvSpPr>
          <p:cNvPr id="11" name="Rectangle 10"/>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169823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smtClean="0">
                <a:latin typeface="Arial"/>
                <a:cs typeface="Arial"/>
              </a:rPr>
              <a:t>INTRODUCTION</a:t>
            </a:r>
            <a:endParaRPr lang="en-US" sz="2200" b="1" dirty="0">
              <a:latin typeface="Arial"/>
              <a:cs typeface="Arial"/>
            </a:endParaRPr>
          </a:p>
        </p:txBody>
      </p:sp>
      <p:sp>
        <p:nvSpPr>
          <p:cNvPr id="7" name="TextBox 6"/>
          <p:cNvSpPr txBox="1"/>
          <p:nvPr/>
        </p:nvSpPr>
        <p:spPr>
          <a:xfrm>
            <a:off x="1311264" y="1875409"/>
            <a:ext cx="7196463" cy="3970318"/>
          </a:xfrm>
          <a:prstGeom prst="rect">
            <a:avLst/>
          </a:prstGeom>
          <a:noFill/>
        </p:spPr>
        <p:txBody>
          <a:bodyPr wrap="square" rtlCol="0">
            <a:spAutoFit/>
          </a:bodyPr>
          <a:lstStyle/>
          <a:p>
            <a:r>
              <a:rPr lang="en-GB" sz="2800" dirty="0"/>
              <a:t>This chapter and, therefore, these slides, explore a range of issues relating to rural business, and </a:t>
            </a:r>
            <a:r>
              <a:rPr lang="en-GB" sz="2800" dirty="0" smtClean="0"/>
              <a:t>consider </a:t>
            </a:r>
            <a:r>
              <a:rPr lang="en-GB" sz="2800" dirty="0"/>
              <a:t>the rural business context more broadly, before exploring what this means for tourism, and more importantly, for those who operate tourism businesses within these rural areas. In doing this, the chapter and the slides provide a foundation for subsequent discussions in the book.</a:t>
            </a:r>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1</a:t>
            </a:r>
          </a:p>
        </p:txBody>
      </p:sp>
    </p:spTree>
    <p:extLst>
      <p:ext uri="{BB962C8B-B14F-4D97-AF65-F5344CB8AC3E}">
        <p14:creationId xmlns:p14="http://schemas.microsoft.com/office/powerpoint/2010/main" val="246319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RURAL TOURISM DEVELOPMENT </a:t>
            </a:r>
          </a:p>
        </p:txBody>
      </p:sp>
      <p:sp>
        <p:nvSpPr>
          <p:cNvPr id="7" name="TextBox 6"/>
          <p:cNvSpPr txBox="1"/>
          <p:nvPr/>
        </p:nvSpPr>
        <p:spPr>
          <a:xfrm>
            <a:off x="1311264" y="1875409"/>
            <a:ext cx="7196463" cy="3693319"/>
          </a:xfrm>
          <a:prstGeom prst="rect">
            <a:avLst/>
          </a:prstGeom>
          <a:noFill/>
        </p:spPr>
        <p:txBody>
          <a:bodyPr wrap="square" rtlCol="0">
            <a:spAutoFit/>
          </a:bodyPr>
          <a:lstStyle/>
          <a:p>
            <a:r>
              <a:rPr lang="en-GB" dirty="0"/>
              <a:t>Tourism development occurs with the development of five components (regardless, it should be noted, of whether in a developed or developing world context):</a:t>
            </a:r>
          </a:p>
          <a:p>
            <a:r>
              <a:rPr lang="en-GB" dirty="0"/>
              <a:t> </a:t>
            </a:r>
          </a:p>
          <a:p>
            <a:pPr marL="285750" lvl="0" indent="-285750">
              <a:buFont typeface="Arial" panose="020B0604020202020204" pitchFamily="34" charset="0"/>
              <a:buChar char="•"/>
            </a:pPr>
            <a:r>
              <a:rPr lang="en-GB" dirty="0"/>
              <a:t>tourism attractions and events</a:t>
            </a:r>
          </a:p>
          <a:p>
            <a:pPr marL="285750" lvl="0" indent="-285750">
              <a:buFont typeface="Arial" panose="020B0604020202020204" pitchFamily="34" charset="0"/>
              <a:buChar char="•"/>
            </a:pPr>
            <a:r>
              <a:rPr lang="en-GB" dirty="0"/>
              <a:t>tourism promotion including marketing strategies and research to inform marketing strategies</a:t>
            </a:r>
          </a:p>
          <a:p>
            <a:pPr marL="285750" lvl="0" indent="-285750">
              <a:buFont typeface="Arial" panose="020B0604020202020204" pitchFamily="34" charset="0"/>
              <a:buChar char="•"/>
            </a:pPr>
            <a:r>
              <a:rPr lang="en-GB" dirty="0"/>
              <a:t>infrastructure and tourism superstructure including roads, hotels, restaurants, access</a:t>
            </a:r>
          </a:p>
          <a:p>
            <a:pPr marL="285750" lvl="0" indent="-285750">
              <a:buFont typeface="Arial" panose="020B0604020202020204" pitchFamily="34" charset="0"/>
              <a:buChar char="•"/>
            </a:pPr>
            <a:r>
              <a:rPr lang="en-GB" dirty="0"/>
              <a:t>service - providing information and services for visitors</a:t>
            </a:r>
          </a:p>
          <a:p>
            <a:pPr marL="285750" lvl="0" indent="-285750">
              <a:buFont typeface="Arial" panose="020B0604020202020204" pitchFamily="34" charset="0"/>
              <a:buChar char="•"/>
            </a:pPr>
            <a:r>
              <a:rPr lang="en-GB" dirty="0"/>
              <a:t>hospitality which includes not only hospitality services such as hotels and restaurants, but also the host community’s reception of and courtesy towards the </a:t>
            </a:r>
            <a:r>
              <a:rPr lang="en-GB" dirty="0" smtClean="0"/>
              <a:t>tourists</a:t>
            </a:r>
            <a:endParaRPr lang="en-GB" dirty="0"/>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2</a:t>
            </a:r>
          </a:p>
        </p:txBody>
      </p:sp>
    </p:spTree>
    <p:extLst>
      <p:ext uri="{BB962C8B-B14F-4D97-AF65-F5344CB8AC3E}">
        <p14:creationId xmlns:p14="http://schemas.microsoft.com/office/powerpoint/2010/main" val="331264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ISSUES FOR RURAL TOURISM DEVELOPMENT </a:t>
            </a:r>
          </a:p>
        </p:txBody>
      </p:sp>
      <p:sp>
        <p:nvSpPr>
          <p:cNvPr id="7" name="TextBox 6"/>
          <p:cNvSpPr txBox="1"/>
          <p:nvPr/>
        </p:nvSpPr>
        <p:spPr>
          <a:xfrm>
            <a:off x="1311264" y="1875409"/>
            <a:ext cx="7196463" cy="3139321"/>
          </a:xfrm>
          <a:prstGeom prst="rect">
            <a:avLst/>
          </a:prstGeom>
          <a:noFill/>
        </p:spPr>
        <p:txBody>
          <a:bodyPr wrap="square" rtlCol="0">
            <a:spAutoFit/>
          </a:bodyPr>
          <a:lstStyle/>
          <a:p>
            <a:r>
              <a:rPr lang="en-GB" dirty="0"/>
              <a:t>While this type of development can provide job opportunities and increased economic development to a region, it can also come with economic, environmental and social issues including:</a:t>
            </a:r>
          </a:p>
          <a:p>
            <a:endParaRPr lang="en-GB" dirty="0"/>
          </a:p>
          <a:p>
            <a:pPr marL="285750" indent="-285750">
              <a:buFont typeface="Arial" panose="020B0604020202020204" pitchFamily="34" charset="0"/>
              <a:buChar char="•"/>
            </a:pPr>
            <a:r>
              <a:rPr lang="en-GB" dirty="0"/>
              <a:t>Specifically regarding the cost of living</a:t>
            </a:r>
          </a:p>
          <a:p>
            <a:pPr marL="285750" indent="-285750">
              <a:buFont typeface="Arial" panose="020B0604020202020204" pitchFamily="34" charset="0"/>
              <a:buChar char="•"/>
            </a:pPr>
            <a:r>
              <a:rPr lang="en-GB" dirty="0"/>
              <a:t>Affordable housing</a:t>
            </a:r>
          </a:p>
          <a:p>
            <a:pPr marL="285750" indent="-285750">
              <a:buFont typeface="Arial" panose="020B0604020202020204" pitchFamily="34" charset="0"/>
              <a:buChar char="•"/>
            </a:pPr>
            <a:r>
              <a:rPr lang="en-GB" dirty="0"/>
              <a:t>Gentrification</a:t>
            </a:r>
          </a:p>
          <a:p>
            <a:pPr marL="285750" indent="-285750">
              <a:buFont typeface="Arial" panose="020B0604020202020204" pitchFamily="34" charset="0"/>
              <a:buChar char="•"/>
            </a:pPr>
            <a:r>
              <a:rPr lang="en-GB" dirty="0"/>
              <a:t>Second home </a:t>
            </a:r>
            <a:r>
              <a:rPr lang="en-GB" dirty="0" smtClean="0"/>
              <a:t>ownership </a:t>
            </a:r>
            <a:endParaRPr lang="en-GB" dirty="0"/>
          </a:p>
          <a:p>
            <a:endParaRPr lang="en-GB" dirty="0"/>
          </a:p>
          <a:p>
            <a:r>
              <a:rPr lang="en-GB" dirty="0"/>
              <a:t>What others can you think of?</a:t>
            </a:r>
          </a:p>
          <a:p>
            <a:endParaRPr lang="en-GB" dirty="0"/>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3</a:t>
            </a:r>
          </a:p>
        </p:txBody>
      </p:sp>
    </p:spTree>
    <p:extLst>
      <p:ext uri="{BB962C8B-B14F-4D97-AF65-F5344CB8AC3E}">
        <p14:creationId xmlns:p14="http://schemas.microsoft.com/office/powerpoint/2010/main" val="385862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338554"/>
          </a:xfrm>
          <a:prstGeom prst="rect">
            <a:avLst/>
          </a:prstGeom>
          <a:noFill/>
        </p:spPr>
        <p:txBody>
          <a:bodyPr wrap="square" rtlCol="0">
            <a:spAutoFit/>
          </a:bodyPr>
          <a:lstStyle/>
          <a:p>
            <a:r>
              <a:rPr lang="en-US" sz="1600" b="1" dirty="0">
                <a:latin typeface="Arial"/>
                <a:cs typeface="Arial"/>
              </a:rPr>
              <a:t>CASE STUDY: THE PEAK DISTRICT SUSTAINABLE TOURISM FORUM</a:t>
            </a:r>
          </a:p>
        </p:txBody>
      </p:sp>
      <p:sp>
        <p:nvSpPr>
          <p:cNvPr id="7" name="TextBox 6"/>
          <p:cNvSpPr txBox="1"/>
          <p:nvPr/>
        </p:nvSpPr>
        <p:spPr>
          <a:xfrm>
            <a:off x="1311264" y="1875409"/>
            <a:ext cx="7196463" cy="5047536"/>
          </a:xfrm>
          <a:prstGeom prst="rect">
            <a:avLst/>
          </a:prstGeom>
          <a:noFill/>
        </p:spPr>
        <p:txBody>
          <a:bodyPr wrap="square" rtlCol="0">
            <a:spAutoFit/>
          </a:bodyPr>
          <a:lstStyle/>
          <a:p>
            <a:r>
              <a:rPr lang="en-GB" sz="1400" dirty="0"/>
              <a:t>The Peak District Sustainable Tourism was an EU funded project developed to support rural businesses in the Peak District National Park. The project had the specific aims of supporting business development and rural economies, creating mechanisms to encourage visitors to stay longer and spend more money within the National Park and supporting the management of sustainable development. Associated projects included ‘Foods from the Peak District’ designed to support rural businesses seeking to produce food locally, (Food from The Peak District), or to use local produce for catering in hotels, cafes and other hospitality businesses (Peak District Cuisine) and ‘HATTS – Hospitality and Tourism Training Skills’ which was developed to support rural training opportunities. Of particular interest in this context were a number of small businesses which were supported by one or more of these projects, including:</a:t>
            </a:r>
          </a:p>
          <a:p>
            <a:r>
              <a:rPr lang="en-GB" sz="1400" dirty="0"/>
              <a:t> </a:t>
            </a:r>
          </a:p>
          <a:p>
            <a:pPr marL="171450" lvl="0" indent="-171450">
              <a:buFont typeface="Arial" panose="020B0604020202020204" pitchFamily="34" charset="0"/>
              <a:buChar char="•"/>
            </a:pPr>
            <a:r>
              <a:rPr lang="en-GB" sz="1400" dirty="0" err="1"/>
              <a:t>Cocoadance</a:t>
            </a:r>
            <a:r>
              <a:rPr lang="en-GB" sz="1400" dirty="0"/>
              <a:t> – a traditional Peak District farm which diversified into chocolate manufacturing and chocolate making experiences.</a:t>
            </a:r>
          </a:p>
          <a:p>
            <a:pPr marL="171450" lvl="0" indent="-171450">
              <a:buFont typeface="Arial" panose="020B0604020202020204" pitchFamily="34" charset="0"/>
              <a:buChar char="•"/>
            </a:pPr>
            <a:r>
              <a:rPr lang="en-GB" sz="1400" dirty="0"/>
              <a:t>Peak District Fine Foods – a mobile catering company offering a range of locally produced food, delivered to events and businesses across the National Park.</a:t>
            </a:r>
          </a:p>
          <a:p>
            <a:pPr marL="171450" lvl="0" indent="-171450">
              <a:buFont typeface="Arial" panose="020B0604020202020204" pitchFamily="34" charset="0"/>
              <a:buChar char="•"/>
            </a:pPr>
            <a:r>
              <a:rPr lang="en-GB" sz="1400" dirty="0"/>
              <a:t>Peak Serenity – a barn conversion to self-catering accommodation within a rural farm environment.</a:t>
            </a:r>
          </a:p>
          <a:p>
            <a:r>
              <a:rPr lang="en-GB" sz="1400" dirty="0"/>
              <a:t> </a:t>
            </a:r>
          </a:p>
          <a:p>
            <a:r>
              <a:rPr lang="en-GB" sz="1400" dirty="0"/>
              <a:t>In addition, the project supported over a hundred Bed &amp; Breakfast Businesses, supported the development of self-catering facilities and delivered training courses to support new and existing businesses to develop skills and knowledge around marketing, business development, employment legislation and website development.</a:t>
            </a:r>
          </a:p>
          <a:p>
            <a:r>
              <a:rPr lang="en-GB" sz="1400" dirty="0"/>
              <a:t> </a:t>
            </a:r>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4</a:t>
            </a:r>
          </a:p>
        </p:txBody>
      </p:sp>
    </p:spTree>
    <p:extLst>
      <p:ext uri="{BB962C8B-B14F-4D97-AF65-F5344CB8AC3E}">
        <p14:creationId xmlns:p14="http://schemas.microsoft.com/office/powerpoint/2010/main" val="352287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TYPES OF RURAL BUSINESS</a:t>
            </a:r>
          </a:p>
        </p:txBody>
      </p:sp>
      <p:sp>
        <p:nvSpPr>
          <p:cNvPr id="7" name="TextBox 6"/>
          <p:cNvSpPr txBox="1"/>
          <p:nvPr/>
        </p:nvSpPr>
        <p:spPr>
          <a:xfrm>
            <a:off x="1311264" y="1875409"/>
            <a:ext cx="7196463" cy="3970318"/>
          </a:xfrm>
          <a:prstGeom prst="rect">
            <a:avLst/>
          </a:prstGeom>
          <a:noFill/>
        </p:spPr>
        <p:txBody>
          <a:bodyPr wrap="square" rtlCol="0">
            <a:spAutoFit/>
          </a:bodyPr>
          <a:lstStyle/>
          <a:p>
            <a:r>
              <a:rPr lang="en-GB" dirty="0"/>
              <a:t>It is common to discuss industries as </a:t>
            </a:r>
          </a:p>
          <a:p>
            <a:endParaRPr lang="en-GB" dirty="0"/>
          </a:p>
          <a:p>
            <a:pPr marL="285750" indent="-285750">
              <a:buFont typeface="Arial" panose="020B0604020202020204" pitchFamily="34" charset="0"/>
              <a:buChar char="•"/>
            </a:pPr>
            <a:r>
              <a:rPr lang="en-GB" dirty="0"/>
              <a:t>Primary (the production of raw materials – farming)</a:t>
            </a:r>
          </a:p>
          <a:p>
            <a:pPr marL="285750" indent="-285750">
              <a:buFont typeface="Arial" panose="020B0604020202020204" pitchFamily="34" charset="0"/>
              <a:buChar char="•"/>
            </a:pPr>
            <a:r>
              <a:rPr lang="en-GB" dirty="0"/>
              <a:t>Secondary (making things from raw materials – manufacturing)</a:t>
            </a:r>
          </a:p>
          <a:p>
            <a:pPr marL="285750" indent="-285750">
              <a:buFont typeface="Arial" panose="020B0604020202020204" pitchFamily="34" charset="0"/>
              <a:buChar char="•"/>
            </a:pPr>
            <a:r>
              <a:rPr lang="en-GB" dirty="0"/>
              <a:t>Tertiary (selling things which have been made – retail</a:t>
            </a:r>
            <a:r>
              <a:rPr lang="en-GB" dirty="0" smtClean="0"/>
              <a:t>) </a:t>
            </a:r>
            <a:endParaRPr lang="en-GB" dirty="0"/>
          </a:p>
          <a:p>
            <a:endParaRPr lang="en-GB" dirty="0"/>
          </a:p>
          <a:p>
            <a:r>
              <a:rPr lang="en-GB" dirty="0"/>
              <a:t>Historically there is </a:t>
            </a:r>
            <a:r>
              <a:rPr lang="en-GB" dirty="0" smtClean="0"/>
              <a:t>a tendency </a:t>
            </a:r>
            <a:r>
              <a:rPr lang="en-GB" dirty="0"/>
              <a:t>to include tourism within the tertiary sector, but it is better discussed as a quaternary industry, alongside banking, finance and knowledge economies (Universities for example). </a:t>
            </a:r>
          </a:p>
          <a:p>
            <a:endParaRPr lang="en-GB" dirty="0"/>
          </a:p>
          <a:p>
            <a:r>
              <a:rPr lang="en-GB" dirty="0"/>
              <a:t>Tertiary industries are really about selling manufactured products and whilst tourism is about the manufacturing of experiences, it does not have the same interconnections with other industry sectors, and can occur without a particular connection to any form of production industry.</a:t>
            </a:r>
            <a:endParaRPr lang="en-US" sz="2400" dirty="0">
              <a:latin typeface="Arial"/>
              <a:cs typeface="Arial"/>
            </a:endParaRPr>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5</a:t>
            </a:r>
          </a:p>
        </p:txBody>
      </p:sp>
    </p:spTree>
    <p:extLst>
      <p:ext uri="{BB962C8B-B14F-4D97-AF65-F5344CB8AC3E}">
        <p14:creationId xmlns:p14="http://schemas.microsoft.com/office/powerpoint/2010/main" val="370058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ACTIVITY</a:t>
            </a:r>
          </a:p>
        </p:txBody>
      </p:sp>
      <p:sp>
        <p:nvSpPr>
          <p:cNvPr id="7" name="TextBox 6"/>
          <p:cNvSpPr txBox="1"/>
          <p:nvPr/>
        </p:nvSpPr>
        <p:spPr>
          <a:xfrm>
            <a:off x="1311264" y="1875409"/>
            <a:ext cx="7196463" cy="4524315"/>
          </a:xfrm>
          <a:prstGeom prst="rect">
            <a:avLst/>
          </a:prstGeom>
          <a:noFill/>
        </p:spPr>
        <p:txBody>
          <a:bodyPr wrap="square" rtlCol="0">
            <a:spAutoFit/>
          </a:bodyPr>
          <a:lstStyle/>
          <a:p>
            <a:r>
              <a:rPr lang="en-US" sz="2400" dirty="0">
                <a:latin typeface="Arial"/>
                <a:cs typeface="Arial"/>
              </a:rPr>
              <a:t>Using examples, define primary, secondary, tertiary and quaternary industries and demonstrate how they are developed within rural economies</a:t>
            </a:r>
          </a:p>
          <a:p>
            <a:endParaRPr lang="en-US" sz="2400" dirty="0">
              <a:solidFill>
                <a:srgbClr val="000000"/>
              </a:solidFill>
              <a:latin typeface="Arial"/>
              <a:cs typeface="Arial"/>
            </a:endParaRPr>
          </a:p>
          <a:p>
            <a:endParaRPr lang="en-US" sz="2400" dirty="0">
              <a:solidFill>
                <a:srgbClr val="000000"/>
              </a:solidFill>
              <a:latin typeface="Arial"/>
              <a:cs typeface="Arial"/>
            </a:endParaRPr>
          </a:p>
          <a:p>
            <a:r>
              <a:rPr lang="en-US" sz="2400" dirty="0">
                <a:solidFill>
                  <a:srgbClr val="000000"/>
                </a:solidFill>
                <a:latin typeface="Arial"/>
                <a:cs typeface="Arial"/>
              </a:rPr>
              <a:t>Carry out a SWOT Analysis of a tourism honeypot to explore the opportunities for business development</a:t>
            </a:r>
          </a:p>
          <a:p>
            <a:endParaRPr lang="en-US" sz="2400" dirty="0">
              <a:solidFill>
                <a:srgbClr val="000000"/>
              </a:solidFill>
              <a:latin typeface="Arial"/>
              <a:cs typeface="Arial"/>
            </a:endParaRPr>
          </a:p>
          <a:p>
            <a:r>
              <a:rPr lang="en-US" sz="2400" dirty="0">
                <a:solidFill>
                  <a:srgbClr val="000000"/>
                </a:solidFill>
                <a:latin typeface="Arial"/>
                <a:cs typeface="Arial"/>
              </a:rPr>
              <a:t>Then carry out a PESTLE Analysis to evaluate the external factors affecting rural enterprise development</a:t>
            </a:r>
          </a:p>
        </p:txBody>
      </p:sp>
      <p:sp>
        <p:nvSpPr>
          <p:cNvPr id="8" name="TextBox 7"/>
          <p:cNvSpPr txBox="1"/>
          <p:nvPr/>
        </p:nvSpPr>
        <p:spPr>
          <a:xfrm>
            <a:off x="2" y="1232519"/>
            <a:ext cx="1311261" cy="430887"/>
          </a:xfrm>
          <a:prstGeom prst="rect">
            <a:avLst/>
          </a:prstGeom>
          <a:noFill/>
        </p:spPr>
        <p:txBody>
          <a:bodyPr wrap="square" rtlCol="0">
            <a:spAutoFit/>
          </a:bodyPr>
          <a:lstStyle/>
          <a:p>
            <a:pPr algn="ctr"/>
            <a:r>
              <a:rPr lang="en-US" sz="2200" b="1" dirty="0">
                <a:solidFill>
                  <a:srgbClr val="5F8980"/>
                </a:solidFill>
                <a:latin typeface="Arial"/>
                <a:cs typeface="Arial"/>
              </a:rPr>
              <a:t>6</a:t>
            </a:r>
          </a:p>
        </p:txBody>
      </p:sp>
    </p:spTree>
    <p:extLst>
      <p:ext uri="{BB962C8B-B14F-4D97-AF65-F5344CB8AC3E}">
        <p14:creationId xmlns:p14="http://schemas.microsoft.com/office/powerpoint/2010/main" val="159614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TotalTime>
  <Words>992</Words>
  <Application>Microsoft Office PowerPoint</Application>
  <PresentationFormat>On-screen Show (4:3)</PresentationFormat>
  <Paragraphs>150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McCann</cp:lastModifiedBy>
  <cp:revision>41</cp:revision>
  <dcterms:created xsi:type="dcterms:W3CDTF">2014-01-16T11:38:48Z</dcterms:created>
  <dcterms:modified xsi:type="dcterms:W3CDTF">2017-04-26T09:39:33Z</dcterms:modified>
</cp:coreProperties>
</file>