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7" r:id="rId3"/>
    <p:sldId id="265" r:id="rId4"/>
    <p:sldId id="266" r:id="rId5"/>
    <p:sldId id="271" r:id="rId6"/>
    <p:sldId id="274" r:id="rId7"/>
    <p:sldId id="273" r:id="rId8"/>
    <p:sldId id="275" r:id="rId9"/>
    <p:sldId id="272" r:id="rId10"/>
    <p:sldId id="276" r:id="rId11"/>
    <p:sldId id="278" r:id="rId12"/>
    <p:sldId id="277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7C2F"/>
    <a:srgbClr val="607C5E"/>
    <a:srgbClr val="49662C"/>
    <a:srgbClr val="478E06"/>
    <a:srgbClr val="93C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586" autoAdjust="0"/>
  </p:normalViewPr>
  <p:slideViewPr>
    <p:cSldViewPr snapToGrid="0" snapToObjects="1">
      <p:cViewPr varScale="1">
        <p:scale>
          <a:sx n="77" d="100"/>
          <a:sy n="77" d="100"/>
        </p:scale>
        <p:origin x="-102" y="-7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5402"/>
          </a:xfrm>
          <a:prstGeom prst="rect">
            <a:avLst/>
          </a:prstGeom>
        </p:spPr>
      </p:pic>
      <p:sp>
        <p:nvSpPr>
          <p:cNvPr id="37" name="Rectangle 36"/>
          <p:cNvSpPr/>
          <p:nvPr userDrawn="1"/>
        </p:nvSpPr>
        <p:spPr>
          <a:xfrm>
            <a:off x="0" y="4152900"/>
            <a:ext cx="9144000" cy="2705100"/>
          </a:xfrm>
          <a:prstGeom prst="rect">
            <a:avLst/>
          </a:prstGeom>
          <a:solidFill>
            <a:srgbClr val="607C2F"/>
          </a:solidFill>
          <a:ln>
            <a:solidFill>
              <a:srgbClr val="478E0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9" name="Picture 3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41" name="Rectangle 40"/>
          <p:cNvSpPr/>
          <p:nvPr userDrawn="1"/>
        </p:nvSpPr>
        <p:spPr>
          <a:xfrm>
            <a:off x="-24582" y="145654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 smtClean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  <a:endParaRPr lang="en-US" sz="1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685800" y="4453030"/>
            <a:ext cx="7772400" cy="991419"/>
          </a:xfrm>
        </p:spPr>
        <p:txBody>
          <a:bodyPr anchor="t">
            <a:normAutofit/>
          </a:bodyPr>
          <a:lstStyle>
            <a:lvl1pPr algn="l">
              <a:defRPr sz="29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8" name="Subtitle 2"/>
          <p:cNvSpPr>
            <a:spLocks noGrp="1"/>
          </p:cNvSpPr>
          <p:nvPr>
            <p:ph type="subTitle" idx="1"/>
          </p:nvPr>
        </p:nvSpPr>
        <p:spPr>
          <a:xfrm>
            <a:off x="685800" y="5455920"/>
            <a:ext cx="7741920" cy="85535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93CDD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394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540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607C2F"/>
          </a:solidFill>
          <a:ln>
            <a:solidFill>
              <a:srgbClr val="478E0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973931" y="1260321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976401" y="2258064"/>
            <a:ext cx="7741920" cy="85535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609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540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160520"/>
            <a:ext cx="9144000" cy="2697480"/>
          </a:xfrm>
          <a:prstGeom prst="rect">
            <a:avLst/>
          </a:prstGeom>
          <a:solidFill>
            <a:srgbClr val="607C2F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1084" y="4401573"/>
            <a:ext cx="7772400" cy="67596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endParaRPr lang="en-US"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" name="Picture 9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</p:spTree>
    <p:extLst>
      <p:ext uri="{BB962C8B-B14F-4D97-AF65-F5344CB8AC3E}">
        <p14:creationId xmlns:p14="http://schemas.microsoft.com/office/powerpoint/2010/main" val="3992086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78"/>
            <a:ext cx="9144000" cy="6095402"/>
          </a:xfrm>
          <a:prstGeom prst="rect">
            <a:avLst/>
          </a:prstGeom>
          <a:blipFill dpi="0" rotWithShape="1">
            <a:blip r:embed="rId3">
              <a:alphaModFix amt="23000"/>
              <a:lum bright="70000" contrast="-70000"/>
            </a:blip>
            <a:srcRect/>
            <a:stretch>
              <a:fillRect/>
            </a:stretch>
          </a:blipFill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607C2F"/>
          </a:solidFill>
          <a:ln>
            <a:solidFill>
              <a:srgbClr val="478E0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INTRODUCTION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918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09540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160520"/>
            <a:ext cx="9144000" cy="2697480"/>
          </a:xfrm>
          <a:prstGeom prst="rect">
            <a:avLst/>
          </a:prstGeom>
          <a:solidFill>
            <a:srgbClr val="607C2F"/>
          </a:solidFill>
          <a:ln>
            <a:solidFill>
              <a:srgbClr val="478E0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1084" y="4401573"/>
            <a:ext cx="7772400" cy="67596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endParaRPr lang="en-US"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" name="Picture 9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</p:spTree>
    <p:extLst>
      <p:ext uri="{BB962C8B-B14F-4D97-AF65-F5344CB8AC3E}">
        <p14:creationId xmlns:p14="http://schemas.microsoft.com/office/powerpoint/2010/main" val="369373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ing To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78"/>
            <a:ext cx="9144000" cy="6095402"/>
          </a:xfrm>
          <a:prstGeom prst="rect">
            <a:avLst/>
          </a:prstGeom>
          <a:blipFill dpi="0" rotWithShape="1">
            <a:blip r:embed="rId3">
              <a:alphaModFix amt="23000"/>
              <a:lum bright="70000" contrast="-70000"/>
            </a:blip>
            <a:srcRect/>
            <a:stretch>
              <a:fillRect/>
            </a:stretch>
          </a:blipFill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607C2F"/>
          </a:solidFill>
          <a:ln>
            <a:solidFill>
              <a:srgbClr val="478E0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MARKETING TOOLS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5860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78"/>
            <a:ext cx="9144000" cy="6095402"/>
          </a:xfrm>
          <a:prstGeom prst="rect">
            <a:avLst/>
          </a:prstGeom>
          <a:blipFill dpi="0" rotWithShape="1">
            <a:blip r:embed="rId3">
              <a:alphaModFix amt="23000"/>
              <a:lum bright="70000" contrast="-70000"/>
            </a:blip>
            <a:srcRect/>
            <a:stretch>
              <a:fillRect/>
            </a:stretch>
          </a:blipFill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607C2F"/>
          </a:solidFill>
          <a:ln>
            <a:solidFill>
              <a:srgbClr val="478E0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STRATEGIES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555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78"/>
            <a:ext cx="9144000" cy="6095402"/>
          </a:xfrm>
          <a:prstGeom prst="rect">
            <a:avLst/>
          </a:prstGeom>
          <a:blipFill dpi="0" rotWithShape="1">
            <a:blip r:embed="rId3">
              <a:alphaModFix amt="23000"/>
              <a:lum bright="70000" contrast="-70000"/>
            </a:blip>
            <a:srcRect/>
            <a:stretch>
              <a:fillRect/>
            </a:stretch>
          </a:blipFill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607C2F"/>
          </a:solidFill>
          <a:ln>
            <a:solidFill>
              <a:srgbClr val="478E0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LEARNING OBJECTIVES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19613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9557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78"/>
            <a:ext cx="9144000" cy="6095402"/>
          </a:xfrm>
          <a:prstGeom prst="rect">
            <a:avLst/>
          </a:prstGeom>
          <a:blipFill dpi="0" rotWithShape="1">
            <a:blip r:embed="rId3">
              <a:alphaModFix amt="23000"/>
              <a:lum bright="70000" contrast="-70000"/>
            </a:blip>
            <a:srcRect/>
            <a:stretch>
              <a:fillRect/>
            </a:stretch>
          </a:blipFill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607C2F"/>
          </a:solidFill>
          <a:ln>
            <a:solidFill>
              <a:srgbClr val="478E0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19613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707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78"/>
            <a:ext cx="9144000" cy="6095402"/>
          </a:xfrm>
          <a:prstGeom prst="rect">
            <a:avLst/>
          </a:prstGeom>
          <a:blipFill dpi="0" rotWithShape="1">
            <a:blip r:embed="rId3">
              <a:alphaModFix amt="23000"/>
              <a:lum bright="70000" contrast="-70000"/>
            </a:blip>
            <a:srcRect/>
            <a:stretch>
              <a:fillRect/>
            </a:stretch>
          </a:blipFill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607C2F"/>
          </a:solidFill>
          <a:ln>
            <a:solidFill>
              <a:srgbClr val="478E0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7" y="1272381"/>
            <a:ext cx="3382644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4"/>
          </p:nvPr>
        </p:nvSpPr>
        <p:spPr>
          <a:xfrm>
            <a:off x="4572000" y="1272381"/>
            <a:ext cx="3813493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0910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D500C-2DAD-E24B-947F-AA454B3B4803}" type="datetimeFigureOut">
              <a:rPr lang="en-US" smtClean="0"/>
              <a:t>28/04/2016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D8636-02F0-2043-B1BF-E7E2D6046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1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52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/>
                <a:cs typeface="Arial"/>
              </a:rPr>
              <a:t>Farm </a:t>
            </a:r>
            <a:r>
              <a:rPr lang="en-US" smtClean="0">
                <a:latin typeface="Arial"/>
                <a:cs typeface="Arial"/>
              </a:rPr>
              <a:t>Business Management: </a:t>
            </a:r>
            <a:r>
              <a:rPr lang="en-US" dirty="0" smtClean="0">
                <a:latin typeface="Arial"/>
                <a:cs typeface="Arial"/>
              </a:rPr>
              <a:t>The Fundamentals of Good Practice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Peter L. Nuthall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549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dirty="0"/>
              <a:t>Observation also involves storing and retrieving information, particularly using the brain.</a:t>
            </a:r>
          </a:p>
          <a:p>
            <a:r>
              <a:rPr lang="en-GB" dirty="0"/>
              <a:t> </a:t>
            </a:r>
          </a:p>
          <a:p>
            <a:r>
              <a:rPr lang="en-GB" dirty="0"/>
              <a:t>The better the memory, the easier good management.</a:t>
            </a:r>
          </a:p>
          <a:p>
            <a:r>
              <a:rPr lang="en-GB" dirty="0"/>
              <a:t> </a:t>
            </a:r>
          </a:p>
          <a:p>
            <a:r>
              <a:rPr lang="en-GB" dirty="0"/>
              <a:t>Memory can be improved: practice and good techniques improve brain power.</a:t>
            </a:r>
          </a:p>
          <a:p>
            <a:r>
              <a:rPr lang="en-GB" dirty="0"/>
              <a:t> </a:t>
            </a:r>
          </a:p>
          <a:p>
            <a:r>
              <a:rPr lang="en-GB" dirty="0"/>
              <a:t>Process: observations go into short-term memory; information is processed and then sent to long-term memory if it is considered relevant.</a:t>
            </a:r>
          </a:p>
          <a:p>
            <a:r>
              <a:rPr lang="en-GB" dirty="0"/>
              <a:t> </a:t>
            </a:r>
          </a:p>
          <a:p>
            <a:r>
              <a:rPr lang="en-GB" dirty="0"/>
              <a:t>Improvement processes: writing down, repetition, visual image, remarkable features, talking and sharing with others.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Memory and Good Management</a:t>
            </a:r>
          </a:p>
        </p:txBody>
      </p:sp>
    </p:spTree>
    <p:extLst>
      <p:ext uri="{BB962C8B-B14F-4D97-AF65-F5344CB8AC3E}">
        <p14:creationId xmlns:p14="http://schemas.microsoft.com/office/powerpoint/2010/main" val="351106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189356" y="1445741"/>
            <a:ext cx="7196137" cy="4139877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Management success depends on recognizing and defining ‘problems’.</a:t>
            </a:r>
          </a:p>
          <a:p>
            <a:r>
              <a:rPr lang="en-GB" dirty="0"/>
              <a:t> </a:t>
            </a:r>
          </a:p>
          <a:p>
            <a:r>
              <a:rPr lang="en-GB" dirty="0"/>
              <a:t>Problems must be carefully defined: what is their nature, boundaries?</a:t>
            </a:r>
          </a:p>
          <a:p>
            <a:r>
              <a:rPr lang="en-GB" b="1" dirty="0"/>
              <a:t> </a:t>
            </a:r>
            <a:endParaRPr lang="en-GB" dirty="0"/>
          </a:p>
          <a:p>
            <a:r>
              <a:rPr lang="en-GB" dirty="0"/>
              <a:t>Isolate from observations (thus regular farm reviews) situations needing decisions and action.</a:t>
            </a:r>
          </a:p>
          <a:p>
            <a:r>
              <a:rPr lang="en-GB" dirty="0"/>
              <a:t> </a:t>
            </a:r>
          </a:p>
          <a:p>
            <a:r>
              <a:rPr lang="en-GB" dirty="0"/>
              <a:t>Consider relevance of each: maintain a critical view.</a:t>
            </a:r>
          </a:p>
          <a:p>
            <a:r>
              <a:rPr lang="en-GB" dirty="0"/>
              <a:t> </a:t>
            </a:r>
          </a:p>
          <a:p>
            <a:r>
              <a:rPr lang="en-GB" dirty="0"/>
              <a:t>Consider options and conclude. Action follows.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Problem Definition: Another Part of Observation</a:t>
            </a:r>
          </a:p>
        </p:txBody>
      </p:sp>
    </p:spTree>
    <p:extLst>
      <p:ext uri="{BB962C8B-B14F-4D97-AF65-F5344CB8AC3E}">
        <p14:creationId xmlns:p14="http://schemas.microsoft.com/office/powerpoint/2010/main" val="333409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189356" y="1173891"/>
            <a:ext cx="7196137" cy="4411727"/>
          </a:xfrm>
        </p:spPr>
        <p:txBody>
          <a:bodyPr>
            <a:noAutofit/>
          </a:bodyPr>
          <a:lstStyle/>
          <a:p>
            <a:pPr>
              <a:spcAft>
                <a:spcPts val="400"/>
              </a:spcAft>
            </a:pPr>
            <a:r>
              <a:rPr lang="en-GB" sz="1900" dirty="0"/>
              <a:t>Listening is the main source of information: get it right</a:t>
            </a:r>
            <a:r>
              <a:rPr lang="en-GB" sz="1900" dirty="0" smtClean="0"/>
              <a:t>.</a:t>
            </a:r>
            <a:endParaRPr lang="en-GB" sz="1900" dirty="0"/>
          </a:p>
          <a:p>
            <a:pPr>
              <a:spcAft>
                <a:spcPts val="400"/>
              </a:spcAft>
            </a:pPr>
            <a:r>
              <a:rPr lang="en-GB" sz="1900" dirty="0"/>
              <a:t>Good listening involves energy and concentration</a:t>
            </a:r>
            <a:r>
              <a:rPr lang="en-GB" sz="1900" dirty="0" smtClean="0"/>
              <a:t>.</a:t>
            </a:r>
            <a:endParaRPr lang="en-GB" sz="1900" dirty="0"/>
          </a:p>
          <a:p>
            <a:pPr>
              <a:spcAft>
                <a:spcPts val="400"/>
              </a:spcAft>
            </a:pPr>
            <a:r>
              <a:rPr lang="en-GB" sz="1900" dirty="0"/>
              <a:t>Two situations: public lectures, radio broadcasts and the like, and conversations with involvement</a:t>
            </a:r>
            <a:r>
              <a:rPr lang="en-GB" sz="1900" dirty="0" smtClean="0"/>
              <a:t>.</a:t>
            </a:r>
            <a:endParaRPr lang="en-GB" sz="1900" dirty="0"/>
          </a:p>
          <a:p>
            <a:pPr>
              <a:spcAft>
                <a:spcPts val="400"/>
              </a:spcAft>
            </a:pPr>
            <a:r>
              <a:rPr lang="en-GB" sz="1900" dirty="0"/>
              <a:t>Public listening: concentration, keep an open mind, review, resist distractions</a:t>
            </a:r>
            <a:r>
              <a:rPr lang="en-GB" sz="1900" dirty="0" smtClean="0"/>
              <a:t>.</a:t>
            </a:r>
            <a:endParaRPr lang="en-GB" sz="1900" dirty="0"/>
          </a:p>
          <a:p>
            <a:pPr>
              <a:spcAft>
                <a:spcPts val="400"/>
              </a:spcAft>
            </a:pPr>
            <a:r>
              <a:rPr lang="en-GB" sz="1900" dirty="0"/>
              <a:t>Active listening: concentration, encouraging comments but no interruptions, give summaries and feed back conclusions for verification</a:t>
            </a:r>
            <a:r>
              <a:rPr lang="en-GB" sz="1900" dirty="0" smtClean="0"/>
              <a:t>.</a:t>
            </a:r>
            <a:endParaRPr lang="en-GB" sz="1900" dirty="0"/>
          </a:p>
          <a:p>
            <a:pPr>
              <a:spcAft>
                <a:spcPts val="400"/>
              </a:spcAft>
            </a:pPr>
            <a:r>
              <a:rPr lang="en-GB" sz="1900" dirty="0"/>
              <a:t>Remove biases: block preconceptions, get the message, and use your eyes (visual nonverbal messages) to assist</a:t>
            </a:r>
            <a:r>
              <a:rPr lang="en-GB" sz="1900" dirty="0" smtClean="0"/>
              <a:t>.</a:t>
            </a:r>
            <a:endParaRPr lang="en-GB" sz="1900" dirty="0"/>
          </a:p>
          <a:p>
            <a:pPr>
              <a:spcAft>
                <a:spcPts val="400"/>
              </a:spcAft>
            </a:pPr>
            <a:r>
              <a:rPr lang="en-GB" sz="1900" dirty="0"/>
              <a:t>Understand the process involved in changing ideas, knowledge and beliefs: takes time and thought.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Listening Skills</a:t>
            </a:r>
          </a:p>
        </p:txBody>
      </p:sp>
    </p:spTree>
    <p:extLst>
      <p:ext uri="{BB962C8B-B14F-4D97-AF65-F5344CB8AC3E}">
        <p14:creationId xmlns:p14="http://schemas.microsoft.com/office/powerpoint/2010/main" val="393876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 You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GB" dirty="0" smtClean="0"/>
              <a:t>Name:	 First Surname</a:t>
            </a:r>
          </a:p>
          <a:p>
            <a:pPr algn="r"/>
            <a:r>
              <a:rPr lang="en-GB" dirty="0" smtClean="0"/>
              <a:t>Email: 	email@email.com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871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Chapter 10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GB" dirty="0"/>
              <a:t>Observation Skills</a:t>
            </a:r>
          </a:p>
        </p:txBody>
      </p:sp>
    </p:spTree>
    <p:extLst>
      <p:ext uri="{BB962C8B-B14F-4D97-AF65-F5344CB8AC3E}">
        <p14:creationId xmlns:p14="http://schemas.microsoft.com/office/powerpoint/2010/main" val="151676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GB" sz="1700" dirty="0"/>
              <a:t>Actively consider the different classes of information needed in effectively managing a farm</a:t>
            </a:r>
            <a:r>
              <a:rPr lang="en-GB" sz="1700" dirty="0" smtClean="0"/>
              <a:t>.</a:t>
            </a:r>
            <a:endParaRPr lang="en-GB" sz="1700" dirty="0"/>
          </a:p>
          <a:p>
            <a:pPr>
              <a:spcAft>
                <a:spcPts val="600"/>
              </a:spcAft>
            </a:pPr>
            <a:r>
              <a:rPr lang="en-GB" sz="1700" dirty="0"/>
              <a:t>Appreciate the need for developing a range of observation processes and associated yardsticks</a:t>
            </a:r>
            <a:r>
              <a:rPr lang="en-GB" sz="1700" dirty="0" smtClean="0"/>
              <a:t>.</a:t>
            </a:r>
            <a:endParaRPr lang="en-GB" sz="1700" dirty="0"/>
          </a:p>
          <a:p>
            <a:pPr>
              <a:spcAft>
                <a:spcPts val="600"/>
              </a:spcAft>
            </a:pPr>
            <a:r>
              <a:rPr lang="en-GB" sz="1700" dirty="0"/>
              <a:t>Learn about the basic farm reports necessary in critiquing a farm and its management</a:t>
            </a:r>
            <a:r>
              <a:rPr lang="en-GB" sz="1700" dirty="0" smtClean="0"/>
              <a:t>.</a:t>
            </a:r>
            <a:endParaRPr lang="en-GB" sz="1700" dirty="0"/>
          </a:p>
          <a:p>
            <a:pPr>
              <a:spcAft>
                <a:spcPts val="600"/>
              </a:spcAft>
            </a:pPr>
            <a:r>
              <a:rPr lang="en-GB" sz="1700" dirty="0"/>
              <a:t>Discover the steps in successful visual and reading observation</a:t>
            </a:r>
            <a:r>
              <a:rPr lang="en-GB" sz="1700" dirty="0" smtClean="0"/>
              <a:t>.</a:t>
            </a:r>
            <a:endParaRPr lang="en-GB" sz="1700" dirty="0"/>
          </a:p>
          <a:p>
            <a:pPr>
              <a:spcAft>
                <a:spcPts val="600"/>
              </a:spcAft>
            </a:pPr>
            <a:r>
              <a:rPr lang="en-GB" sz="1700" dirty="0"/>
              <a:t>Realize the importance of assessing a farmer’s objectives, and how this might be achieved</a:t>
            </a:r>
            <a:r>
              <a:rPr lang="en-GB" sz="1700" dirty="0" smtClean="0"/>
              <a:t>.</a:t>
            </a:r>
            <a:endParaRPr lang="en-GB" sz="1700" dirty="0"/>
          </a:p>
          <a:p>
            <a:pPr>
              <a:spcAft>
                <a:spcPts val="600"/>
              </a:spcAft>
            </a:pPr>
            <a:r>
              <a:rPr lang="en-GB" sz="1700" dirty="0"/>
              <a:t>Learn about how to improve memory capacity as a tool in better management</a:t>
            </a:r>
            <a:r>
              <a:rPr lang="en-GB" sz="1700" dirty="0" smtClean="0"/>
              <a:t>.</a:t>
            </a:r>
            <a:endParaRPr lang="en-GB" sz="1700" dirty="0"/>
          </a:p>
          <a:p>
            <a:pPr>
              <a:spcAft>
                <a:spcPts val="600"/>
              </a:spcAft>
            </a:pPr>
            <a:r>
              <a:rPr lang="en-GB" sz="1700" dirty="0"/>
              <a:t>Understand what is meant by a ‘decision problem’ and how they are recognized</a:t>
            </a:r>
            <a:r>
              <a:rPr lang="en-GB" sz="1700" dirty="0" smtClean="0"/>
              <a:t>.</a:t>
            </a:r>
            <a:endParaRPr lang="en-GB" sz="1700" dirty="0"/>
          </a:p>
          <a:p>
            <a:pPr>
              <a:spcAft>
                <a:spcPts val="600"/>
              </a:spcAft>
            </a:pPr>
            <a:r>
              <a:rPr lang="en-GB" sz="1700" dirty="0"/>
              <a:t>Discover how to be an active listener</a:t>
            </a:r>
            <a:r>
              <a:rPr lang="en-GB" sz="1700" dirty="0" smtClean="0"/>
              <a:t>.</a:t>
            </a:r>
            <a:endParaRPr lang="en-GB" sz="1700" dirty="0"/>
          </a:p>
        </p:txBody>
      </p:sp>
    </p:spTree>
    <p:extLst>
      <p:ext uri="{BB962C8B-B14F-4D97-AF65-F5344CB8AC3E}">
        <p14:creationId xmlns:p14="http://schemas.microsoft.com/office/powerpoint/2010/main" val="40235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 dirty="0"/>
              <a:t>Decisions require comprehensive and accurate facts and knowledge.</a:t>
            </a:r>
          </a:p>
          <a:p>
            <a:r>
              <a:rPr lang="en-GB" sz="2900" dirty="0"/>
              <a:t> </a:t>
            </a:r>
          </a:p>
          <a:p>
            <a:r>
              <a:rPr lang="en-GB" dirty="0"/>
              <a:t>Facts and knowledge come from observation.</a:t>
            </a:r>
          </a:p>
          <a:p>
            <a:r>
              <a:rPr lang="en-GB" sz="2900" dirty="0"/>
              <a:t> </a:t>
            </a:r>
          </a:p>
          <a:p>
            <a:r>
              <a:rPr lang="en-GB" dirty="0"/>
              <a:t>Successful observation requires work and practice</a:t>
            </a:r>
            <a:r>
              <a:rPr lang="en-GB" dirty="0" smtClean="0"/>
              <a:t>.</a:t>
            </a:r>
          </a:p>
          <a:p>
            <a:endParaRPr lang="en-GB" sz="2900" dirty="0"/>
          </a:p>
          <a:p>
            <a:r>
              <a:rPr lang="en-GB" dirty="0" smtClean="0"/>
              <a:t>Observation </a:t>
            </a:r>
            <a:r>
              <a:rPr lang="en-GB" dirty="0"/>
              <a:t>needed to know and understand the following: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biological factors on the farm and beyond;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physical factors on the farm and beyond;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markets for outputs and inputs;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institutional factors impinging on the farm;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the financial situation;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opportunities;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current situation on the farm and related factors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 to Observation</a:t>
            </a:r>
          </a:p>
        </p:txBody>
      </p:sp>
    </p:spTree>
    <p:extLst>
      <p:ext uri="{BB962C8B-B14F-4D97-AF65-F5344CB8AC3E}">
        <p14:creationId xmlns:p14="http://schemas.microsoft.com/office/powerpoint/2010/main" val="387559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Sharp faculties: see, hear, smell, read – all comprehensively.</a:t>
            </a:r>
          </a:p>
          <a:p>
            <a:r>
              <a:rPr lang="en-GB" dirty="0"/>
              <a:t> </a:t>
            </a:r>
          </a:p>
          <a:p>
            <a:r>
              <a:rPr lang="en-GB" dirty="0"/>
              <a:t>Storage in long-term memory, and appropriate retrieval.</a:t>
            </a:r>
          </a:p>
          <a:p>
            <a:r>
              <a:rPr lang="en-GB" dirty="0"/>
              <a:t> </a:t>
            </a:r>
          </a:p>
          <a:p>
            <a:r>
              <a:rPr lang="en-GB" dirty="0"/>
              <a:t>Information interpretation skills: significance and relevance.</a:t>
            </a:r>
          </a:p>
          <a:p>
            <a:r>
              <a:rPr lang="en-GB" dirty="0"/>
              <a:t> </a:t>
            </a:r>
          </a:p>
          <a:p>
            <a:r>
              <a:rPr lang="en-GB" dirty="0"/>
              <a:t>Critical view of information: question and conclude efficacy.</a:t>
            </a:r>
          </a:p>
          <a:p>
            <a:r>
              <a:rPr lang="en-GB" dirty="0"/>
              <a:t> </a:t>
            </a:r>
          </a:p>
          <a:p>
            <a:r>
              <a:rPr lang="en-GB" dirty="0"/>
              <a:t>Accurate recording where </a:t>
            </a:r>
            <a:r>
              <a:rPr lang="en-GB" dirty="0" smtClean="0"/>
              <a:t>appropriate</a:t>
            </a:r>
            <a:r>
              <a:rPr lang="en-GB" dirty="0"/>
              <a:t>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Skills for Observation in General</a:t>
            </a:r>
          </a:p>
        </p:txBody>
      </p:sp>
    </p:spTree>
    <p:extLst>
      <p:ext uri="{BB962C8B-B14F-4D97-AF65-F5344CB8AC3E}">
        <p14:creationId xmlns:p14="http://schemas.microsoft.com/office/powerpoint/2010/main" val="314823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0000" lnSpcReduction="20000"/>
          </a:bodyPr>
          <a:lstStyle/>
          <a:p>
            <a:pPr>
              <a:spcAft>
                <a:spcPts val="600"/>
              </a:spcAft>
            </a:pPr>
            <a:r>
              <a:rPr lang="en-GB" dirty="0"/>
              <a:t>Prepare, and keep up to date, a report on the physical features of a farm (the property report). </a:t>
            </a:r>
            <a:endParaRPr lang="en-GB" dirty="0" smtClean="0"/>
          </a:p>
          <a:p>
            <a:pPr>
              <a:spcAft>
                <a:spcPts val="600"/>
              </a:spcAft>
            </a:pPr>
            <a:r>
              <a:rPr lang="en-GB" dirty="0"/>
              <a:t>	</a:t>
            </a:r>
            <a:r>
              <a:rPr lang="en-GB" dirty="0" smtClean="0"/>
              <a:t>For </a:t>
            </a:r>
            <a:r>
              <a:rPr lang="en-GB" dirty="0"/>
              <a:t>example, land utilization and soil types, fencing type </a:t>
            </a:r>
            <a:r>
              <a:rPr lang="en-GB" dirty="0" smtClean="0"/>
              <a:t>	and </a:t>
            </a:r>
            <a:r>
              <a:rPr lang="en-GB" dirty="0"/>
              <a:t>conditions, buildings and conditions, machinery </a:t>
            </a:r>
            <a:r>
              <a:rPr lang="en-GB" dirty="0" smtClean="0"/>
              <a:t>	types </a:t>
            </a:r>
            <a:r>
              <a:rPr lang="en-GB" dirty="0"/>
              <a:t>and conditions, stock numbers and details, rainfall </a:t>
            </a:r>
            <a:r>
              <a:rPr lang="en-GB" dirty="0" smtClean="0"/>
              <a:t>	and </a:t>
            </a:r>
            <a:r>
              <a:rPr lang="en-GB" dirty="0"/>
              <a:t>climate information</a:t>
            </a:r>
            <a:r>
              <a:rPr lang="en-GB" dirty="0" smtClean="0"/>
              <a:t>.</a:t>
            </a:r>
            <a:endParaRPr lang="en-GB" dirty="0"/>
          </a:p>
          <a:p>
            <a:pPr>
              <a:spcAft>
                <a:spcPts val="600"/>
              </a:spcAft>
            </a:pPr>
            <a:r>
              <a:rPr lang="en-GB" dirty="0"/>
              <a:t>Prepare, and keep up to date, a report on the management systems used (the management report). </a:t>
            </a:r>
            <a:r>
              <a:rPr lang="en-GB" dirty="0" smtClean="0"/>
              <a:t>	</a:t>
            </a:r>
          </a:p>
          <a:p>
            <a:pPr>
              <a:spcAft>
                <a:spcPts val="600"/>
              </a:spcAft>
            </a:pPr>
            <a:r>
              <a:rPr lang="en-GB" dirty="0"/>
              <a:t>	</a:t>
            </a:r>
            <a:r>
              <a:rPr lang="en-GB" dirty="0" smtClean="0"/>
              <a:t>For </a:t>
            </a:r>
            <a:r>
              <a:rPr lang="en-GB" dirty="0"/>
              <a:t>example, cultivation procedures, fertilizer policies and </a:t>
            </a:r>
            <a:r>
              <a:rPr lang="en-GB" dirty="0" smtClean="0"/>
              <a:t>	timing</a:t>
            </a:r>
            <a:r>
              <a:rPr lang="en-GB" dirty="0"/>
              <a:t>, financing systems, labour management, stock </a:t>
            </a:r>
            <a:r>
              <a:rPr lang="en-GB" dirty="0" smtClean="0"/>
              <a:t>	feeding </a:t>
            </a:r>
            <a:r>
              <a:rPr lang="en-GB" dirty="0"/>
              <a:t>policies and procedures, pasture management. </a:t>
            </a:r>
          </a:p>
          <a:p>
            <a:pPr>
              <a:spcAft>
                <a:spcPts val="600"/>
              </a:spcAft>
            </a:pPr>
            <a:r>
              <a:rPr lang="en-GB" dirty="0"/>
              <a:t>Keeping reports up to date requires regular farm inspections.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Basic Processes </a:t>
            </a:r>
          </a:p>
        </p:txBody>
      </p:sp>
    </p:spTree>
    <p:extLst>
      <p:ext uri="{BB962C8B-B14F-4D97-AF65-F5344CB8AC3E}">
        <p14:creationId xmlns:p14="http://schemas.microsoft.com/office/powerpoint/2010/main" val="396707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Process: quick scan and re-scan of surroundings, return to notable features, interpret, review and make conclusions.</a:t>
            </a:r>
          </a:p>
          <a:p>
            <a:r>
              <a:rPr lang="en-GB" dirty="0"/>
              <a:t> </a:t>
            </a:r>
          </a:p>
          <a:p>
            <a:r>
              <a:rPr lang="en-GB" dirty="0"/>
              <a:t>Use: sight, smell and hearing.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Visual Observation </a:t>
            </a:r>
          </a:p>
        </p:txBody>
      </p:sp>
    </p:spTree>
    <p:extLst>
      <p:ext uri="{BB962C8B-B14F-4D97-AF65-F5344CB8AC3E}">
        <p14:creationId xmlns:p14="http://schemas.microsoft.com/office/powerpoint/2010/main" val="124683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dirty="0"/>
              <a:t>Active and effective reading involves PQR3:</a:t>
            </a:r>
          </a:p>
          <a:p>
            <a:r>
              <a:rPr lang="en-GB" dirty="0"/>
              <a:t>Preview: quick scan.</a:t>
            </a:r>
          </a:p>
          <a:p>
            <a:r>
              <a:rPr lang="en-GB" dirty="0"/>
              <a:t>Question: what is relevant?</a:t>
            </a:r>
          </a:p>
          <a:p>
            <a:r>
              <a:rPr lang="en-GB" dirty="0"/>
              <a:t>Read, recite and review.</a:t>
            </a:r>
          </a:p>
          <a:p>
            <a:r>
              <a:rPr lang="en-GB" dirty="0"/>
              <a:t> </a:t>
            </a:r>
          </a:p>
          <a:p>
            <a:r>
              <a:rPr lang="en-GB" dirty="0"/>
              <a:t>Critical thinking: an essential component of all observation. </a:t>
            </a:r>
            <a:endParaRPr lang="en-GB" dirty="0" smtClean="0"/>
          </a:p>
          <a:p>
            <a:r>
              <a:rPr lang="en-GB" dirty="0"/>
              <a:t>	</a:t>
            </a:r>
            <a:r>
              <a:rPr lang="en-GB" dirty="0" smtClean="0"/>
              <a:t>			</a:t>
            </a:r>
            <a:r>
              <a:rPr lang="en-GB" dirty="0" smtClean="0"/>
              <a:t>Critically </a:t>
            </a:r>
            <a:r>
              <a:rPr lang="en-GB" dirty="0"/>
              <a:t>assess ALL that you learn: is it true </a:t>
            </a:r>
            <a:r>
              <a:rPr lang="en-GB" dirty="0" smtClean="0"/>
              <a:t>						and </a:t>
            </a:r>
            <a:r>
              <a:rPr lang="en-GB" dirty="0"/>
              <a:t>relevant?</a:t>
            </a:r>
          </a:p>
          <a:p>
            <a:r>
              <a:rPr lang="en-GB" dirty="0"/>
              <a:t> </a:t>
            </a:r>
          </a:p>
          <a:p>
            <a:r>
              <a:rPr lang="en-GB" dirty="0"/>
              <a:t>Junk science: be aware that much information is simply </a:t>
            </a:r>
            <a:r>
              <a:rPr lang="en-GB" dirty="0" smtClean="0"/>
              <a:t>untrue</a:t>
            </a:r>
            <a:r>
              <a:rPr lang="en-GB" dirty="0"/>
              <a:t>; </a:t>
            </a:r>
            <a:endParaRPr lang="en-GB" dirty="0" smtClean="0"/>
          </a:p>
          <a:p>
            <a:r>
              <a:rPr lang="en-GB" dirty="0"/>
              <a:t>	</a:t>
            </a:r>
            <a:r>
              <a:rPr lang="en-GB" dirty="0" smtClean="0"/>
              <a:t>		   </a:t>
            </a:r>
            <a:r>
              <a:rPr lang="en-GB" dirty="0" smtClean="0"/>
              <a:t>the </a:t>
            </a:r>
            <a:r>
              <a:rPr lang="en-GB" dirty="0"/>
              <a:t>purveyor will have a range of objectives (e.g. sell </a:t>
            </a:r>
            <a:r>
              <a:rPr lang="en-GB" dirty="0" smtClean="0"/>
              <a:t>    			    something</a:t>
            </a:r>
            <a:r>
              <a:rPr lang="en-GB" dirty="0"/>
              <a:t>…. ); </a:t>
            </a:r>
            <a:endParaRPr lang="en-GB" dirty="0" smtClean="0"/>
          </a:p>
          <a:p>
            <a:r>
              <a:rPr lang="en-GB" dirty="0"/>
              <a:t>	</a:t>
            </a:r>
            <a:r>
              <a:rPr lang="en-GB" dirty="0" smtClean="0"/>
              <a:t>		   </a:t>
            </a:r>
            <a:r>
              <a:rPr lang="en-GB" dirty="0" smtClean="0"/>
              <a:t>assess</a:t>
            </a:r>
            <a:r>
              <a:rPr lang="en-GB" dirty="0"/>
              <a:t>, decide and maybe discard.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Reading Skills</a:t>
            </a:r>
          </a:p>
        </p:txBody>
      </p:sp>
    </p:spTree>
    <p:extLst>
      <p:ext uri="{BB962C8B-B14F-4D97-AF65-F5344CB8AC3E}">
        <p14:creationId xmlns:p14="http://schemas.microsoft.com/office/powerpoint/2010/main" val="210111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 dirty="0"/>
              <a:t>Observe and clarify objectives: this is an essential requirement in making decisions because they provide the yardsticks.</a:t>
            </a:r>
          </a:p>
          <a:p>
            <a:r>
              <a:rPr lang="en-GB" dirty="0"/>
              <a:t> </a:t>
            </a:r>
          </a:p>
          <a:p>
            <a:r>
              <a:rPr lang="en-GB" dirty="0"/>
              <a:t>To assess the general form of objectives, use questionnaires and/or observe the farm and family.</a:t>
            </a:r>
          </a:p>
          <a:p>
            <a:r>
              <a:rPr lang="en-GB" dirty="0"/>
              <a:t> </a:t>
            </a:r>
          </a:p>
          <a:p>
            <a:r>
              <a:rPr lang="en-GB" dirty="0"/>
              <a:t>Specific objectives: need to convert general objectives into specific actions.</a:t>
            </a:r>
          </a:p>
          <a:p>
            <a:r>
              <a:rPr lang="en-GB" dirty="0"/>
              <a:t> </a:t>
            </a:r>
          </a:p>
          <a:p>
            <a:r>
              <a:rPr lang="en-GB" dirty="0"/>
              <a:t>Priorities: list the actions for the current year in priority order.</a:t>
            </a:r>
          </a:p>
          <a:p>
            <a:r>
              <a:rPr lang="en-GB" dirty="0"/>
              <a:t> </a:t>
            </a:r>
          </a:p>
          <a:p>
            <a:r>
              <a:rPr lang="en-GB" dirty="0"/>
              <a:t>Time available for actions: where does it all go? Keep records and re-plan.</a:t>
            </a:r>
          </a:p>
          <a:p>
            <a:r>
              <a:rPr lang="en-GB" dirty="0"/>
              <a:t> </a:t>
            </a:r>
          </a:p>
          <a:p>
            <a:r>
              <a:rPr lang="en-GB" dirty="0"/>
              <a:t>Family consultations: family is an integral part of objectives and goals.</a:t>
            </a:r>
          </a:p>
          <a:p>
            <a:r>
              <a:rPr lang="en-GB" dirty="0"/>
              <a:t> </a:t>
            </a:r>
          </a:p>
          <a:p>
            <a:r>
              <a:rPr lang="en-GB" dirty="0"/>
              <a:t>Flexibility: constantly review as feelings, prospects and outcomes change.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Objectives, Goals and Observation Skills</a:t>
            </a:r>
          </a:p>
        </p:txBody>
      </p:sp>
    </p:spTree>
    <p:extLst>
      <p:ext uri="{BB962C8B-B14F-4D97-AF65-F5344CB8AC3E}">
        <p14:creationId xmlns:p14="http://schemas.microsoft.com/office/powerpoint/2010/main" val="279987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403</Words>
  <Application>Microsoft Office PowerPoint</Application>
  <PresentationFormat>On-screen Show (4:3)</PresentationFormat>
  <Paragraphs>104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Farm Business Management: The Fundamentals of Good Practice</vt:lpstr>
      <vt:lpstr>PowerPoint Presentation</vt:lpstr>
      <vt:lpstr>PowerPoint Presentation</vt:lpstr>
      <vt:lpstr>Background to Observation</vt:lpstr>
      <vt:lpstr>Skills for Observation in General</vt:lpstr>
      <vt:lpstr>Basic Processes </vt:lpstr>
      <vt:lpstr>Visual Observation </vt:lpstr>
      <vt:lpstr>Reading Skills</vt:lpstr>
      <vt:lpstr>Objectives, Goals and Observation Skills</vt:lpstr>
      <vt:lpstr>Memory and Good Management</vt:lpstr>
      <vt:lpstr>Problem Definition: Another Part of Observation</vt:lpstr>
      <vt:lpstr>Listening Skills</vt:lpstr>
      <vt:lpstr>Thank You</vt:lpstr>
    </vt:vector>
  </TitlesOfParts>
  <Company>CABI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Hilliar</dc:creator>
  <cp:lastModifiedBy>Alexandra Lainsbury</cp:lastModifiedBy>
  <cp:revision>28</cp:revision>
  <dcterms:created xsi:type="dcterms:W3CDTF">2014-12-08T12:01:41Z</dcterms:created>
  <dcterms:modified xsi:type="dcterms:W3CDTF">2016-04-28T13:27:10Z</dcterms:modified>
</cp:coreProperties>
</file>