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63" r:id="rId2"/>
    <p:sldId id="271" r:id="rId3"/>
    <p:sldId id="272" r:id="rId4"/>
    <p:sldId id="283" r:id="rId5"/>
    <p:sldId id="273" r:id="rId6"/>
    <p:sldId id="300" r:id="rId7"/>
    <p:sldId id="301" r:id="rId8"/>
    <p:sldId id="302" r:id="rId9"/>
    <p:sldId id="304" r:id="rId10"/>
    <p:sldId id="305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3C92D"/>
    <a:srgbClr val="607C2F"/>
    <a:srgbClr val="607C5E"/>
    <a:srgbClr val="49662C"/>
    <a:srgbClr val="478E06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86" autoAdjust="0"/>
  </p:normalViewPr>
  <p:slideViewPr>
    <p:cSldViewPr snapToGrid="0" snapToObjects="1">
      <p:cViewPr>
        <p:scale>
          <a:sx n="70" d="100"/>
          <a:sy n="70" d="100"/>
        </p:scale>
        <p:origin x="-2178" y="-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1530F-8C58-4EDB-AB28-A44B8905B02A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5DF76-156A-41F3-842A-2CB57947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94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038" b="2619"/>
          <a:stretch/>
        </p:blipFill>
        <p:spPr>
          <a:xfrm>
            <a:off x="-24582" y="0"/>
            <a:ext cx="9168583" cy="5455920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9" name="Rectangle 8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038" b="2619"/>
          <a:stretch/>
        </p:blipFill>
        <p:spPr>
          <a:xfrm>
            <a:off x="-24582" y="0"/>
            <a:ext cx="9168583" cy="54559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038" b="2619"/>
          <a:stretch/>
        </p:blipFill>
        <p:spPr>
          <a:xfrm>
            <a:off x="-24582" y="0"/>
            <a:ext cx="9168583" cy="54559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89030" y="492258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cap="all" baseline="0" dirty="0" smtClean="0">
                <a:latin typeface="Arial"/>
                <a:cs typeface="Arial"/>
              </a:rPr>
              <a:t>Key Questions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 b="1"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200" b="1"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500C-2DAD-E24B-947F-AA454B3B480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8636-02F0-2043-B1BF-E7E2D604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2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1091181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3600" dirty="0" smtClean="0">
                <a:latin typeface="Arial"/>
                <a:cs typeface="Arial"/>
              </a:rPr>
              <a:t>MICROBIAL FOOD SAFETY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A FOOD SYSTEMS APPROACH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667416"/>
            <a:ext cx="7741920" cy="643862"/>
          </a:xfrm>
        </p:spPr>
        <p:txBody>
          <a:bodyPr>
            <a:normAutofit/>
          </a:bodyPr>
          <a:lstStyle/>
          <a:p>
            <a:r>
              <a:rPr lang="en-GB" sz="3200" b="0" baseline="30000" dirty="0">
                <a:latin typeface="Arial"/>
                <a:cs typeface="Arial"/>
              </a:rPr>
              <a:t>Charlene Wolf-Hall and William </a:t>
            </a:r>
            <a:r>
              <a:rPr lang="en-GB" sz="3200" b="0" baseline="30000" dirty="0" err="1" smtClean="0">
                <a:latin typeface="Arial"/>
                <a:cs typeface="Arial"/>
              </a:rPr>
              <a:t>Nganje</a:t>
            </a:r>
            <a:endParaRPr lang="en-GB" sz="3200" b="0" baseline="30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549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800" dirty="0">
                <a:latin typeface="Arial"/>
                <a:cs typeface="Arial"/>
              </a:rPr>
              <a:t>Gram-positive </a:t>
            </a:r>
            <a:r>
              <a:rPr lang="en-US" sz="2800" dirty="0" smtClean="0">
                <a:latin typeface="Arial"/>
                <a:cs typeface="Arial"/>
              </a:rPr>
              <a:t>short rod</a:t>
            </a:r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Common in </a:t>
            </a:r>
            <a:r>
              <a:rPr lang="en-US" sz="2800" dirty="0" smtClean="0">
                <a:latin typeface="Arial"/>
                <a:cs typeface="Arial"/>
              </a:rPr>
              <a:t>environment and mammals</a:t>
            </a:r>
            <a:endParaRPr lang="en-US" sz="2800" dirty="0">
              <a:latin typeface="Arial"/>
              <a:cs typeface="Arial"/>
            </a:endParaRPr>
          </a:p>
          <a:p>
            <a:r>
              <a:rPr lang="en-US" sz="2800" dirty="0" err="1" smtClean="0">
                <a:latin typeface="Arial"/>
                <a:cs typeface="Arial"/>
              </a:rPr>
              <a:t>Psychrotroph</a:t>
            </a:r>
            <a:endParaRPr lang="en-US" sz="2800" dirty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Facultative Anaerobe</a:t>
            </a:r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Inhibited in high acid foods (pH &lt; </a:t>
            </a:r>
            <a:r>
              <a:rPr lang="en-US" sz="2800" dirty="0" smtClean="0">
                <a:latin typeface="Arial"/>
                <a:cs typeface="Arial"/>
              </a:rPr>
              <a:t>4.1)</a:t>
            </a:r>
            <a:endParaRPr lang="en-US" sz="2800" dirty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Infection 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Higher risk for immunocompromised hosts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Invades immune cells and travels throughout system</a:t>
            </a:r>
            <a:endParaRPr lang="en-US" sz="2000" dirty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US </a:t>
            </a:r>
            <a:r>
              <a:rPr lang="en-US" sz="2800" dirty="0">
                <a:latin typeface="Arial"/>
                <a:cs typeface="Arial"/>
              </a:rPr>
              <a:t>stats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1,591 illnesses, 1,455 hospitalizations, and 255 deaths per </a:t>
            </a:r>
            <a:r>
              <a:rPr lang="en-US" sz="2400" dirty="0" smtClean="0">
                <a:latin typeface="Arial"/>
                <a:cs typeface="Arial"/>
              </a:rPr>
              <a:t>year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Average cost </a:t>
            </a:r>
            <a:r>
              <a:rPr lang="en-US" sz="2400" dirty="0">
                <a:latin typeface="Arial"/>
                <a:cs typeface="Arial"/>
              </a:rPr>
              <a:t>per case - $1,282,069</a:t>
            </a:r>
          </a:p>
          <a:p>
            <a:r>
              <a:rPr lang="en-US" sz="2900" dirty="0">
                <a:latin typeface="Arial"/>
                <a:cs typeface="Arial"/>
              </a:rPr>
              <a:t>Controls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Sanitation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Temperature and </a:t>
            </a:r>
            <a:r>
              <a:rPr lang="en-US" sz="2400" dirty="0" smtClean="0">
                <a:latin typeface="Arial"/>
                <a:cs typeface="Arial"/>
              </a:rPr>
              <a:t>Time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Educate high risk populations to avoid certain ready to eat foods</a:t>
            </a:r>
            <a:endParaRPr lang="en-US" sz="2400" dirty="0">
              <a:latin typeface="Arial"/>
              <a:cs typeface="Arial"/>
            </a:endParaRPr>
          </a:p>
          <a:p>
            <a:pPr lvl="1"/>
            <a:r>
              <a:rPr lang="en-US" sz="2400" dirty="0" smtClean="0">
                <a:latin typeface="Arial"/>
                <a:cs typeface="Arial"/>
              </a:rPr>
              <a:t>GAP, GMP and HACCP</a:t>
            </a:r>
            <a:endParaRPr lang="en-US" sz="2400" dirty="0">
              <a:latin typeface="Arial"/>
              <a:cs typeface="Arial"/>
            </a:endParaRPr>
          </a:p>
          <a:p>
            <a:pPr lvl="1"/>
            <a:r>
              <a:rPr lang="en-US" sz="2400" dirty="0" smtClean="0">
                <a:latin typeface="Arial"/>
                <a:cs typeface="Arial"/>
              </a:rPr>
              <a:t>Environmental testing in food processing facilities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i="1" dirty="0" smtClean="0"/>
              <a:t>Listeria monocytogenes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1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dirty="0" smtClean="0">
                <a:latin typeface="Arial"/>
                <a:cs typeface="Arial"/>
              </a:rPr>
              <a:t>THANK YOU</a:t>
            </a:r>
            <a:endParaRPr lang="en-GB" sz="22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Name:	Charlene Wolf-Hall &amp; William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Nganje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Email:  charlene.hall@ndsu.edu &amp; </a:t>
            </a:r>
            <a:r>
              <a:rPr lang="en-GB" altLang="zh-CN" sz="240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William.Nganje@ndsu.edu</a:t>
            </a:r>
          </a:p>
          <a:p>
            <a:endParaRPr lang="en-GB" sz="2200" dirty="0">
              <a:latin typeface="Arial"/>
              <a:cs typeface="Arial"/>
            </a:endParaRPr>
          </a:p>
          <a:p>
            <a:endParaRPr lang="en-GB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87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Chapter 6</a:t>
            </a:r>
            <a:r>
              <a:rPr lang="en-US" dirty="0">
                <a:latin typeface="Arial"/>
                <a:cs typeface="Arial"/>
              </a:rPr>
              <a:t>: Gram-Positive Bacteria	</a:t>
            </a:r>
          </a:p>
        </p:txBody>
      </p:sp>
    </p:spTree>
    <p:extLst>
      <p:ext uri="{BB962C8B-B14F-4D97-AF65-F5344CB8AC3E}">
        <p14:creationId xmlns:p14="http://schemas.microsoft.com/office/powerpoint/2010/main" val="1072898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Gram-positive bacteria are of most concern for microbial food safety?</a:t>
            </a:r>
          </a:p>
          <a:p>
            <a:pPr lvl="0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are the mechanisms by which these Gram-positive bacteria cause illness?</a:t>
            </a:r>
          </a:p>
          <a:p>
            <a:pPr lvl="0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are the hazards these Gram-positive bacteria present to consumers?</a:t>
            </a:r>
          </a:p>
          <a:p>
            <a:pPr lvl="0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controls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 prevent foodborne illness due to these Gram-positive bacteria?</a:t>
            </a:r>
          </a:p>
          <a:p>
            <a:endParaRPr lang="en-GB" sz="2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Key Questions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Gram Positive Bacteria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– Bacteria that contain more peptidoglycan in their cell membranes able to retain the crystal violet stain in the Gram stain procedure.</a:t>
            </a:r>
          </a:p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Gram Negative Bacteria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 Bacteria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contain less peptidoglycan in their cell membranes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are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unable to retain the crystal violet stain after 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destaining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Gram stain procedure.</a:t>
            </a:r>
          </a:p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Gram Stain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a preliminary test used on bacterial cultures to give clues to the identity of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species.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The Difference Between Gram-Positive and Gram-Negative Bacteria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9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Arial"/>
                <a:cs typeface="Arial"/>
              </a:rPr>
              <a:t>The </a:t>
            </a:r>
            <a:r>
              <a:rPr lang="en-US" sz="2800" b="1" dirty="0" smtClean="0">
                <a:latin typeface="Arial"/>
                <a:cs typeface="Arial"/>
              </a:rPr>
              <a:t>Spore-Formers </a:t>
            </a:r>
          </a:p>
          <a:p>
            <a:r>
              <a:rPr lang="en-US" sz="2800" dirty="0" smtClean="0">
                <a:latin typeface="Arial"/>
                <a:cs typeface="Arial"/>
              </a:rPr>
              <a:t>All spore forming bacteria are Gram positive</a:t>
            </a:r>
          </a:p>
          <a:p>
            <a:r>
              <a:rPr lang="en-US" sz="2800" dirty="0" smtClean="0">
                <a:latin typeface="Arial"/>
                <a:cs typeface="Arial"/>
              </a:rPr>
              <a:t>Spores are dormant and resistant</a:t>
            </a:r>
          </a:p>
          <a:p>
            <a:r>
              <a:rPr lang="en-US" sz="2800" dirty="0" smtClean="0">
                <a:latin typeface="Arial"/>
                <a:cs typeface="Arial"/>
              </a:rPr>
              <a:t>Of most concern in foods</a:t>
            </a:r>
          </a:p>
          <a:p>
            <a:pPr lvl="1"/>
            <a:r>
              <a:rPr lang="en-US" sz="2400" i="1" dirty="0" smtClean="0">
                <a:latin typeface="Arial"/>
                <a:cs typeface="Arial"/>
              </a:rPr>
              <a:t>Bacillus cereus</a:t>
            </a:r>
          </a:p>
          <a:p>
            <a:pPr lvl="1"/>
            <a:r>
              <a:rPr lang="en-US" sz="2400" i="1" dirty="0" smtClean="0">
                <a:latin typeface="Arial"/>
                <a:cs typeface="Arial"/>
              </a:rPr>
              <a:t>Clostridium botulinum</a:t>
            </a:r>
          </a:p>
          <a:p>
            <a:pPr lvl="1"/>
            <a:r>
              <a:rPr lang="en-US" sz="2400" i="1" dirty="0" smtClean="0">
                <a:latin typeface="Arial"/>
                <a:cs typeface="Arial"/>
              </a:rPr>
              <a:t>Clostridium perfringens</a:t>
            </a:r>
          </a:p>
          <a:p>
            <a:endParaRPr lang="en-GB" sz="24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Gram Positive Bacteria of Concern in Food </a:t>
            </a:r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13212"/>
          <a:stretch/>
        </p:blipFill>
        <p:spPr bwMode="auto">
          <a:xfrm>
            <a:off x="6150708" y="3243385"/>
            <a:ext cx="2993292" cy="25060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2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800" dirty="0">
                <a:latin typeface="Arial"/>
                <a:cs typeface="Arial"/>
              </a:rPr>
              <a:t>Gram-positive rod</a:t>
            </a:r>
          </a:p>
          <a:p>
            <a:r>
              <a:rPr lang="en-US" sz="2800" dirty="0">
                <a:latin typeface="Arial"/>
                <a:cs typeface="Arial"/>
              </a:rPr>
              <a:t>Common in environment</a:t>
            </a:r>
          </a:p>
          <a:p>
            <a:r>
              <a:rPr lang="en-US" sz="2800" dirty="0">
                <a:latin typeface="Arial"/>
                <a:cs typeface="Arial"/>
              </a:rPr>
              <a:t>Thermoduric </a:t>
            </a:r>
            <a:r>
              <a:rPr lang="en-US" sz="2800" dirty="0" err="1">
                <a:latin typeface="Arial"/>
                <a:cs typeface="Arial"/>
              </a:rPr>
              <a:t>mesophile</a:t>
            </a:r>
            <a:endParaRPr lang="en-US" sz="2800" dirty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Aerobe</a:t>
            </a:r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Inhibited in high acid foods (pH &lt; </a:t>
            </a:r>
            <a:r>
              <a:rPr lang="en-US" sz="2800" dirty="0" smtClean="0">
                <a:latin typeface="Arial"/>
                <a:cs typeface="Arial"/>
              </a:rPr>
              <a:t>4.9)</a:t>
            </a:r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Intoxication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Diarrheal toxin, similar to that caused by </a:t>
            </a:r>
            <a:r>
              <a:rPr lang="en-US" sz="2400" i="1" dirty="0" smtClean="0">
                <a:latin typeface="Arial"/>
                <a:cs typeface="Arial"/>
              </a:rPr>
              <a:t>Clostridium perfringens 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Emetic toxin, similar to that caused by </a:t>
            </a:r>
            <a:r>
              <a:rPr lang="en-US" sz="2400" i="1" dirty="0" smtClean="0">
                <a:latin typeface="Arial"/>
                <a:cs typeface="Arial"/>
              </a:rPr>
              <a:t>Staphylococcus aureus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US stats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Causes 63,000 illnesses, 20 hospitalizations, and zero deaths per year 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Average cost</a:t>
            </a:r>
            <a:r>
              <a:rPr lang="en-US" sz="2400" dirty="0" smtClean="0">
                <a:latin typeface="Arial"/>
                <a:cs typeface="Arial"/>
              </a:rPr>
              <a:t> per case - $234</a:t>
            </a:r>
          </a:p>
          <a:p>
            <a:r>
              <a:rPr lang="en-US" sz="2900" dirty="0" smtClean="0">
                <a:latin typeface="Arial"/>
                <a:cs typeface="Arial"/>
              </a:rPr>
              <a:t>Controls</a:t>
            </a:r>
            <a:endParaRPr lang="en-US" sz="2900" dirty="0">
              <a:latin typeface="Arial"/>
              <a:cs typeface="Arial"/>
            </a:endParaRPr>
          </a:p>
          <a:p>
            <a:pPr lvl="1"/>
            <a:r>
              <a:rPr lang="en-US" sz="2400" dirty="0">
                <a:latin typeface="Arial"/>
                <a:cs typeface="Arial"/>
              </a:rPr>
              <a:t>Sanitation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Temperature and Time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Acidity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Preservatives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i="1" dirty="0" smtClean="0"/>
              <a:t>Bacillus cereus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1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>
                <a:latin typeface="Arial"/>
                <a:cs typeface="Arial"/>
              </a:rPr>
              <a:t>Gram-positive rod</a:t>
            </a:r>
          </a:p>
          <a:p>
            <a:r>
              <a:rPr lang="en-US" sz="2800" dirty="0">
                <a:latin typeface="Arial"/>
                <a:cs typeface="Arial"/>
              </a:rPr>
              <a:t>Common in environment</a:t>
            </a:r>
          </a:p>
          <a:p>
            <a:r>
              <a:rPr lang="en-US" sz="2800" dirty="0">
                <a:latin typeface="Arial"/>
                <a:cs typeface="Arial"/>
              </a:rPr>
              <a:t>Thermoduric </a:t>
            </a:r>
            <a:r>
              <a:rPr lang="en-US" sz="2800" dirty="0" err="1">
                <a:latin typeface="Arial"/>
                <a:cs typeface="Arial"/>
              </a:rPr>
              <a:t>mesophile</a:t>
            </a:r>
            <a:endParaRPr lang="en-US" sz="2800" dirty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Strict Anaerobe</a:t>
            </a:r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Inhibited in high acid foods (pH &lt; </a:t>
            </a:r>
            <a:r>
              <a:rPr lang="en-US" sz="2800" dirty="0" smtClean="0">
                <a:latin typeface="Arial"/>
                <a:cs typeface="Arial"/>
              </a:rPr>
              <a:t>4.5</a:t>
            </a:r>
            <a:r>
              <a:rPr lang="en-US" sz="2800" dirty="0">
                <a:latin typeface="Arial"/>
                <a:cs typeface="Arial"/>
              </a:rPr>
              <a:t>)</a:t>
            </a:r>
          </a:p>
          <a:p>
            <a:r>
              <a:rPr lang="en-US" sz="2800" dirty="0">
                <a:latin typeface="Arial"/>
                <a:cs typeface="Arial"/>
              </a:rPr>
              <a:t>Intoxication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Potent Neurotoxin, preformed in food 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US stats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Cause 55 </a:t>
            </a:r>
            <a:r>
              <a:rPr lang="en-US" sz="2400" dirty="0">
                <a:latin typeface="Arial"/>
                <a:cs typeface="Arial"/>
              </a:rPr>
              <a:t>illnesses, 42 hospitalizations, and </a:t>
            </a:r>
            <a:r>
              <a:rPr lang="en-US" sz="2400" dirty="0" smtClean="0">
                <a:latin typeface="Arial"/>
                <a:cs typeface="Arial"/>
              </a:rPr>
              <a:t>nine </a:t>
            </a:r>
            <a:r>
              <a:rPr lang="en-US" sz="2400" dirty="0">
                <a:latin typeface="Arial"/>
                <a:cs typeface="Arial"/>
              </a:rPr>
              <a:t>deaths per year 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Average cost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per case - $1,680,903</a:t>
            </a:r>
          </a:p>
          <a:p>
            <a:r>
              <a:rPr lang="en-US" sz="2900" dirty="0">
                <a:latin typeface="Arial"/>
                <a:cs typeface="Arial"/>
              </a:rPr>
              <a:t>Controls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Sanitation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Temperature and Time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Acidity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Preservatives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i="1" dirty="0" smtClean="0"/>
              <a:t>Clostridium botulinum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>
                <a:latin typeface="Arial"/>
                <a:cs typeface="Arial"/>
              </a:rPr>
              <a:t>Gram-positive rod</a:t>
            </a:r>
          </a:p>
          <a:p>
            <a:r>
              <a:rPr lang="en-US" sz="2800" dirty="0">
                <a:latin typeface="Arial"/>
                <a:cs typeface="Arial"/>
              </a:rPr>
              <a:t>Common in environment</a:t>
            </a:r>
          </a:p>
          <a:p>
            <a:r>
              <a:rPr lang="en-US" sz="2800" dirty="0">
                <a:latin typeface="Arial"/>
                <a:cs typeface="Arial"/>
              </a:rPr>
              <a:t>Thermoduric </a:t>
            </a:r>
            <a:r>
              <a:rPr lang="en-US" sz="2800" dirty="0" err="1">
                <a:latin typeface="Arial"/>
                <a:cs typeface="Arial"/>
              </a:rPr>
              <a:t>mesophile</a:t>
            </a:r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Anaerobe</a:t>
            </a:r>
          </a:p>
          <a:p>
            <a:r>
              <a:rPr lang="en-US" sz="2800" dirty="0">
                <a:latin typeface="Arial"/>
                <a:cs typeface="Arial"/>
              </a:rPr>
              <a:t>Inhibited in high acid foods (pH &lt; 5)</a:t>
            </a:r>
          </a:p>
          <a:p>
            <a:r>
              <a:rPr lang="en-US" sz="2800" dirty="0" smtClean="0">
                <a:latin typeface="Arial"/>
                <a:cs typeface="Arial"/>
              </a:rPr>
              <a:t>Intoxication/toxin mediated infection</a:t>
            </a:r>
            <a:endParaRPr lang="en-US" sz="2800" dirty="0">
              <a:latin typeface="Arial"/>
              <a:cs typeface="Arial"/>
            </a:endParaRPr>
          </a:p>
          <a:p>
            <a:pPr lvl="1"/>
            <a:r>
              <a:rPr lang="en-US" sz="2400" dirty="0">
                <a:latin typeface="Arial"/>
                <a:cs typeface="Arial"/>
              </a:rPr>
              <a:t>Diarrheal</a:t>
            </a:r>
          </a:p>
          <a:p>
            <a:r>
              <a:rPr lang="en-US" sz="2800" dirty="0" smtClean="0">
                <a:latin typeface="Arial"/>
                <a:cs typeface="Arial"/>
              </a:rPr>
              <a:t>US </a:t>
            </a:r>
            <a:r>
              <a:rPr lang="en-US" sz="2800" dirty="0">
                <a:latin typeface="Arial"/>
                <a:cs typeface="Arial"/>
              </a:rPr>
              <a:t>stats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965,958 illnesses, 438 hospitalizations, and 26 deaths per </a:t>
            </a:r>
            <a:r>
              <a:rPr lang="en-US" sz="2400" dirty="0" smtClean="0">
                <a:latin typeface="Arial"/>
                <a:cs typeface="Arial"/>
              </a:rPr>
              <a:t>year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Average cost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per case - </a:t>
            </a:r>
            <a:r>
              <a:rPr lang="en-US" sz="2400" dirty="0" smtClean="0">
                <a:latin typeface="Arial"/>
                <a:cs typeface="Arial"/>
              </a:rPr>
              <a:t>$482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900" dirty="0">
                <a:latin typeface="Arial"/>
                <a:cs typeface="Arial"/>
              </a:rPr>
              <a:t>Controls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Sanitation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Temperature and Time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Acidity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Preservatives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i="1" dirty="0" smtClean="0"/>
              <a:t>Clostridium perfringens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5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Non-Spore Forming Gram positive</a:t>
            </a:r>
          </a:p>
          <a:p>
            <a:r>
              <a:rPr lang="en-US" sz="2800" dirty="0" smtClean="0">
                <a:latin typeface="Arial"/>
                <a:cs typeface="Arial"/>
              </a:rPr>
              <a:t>Bacteria of most concern in foods</a:t>
            </a:r>
          </a:p>
          <a:p>
            <a:pPr lvl="1"/>
            <a:r>
              <a:rPr lang="en-US" sz="2400" i="1" dirty="0" smtClean="0">
                <a:latin typeface="Arial"/>
                <a:cs typeface="Arial"/>
              </a:rPr>
              <a:t>Listeria monocytogenes</a:t>
            </a:r>
          </a:p>
          <a:p>
            <a:pPr lvl="1"/>
            <a:r>
              <a:rPr lang="en-US" sz="2400" i="1" dirty="0">
                <a:latin typeface="Arial"/>
                <a:cs typeface="Arial"/>
              </a:rPr>
              <a:t>Staphylococcus </a:t>
            </a:r>
            <a:r>
              <a:rPr lang="en-US" sz="2400" i="1" dirty="0" smtClean="0">
                <a:latin typeface="Arial"/>
                <a:cs typeface="Arial"/>
              </a:rPr>
              <a:t>aureus</a:t>
            </a:r>
            <a:endParaRPr lang="en-GB" sz="24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Gram Positive Bacteria of Concern in Food </a:t>
            </a:r>
            <a:r>
              <a:rPr lang="en-US" sz="4000" dirty="0" smtClean="0"/>
              <a:t>Safety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91" b="24007"/>
          <a:stretch/>
        </p:blipFill>
        <p:spPr>
          <a:xfrm>
            <a:off x="1427786" y="3201624"/>
            <a:ext cx="2882900" cy="254781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648" y="3215880"/>
            <a:ext cx="3740883" cy="25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1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464</Words>
  <Application>Microsoft Office PowerPoint</Application>
  <PresentationFormat>On-screen Show (4:3)</PresentationFormat>
  <Paragraphs>95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MICROBIAL FOOD SAFETY A FOOD SYSTEMS APPROACH</vt:lpstr>
      <vt:lpstr>PowerPoint Presentation</vt:lpstr>
      <vt:lpstr>Key Questions </vt:lpstr>
      <vt:lpstr>The Difference Between Gram-Positive and Gram-Negative Bacteria </vt:lpstr>
      <vt:lpstr>Gram Positive Bacteria of Concern in Food Safety</vt:lpstr>
      <vt:lpstr>Bacillus cereus</vt:lpstr>
      <vt:lpstr>Clostridium botulinum</vt:lpstr>
      <vt:lpstr>Clostridium perfringens</vt:lpstr>
      <vt:lpstr>Gram Positive Bacteria of Concern in Food Safety</vt:lpstr>
      <vt:lpstr>Listeria monocytogenes</vt:lpstr>
      <vt:lpstr>THANK YOU</vt:lpstr>
    </vt:vector>
  </TitlesOfParts>
  <Company>CABI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Sarah Lowe</cp:lastModifiedBy>
  <cp:revision>129</cp:revision>
  <dcterms:created xsi:type="dcterms:W3CDTF">2014-12-08T12:01:41Z</dcterms:created>
  <dcterms:modified xsi:type="dcterms:W3CDTF">2017-02-21T09:23:35Z</dcterms:modified>
</cp:coreProperties>
</file>