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7"/>
  </p:notesMasterIdLst>
  <p:handoutMasterIdLst>
    <p:handoutMasterId r:id="rId28"/>
  </p:handoutMasterIdLst>
  <p:sldIdLst>
    <p:sldId id="256" r:id="rId2"/>
    <p:sldId id="258" r:id="rId3"/>
    <p:sldId id="259" r:id="rId4"/>
    <p:sldId id="289" r:id="rId5"/>
    <p:sldId id="302" r:id="rId6"/>
    <p:sldId id="298" r:id="rId7"/>
    <p:sldId id="303" r:id="rId8"/>
    <p:sldId id="304" r:id="rId9"/>
    <p:sldId id="300" r:id="rId10"/>
    <p:sldId id="305" r:id="rId11"/>
    <p:sldId id="306" r:id="rId12"/>
    <p:sldId id="299" r:id="rId13"/>
    <p:sldId id="301" r:id="rId14"/>
    <p:sldId id="307" r:id="rId15"/>
    <p:sldId id="308" r:id="rId16"/>
    <p:sldId id="309" r:id="rId17"/>
    <p:sldId id="310" r:id="rId18"/>
    <p:sldId id="311" r:id="rId19"/>
    <p:sldId id="312" r:id="rId20"/>
    <p:sldId id="313" r:id="rId21"/>
    <p:sldId id="314" r:id="rId22"/>
    <p:sldId id="275" r:id="rId23"/>
    <p:sldId id="297" r:id="rId24"/>
    <p:sldId id="277"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3F5"/>
    <a:srgbClr val="00D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13" autoAdjust="0"/>
    <p:restoredTop sz="99488" autoAdjust="0"/>
  </p:normalViewPr>
  <p:slideViewPr>
    <p:cSldViewPr snapToGrid="0">
      <p:cViewPr>
        <p:scale>
          <a:sx n="100" d="100"/>
          <a:sy n="100" d="100"/>
        </p:scale>
        <p:origin x="-1374"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FD789-9B39-4C4C-931A-E97FEDB970B0}" type="doc">
      <dgm:prSet loTypeId="urn:microsoft.com/office/officeart/2009/3/layout/CircleRelationship" loCatId="" qsTypeId="urn:microsoft.com/office/officeart/2005/8/quickstyle/simple3" qsCatId="simple" csTypeId="urn:microsoft.com/office/officeart/2005/8/colors/colorful3" csCatId="colorful" phldr="1"/>
      <dgm:spPr/>
      <dgm:t>
        <a:bodyPr/>
        <a:lstStyle/>
        <a:p>
          <a:endParaRPr lang="en-US"/>
        </a:p>
      </dgm:t>
    </dgm:pt>
    <dgm:pt modelId="{2A0A8ED6-ED3B-554A-8359-313AF99DB8BD}">
      <dgm:prSet phldrT="[Text]" custT="1"/>
      <dgm:spPr/>
      <dgm:t>
        <a:bodyPr/>
        <a:lstStyle/>
        <a:p>
          <a:r>
            <a:rPr lang="en-US" sz="2000" dirty="0" smtClean="0">
              <a:latin typeface="Arial Narrow"/>
              <a:cs typeface="Arial Narrow"/>
            </a:rPr>
            <a:t>Smartphones &amp; tablets</a:t>
          </a:r>
          <a:endParaRPr lang="en-US" sz="2000" dirty="0">
            <a:latin typeface="Arial Narrow"/>
            <a:cs typeface="Arial Narrow"/>
          </a:endParaRPr>
        </a:p>
      </dgm:t>
    </dgm:pt>
    <dgm:pt modelId="{9D1DB02B-861A-D744-BFB0-8DA385A120BE}" type="parTrans" cxnId="{6DE27FAE-FCA0-B848-AF07-97EC7A769D0F}">
      <dgm:prSet/>
      <dgm:spPr/>
      <dgm:t>
        <a:bodyPr/>
        <a:lstStyle/>
        <a:p>
          <a:endParaRPr lang="en-US" sz="1800">
            <a:latin typeface="Arial Narrow"/>
            <a:cs typeface="Arial Narrow"/>
          </a:endParaRPr>
        </a:p>
      </dgm:t>
    </dgm:pt>
    <dgm:pt modelId="{CFC70B52-EF1E-B14C-B80A-0A687F7B0052}" type="sibTrans" cxnId="{6DE27FAE-FCA0-B848-AF07-97EC7A769D0F}">
      <dgm:prSet/>
      <dgm:spPr/>
      <dgm:t>
        <a:bodyPr/>
        <a:lstStyle/>
        <a:p>
          <a:endParaRPr lang="en-US" sz="1800">
            <a:latin typeface="Arial Narrow"/>
            <a:cs typeface="Arial Narrow"/>
          </a:endParaRPr>
        </a:p>
      </dgm:t>
    </dgm:pt>
    <dgm:pt modelId="{AED38847-B0EA-7B4B-9ECD-C935A8C84E00}">
      <dgm:prSet phldrT="[Text]" custT="1"/>
      <dgm:spPr/>
      <dgm:t>
        <a:bodyPr/>
        <a:lstStyle/>
        <a:p>
          <a:r>
            <a:rPr lang="en-US" sz="1400" dirty="0" smtClean="0">
              <a:latin typeface="Arial Narrow"/>
              <a:cs typeface="Arial Narrow"/>
            </a:rPr>
            <a:t>GPS devices</a:t>
          </a:r>
          <a:endParaRPr lang="en-US" sz="1400" dirty="0">
            <a:latin typeface="Arial Narrow"/>
            <a:cs typeface="Arial Narrow"/>
          </a:endParaRPr>
        </a:p>
      </dgm:t>
    </dgm:pt>
    <dgm:pt modelId="{80D1E447-9691-6B4F-86FF-E0F96CDC01C9}" type="parTrans" cxnId="{D7E3F6FB-3E5A-9242-8B21-C562A90E9C8D}">
      <dgm:prSet/>
      <dgm:spPr/>
      <dgm:t>
        <a:bodyPr/>
        <a:lstStyle/>
        <a:p>
          <a:endParaRPr lang="en-US" sz="1800">
            <a:latin typeface="Arial Narrow"/>
            <a:cs typeface="Arial Narrow"/>
          </a:endParaRPr>
        </a:p>
      </dgm:t>
    </dgm:pt>
    <dgm:pt modelId="{0020AB6F-9705-9049-8154-F77FD2535965}" type="sibTrans" cxnId="{D7E3F6FB-3E5A-9242-8B21-C562A90E9C8D}">
      <dgm:prSet/>
      <dgm:spPr/>
      <dgm:t>
        <a:bodyPr/>
        <a:lstStyle/>
        <a:p>
          <a:endParaRPr lang="en-US" sz="1800">
            <a:latin typeface="Arial Narrow"/>
            <a:cs typeface="Arial Narrow"/>
          </a:endParaRPr>
        </a:p>
      </dgm:t>
    </dgm:pt>
    <dgm:pt modelId="{3CF34FBC-237F-1A4F-948F-D7FFC8435B32}">
      <dgm:prSet phldrT="[Text]" custT="1"/>
      <dgm:spPr/>
      <dgm:t>
        <a:bodyPr/>
        <a:lstStyle/>
        <a:p>
          <a:r>
            <a:rPr lang="en-US" sz="1400" dirty="0" smtClean="0">
              <a:latin typeface="Arial Narrow"/>
              <a:cs typeface="Arial Narrow"/>
            </a:rPr>
            <a:t>Digital cameras</a:t>
          </a:r>
          <a:endParaRPr lang="en-US" sz="1400" dirty="0">
            <a:latin typeface="Arial Narrow"/>
            <a:cs typeface="Arial Narrow"/>
          </a:endParaRPr>
        </a:p>
      </dgm:t>
    </dgm:pt>
    <dgm:pt modelId="{8A3E2A84-C3D5-F24F-B11E-3CBF56A5A178}" type="parTrans" cxnId="{5D3EC234-FC97-E946-97F5-6D4CB0E06333}">
      <dgm:prSet/>
      <dgm:spPr/>
      <dgm:t>
        <a:bodyPr/>
        <a:lstStyle/>
        <a:p>
          <a:endParaRPr lang="en-US" sz="1800">
            <a:latin typeface="Arial Narrow"/>
            <a:cs typeface="Arial Narrow"/>
          </a:endParaRPr>
        </a:p>
      </dgm:t>
    </dgm:pt>
    <dgm:pt modelId="{2D1E37BD-CC9E-7344-8C96-C9653602A478}" type="sibTrans" cxnId="{5D3EC234-FC97-E946-97F5-6D4CB0E06333}">
      <dgm:prSet/>
      <dgm:spPr/>
      <dgm:t>
        <a:bodyPr/>
        <a:lstStyle/>
        <a:p>
          <a:endParaRPr lang="en-US" sz="1800">
            <a:latin typeface="Arial Narrow"/>
            <a:cs typeface="Arial Narrow"/>
          </a:endParaRPr>
        </a:p>
      </dgm:t>
    </dgm:pt>
    <dgm:pt modelId="{2D404B99-0C7C-1F40-AB56-9F16138A08A9}">
      <dgm:prSet phldrT="[Text]" custT="1"/>
      <dgm:spPr/>
      <dgm:t>
        <a:bodyPr/>
        <a:lstStyle/>
        <a:p>
          <a:r>
            <a:rPr lang="en-US" sz="1400" dirty="0" smtClean="0">
              <a:latin typeface="Arial Narrow"/>
              <a:cs typeface="Arial Narrow"/>
            </a:rPr>
            <a:t>Ubiquitous devices</a:t>
          </a:r>
          <a:endParaRPr lang="en-US" sz="1400" dirty="0">
            <a:latin typeface="Arial Narrow"/>
            <a:cs typeface="Arial Narrow"/>
          </a:endParaRPr>
        </a:p>
      </dgm:t>
    </dgm:pt>
    <dgm:pt modelId="{96160B5E-853A-C44D-869A-315FA37E2C57}" type="parTrans" cxnId="{441721DE-0844-1348-94C0-344925EA071B}">
      <dgm:prSet/>
      <dgm:spPr/>
      <dgm:t>
        <a:bodyPr/>
        <a:lstStyle/>
        <a:p>
          <a:endParaRPr lang="en-US" sz="1800">
            <a:latin typeface="Arial Narrow"/>
            <a:cs typeface="Arial Narrow"/>
          </a:endParaRPr>
        </a:p>
      </dgm:t>
    </dgm:pt>
    <dgm:pt modelId="{5ED067D9-91D8-7448-88D6-E3AA9D6D7A6F}" type="sibTrans" cxnId="{441721DE-0844-1348-94C0-344925EA071B}">
      <dgm:prSet/>
      <dgm:spPr/>
      <dgm:t>
        <a:bodyPr/>
        <a:lstStyle/>
        <a:p>
          <a:endParaRPr lang="en-US" sz="1800">
            <a:latin typeface="Arial Narrow"/>
            <a:cs typeface="Arial Narrow"/>
          </a:endParaRPr>
        </a:p>
      </dgm:t>
    </dgm:pt>
    <dgm:pt modelId="{1B0FD358-160E-8943-8D12-7C70E1FD3FEC}">
      <dgm:prSet phldrT="[Text]" custT="1"/>
      <dgm:spPr/>
      <dgm:t>
        <a:bodyPr/>
        <a:lstStyle/>
        <a:p>
          <a:r>
            <a:rPr lang="en-US" sz="1400" dirty="0" smtClean="0">
              <a:latin typeface="Arial Narrow"/>
              <a:cs typeface="Arial Narrow"/>
            </a:rPr>
            <a:t>Portable computers</a:t>
          </a:r>
          <a:endParaRPr lang="en-US" sz="1400" dirty="0">
            <a:latin typeface="Arial Narrow"/>
            <a:cs typeface="Arial Narrow"/>
          </a:endParaRPr>
        </a:p>
      </dgm:t>
    </dgm:pt>
    <dgm:pt modelId="{64CC3F18-45A0-8E40-B130-A693B8425944}" type="parTrans" cxnId="{32E90F94-0AB6-F841-B9B8-3B17926168CE}">
      <dgm:prSet/>
      <dgm:spPr/>
      <dgm:t>
        <a:bodyPr/>
        <a:lstStyle/>
        <a:p>
          <a:endParaRPr lang="en-US"/>
        </a:p>
      </dgm:t>
    </dgm:pt>
    <dgm:pt modelId="{D522CEE7-165C-9347-BC00-10901E08B03B}" type="sibTrans" cxnId="{32E90F94-0AB6-F841-B9B8-3B17926168CE}">
      <dgm:prSet/>
      <dgm:spPr/>
      <dgm:t>
        <a:bodyPr/>
        <a:lstStyle/>
        <a:p>
          <a:endParaRPr lang="en-US"/>
        </a:p>
      </dgm:t>
    </dgm:pt>
    <dgm:pt modelId="{D04AB3C2-DEBE-F84D-A2FE-604C5636AD61}" type="pres">
      <dgm:prSet presAssocID="{274FD789-9B39-4C4C-931A-E97FEDB970B0}" presName="Name0" presStyleCnt="0">
        <dgm:presLayoutVars>
          <dgm:chMax val="1"/>
          <dgm:chPref val="1"/>
        </dgm:presLayoutVars>
      </dgm:prSet>
      <dgm:spPr/>
      <dgm:t>
        <a:bodyPr/>
        <a:lstStyle/>
        <a:p>
          <a:endParaRPr lang="en-GB"/>
        </a:p>
      </dgm:t>
    </dgm:pt>
    <dgm:pt modelId="{DF955963-0AED-694F-ACAA-B9B89266870E}" type="pres">
      <dgm:prSet presAssocID="{2A0A8ED6-ED3B-554A-8359-313AF99DB8BD}" presName="Parent" presStyleLbl="node0" presStyleIdx="0" presStyleCnt="1" custScaleX="76308" custScaleY="76308">
        <dgm:presLayoutVars>
          <dgm:chMax val="5"/>
          <dgm:chPref val="5"/>
        </dgm:presLayoutVars>
      </dgm:prSet>
      <dgm:spPr/>
      <dgm:t>
        <a:bodyPr/>
        <a:lstStyle/>
        <a:p>
          <a:endParaRPr lang="en-US"/>
        </a:p>
      </dgm:t>
    </dgm:pt>
    <dgm:pt modelId="{42351B9B-5C73-5C4F-9797-A00DA2E82E2B}" type="pres">
      <dgm:prSet presAssocID="{2A0A8ED6-ED3B-554A-8359-313AF99DB8BD}" presName="Accent1" presStyleLbl="node1" presStyleIdx="0" presStyleCnt="17"/>
      <dgm:spPr/>
    </dgm:pt>
    <dgm:pt modelId="{D08FCD0E-1138-CC47-968E-2AA8361502E3}" type="pres">
      <dgm:prSet presAssocID="{2A0A8ED6-ED3B-554A-8359-313AF99DB8BD}" presName="Accent2" presStyleLbl="node1" presStyleIdx="1" presStyleCnt="17"/>
      <dgm:spPr/>
    </dgm:pt>
    <dgm:pt modelId="{CCC03BDC-5FA5-CC4A-A7E6-AD9001ACD4F7}" type="pres">
      <dgm:prSet presAssocID="{2A0A8ED6-ED3B-554A-8359-313AF99DB8BD}" presName="Accent3" presStyleLbl="node1" presStyleIdx="2" presStyleCnt="17"/>
      <dgm:spPr/>
    </dgm:pt>
    <dgm:pt modelId="{531110F4-A143-D54A-B73D-3330D3502935}" type="pres">
      <dgm:prSet presAssocID="{2A0A8ED6-ED3B-554A-8359-313AF99DB8BD}" presName="Accent4" presStyleLbl="node1" presStyleIdx="3" presStyleCnt="17"/>
      <dgm:spPr/>
    </dgm:pt>
    <dgm:pt modelId="{C42DEEAB-D799-E14B-894D-F12374109739}" type="pres">
      <dgm:prSet presAssocID="{2A0A8ED6-ED3B-554A-8359-313AF99DB8BD}" presName="Accent5" presStyleLbl="node1" presStyleIdx="4" presStyleCnt="17"/>
      <dgm:spPr/>
    </dgm:pt>
    <dgm:pt modelId="{A9AF8782-82BB-E742-BB49-F9D536E5AC67}" type="pres">
      <dgm:prSet presAssocID="{2A0A8ED6-ED3B-554A-8359-313AF99DB8BD}" presName="Accent6" presStyleLbl="node1" presStyleIdx="5" presStyleCnt="17"/>
      <dgm:spPr/>
    </dgm:pt>
    <dgm:pt modelId="{43595AC2-674C-6744-9EB3-2A37A32EB480}" type="pres">
      <dgm:prSet presAssocID="{AED38847-B0EA-7B4B-9ECD-C935A8C84E00}" presName="Child1" presStyleLbl="node1" presStyleIdx="6" presStyleCnt="17">
        <dgm:presLayoutVars>
          <dgm:chMax val="0"/>
          <dgm:chPref val="0"/>
        </dgm:presLayoutVars>
      </dgm:prSet>
      <dgm:spPr/>
      <dgm:t>
        <a:bodyPr/>
        <a:lstStyle/>
        <a:p>
          <a:endParaRPr lang="en-US"/>
        </a:p>
      </dgm:t>
    </dgm:pt>
    <dgm:pt modelId="{F021B998-8252-AE4C-B644-86C9B56F52C6}" type="pres">
      <dgm:prSet presAssocID="{AED38847-B0EA-7B4B-9ECD-C935A8C84E00}" presName="Accent7" presStyleCnt="0"/>
      <dgm:spPr/>
    </dgm:pt>
    <dgm:pt modelId="{2A0B8A2C-107A-4A47-8801-114FC9B7EDFB}" type="pres">
      <dgm:prSet presAssocID="{AED38847-B0EA-7B4B-9ECD-C935A8C84E00}" presName="AccentHold1" presStyleLbl="node1" presStyleIdx="7" presStyleCnt="17"/>
      <dgm:spPr/>
    </dgm:pt>
    <dgm:pt modelId="{4E30CA61-A315-B04F-8771-2E2BC5369BFD}" type="pres">
      <dgm:prSet presAssocID="{AED38847-B0EA-7B4B-9ECD-C935A8C84E00}" presName="Accent8" presStyleCnt="0"/>
      <dgm:spPr/>
    </dgm:pt>
    <dgm:pt modelId="{FEE06E8F-78E4-9F40-A089-59FE5B4B351D}" type="pres">
      <dgm:prSet presAssocID="{AED38847-B0EA-7B4B-9ECD-C935A8C84E00}" presName="AccentHold2" presStyleLbl="node1" presStyleIdx="8" presStyleCnt="17"/>
      <dgm:spPr/>
    </dgm:pt>
    <dgm:pt modelId="{E2421981-83E8-2344-9A7F-DE7E0B9D1723}" type="pres">
      <dgm:prSet presAssocID="{3CF34FBC-237F-1A4F-948F-D7FFC8435B32}" presName="Child2" presStyleLbl="node1" presStyleIdx="9" presStyleCnt="17" custLinFactNeighborX="-19548" custLinFactNeighborY="15105">
        <dgm:presLayoutVars>
          <dgm:chMax val="0"/>
          <dgm:chPref val="0"/>
        </dgm:presLayoutVars>
      </dgm:prSet>
      <dgm:spPr/>
      <dgm:t>
        <a:bodyPr/>
        <a:lstStyle/>
        <a:p>
          <a:endParaRPr lang="en-US"/>
        </a:p>
      </dgm:t>
    </dgm:pt>
    <dgm:pt modelId="{5C96C929-D0F1-8641-8576-E18D3B065274}" type="pres">
      <dgm:prSet presAssocID="{3CF34FBC-237F-1A4F-948F-D7FFC8435B32}" presName="Accent9" presStyleCnt="0"/>
      <dgm:spPr/>
    </dgm:pt>
    <dgm:pt modelId="{BEE4841C-2677-5C44-A64F-2207156E62AD}" type="pres">
      <dgm:prSet presAssocID="{3CF34FBC-237F-1A4F-948F-D7FFC8435B32}" presName="AccentHold1" presStyleLbl="node1" presStyleIdx="10" presStyleCnt="17"/>
      <dgm:spPr/>
    </dgm:pt>
    <dgm:pt modelId="{00297E81-948B-114E-99CC-AB17CAFB4918}" type="pres">
      <dgm:prSet presAssocID="{3CF34FBC-237F-1A4F-948F-D7FFC8435B32}" presName="Accent10" presStyleCnt="0"/>
      <dgm:spPr/>
    </dgm:pt>
    <dgm:pt modelId="{BC6FB8E4-4E32-F245-9058-7283A50E6AE7}" type="pres">
      <dgm:prSet presAssocID="{3CF34FBC-237F-1A4F-948F-D7FFC8435B32}" presName="AccentHold2" presStyleLbl="node1" presStyleIdx="11" presStyleCnt="17"/>
      <dgm:spPr/>
    </dgm:pt>
    <dgm:pt modelId="{1B65C752-A30C-684B-9B1F-87ECB1891714}" type="pres">
      <dgm:prSet presAssocID="{3CF34FBC-237F-1A4F-948F-D7FFC8435B32}" presName="Accent11" presStyleCnt="0"/>
      <dgm:spPr/>
    </dgm:pt>
    <dgm:pt modelId="{C2021378-F60B-CB47-B8F9-B6D6EF4D5A62}" type="pres">
      <dgm:prSet presAssocID="{3CF34FBC-237F-1A4F-948F-D7FFC8435B32}" presName="AccentHold3" presStyleLbl="node1" presStyleIdx="12" presStyleCnt="17"/>
      <dgm:spPr/>
    </dgm:pt>
    <dgm:pt modelId="{21284F28-376B-7749-972F-ABA63F81BED8}" type="pres">
      <dgm:prSet presAssocID="{2D404B99-0C7C-1F40-AB56-9F16138A08A9}" presName="Child3" presStyleLbl="node1" presStyleIdx="13" presStyleCnt="17" custLinFactNeighborX="-48869" custLinFactNeighborY="7997">
        <dgm:presLayoutVars>
          <dgm:chMax val="0"/>
          <dgm:chPref val="0"/>
        </dgm:presLayoutVars>
      </dgm:prSet>
      <dgm:spPr/>
      <dgm:t>
        <a:bodyPr/>
        <a:lstStyle/>
        <a:p>
          <a:endParaRPr lang="en-US"/>
        </a:p>
      </dgm:t>
    </dgm:pt>
    <dgm:pt modelId="{717C51BB-9E47-3F45-8308-18426E9F6BFD}" type="pres">
      <dgm:prSet presAssocID="{2D404B99-0C7C-1F40-AB56-9F16138A08A9}" presName="Accent12" presStyleCnt="0"/>
      <dgm:spPr/>
    </dgm:pt>
    <dgm:pt modelId="{6DD58558-AD5C-6846-B913-8BBFD0BD335C}" type="pres">
      <dgm:prSet presAssocID="{2D404B99-0C7C-1F40-AB56-9F16138A08A9}" presName="AccentHold1" presStyleLbl="node1" presStyleIdx="14" presStyleCnt="17"/>
      <dgm:spPr/>
    </dgm:pt>
    <dgm:pt modelId="{F7C2CC25-0E78-0D46-8A9E-8239AECF9007}" type="pres">
      <dgm:prSet presAssocID="{1B0FD358-160E-8943-8D12-7C70E1FD3FEC}" presName="Child4" presStyleLbl="node1" presStyleIdx="15" presStyleCnt="17" custLinFactNeighborY="-12440">
        <dgm:presLayoutVars>
          <dgm:chMax val="0"/>
          <dgm:chPref val="0"/>
        </dgm:presLayoutVars>
      </dgm:prSet>
      <dgm:spPr/>
      <dgm:t>
        <a:bodyPr/>
        <a:lstStyle/>
        <a:p>
          <a:endParaRPr lang="en-US"/>
        </a:p>
      </dgm:t>
    </dgm:pt>
    <dgm:pt modelId="{7AC7A323-F9F7-2C4C-B3A0-5442A31FE402}" type="pres">
      <dgm:prSet presAssocID="{1B0FD358-160E-8943-8D12-7C70E1FD3FEC}" presName="Accent13" presStyleCnt="0"/>
      <dgm:spPr/>
    </dgm:pt>
    <dgm:pt modelId="{5843EE70-20F8-2044-AA4E-80B6852433FA}" type="pres">
      <dgm:prSet presAssocID="{1B0FD358-160E-8943-8D12-7C70E1FD3FEC}" presName="AccentHold1" presStyleLbl="node1" presStyleIdx="16" presStyleCnt="17"/>
      <dgm:spPr/>
    </dgm:pt>
  </dgm:ptLst>
  <dgm:cxnLst>
    <dgm:cxn modelId="{5D3EC234-FC97-E946-97F5-6D4CB0E06333}" srcId="{2A0A8ED6-ED3B-554A-8359-313AF99DB8BD}" destId="{3CF34FBC-237F-1A4F-948F-D7FFC8435B32}" srcOrd="1" destOrd="0" parTransId="{8A3E2A84-C3D5-F24F-B11E-3CBF56A5A178}" sibTransId="{2D1E37BD-CC9E-7344-8C96-C9653602A478}"/>
    <dgm:cxn modelId="{D11AAEC9-A843-7042-B561-9097CE73CC06}" type="presOf" srcId="{2D404B99-0C7C-1F40-AB56-9F16138A08A9}" destId="{21284F28-376B-7749-972F-ABA63F81BED8}" srcOrd="0" destOrd="0" presId="urn:microsoft.com/office/officeart/2009/3/layout/CircleRelationship"/>
    <dgm:cxn modelId="{6DE27FAE-FCA0-B848-AF07-97EC7A769D0F}" srcId="{274FD789-9B39-4C4C-931A-E97FEDB970B0}" destId="{2A0A8ED6-ED3B-554A-8359-313AF99DB8BD}" srcOrd="0" destOrd="0" parTransId="{9D1DB02B-861A-D744-BFB0-8DA385A120BE}" sibTransId="{CFC70B52-EF1E-B14C-B80A-0A687F7B0052}"/>
    <dgm:cxn modelId="{D3216C49-08C8-C94D-A653-67CCC16680E1}" type="presOf" srcId="{1B0FD358-160E-8943-8D12-7C70E1FD3FEC}" destId="{F7C2CC25-0E78-0D46-8A9E-8239AECF9007}" srcOrd="0" destOrd="0" presId="urn:microsoft.com/office/officeart/2009/3/layout/CircleRelationship"/>
    <dgm:cxn modelId="{32E90F94-0AB6-F841-B9B8-3B17926168CE}" srcId="{2A0A8ED6-ED3B-554A-8359-313AF99DB8BD}" destId="{1B0FD358-160E-8943-8D12-7C70E1FD3FEC}" srcOrd="3" destOrd="0" parTransId="{64CC3F18-45A0-8E40-B130-A693B8425944}" sibTransId="{D522CEE7-165C-9347-BC00-10901E08B03B}"/>
    <dgm:cxn modelId="{38E1667F-A2C6-B046-B09C-3FF7FD2581B0}" type="presOf" srcId="{AED38847-B0EA-7B4B-9ECD-C935A8C84E00}" destId="{43595AC2-674C-6744-9EB3-2A37A32EB480}" srcOrd="0" destOrd="0" presId="urn:microsoft.com/office/officeart/2009/3/layout/CircleRelationship"/>
    <dgm:cxn modelId="{D7E3F6FB-3E5A-9242-8B21-C562A90E9C8D}" srcId="{2A0A8ED6-ED3B-554A-8359-313AF99DB8BD}" destId="{AED38847-B0EA-7B4B-9ECD-C935A8C84E00}" srcOrd="0" destOrd="0" parTransId="{80D1E447-9691-6B4F-86FF-E0F96CDC01C9}" sibTransId="{0020AB6F-9705-9049-8154-F77FD2535965}"/>
    <dgm:cxn modelId="{A2AE5809-3D98-5C42-8F1D-1414733F68B6}" type="presOf" srcId="{3CF34FBC-237F-1A4F-948F-D7FFC8435B32}" destId="{E2421981-83E8-2344-9A7F-DE7E0B9D1723}" srcOrd="0" destOrd="0" presId="urn:microsoft.com/office/officeart/2009/3/layout/CircleRelationship"/>
    <dgm:cxn modelId="{441721DE-0844-1348-94C0-344925EA071B}" srcId="{2A0A8ED6-ED3B-554A-8359-313AF99DB8BD}" destId="{2D404B99-0C7C-1F40-AB56-9F16138A08A9}" srcOrd="2" destOrd="0" parTransId="{96160B5E-853A-C44D-869A-315FA37E2C57}" sibTransId="{5ED067D9-91D8-7448-88D6-E3AA9D6D7A6F}"/>
    <dgm:cxn modelId="{EA80326D-6D38-8D44-AF1A-09598E6F4428}" type="presOf" srcId="{2A0A8ED6-ED3B-554A-8359-313AF99DB8BD}" destId="{DF955963-0AED-694F-ACAA-B9B89266870E}" srcOrd="0" destOrd="0" presId="urn:microsoft.com/office/officeart/2009/3/layout/CircleRelationship"/>
    <dgm:cxn modelId="{C51170FD-045F-3B49-B6AA-35E827CE1302}" type="presOf" srcId="{274FD789-9B39-4C4C-931A-E97FEDB970B0}" destId="{D04AB3C2-DEBE-F84D-A2FE-604C5636AD61}" srcOrd="0" destOrd="0" presId="urn:microsoft.com/office/officeart/2009/3/layout/CircleRelationship"/>
    <dgm:cxn modelId="{455F07BC-7292-D047-90B8-C339FDE2BF97}" type="presParOf" srcId="{D04AB3C2-DEBE-F84D-A2FE-604C5636AD61}" destId="{DF955963-0AED-694F-ACAA-B9B89266870E}" srcOrd="0" destOrd="0" presId="urn:microsoft.com/office/officeart/2009/3/layout/CircleRelationship"/>
    <dgm:cxn modelId="{669F4582-1233-1A4A-81D4-6580221366D3}" type="presParOf" srcId="{D04AB3C2-DEBE-F84D-A2FE-604C5636AD61}" destId="{42351B9B-5C73-5C4F-9797-A00DA2E82E2B}" srcOrd="1" destOrd="0" presId="urn:microsoft.com/office/officeart/2009/3/layout/CircleRelationship"/>
    <dgm:cxn modelId="{80984CD8-3273-874E-820B-3B6C8B7A9D7C}" type="presParOf" srcId="{D04AB3C2-DEBE-F84D-A2FE-604C5636AD61}" destId="{D08FCD0E-1138-CC47-968E-2AA8361502E3}" srcOrd="2" destOrd="0" presId="urn:microsoft.com/office/officeart/2009/3/layout/CircleRelationship"/>
    <dgm:cxn modelId="{E2976F6D-BB4C-0341-9CEC-E3998B98C984}" type="presParOf" srcId="{D04AB3C2-DEBE-F84D-A2FE-604C5636AD61}" destId="{CCC03BDC-5FA5-CC4A-A7E6-AD9001ACD4F7}" srcOrd="3" destOrd="0" presId="urn:microsoft.com/office/officeart/2009/3/layout/CircleRelationship"/>
    <dgm:cxn modelId="{9F6396CB-399E-9D40-A6A6-F1021FA242CF}" type="presParOf" srcId="{D04AB3C2-DEBE-F84D-A2FE-604C5636AD61}" destId="{531110F4-A143-D54A-B73D-3330D3502935}" srcOrd="4" destOrd="0" presId="urn:microsoft.com/office/officeart/2009/3/layout/CircleRelationship"/>
    <dgm:cxn modelId="{0D3940BD-77F5-E942-AFE3-53317B02925F}" type="presParOf" srcId="{D04AB3C2-DEBE-F84D-A2FE-604C5636AD61}" destId="{C42DEEAB-D799-E14B-894D-F12374109739}" srcOrd="5" destOrd="0" presId="urn:microsoft.com/office/officeart/2009/3/layout/CircleRelationship"/>
    <dgm:cxn modelId="{2ACD5DE8-816F-5D41-911A-71B9EA0B93C9}" type="presParOf" srcId="{D04AB3C2-DEBE-F84D-A2FE-604C5636AD61}" destId="{A9AF8782-82BB-E742-BB49-F9D536E5AC67}" srcOrd="6" destOrd="0" presId="urn:microsoft.com/office/officeart/2009/3/layout/CircleRelationship"/>
    <dgm:cxn modelId="{1966D6B1-ADD4-0E45-8739-3732A9800173}" type="presParOf" srcId="{D04AB3C2-DEBE-F84D-A2FE-604C5636AD61}" destId="{43595AC2-674C-6744-9EB3-2A37A32EB480}" srcOrd="7" destOrd="0" presId="urn:microsoft.com/office/officeart/2009/3/layout/CircleRelationship"/>
    <dgm:cxn modelId="{19AD42D3-4F83-894D-A5F6-31F8E3739591}" type="presParOf" srcId="{D04AB3C2-DEBE-F84D-A2FE-604C5636AD61}" destId="{F021B998-8252-AE4C-B644-86C9B56F52C6}" srcOrd="8" destOrd="0" presId="urn:microsoft.com/office/officeart/2009/3/layout/CircleRelationship"/>
    <dgm:cxn modelId="{7C4989DB-6A6F-AC4D-B99C-7D40A362F733}" type="presParOf" srcId="{F021B998-8252-AE4C-B644-86C9B56F52C6}" destId="{2A0B8A2C-107A-4A47-8801-114FC9B7EDFB}" srcOrd="0" destOrd="0" presId="urn:microsoft.com/office/officeart/2009/3/layout/CircleRelationship"/>
    <dgm:cxn modelId="{3919136D-0C02-304D-A9D6-F33EFA66BEEE}" type="presParOf" srcId="{D04AB3C2-DEBE-F84D-A2FE-604C5636AD61}" destId="{4E30CA61-A315-B04F-8771-2E2BC5369BFD}" srcOrd="9" destOrd="0" presId="urn:microsoft.com/office/officeart/2009/3/layout/CircleRelationship"/>
    <dgm:cxn modelId="{1BC56BA3-1893-A041-A1A4-344E6FC5E175}" type="presParOf" srcId="{4E30CA61-A315-B04F-8771-2E2BC5369BFD}" destId="{FEE06E8F-78E4-9F40-A089-59FE5B4B351D}" srcOrd="0" destOrd="0" presId="urn:microsoft.com/office/officeart/2009/3/layout/CircleRelationship"/>
    <dgm:cxn modelId="{7D4F03D0-D2D0-F544-9B67-062922976800}" type="presParOf" srcId="{D04AB3C2-DEBE-F84D-A2FE-604C5636AD61}" destId="{E2421981-83E8-2344-9A7F-DE7E0B9D1723}" srcOrd="10" destOrd="0" presId="urn:microsoft.com/office/officeart/2009/3/layout/CircleRelationship"/>
    <dgm:cxn modelId="{0B97ED28-253E-1448-85EA-B25FC24CB689}" type="presParOf" srcId="{D04AB3C2-DEBE-F84D-A2FE-604C5636AD61}" destId="{5C96C929-D0F1-8641-8576-E18D3B065274}" srcOrd="11" destOrd="0" presId="urn:microsoft.com/office/officeart/2009/3/layout/CircleRelationship"/>
    <dgm:cxn modelId="{456C7907-3A36-A04D-96BD-C5506BFD61ED}" type="presParOf" srcId="{5C96C929-D0F1-8641-8576-E18D3B065274}" destId="{BEE4841C-2677-5C44-A64F-2207156E62AD}" srcOrd="0" destOrd="0" presId="urn:microsoft.com/office/officeart/2009/3/layout/CircleRelationship"/>
    <dgm:cxn modelId="{3CB1DD9E-E5B0-224F-9F6F-347DD58745FB}" type="presParOf" srcId="{D04AB3C2-DEBE-F84D-A2FE-604C5636AD61}" destId="{00297E81-948B-114E-99CC-AB17CAFB4918}" srcOrd="12" destOrd="0" presId="urn:microsoft.com/office/officeart/2009/3/layout/CircleRelationship"/>
    <dgm:cxn modelId="{08D3C90D-1A4A-B747-ABB0-0AFF00761A55}" type="presParOf" srcId="{00297E81-948B-114E-99CC-AB17CAFB4918}" destId="{BC6FB8E4-4E32-F245-9058-7283A50E6AE7}" srcOrd="0" destOrd="0" presId="urn:microsoft.com/office/officeart/2009/3/layout/CircleRelationship"/>
    <dgm:cxn modelId="{AF453B23-D2C9-764D-BC52-36659844E453}" type="presParOf" srcId="{D04AB3C2-DEBE-F84D-A2FE-604C5636AD61}" destId="{1B65C752-A30C-684B-9B1F-87ECB1891714}" srcOrd="13" destOrd="0" presId="urn:microsoft.com/office/officeart/2009/3/layout/CircleRelationship"/>
    <dgm:cxn modelId="{264ABEA5-7982-934B-A8A8-3B61AF122BE7}" type="presParOf" srcId="{1B65C752-A30C-684B-9B1F-87ECB1891714}" destId="{C2021378-F60B-CB47-B8F9-B6D6EF4D5A62}" srcOrd="0" destOrd="0" presId="urn:microsoft.com/office/officeart/2009/3/layout/CircleRelationship"/>
    <dgm:cxn modelId="{4A9E2017-1249-3D43-A3D8-61EFED9245E4}" type="presParOf" srcId="{D04AB3C2-DEBE-F84D-A2FE-604C5636AD61}" destId="{21284F28-376B-7749-972F-ABA63F81BED8}" srcOrd="14" destOrd="0" presId="urn:microsoft.com/office/officeart/2009/3/layout/CircleRelationship"/>
    <dgm:cxn modelId="{61F811FC-D80E-5042-A7B3-1DC6AD046E12}" type="presParOf" srcId="{D04AB3C2-DEBE-F84D-A2FE-604C5636AD61}" destId="{717C51BB-9E47-3F45-8308-18426E9F6BFD}" srcOrd="15" destOrd="0" presId="urn:microsoft.com/office/officeart/2009/3/layout/CircleRelationship"/>
    <dgm:cxn modelId="{9E0E4415-C0D8-134E-BB97-893E2FC2EEC3}" type="presParOf" srcId="{717C51BB-9E47-3F45-8308-18426E9F6BFD}" destId="{6DD58558-AD5C-6846-B913-8BBFD0BD335C}" srcOrd="0" destOrd="0" presId="urn:microsoft.com/office/officeart/2009/3/layout/CircleRelationship"/>
    <dgm:cxn modelId="{78735072-B410-9A47-97BF-9F6736D04850}" type="presParOf" srcId="{D04AB3C2-DEBE-F84D-A2FE-604C5636AD61}" destId="{F7C2CC25-0E78-0D46-8A9E-8239AECF9007}" srcOrd="16" destOrd="0" presId="urn:microsoft.com/office/officeart/2009/3/layout/CircleRelationship"/>
    <dgm:cxn modelId="{B2F1CA32-EF17-4C4C-B9AF-840AF559C8B8}" type="presParOf" srcId="{D04AB3C2-DEBE-F84D-A2FE-604C5636AD61}" destId="{7AC7A323-F9F7-2C4C-B3A0-5442A31FE402}" srcOrd="17" destOrd="0" presId="urn:microsoft.com/office/officeart/2009/3/layout/CircleRelationship"/>
    <dgm:cxn modelId="{AA7912E6-B25B-434B-B30B-7AF7E2349495}" type="presParOf" srcId="{7AC7A323-F9F7-2C4C-B3A0-5442A31FE402}" destId="{5843EE70-20F8-2044-AA4E-80B6852433FA}"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D76CF-E642-D04A-A2EE-6020C82495A9}" type="doc">
      <dgm:prSet loTypeId="urn:microsoft.com/office/officeart/2005/8/layout/hList1" loCatId="" qsTypeId="urn:microsoft.com/office/officeart/2005/8/quickstyle/simple4" qsCatId="simple" csTypeId="urn:microsoft.com/office/officeart/2005/8/colors/colorful3" csCatId="colorful" phldr="1"/>
      <dgm:spPr/>
      <dgm:t>
        <a:bodyPr/>
        <a:lstStyle/>
        <a:p>
          <a:endParaRPr lang="en-US"/>
        </a:p>
      </dgm:t>
    </dgm:pt>
    <dgm:pt modelId="{9E12C78A-B58C-F74F-95A1-91E6DDBE88AF}">
      <dgm:prSet phldrT="[Text]"/>
      <dgm:spPr/>
      <dgm:t>
        <a:bodyPr/>
        <a:lstStyle/>
        <a:p>
          <a:r>
            <a:rPr lang="en-US" dirty="0" smtClean="0"/>
            <a:t>Signaling technologies</a:t>
          </a:r>
          <a:endParaRPr lang="en-US" dirty="0"/>
        </a:p>
      </dgm:t>
    </dgm:pt>
    <dgm:pt modelId="{62AB7477-632A-D14C-A7B1-0C2C3C8B195F}" type="parTrans" cxnId="{B15F6983-475B-A845-93D6-41768DF98AC4}">
      <dgm:prSet/>
      <dgm:spPr/>
      <dgm:t>
        <a:bodyPr/>
        <a:lstStyle/>
        <a:p>
          <a:endParaRPr lang="en-US"/>
        </a:p>
      </dgm:t>
    </dgm:pt>
    <dgm:pt modelId="{86DFFDBE-E4AC-0E42-8734-30119BE4F0DD}" type="sibTrans" cxnId="{B15F6983-475B-A845-93D6-41768DF98AC4}">
      <dgm:prSet/>
      <dgm:spPr/>
      <dgm:t>
        <a:bodyPr/>
        <a:lstStyle/>
        <a:p>
          <a:endParaRPr lang="en-US"/>
        </a:p>
      </dgm:t>
    </dgm:pt>
    <dgm:pt modelId="{73A5BAD6-02F0-7248-8E3E-BEAFC40DE058}">
      <dgm:prSet phldrT="[Text]"/>
      <dgm:spPr/>
      <dgm:t>
        <a:bodyPr/>
        <a:lstStyle/>
        <a:p>
          <a:r>
            <a:rPr lang="en-US" dirty="0" smtClean="0"/>
            <a:t>Sensing </a:t>
          </a:r>
          <a:r>
            <a:rPr lang="en-US" dirty="0" smtClean="0"/>
            <a:t>technologies</a:t>
          </a:r>
          <a:endParaRPr lang="en-US" dirty="0"/>
        </a:p>
      </dgm:t>
    </dgm:pt>
    <dgm:pt modelId="{EB4BB4EB-1FB8-C648-BADA-C4F7C72DB837}" type="parTrans" cxnId="{C9634586-9863-1645-8F22-D79B5550B879}">
      <dgm:prSet/>
      <dgm:spPr/>
      <dgm:t>
        <a:bodyPr/>
        <a:lstStyle/>
        <a:p>
          <a:endParaRPr lang="en-US"/>
        </a:p>
      </dgm:t>
    </dgm:pt>
    <dgm:pt modelId="{BA7F6B2A-6E69-AA41-AB10-B42D53F91B36}" type="sibTrans" cxnId="{C9634586-9863-1645-8F22-D79B5550B879}">
      <dgm:prSet/>
      <dgm:spPr/>
      <dgm:t>
        <a:bodyPr/>
        <a:lstStyle/>
        <a:p>
          <a:endParaRPr lang="en-US"/>
        </a:p>
      </dgm:t>
    </dgm:pt>
    <dgm:pt modelId="{B308C1F2-E7B5-AD43-A339-5947FB908839}">
      <dgm:prSet phldrT="[Text]"/>
      <dgm:spPr/>
      <dgm:t>
        <a:bodyPr/>
        <a:lstStyle/>
        <a:p>
          <a:r>
            <a:rPr lang="en-US" b="0" dirty="0" smtClean="0"/>
            <a:t>Touchscreens</a:t>
          </a:r>
          <a:endParaRPr lang="en-US" b="0" dirty="0"/>
        </a:p>
      </dgm:t>
    </dgm:pt>
    <dgm:pt modelId="{3B957F21-54ED-424D-B9BB-8C75BCC33CD7}" type="parTrans" cxnId="{07F871F7-C1EF-A448-879C-F44C75B3B415}">
      <dgm:prSet/>
      <dgm:spPr/>
      <dgm:t>
        <a:bodyPr/>
        <a:lstStyle/>
        <a:p>
          <a:endParaRPr lang="en-US"/>
        </a:p>
      </dgm:t>
    </dgm:pt>
    <dgm:pt modelId="{3EA88588-6A7D-9E42-8F9A-EB851939CE9F}" type="sibTrans" cxnId="{07F871F7-C1EF-A448-879C-F44C75B3B415}">
      <dgm:prSet/>
      <dgm:spPr/>
      <dgm:t>
        <a:bodyPr/>
        <a:lstStyle/>
        <a:p>
          <a:endParaRPr lang="en-US"/>
        </a:p>
      </dgm:t>
    </dgm:pt>
    <dgm:pt modelId="{21220D78-ADAA-2640-AD5F-BEE47BC87B36}">
      <dgm:prSet/>
      <dgm:spPr/>
      <dgm:t>
        <a:bodyPr/>
        <a:lstStyle/>
        <a:p>
          <a:r>
            <a:rPr lang="en-US" b="0" dirty="0" smtClean="0"/>
            <a:t>RFID</a:t>
          </a:r>
          <a:endParaRPr lang="en-AU" b="0" dirty="0"/>
        </a:p>
      </dgm:t>
    </dgm:pt>
    <dgm:pt modelId="{4DD144E6-4C83-D246-85B5-005DC7E3408D}" type="parTrans" cxnId="{ADF5FF5C-EA9C-084F-8941-51FD31BFD6EF}">
      <dgm:prSet/>
      <dgm:spPr/>
      <dgm:t>
        <a:bodyPr/>
        <a:lstStyle/>
        <a:p>
          <a:endParaRPr lang="en-US"/>
        </a:p>
      </dgm:t>
    </dgm:pt>
    <dgm:pt modelId="{F282F9EE-8E4E-E84D-9743-6F1D2068B6D7}" type="sibTrans" cxnId="{ADF5FF5C-EA9C-084F-8941-51FD31BFD6EF}">
      <dgm:prSet/>
      <dgm:spPr/>
      <dgm:t>
        <a:bodyPr/>
        <a:lstStyle/>
        <a:p>
          <a:endParaRPr lang="en-US"/>
        </a:p>
      </dgm:t>
    </dgm:pt>
    <dgm:pt modelId="{28479D87-14F2-CB4C-8AD0-D814D57200F2}">
      <dgm:prSet/>
      <dgm:spPr/>
      <dgm:t>
        <a:bodyPr/>
        <a:lstStyle/>
        <a:p>
          <a:r>
            <a:rPr lang="en-US" b="0" dirty="0" smtClean="0"/>
            <a:t>NFC</a:t>
          </a:r>
          <a:endParaRPr lang="en-AU" b="0" dirty="0"/>
        </a:p>
      </dgm:t>
    </dgm:pt>
    <dgm:pt modelId="{5866A48E-75AB-6741-9595-F3F0BEB1C76C}" type="parTrans" cxnId="{97ED2504-FB06-2B4E-B138-424625D07ED5}">
      <dgm:prSet/>
      <dgm:spPr/>
      <dgm:t>
        <a:bodyPr/>
        <a:lstStyle/>
        <a:p>
          <a:endParaRPr lang="en-US"/>
        </a:p>
      </dgm:t>
    </dgm:pt>
    <dgm:pt modelId="{141BDB2C-6660-B14F-92C9-3EDBCCFB7AF0}" type="sibTrans" cxnId="{97ED2504-FB06-2B4E-B138-424625D07ED5}">
      <dgm:prSet/>
      <dgm:spPr/>
      <dgm:t>
        <a:bodyPr/>
        <a:lstStyle/>
        <a:p>
          <a:endParaRPr lang="en-US"/>
        </a:p>
      </dgm:t>
    </dgm:pt>
    <dgm:pt modelId="{737B77C5-CD87-D44B-A5E9-7ABD2A6E1E76}">
      <dgm:prSet/>
      <dgm:spPr/>
      <dgm:t>
        <a:bodyPr/>
        <a:lstStyle/>
        <a:p>
          <a:r>
            <a:rPr lang="en-US" b="0" dirty="0" smtClean="0"/>
            <a:t>BLE</a:t>
          </a:r>
          <a:endParaRPr lang="en-AU" b="0" dirty="0"/>
        </a:p>
      </dgm:t>
    </dgm:pt>
    <dgm:pt modelId="{43F5731C-5436-F44D-AF9E-0CDA506D6E39}" type="parTrans" cxnId="{75CB49ED-4554-4445-AFC3-8A83ABB146A7}">
      <dgm:prSet/>
      <dgm:spPr/>
      <dgm:t>
        <a:bodyPr/>
        <a:lstStyle/>
        <a:p>
          <a:endParaRPr lang="en-US"/>
        </a:p>
      </dgm:t>
    </dgm:pt>
    <dgm:pt modelId="{DFB25B30-45BA-D34A-91F1-F8D56FBEBC66}" type="sibTrans" cxnId="{75CB49ED-4554-4445-AFC3-8A83ABB146A7}">
      <dgm:prSet/>
      <dgm:spPr/>
      <dgm:t>
        <a:bodyPr/>
        <a:lstStyle/>
        <a:p>
          <a:endParaRPr lang="en-US"/>
        </a:p>
      </dgm:t>
    </dgm:pt>
    <dgm:pt modelId="{C92B33B2-1D18-964B-A418-892AF3F8E5A9}">
      <dgm:prSet/>
      <dgm:spPr/>
      <dgm:t>
        <a:bodyPr/>
        <a:lstStyle/>
        <a:p>
          <a:r>
            <a:rPr lang="en-US" b="0" dirty="0" smtClean="0"/>
            <a:t>WiFi</a:t>
          </a:r>
          <a:endParaRPr lang="en-AU" b="0" dirty="0"/>
        </a:p>
      </dgm:t>
    </dgm:pt>
    <dgm:pt modelId="{05E9B978-9EAD-4242-8EC1-3DF6AD84C4DD}" type="parTrans" cxnId="{A57556D0-0F73-F34A-BE18-CBF320589A8A}">
      <dgm:prSet/>
      <dgm:spPr/>
      <dgm:t>
        <a:bodyPr/>
        <a:lstStyle/>
        <a:p>
          <a:endParaRPr lang="en-US"/>
        </a:p>
      </dgm:t>
    </dgm:pt>
    <dgm:pt modelId="{A7AA20A3-4B14-AC46-8A8C-85D006F5108A}" type="sibTrans" cxnId="{A57556D0-0F73-F34A-BE18-CBF320589A8A}">
      <dgm:prSet/>
      <dgm:spPr/>
      <dgm:t>
        <a:bodyPr/>
        <a:lstStyle/>
        <a:p>
          <a:endParaRPr lang="en-US"/>
        </a:p>
      </dgm:t>
    </dgm:pt>
    <dgm:pt modelId="{F1886123-D869-714C-86BE-D60E0804B96B}">
      <dgm:prSet/>
      <dgm:spPr/>
      <dgm:t>
        <a:bodyPr/>
        <a:lstStyle/>
        <a:p>
          <a:r>
            <a:rPr lang="en-US" b="0" dirty="0" err="1" smtClean="0"/>
            <a:t>LiFi</a:t>
          </a:r>
          <a:endParaRPr lang="en-AU" b="0" dirty="0"/>
        </a:p>
      </dgm:t>
    </dgm:pt>
    <dgm:pt modelId="{142045F9-DF93-A241-AD34-3213476A2BDE}" type="parTrans" cxnId="{755EDA51-EA4E-264B-8A02-32764CE31276}">
      <dgm:prSet/>
      <dgm:spPr/>
      <dgm:t>
        <a:bodyPr/>
        <a:lstStyle/>
        <a:p>
          <a:endParaRPr lang="en-US"/>
        </a:p>
      </dgm:t>
    </dgm:pt>
    <dgm:pt modelId="{AFC27536-F609-4641-9C12-89929B4BFEEC}" type="sibTrans" cxnId="{755EDA51-EA4E-264B-8A02-32764CE31276}">
      <dgm:prSet/>
      <dgm:spPr/>
      <dgm:t>
        <a:bodyPr/>
        <a:lstStyle/>
        <a:p>
          <a:endParaRPr lang="en-US"/>
        </a:p>
      </dgm:t>
    </dgm:pt>
    <dgm:pt modelId="{F2C4481B-22AC-C444-AF15-52D5D65C6A2A}">
      <dgm:prSet/>
      <dgm:spPr/>
      <dgm:t>
        <a:bodyPr/>
        <a:lstStyle/>
        <a:p>
          <a:r>
            <a:rPr lang="en-US" b="0" dirty="0" smtClean="0"/>
            <a:t>Cellular </a:t>
          </a:r>
          <a:r>
            <a:rPr lang="en-US" b="0" dirty="0" smtClean="0"/>
            <a:t>network</a:t>
          </a:r>
          <a:endParaRPr lang="en-AU" b="0" dirty="0"/>
        </a:p>
      </dgm:t>
    </dgm:pt>
    <dgm:pt modelId="{89D83209-15E5-0A46-B312-67340B4B9BE1}" type="parTrans" cxnId="{FC8CD89A-30AA-CE4F-A024-02AF4B64D172}">
      <dgm:prSet/>
      <dgm:spPr/>
      <dgm:t>
        <a:bodyPr/>
        <a:lstStyle/>
        <a:p>
          <a:endParaRPr lang="en-US"/>
        </a:p>
      </dgm:t>
    </dgm:pt>
    <dgm:pt modelId="{6E0FFB5B-200C-264C-8C63-0DCBA1D0E318}" type="sibTrans" cxnId="{FC8CD89A-30AA-CE4F-A024-02AF4B64D172}">
      <dgm:prSet/>
      <dgm:spPr/>
      <dgm:t>
        <a:bodyPr/>
        <a:lstStyle/>
        <a:p>
          <a:endParaRPr lang="en-US"/>
        </a:p>
      </dgm:t>
    </dgm:pt>
    <dgm:pt modelId="{90904C62-B525-2E47-8503-D50DBAA65377}">
      <dgm:prSet/>
      <dgm:spPr/>
      <dgm:t>
        <a:bodyPr/>
        <a:lstStyle/>
        <a:p>
          <a:r>
            <a:rPr lang="en-US" b="0" dirty="0" smtClean="0"/>
            <a:t>GPS</a:t>
          </a:r>
          <a:endParaRPr lang="en-AU" b="0" dirty="0"/>
        </a:p>
      </dgm:t>
    </dgm:pt>
    <dgm:pt modelId="{C9127A39-D970-0249-848E-8AB1CDFE74D7}" type="parTrans" cxnId="{C531E157-ABB3-E041-8506-B6445BC01FD5}">
      <dgm:prSet/>
      <dgm:spPr/>
      <dgm:t>
        <a:bodyPr/>
        <a:lstStyle/>
        <a:p>
          <a:endParaRPr lang="en-US"/>
        </a:p>
      </dgm:t>
    </dgm:pt>
    <dgm:pt modelId="{02A98675-8EB1-4848-B91C-3028521B1990}" type="sibTrans" cxnId="{C531E157-ABB3-E041-8506-B6445BC01FD5}">
      <dgm:prSet/>
      <dgm:spPr/>
      <dgm:t>
        <a:bodyPr/>
        <a:lstStyle/>
        <a:p>
          <a:endParaRPr lang="en-US"/>
        </a:p>
      </dgm:t>
    </dgm:pt>
    <dgm:pt modelId="{EE1AC243-7E1B-1541-BEA9-3E7BB3328F94}">
      <dgm:prSet/>
      <dgm:spPr/>
      <dgm:t>
        <a:bodyPr/>
        <a:lstStyle/>
        <a:p>
          <a:r>
            <a:rPr lang="en-US" b="0" dirty="0" smtClean="0"/>
            <a:t>Gyroscopes </a:t>
          </a:r>
          <a:endParaRPr lang="en-AU" b="0" dirty="0"/>
        </a:p>
      </dgm:t>
    </dgm:pt>
    <dgm:pt modelId="{8869DAD7-FC6F-6E42-936F-A67C8A986AB7}" type="parTrans" cxnId="{93E08DED-30B3-7D44-9E0E-8090B6AC48A7}">
      <dgm:prSet/>
      <dgm:spPr/>
      <dgm:t>
        <a:bodyPr/>
        <a:lstStyle/>
        <a:p>
          <a:endParaRPr lang="en-US"/>
        </a:p>
      </dgm:t>
    </dgm:pt>
    <dgm:pt modelId="{35AD5A00-CAEB-2B4C-9089-AB5957580384}" type="sibTrans" cxnId="{93E08DED-30B3-7D44-9E0E-8090B6AC48A7}">
      <dgm:prSet/>
      <dgm:spPr/>
      <dgm:t>
        <a:bodyPr/>
        <a:lstStyle/>
        <a:p>
          <a:endParaRPr lang="en-US"/>
        </a:p>
      </dgm:t>
    </dgm:pt>
    <dgm:pt modelId="{F3B79E19-F847-6042-B9BA-85622073281A}">
      <dgm:prSet/>
      <dgm:spPr/>
      <dgm:t>
        <a:bodyPr/>
        <a:lstStyle/>
        <a:p>
          <a:r>
            <a:rPr lang="en-US" b="0" dirty="0" smtClean="0"/>
            <a:t>Digital cameras</a:t>
          </a:r>
          <a:endParaRPr lang="en-AU" b="0" dirty="0"/>
        </a:p>
      </dgm:t>
    </dgm:pt>
    <dgm:pt modelId="{C5AB3A1E-0301-534D-BB6F-699735C31248}" type="parTrans" cxnId="{3BE20ACA-8848-9448-94C5-70F3001A5C10}">
      <dgm:prSet/>
      <dgm:spPr/>
      <dgm:t>
        <a:bodyPr/>
        <a:lstStyle/>
        <a:p>
          <a:endParaRPr lang="en-US"/>
        </a:p>
      </dgm:t>
    </dgm:pt>
    <dgm:pt modelId="{684409EE-4F09-8A41-806F-7FA12299BAC8}" type="sibTrans" cxnId="{3BE20ACA-8848-9448-94C5-70F3001A5C10}">
      <dgm:prSet/>
      <dgm:spPr/>
      <dgm:t>
        <a:bodyPr/>
        <a:lstStyle/>
        <a:p>
          <a:endParaRPr lang="en-US"/>
        </a:p>
      </dgm:t>
    </dgm:pt>
    <dgm:pt modelId="{63F4220F-2A06-DA42-BD6C-F0FE5B3C520B}">
      <dgm:prSet/>
      <dgm:spPr/>
      <dgm:t>
        <a:bodyPr/>
        <a:lstStyle/>
        <a:p>
          <a:r>
            <a:rPr lang="en-US" b="0" dirty="0" smtClean="0"/>
            <a:t>Ambient light sensors</a:t>
          </a:r>
          <a:endParaRPr lang="en-AU" b="0" dirty="0"/>
        </a:p>
      </dgm:t>
    </dgm:pt>
    <dgm:pt modelId="{DEECCEAB-62A6-F149-9C58-F4DA090757BF}" type="parTrans" cxnId="{7E34DD9B-0663-0744-8C90-596AB489B431}">
      <dgm:prSet/>
      <dgm:spPr/>
      <dgm:t>
        <a:bodyPr/>
        <a:lstStyle/>
        <a:p>
          <a:endParaRPr lang="en-US"/>
        </a:p>
      </dgm:t>
    </dgm:pt>
    <dgm:pt modelId="{28CC8EE6-1001-FF49-82DB-8F26A5850711}" type="sibTrans" cxnId="{7E34DD9B-0663-0744-8C90-596AB489B431}">
      <dgm:prSet/>
      <dgm:spPr/>
      <dgm:t>
        <a:bodyPr/>
        <a:lstStyle/>
        <a:p>
          <a:endParaRPr lang="en-US"/>
        </a:p>
      </dgm:t>
    </dgm:pt>
    <dgm:pt modelId="{ECD8B2AF-033E-004E-B2D9-0C25706C0B58}">
      <dgm:prSet/>
      <dgm:spPr/>
      <dgm:t>
        <a:bodyPr/>
        <a:lstStyle/>
        <a:p>
          <a:r>
            <a:rPr lang="en-US" b="0" dirty="0" smtClean="0"/>
            <a:t>Temperature &amp; humidity</a:t>
          </a:r>
          <a:endParaRPr lang="en-AU" b="0" dirty="0"/>
        </a:p>
      </dgm:t>
    </dgm:pt>
    <dgm:pt modelId="{50F3056C-FF35-924F-A763-235222F9EAD5}" type="parTrans" cxnId="{F18CA929-CFE3-554A-9A12-F095B40BC508}">
      <dgm:prSet/>
      <dgm:spPr/>
      <dgm:t>
        <a:bodyPr/>
        <a:lstStyle/>
        <a:p>
          <a:endParaRPr lang="en-US"/>
        </a:p>
      </dgm:t>
    </dgm:pt>
    <dgm:pt modelId="{46D0CEA4-489F-D542-8FE1-07BFA6D2D4F1}" type="sibTrans" cxnId="{F18CA929-CFE3-554A-9A12-F095B40BC508}">
      <dgm:prSet/>
      <dgm:spPr/>
      <dgm:t>
        <a:bodyPr/>
        <a:lstStyle/>
        <a:p>
          <a:endParaRPr lang="en-US"/>
        </a:p>
      </dgm:t>
    </dgm:pt>
    <dgm:pt modelId="{B62AD549-EC85-8648-84E6-3D983C3623B4}">
      <dgm:prSet/>
      <dgm:spPr/>
      <dgm:t>
        <a:bodyPr/>
        <a:lstStyle/>
        <a:p>
          <a:r>
            <a:rPr lang="en-US" b="0" dirty="0" smtClean="0"/>
            <a:t>Microphones</a:t>
          </a:r>
          <a:endParaRPr lang="en-AU" b="0" dirty="0"/>
        </a:p>
      </dgm:t>
    </dgm:pt>
    <dgm:pt modelId="{BC24F44C-3B55-6847-8296-AF29FEC639BF}" type="parTrans" cxnId="{16530803-62C5-D549-B596-596CA0878ABC}">
      <dgm:prSet/>
      <dgm:spPr/>
      <dgm:t>
        <a:bodyPr/>
        <a:lstStyle/>
        <a:p>
          <a:endParaRPr lang="en-US"/>
        </a:p>
      </dgm:t>
    </dgm:pt>
    <dgm:pt modelId="{B956D507-6D27-654C-A082-3A5B07E1B3B3}" type="sibTrans" cxnId="{16530803-62C5-D549-B596-596CA0878ABC}">
      <dgm:prSet/>
      <dgm:spPr/>
      <dgm:t>
        <a:bodyPr/>
        <a:lstStyle/>
        <a:p>
          <a:endParaRPr lang="en-US"/>
        </a:p>
      </dgm:t>
    </dgm:pt>
    <dgm:pt modelId="{81690A30-C34F-3443-B806-9C98D2C9037D}">
      <dgm:prSet/>
      <dgm:spPr/>
      <dgm:t>
        <a:bodyPr/>
        <a:lstStyle/>
        <a:p>
          <a:r>
            <a:rPr lang="en-US" b="0" dirty="0" smtClean="0"/>
            <a:t>Magnetometers</a:t>
          </a:r>
          <a:endParaRPr lang="en-AU" b="0" dirty="0"/>
        </a:p>
      </dgm:t>
    </dgm:pt>
    <dgm:pt modelId="{A5CE4965-3FE9-5548-9084-85968CDDB91B}" type="parTrans" cxnId="{14377BCC-AC34-6442-B063-3676A5940102}">
      <dgm:prSet/>
      <dgm:spPr/>
      <dgm:t>
        <a:bodyPr/>
        <a:lstStyle/>
        <a:p>
          <a:endParaRPr lang="en-US"/>
        </a:p>
      </dgm:t>
    </dgm:pt>
    <dgm:pt modelId="{1EA81745-E2E3-BC45-AC70-ED62201F38D3}" type="sibTrans" cxnId="{14377BCC-AC34-6442-B063-3676A5940102}">
      <dgm:prSet/>
      <dgm:spPr/>
      <dgm:t>
        <a:bodyPr/>
        <a:lstStyle/>
        <a:p>
          <a:endParaRPr lang="en-US"/>
        </a:p>
      </dgm:t>
    </dgm:pt>
    <dgm:pt modelId="{AC7227C7-9C6A-1445-84AA-039F65957ECC}">
      <dgm:prSet/>
      <dgm:spPr/>
      <dgm:t>
        <a:bodyPr/>
        <a:lstStyle/>
        <a:p>
          <a:r>
            <a:rPr lang="en-US" b="0" dirty="0" smtClean="0"/>
            <a:t>Accelerometers</a:t>
          </a:r>
          <a:endParaRPr lang="en-AU" b="0" dirty="0"/>
        </a:p>
      </dgm:t>
    </dgm:pt>
    <dgm:pt modelId="{0BB75089-0E98-7048-84D6-47E2EADCC9AA}" type="parTrans" cxnId="{0AFC2427-6C06-AB41-A0C7-6736635EC667}">
      <dgm:prSet/>
      <dgm:spPr/>
      <dgm:t>
        <a:bodyPr/>
        <a:lstStyle/>
        <a:p>
          <a:endParaRPr lang="en-US"/>
        </a:p>
      </dgm:t>
    </dgm:pt>
    <dgm:pt modelId="{91359F65-A97D-E64D-A690-F407801C8ABF}" type="sibTrans" cxnId="{0AFC2427-6C06-AB41-A0C7-6736635EC667}">
      <dgm:prSet/>
      <dgm:spPr/>
      <dgm:t>
        <a:bodyPr/>
        <a:lstStyle/>
        <a:p>
          <a:endParaRPr lang="en-US"/>
        </a:p>
      </dgm:t>
    </dgm:pt>
    <dgm:pt modelId="{B3ED88B6-BB36-D943-B89E-AFA99FE8832C}">
      <dgm:prSet/>
      <dgm:spPr/>
      <dgm:t>
        <a:bodyPr/>
        <a:lstStyle/>
        <a:p>
          <a:r>
            <a:rPr lang="en-US" b="0" dirty="0" smtClean="0"/>
            <a:t>Pressure sensors</a:t>
          </a:r>
          <a:endParaRPr lang="en-AU" b="0" dirty="0"/>
        </a:p>
      </dgm:t>
    </dgm:pt>
    <dgm:pt modelId="{FA8C4778-7E18-C24E-91BB-95981A62BAE5}" type="parTrans" cxnId="{317881C4-A57E-1944-B8B7-2EC240257050}">
      <dgm:prSet/>
      <dgm:spPr/>
      <dgm:t>
        <a:bodyPr/>
        <a:lstStyle/>
        <a:p>
          <a:endParaRPr lang="en-US"/>
        </a:p>
      </dgm:t>
    </dgm:pt>
    <dgm:pt modelId="{A43D9808-7B8A-B643-8548-4D39D6CD3773}" type="sibTrans" cxnId="{317881C4-A57E-1944-B8B7-2EC240257050}">
      <dgm:prSet/>
      <dgm:spPr/>
      <dgm:t>
        <a:bodyPr/>
        <a:lstStyle/>
        <a:p>
          <a:endParaRPr lang="en-US"/>
        </a:p>
      </dgm:t>
    </dgm:pt>
    <dgm:pt modelId="{1729FD99-9D63-BE44-85BD-5DD333B30D99}" type="pres">
      <dgm:prSet presAssocID="{CFBD76CF-E642-D04A-A2EE-6020C82495A9}" presName="Name0" presStyleCnt="0">
        <dgm:presLayoutVars>
          <dgm:dir val="rev"/>
          <dgm:animLvl val="lvl"/>
          <dgm:resizeHandles val="exact"/>
        </dgm:presLayoutVars>
      </dgm:prSet>
      <dgm:spPr/>
      <dgm:t>
        <a:bodyPr/>
        <a:lstStyle/>
        <a:p>
          <a:endParaRPr lang="en-GB"/>
        </a:p>
      </dgm:t>
    </dgm:pt>
    <dgm:pt modelId="{92FD37A8-BD1D-774A-A96F-F2203425D13A}" type="pres">
      <dgm:prSet presAssocID="{9E12C78A-B58C-F74F-95A1-91E6DDBE88AF}" presName="composite" presStyleCnt="0"/>
      <dgm:spPr/>
    </dgm:pt>
    <dgm:pt modelId="{0032EEF7-DBFB-AF43-9454-415C2EB77A4B}" type="pres">
      <dgm:prSet presAssocID="{9E12C78A-B58C-F74F-95A1-91E6DDBE88AF}" presName="parTx" presStyleLbl="alignNode1" presStyleIdx="0" presStyleCnt="2">
        <dgm:presLayoutVars>
          <dgm:chMax val="0"/>
          <dgm:chPref val="0"/>
          <dgm:bulletEnabled val="1"/>
        </dgm:presLayoutVars>
      </dgm:prSet>
      <dgm:spPr/>
      <dgm:t>
        <a:bodyPr/>
        <a:lstStyle/>
        <a:p>
          <a:endParaRPr lang="en-GB"/>
        </a:p>
      </dgm:t>
    </dgm:pt>
    <dgm:pt modelId="{90DE591F-4FB7-5D43-AA57-966498D44294}" type="pres">
      <dgm:prSet presAssocID="{9E12C78A-B58C-F74F-95A1-91E6DDBE88AF}" presName="desTx" presStyleLbl="alignAccFollowNode1" presStyleIdx="0" presStyleCnt="2">
        <dgm:presLayoutVars>
          <dgm:bulletEnabled val="1"/>
        </dgm:presLayoutVars>
      </dgm:prSet>
      <dgm:spPr/>
      <dgm:t>
        <a:bodyPr/>
        <a:lstStyle/>
        <a:p>
          <a:endParaRPr lang="en-GB"/>
        </a:p>
      </dgm:t>
    </dgm:pt>
    <dgm:pt modelId="{4E0642AC-F692-4F41-8E42-24FC4AD810A0}" type="pres">
      <dgm:prSet presAssocID="{86DFFDBE-E4AC-0E42-8734-30119BE4F0DD}" presName="space" presStyleCnt="0"/>
      <dgm:spPr/>
    </dgm:pt>
    <dgm:pt modelId="{18CF450F-8FF0-344C-8A97-6DBCFE832070}" type="pres">
      <dgm:prSet presAssocID="{73A5BAD6-02F0-7248-8E3E-BEAFC40DE058}" presName="composite" presStyleCnt="0"/>
      <dgm:spPr/>
    </dgm:pt>
    <dgm:pt modelId="{DEBC7EFA-6078-AD4D-8220-7C37A1575357}" type="pres">
      <dgm:prSet presAssocID="{73A5BAD6-02F0-7248-8E3E-BEAFC40DE058}" presName="parTx" presStyleLbl="alignNode1" presStyleIdx="1" presStyleCnt="2">
        <dgm:presLayoutVars>
          <dgm:chMax val="0"/>
          <dgm:chPref val="0"/>
          <dgm:bulletEnabled val="1"/>
        </dgm:presLayoutVars>
      </dgm:prSet>
      <dgm:spPr/>
      <dgm:t>
        <a:bodyPr/>
        <a:lstStyle/>
        <a:p>
          <a:endParaRPr lang="en-GB"/>
        </a:p>
      </dgm:t>
    </dgm:pt>
    <dgm:pt modelId="{18995108-19B9-0C4D-88D3-369820711ABA}" type="pres">
      <dgm:prSet presAssocID="{73A5BAD6-02F0-7248-8E3E-BEAFC40DE058}" presName="desTx" presStyleLbl="alignAccFollowNode1" presStyleIdx="1" presStyleCnt="2">
        <dgm:presLayoutVars>
          <dgm:bulletEnabled val="1"/>
        </dgm:presLayoutVars>
      </dgm:prSet>
      <dgm:spPr/>
      <dgm:t>
        <a:bodyPr/>
        <a:lstStyle/>
        <a:p>
          <a:endParaRPr lang="en-US"/>
        </a:p>
      </dgm:t>
    </dgm:pt>
  </dgm:ptLst>
  <dgm:cxnLst>
    <dgm:cxn modelId="{3FA9306E-69FE-754B-A0AC-80359965CF9D}" type="presOf" srcId="{90904C62-B525-2E47-8503-D50DBAA65377}" destId="{90DE591F-4FB7-5D43-AA57-966498D44294}" srcOrd="0" destOrd="6" presId="urn:microsoft.com/office/officeart/2005/8/layout/hList1"/>
    <dgm:cxn modelId="{C9634586-9863-1645-8F22-D79B5550B879}" srcId="{CFBD76CF-E642-D04A-A2EE-6020C82495A9}" destId="{73A5BAD6-02F0-7248-8E3E-BEAFC40DE058}" srcOrd="1" destOrd="0" parTransId="{EB4BB4EB-1FB8-C648-BADA-C4F7C72DB837}" sibTransId="{BA7F6B2A-6E69-AA41-AB10-B42D53F91B36}"/>
    <dgm:cxn modelId="{EA9A06C1-EC9C-3940-83F8-C8E2592E7D07}" type="presOf" srcId="{B308C1F2-E7B5-AD43-A339-5947FB908839}" destId="{18995108-19B9-0C4D-88D3-369820711ABA}" srcOrd="0" destOrd="0" presId="urn:microsoft.com/office/officeart/2005/8/layout/hList1"/>
    <dgm:cxn modelId="{317881C4-A57E-1944-B8B7-2EC240257050}" srcId="{73A5BAD6-02F0-7248-8E3E-BEAFC40DE058}" destId="{B3ED88B6-BB36-D943-B89E-AFA99FE8832C}" srcOrd="7" destOrd="0" parTransId="{FA8C4778-7E18-C24E-91BB-95981A62BAE5}" sibTransId="{A43D9808-7B8A-B643-8548-4D39D6CD3773}"/>
    <dgm:cxn modelId="{97ED2504-FB06-2B4E-B138-424625D07ED5}" srcId="{9E12C78A-B58C-F74F-95A1-91E6DDBE88AF}" destId="{28479D87-14F2-CB4C-8AD0-D814D57200F2}" srcOrd="1" destOrd="0" parTransId="{5866A48E-75AB-6741-9595-F3F0BEB1C76C}" sibTransId="{141BDB2C-6660-B14F-92C9-3EDBCCFB7AF0}"/>
    <dgm:cxn modelId="{F18CA929-CFE3-554A-9A12-F095B40BC508}" srcId="{73A5BAD6-02F0-7248-8E3E-BEAFC40DE058}" destId="{ECD8B2AF-033E-004E-B2D9-0C25706C0B58}" srcOrd="6" destOrd="0" parTransId="{50F3056C-FF35-924F-A763-235222F9EAD5}" sibTransId="{46D0CEA4-489F-D542-8FE1-07BFA6D2D4F1}"/>
    <dgm:cxn modelId="{C531E157-ABB3-E041-8506-B6445BC01FD5}" srcId="{9E12C78A-B58C-F74F-95A1-91E6DDBE88AF}" destId="{90904C62-B525-2E47-8503-D50DBAA65377}" srcOrd="6" destOrd="0" parTransId="{C9127A39-D970-0249-848E-8AB1CDFE74D7}" sibTransId="{02A98675-8EB1-4848-B91C-3028521B1990}"/>
    <dgm:cxn modelId="{3BE20ACA-8848-9448-94C5-70F3001A5C10}" srcId="{73A5BAD6-02F0-7248-8E3E-BEAFC40DE058}" destId="{F3B79E19-F847-6042-B9BA-85622073281A}" srcOrd="4" destOrd="0" parTransId="{C5AB3A1E-0301-534D-BB6F-699735C31248}" sibTransId="{684409EE-4F09-8A41-806F-7FA12299BAC8}"/>
    <dgm:cxn modelId="{755EDA51-EA4E-264B-8A02-32764CE31276}" srcId="{9E12C78A-B58C-F74F-95A1-91E6DDBE88AF}" destId="{F1886123-D869-714C-86BE-D60E0804B96B}" srcOrd="4" destOrd="0" parTransId="{142045F9-DF93-A241-AD34-3213476A2BDE}" sibTransId="{AFC27536-F609-4641-9C12-89929B4BFEEC}"/>
    <dgm:cxn modelId="{07F871F7-C1EF-A448-879C-F44C75B3B415}" srcId="{73A5BAD6-02F0-7248-8E3E-BEAFC40DE058}" destId="{B308C1F2-E7B5-AD43-A339-5947FB908839}" srcOrd="0" destOrd="0" parTransId="{3B957F21-54ED-424D-B9BB-8C75BCC33CD7}" sibTransId="{3EA88588-6A7D-9E42-8F9A-EB851939CE9F}"/>
    <dgm:cxn modelId="{C1B3ED2D-632F-E64B-854B-23D0929456F6}" type="presOf" srcId="{63F4220F-2A06-DA42-BD6C-F0FE5B3C520B}" destId="{18995108-19B9-0C4D-88D3-369820711ABA}" srcOrd="0" destOrd="5" presId="urn:microsoft.com/office/officeart/2005/8/layout/hList1"/>
    <dgm:cxn modelId="{16530803-62C5-D549-B596-596CA0878ABC}" srcId="{73A5BAD6-02F0-7248-8E3E-BEAFC40DE058}" destId="{B62AD549-EC85-8648-84E6-3D983C3623B4}" srcOrd="8" destOrd="0" parTransId="{BC24F44C-3B55-6847-8296-AF29FEC639BF}" sibTransId="{B956D507-6D27-654C-A082-3A5B07E1B3B3}"/>
    <dgm:cxn modelId="{ADF5FF5C-EA9C-084F-8941-51FD31BFD6EF}" srcId="{9E12C78A-B58C-F74F-95A1-91E6DDBE88AF}" destId="{21220D78-ADAA-2640-AD5F-BEE47BC87B36}" srcOrd="0" destOrd="0" parTransId="{4DD144E6-4C83-D246-85B5-005DC7E3408D}" sibTransId="{F282F9EE-8E4E-E84D-9743-6F1D2068B6D7}"/>
    <dgm:cxn modelId="{4BABD6DF-308C-2D4F-B80A-F164D32A7B52}" type="presOf" srcId="{F1886123-D869-714C-86BE-D60E0804B96B}" destId="{90DE591F-4FB7-5D43-AA57-966498D44294}" srcOrd="0" destOrd="4" presId="urn:microsoft.com/office/officeart/2005/8/layout/hList1"/>
    <dgm:cxn modelId="{7E34DD9B-0663-0744-8C90-596AB489B431}" srcId="{73A5BAD6-02F0-7248-8E3E-BEAFC40DE058}" destId="{63F4220F-2A06-DA42-BD6C-F0FE5B3C520B}" srcOrd="5" destOrd="0" parTransId="{DEECCEAB-62A6-F149-9C58-F4DA090757BF}" sibTransId="{28CC8EE6-1001-FF49-82DB-8F26A5850711}"/>
    <dgm:cxn modelId="{FC011A65-19F5-694F-ADAC-2B5006464817}" type="presOf" srcId="{B3ED88B6-BB36-D943-B89E-AFA99FE8832C}" destId="{18995108-19B9-0C4D-88D3-369820711ABA}" srcOrd="0" destOrd="7" presId="urn:microsoft.com/office/officeart/2005/8/layout/hList1"/>
    <dgm:cxn modelId="{9214800B-A692-F54D-9C25-E3E2EAD62D2D}" type="presOf" srcId="{81690A30-C34F-3443-B806-9C98D2C9037D}" destId="{18995108-19B9-0C4D-88D3-369820711ABA}" srcOrd="0" destOrd="2" presId="urn:microsoft.com/office/officeart/2005/8/layout/hList1"/>
    <dgm:cxn modelId="{75CB49ED-4554-4445-AFC3-8A83ABB146A7}" srcId="{9E12C78A-B58C-F74F-95A1-91E6DDBE88AF}" destId="{737B77C5-CD87-D44B-A5E9-7ABD2A6E1E76}" srcOrd="2" destOrd="0" parTransId="{43F5731C-5436-F44D-AF9E-0CDA506D6E39}" sibTransId="{DFB25B30-45BA-D34A-91F1-F8D56FBEBC66}"/>
    <dgm:cxn modelId="{93E08DED-30B3-7D44-9E0E-8090B6AC48A7}" srcId="{73A5BAD6-02F0-7248-8E3E-BEAFC40DE058}" destId="{EE1AC243-7E1B-1541-BEA9-3E7BB3328F94}" srcOrd="1" destOrd="0" parTransId="{8869DAD7-FC6F-6E42-936F-A67C8A986AB7}" sibTransId="{35AD5A00-CAEB-2B4C-9089-AB5957580384}"/>
    <dgm:cxn modelId="{7978DA58-3C10-EA40-806D-743B218B178C}" type="presOf" srcId="{F2C4481B-22AC-C444-AF15-52D5D65C6A2A}" destId="{90DE591F-4FB7-5D43-AA57-966498D44294}" srcOrd="0" destOrd="5" presId="urn:microsoft.com/office/officeart/2005/8/layout/hList1"/>
    <dgm:cxn modelId="{7356228A-B9BC-3D44-A6BF-D1F4D62E0611}" type="presOf" srcId="{B62AD549-EC85-8648-84E6-3D983C3623B4}" destId="{18995108-19B9-0C4D-88D3-369820711ABA}" srcOrd="0" destOrd="8" presId="urn:microsoft.com/office/officeart/2005/8/layout/hList1"/>
    <dgm:cxn modelId="{FBBB8D2F-6577-BD47-AA18-0E9FD73FDD6B}" type="presOf" srcId="{21220D78-ADAA-2640-AD5F-BEE47BC87B36}" destId="{90DE591F-4FB7-5D43-AA57-966498D44294}" srcOrd="0" destOrd="0" presId="urn:microsoft.com/office/officeart/2005/8/layout/hList1"/>
    <dgm:cxn modelId="{73B75BE1-D6EC-F04D-BCFC-095A057623C2}" type="presOf" srcId="{F3B79E19-F847-6042-B9BA-85622073281A}" destId="{18995108-19B9-0C4D-88D3-369820711ABA}" srcOrd="0" destOrd="4" presId="urn:microsoft.com/office/officeart/2005/8/layout/hList1"/>
    <dgm:cxn modelId="{3D176818-3EA5-C041-A029-AFA7FA2D9DC1}" type="presOf" srcId="{EE1AC243-7E1B-1541-BEA9-3E7BB3328F94}" destId="{18995108-19B9-0C4D-88D3-369820711ABA}" srcOrd="0" destOrd="1" presId="urn:microsoft.com/office/officeart/2005/8/layout/hList1"/>
    <dgm:cxn modelId="{CB0F333F-D94D-2E4A-9B6D-40E554484F60}" type="presOf" srcId="{CFBD76CF-E642-D04A-A2EE-6020C82495A9}" destId="{1729FD99-9D63-BE44-85BD-5DD333B30D99}" srcOrd="0" destOrd="0" presId="urn:microsoft.com/office/officeart/2005/8/layout/hList1"/>
    <dgm:cxn modelId="{B15F6983-475B-A845-93D6-41768DF98AC4}" srcId="{CFBD76CF-E642-D04A-A2EE-6020C82495A9}" destId="{9E12C78A-B58C-F74F-95A1-91E6DDBE88AF}" srcOrd="0" destOrd="0" parTransId="{62AB7477-632A-D14C-A7B1-0C2C3C8B195F}" sibTransId="{86DFFDBE-E4AC-0E42-8734-30119BE4F0DD}"/>
    <dgm:cxn modelId="{B95E487E-6D7D-0B42-AD30-5FA61E72A209}" type="presOf" srcId="{AC7227C7-9C6A-1445-84AA-039F65957ECC}" destId="{18995108-19B9-0C4D-88D3-369820711ABA}" srcOrd="0" destOrd="3" presId="urn:microsoft.com/office/officeart/2005/8/layout/hList1"/>
    <dgm:cxn modelId="{53D461B5-ECEC-724C-918D-8E67752471F5}" type="presOf" srcId="{73A5BAD6-02F0-7248-8E3E-BEAFC40DE058}" destId="{DEBC7EFA-6078-AD4D-8220-7C37A1575357}" srcOrd="0" destOrd="0" presId="urn:microsoft.com/office/officeart/2005/8/layout/hList1"/>
    <dgm:cxn modelId="{73F2F1B4-5C84-A543-8E66-FDA69BC3D5B2}" type="presOf" srcId="{ECD8B2AF-033E-004E-B2D9-0C25706C0B58}" destId="{18995108-19B9-0C4D-88D3-369820711ABA}" srcOrd="0" destOrd="6" presId="urn:microsoft.com/office/officeart/2005/8/layout/hList1"/>
    <dgm:cxn modelId="{A57556D0-0F73-F34A-BE18-CBF320589A8A}" srcId="{9E12C78A-B58C-F74F-95A1-91E6DDBE88AF}" destId="{C92B33B2-1D18-964B-A418-892AF3F8E5A9}" srcOrd="3" destOrd="0" parTransId="{05E9B978-9EAD-4242-8EC1-3DF6AD84C4DD}" sibTransId="{A7AA20A3-4B14-AC46-8A8C-85D006F5108A}"/>
    <dgm:cxn modelId="{BC6F661B-C910-7B43-918F-836C1874AD84}" type="presOf" srcId="{28479D87-14F2-CB4C-8AD0-D814D57200F2}" destId="{90DE591F-4FB7-5D43-AA57-966498D44294}" srcOrd="0" destOrd="1" presId="urn:microsoft.com/office/officeart/2005/8/layout/hList1"/>
    <dgm:cxn modelId="{13D9CA06-38D3-154E-B06A-A2D0FBD7237E}" type="presOf" srcId="{737B77C5-CD87-D44B-A5E9-7ABD2A6E1E76}" destId="{90DE591F-4FB7-5D43-AA57-966498D44294}" srcOrd="0" destOrd="2" presId="urn:microsoft.com/office/officeart/2005/8/layout/hList1"/>
    <dgm:cxn modelId="{033F4DF0-4ECD-A243-B11E-27C307828CDE}" type="presOf" srcId="{9E12C78A-B58C-F74F-95A1-91E6DDBE88AF}" destId="{0032EEF7-DBFB-AF43-9454-415C2EB77A4B}" srcOrd="0" destOrd="0" presId="urn:microsoft.com/office/officeart/2005/8/layout/hList1"/>
    <dgm:cxn modelId="{0AFC2427-6C06-AB41-A0C7-6736635EC667}" srcId="{73A5BAD6-02F0-7248-8E3E-BEAFC40DE058}" destId="{AC7227C7-9C6A-1445-84AA-039F65957ECC}" srcOrd="3" destOrd="0" parTransId="{0BB75089-0E98-7048-84D6-47E2EADCC9AA}" sibTransId="{91359F65-A97D-E64D-A690-F407801C8ABF}"/>
    <dgm:cxn modelId="{0622AC16-3FD3-2449-9149-F6D5DAF1B687}" type="presOf" srcId="{C92B33B2-1D18-964B-A418-892AF3F8E5A9}" destId="{90DE591F-4FB7-5D43-AA57-966498D44294}" srcOrd="0" destOrd="3" presId="urn:microsoft.com/office/officeart/2005/8/layout/hList1"/>
    <dgm:cxn modelId="{14377BCC-AC34-6442-B063-3676A5940102}" srcId="{73A5BAD6-02F0-7248-8E3E-BEAFC40DE058}" destId="{81690A30-C34F-3443-B806-9C98D2C9037D}" srcOrd="2" destOrd="0" parTransId="{A5CE4965-3FE9-5548-9084-85968CDDB91B}" sibTransId="{1EA81745-E2E3-BC45-AC70-ED62201F38D3}"/>
    <dgm:cxn modelId="{FC8CD89A-30AA-CE4F-A024-02AF4B64D172}" srcId="{9E12C78A-B58C-F74F-95A1-91E6DDBE88AF}" destId="{F2C4481B-22AC-C444-AF15-52D5D65C6A2A}" srcOrd="5" destOrd="0" parTransId="{89D83209-15E5-0A46-B312-67340B4B9BE1}" sibTransId="{6E0FFB5B-200C-264C-8C63-0DCBA1D0E318}"/>
    <dgm:cxn modelId="{183271DA-660B-5341-A263-F6F85CD93509}" type="presParOf" srcId="{1729FD99-9D63-BE44-85BD-5DD333B30D99}" destId="{92FD37A8-BD1D-774A-A96F-F2203425D13A}" srcOrd="0" destOrd="0" presId="urn:microsoft.com/office/officeart/2005/8/layout/hList1"/>
    <dgm:cxn modelId="{661CE26A-17FD-4E4E-8771-0E69E87C3BA9}" type="presParOf" srcId="{92FD37A8-BD1D-774A-A96F-F2203425D13A}" destId="{0032EEF7-DBFB-AF43-9454-415C2EB77A4B}" srcOrd="0" destOrd="0" presId="urn:microsoft.com/office/officeart/2005/8/layout/hList1"/>
    <dgm:cxn modelId="{358597FE-AB47-E343-8AD7-546F6564921A}" type="presParOf" srcId="{92FD37A8-BD1D-774A-A96F-F2203425D13A}" destId="{90DE591F-4FB7-5D43-AA57-966498D44294}" srcOrd="1" destOrd="0" presId="urn:microsoft.com/office/officeart/2005/8/layout/hList1"/>
    <dgm:cxn modelId="{16DFA44D-F603-6246-BEA4-EDC263136224}" type="presParOf" srcId="{1729FD99-9D63-BE44-85BD-5DD333B30D99}" destId="{4E0642AC-F692-4F41-8E42-24FC4AD810A0}" srcOrd="1" destOrd="0" presId="urn:microsoft.com/office/officeart/2005/8/layout/hList1"/>
    <dgm:cxn modelId="{F302C18F-FC16-1749-B5AF-3E070877B661}" type="presParOf" srcId="{1729FD99-9D63-BE44-85BD-5DD333B30D99}" destId="{18CF450F-8FF0-344C-8A97-6DBCFE832070}" srcOrd="2" destOrd="0" presId="urn:microsoft.com/office/officeart/2005/8/layout/hList1"/>
    <dgm:cxn modelId="{D7C589D3-B0A9-7943-93D9-D8778BE07993}" type="presParOf" srcId="{18CF450F-8FF0-344C-8A97-6DBCFE832070}" destId="{DEBC7EFA-6078-AD4D-8220-7C37A1575357}" srcOrd="0" destOrd="0" presId="urn:microsoft.com/office/officeart/2005/8/layout/hList1"/>
    <dgm:cxn modelId="{79625A9A-6F61-D24E-846E-7009BD93E369}" type="presParOf" srcId="{18CF450F-8FF0-344C-8A97-6DBCFE832070}" destId="{18995108-19B9-0C4D-88D3-369820711AB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55963-0AED-694F-ACAA-B9B89266870E}">
      <dsp:nvSpPr>
        <dsp:cNvPr id="0" name=""/>
        <dsp:cNvSpPr/>
      </dsp:nvSpPr>
      <dsp:spPr>
        <a:xfrm>
          <a:off x="2145978" y="576980"/>
          <a:ext cx="2682684" cy="2682829"/>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Narrow"/>
              <a:cs typeface="Arial Narrow"/>
            </a:rPr>
            <a:t>Smartphones &amp; tablets</a:t>
          </a:r>
          <a:endParaRPr lang="en-US" sz="2000" kern="1200" dirty="0">
            <a:latin typeface="Arial Narrow"/>
            <a:cs typeface="Arial Narrow"/>
          </a:endParaRPr>
        </a:p>
      </dsp:txBody>
      <dsp:txXfrm>
        <a:off x="2538848" y="969871"/>
        <a:ext cx="1896944" cy="1897047"/>
      </dsp:txXfrm>
    </dsp:sp>
    <dsp:sp modelId="{42351B9B-5C73-5C4F-9797-A00DA2E82E2B}">
      <dsp:nvSpPr>
        <dsp:cNvPr id="0" name=""/>
        <dsp:cNvSpPr/>
      </dsp:nvSpPr>
      <dsp:spPr>
        <a:xfrm>
          <a:off x="3735756" y="0"/>
          <a:ext cx="390862" cy="39128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8FCD0E-1138-CC47-968E-2AA8361502E3}">
      <dsp:nvSpPr>
        <dsp:cNvPr id="0" name=""/>
        <dsp:cNvSpPr/>
      </dsp:nvSpPr>
      <dsp:spPr>
        <a:xfrm>
          <a:off x="2810522" y="3415084"/>
          <a:ext cx="283411" cy="283235"/>
        </a:xfrm>
        <a:prstGeom prst="ellipse">
          <a:avLst/>
        </a:prstGeom>
        <a:gradFill rotWithShape="0">
          <a:gsLst>
            <a:gs pos="0">
              <a:schemeClr val="accent3">
                <a:hueOff val="-1051652"/>
                <a:satOff val="-541"/>
                <a:lumOff val="-233"/>
                <a:alphaOff val="0"/>
                <a:tint val="50000"/>
                <a:satMod val="300000"/>
              </a:schemeClr>
            </a:gs>
            <a:gs pos="35000">
              <a:schemeClr val="accent3">
                <a:hueOff val="-1051652"/>
                <a:satOff val="-541"/>
                <a:lumOff val="-233"/>
                <a:alphaOff val="0"/>
                <a:tint val="37000"/>
                <a:satMod val="300000"/>
              </a:schemeClr>
            </a:gs>
            <a:gs pos="100000">
              <a:schemeClr val="accent3">
                <a:hueOff val="-1051652"/>
                <a:satOff val="-541"/>
                <a:lumOff val="-2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C03BDC-5FA5-CC4A-A7E6-AD9001ACD4F7}">
      <dsp:nvSpPr>
        <dsp:cNvPr id="0" name=""/>
        <dsp:cNvSpPr/>
      </dsp:nvSpPr>
      <dsp:spPr>
        <a:xfrm>
          <a:off x="5471561" y="1587167"/>
          <a:ext cx="283411" cy="283235"/>
        </a:xfrm>
        <a:prstGeom prst="ellipse">
          <a:avLst/>
        </a:prstGeom>
        <a:gradFill rotWithShape="0">
          <a:gsLst>
            <a:gs pos="0">
              <a:schemeClr val="accent3">
                <a:hueOff val="-2103305"/>
                <a:satOff val="-1082"/>
                <a:lumOff val="-466"/>
                <a:alphaOff val="0"/>
                <a:tint val="50000"/>
                <a:satMod val="300000"/>
              </a:schemeClr>
            </a:gs>
            <a:gs pos="35000">
              <a:schemeClr val="accent3">
                <a:hueOff val="-2103305"/>
                <a:satOff val="-1082"/>
                <a:lumOff val="-466"/>
                <a:alphaOff val="0"/>
                <a:tint val="37000"/>
                <a:satMod val="300000"/>
              </a:schemeClr>
            </a:gs>
            <a:gs pos="100000">
              <a:schemeClr val="accent3">
                <a:hueOff val="-2103305"/>
                <a:satOff val="-1082"/>
                <a:lumOff val="-4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1110F4-A143-D54A-B73D-3330D3502935}">
      <dsp:nvSpPr>
        <dsp:cNvPr id="0" name=""/>
        <dsp:cNvSpPr/>
      </dsp:nvSpPr>
      <dsp:spPr>
        <a:xfrm>
          <a:off x="4117244" y="3716153"/>
          <a:ext cx="390862" cy="391284"/>
        </a:xfrm>
        <a:prstGeom prst="ellipse">
          <a:avLst/>
        </a:prstGeom>
        <a:gradFill rotWithShape="0">
          <a:gsLst>
            <a:gs pos="0">
              <a:schemeClr val="accent3">
                <a:hueOff val="-3154957"/>
                <a:satOff val="-1622"/>
                <a:lumOff val="-698"/>
                <a:alphaOff val="0"/>
                <a:tint val="50000"/>
                <a:satMod val="300000"/>
              </a:schemeClr>
            </a:gs>
            <a:gs pos="35000">
              <a:schemeClr val="accent3">
                <a:hueOff val="-3154957"/>
                <a:satOff val="-1622"/>
                <a:lumOff val="-698"/>
                <a:alphaOff val="0"/>
                <a:tint val="37000"/>
                <a:satMod val="300000"/>
              </a:schemeClr>
            </a:gs>
            <a:gs pos="100000">
              <a:schemeClr val="accent3">
                <a:hueOff val="-3154957"/>
                <a:satOff val="-1622"/>
                <a:lumOff val="-6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42DEEAB-D799-E14B-894D-F12374109739}">
      <dsp:nvSpPr>
        <dsp:cNvPr id="0" name=""/>
        <dsp:cNvSpPr/>
      </dsp:nvSpPr>
      <dsp:spPr>
        <a:xfrm>
          <a:off x="2889848" y="555456"/>
          <a:ext cx="283411" cy="283235"/>
        </a:xfrm>
        <a:prstGeom prst="ellipse">
          <a:avLst/>
        </a:prstGeom>
        <a:gradFill rotWithShape="0">
          <a:gsLst>
            <a:gs pos="0">
              <a:schemeClr val="accent3">
                <a:hueOff val="-4206610"/>
                <a:satOff val="-2163"/>
                <a:lumOff val="-931"/>
                <a:alphaOff val="0"/>
                <a:tint val="50000"/>
                <a:satMod val="300000"/>
              </a:schemeClr>
            </a:gs>
            <a:gs pos="35000">
              <a:schemeClr val="accent3">
                <a:hueOff val="-4206610"/>
                <a:satOff val="-2163"/>
                <a:lumOff val="-931"/>
                <a:alphaOff val="0"/>
                <a:tint val="37000"/>
                <a:satMod val="300000"/>
              </a:schemeClr>
            </a:gs>
            <a:gs pos="100000">
              <a:schemeClr val="accent3">
                <a:hueOff val="-4206610"/>
                <a:satOff val="-2163"/>
                <a:lumOff val="-9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AF8782-82BB-E742-BB49-F9D536E5AC67}">
      <dsp:nvSpPr>
        <dsp:cNvPr id="0" name=""/>
        <dsp:cNvSpPr/>
      </dsp:nvSpPr>
      <dsp:spPr>
        <a:xfrm>
          <a:off x="1997787" y="2177241"/>
          <a:ext cx="283411" cy="283235"/>
        </a:xfrm>
        <a:prstGeom prst="ellipse">
          <a:avLst/>
        </a:prstGeom>
        <a:gradFill rotWithShape="0">
          <a:gsLst>
            <a:gs pos="0">
              <a:schemeClr val="accent3">
                <a:hueOff val="-5258262"/>
                <a:satOff val="-2704"/>
                <a:lumOff val="-1164"/>
                <a:alphaOff val="0"/>
                <a:tint val="50000"/>
                <a:satMod val="300000"/>
              </a:schemeClr>
            </a:gs>
            <a:gs pos="35000">
              <a:schemeClr val="accent3">
                <a:hueOff val="-5258262"/>
                <a:satOff val="-2704"/>
                <a:lumOff val="-1164"/>
                <a:alphaOff val="0"/>
                <a:tint val="37000"/>
                <a:satMod val="300000"/>
              </a:schemeClr>
            </a:gs>
            <a:gs pos="100000">
              <a:schemeClr val="accent3">
                <a:hueOff val="-5258262"/>
                <a:satOff val="-2704"/>
                <a:lumOff val="-11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595AC2-674C-6744-9EB3-2A37A32EB480}">
      <dsp:nvSpPr>
        <dsp:cNvPr id="0" name=""/>
        <dsp:cNvSpPr/>
      </dsp:nvSpPr>
      <dsp:spPr>
        <a:xfrm>
          <a:off x="630489" y="794632"/>
          <a:ext cx="1429316" cy="1429289"/>
        </a:xfrm>
        <a:prstGeom prst="ellipse">
          <a:avLst/>
        </a:prstGeom>
        <a:gradFill rotWithShape="0">
          <a:gsLst>
            <a:gs pos="0">
              <a:schemeClr val="accent3">
                <a:hueOff val="-6309914"/>
                <a:satOff val="-3245"/>
                <a:lumOff val="-1397"/>
                <a:alphaOff val="0"/>
                <a:tint val="50000"/>
                <a:satMod val="300000"/>
              </a:schemeClr>
            </a:gs>
            <a:gs pos="35000">
              <a:schemeClr val="accent3">
                <a:hueOff val="-6309914"/>
                <a:satOff val="-3245"/>
                <a:lumOff val="-1397"/>
                <a:alphaOff val="0"/>
                <a:tint val="37000"/>
                <a:satMod val="300000"/>
              </a:schemeClr>
            </a:gs>
            <a:gs pos="100000">
              <a:schemeClr val="accent3">
                <a:hueOff val="-6309914"/>
                <a:satOff val="-3245"/>
                <a:lumOff val="-13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a:cs typeface="Arial Narrow"/>
            </a:rPr>
            <a:t>GPS devices</a:t>
          </a:r>
          <a:endParaRPr lang="en-US" sz="1400" kern="1200" dirty="0">
            <a:latin typeface="Arial Narrow"/>
            <a:cs typeface="Arial Narrow"/>
          </a:endParaRPr>
        </a:p>
      </dsp:txBody>
      <dsp:txXfrm>
        <a:off x="839807" y="1003947"/>
        <a:ext cx="1010680" cy="1010659"/>
      </dsp:txXfrm>
    </dsp:sp>
    <dsp:sp modelId="{2A0B8A2C-107A-4A47-8801-114FC9B7EDFB}">
      <dsp:nvSpPr>
        <dsp:cNvPr id="0" name=""/>
        <dsp:cNvSpPr/>
      </dsp:nvSpPr>
      <dsp:spPr>
        <a:xfrm>
          <a:off x="3340566" y="568044"/>
          <a:ext cx="390862" cy="391284"/>
        </a:xfrm>
        <a:prstGeom prst="ellipse">
          <a:avLst/>
        </a:prstGeom>
        <a:gradFill rotWithShape="0">
          <a:gsLst>
            <a:gs pos="0">
              <a:schemeClr val="accent3">
                <a:hueOff val="-7361567"/>
                <a:satOff val="-3785"/>
                <a:lumOff val="-1630"/>
                <a:alphaOff val="0"/>
                <a:tint val="50000"/>
                <a:satMod val="300000"/>
              </a:schemeClr>
            </a:gs>
            <a:gs pos="35000">
              <a:schemeClr val="accent3">
                <a:hueOff val="-7361567"/>
                <a:satOff val="-3785"/>
                <a:lumOff val="-1630"/>
                <a:alphaOff val="0"/>
                <a:tint val="37000"/>
                <a:satMod val="300000"/>
              </a:schemeClr>
            </a:gs>
            <a:gs pos="100000">
              <a:schemeClr val="accent3">
                <a:hueOff val="-7361567"/>
                <a:satOff val="-3785"/>
                <a:lumOff val="-16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EE06E8F-78E4-9F40-A089-59FE5B4B351D}">
      <dsp:nvSpPr>
        <dsp:cNvPr id="0" name=""/>
        <dsp:cNvSpPr/>
      </dsp:nvSpPr>
      <dsp:spPr>
        <a:xfrm>
          <a:off x="765344" y="2642481"/>
          <a:ext cx="706725" cy="707039"/>
        </a:xfrm>
        <a:prstGeom prst="ellipse">
          <a:avLst/>
        </a:prstGeom>
        <a:gradFill rotWithShape="0">
          <a:gsLst>
            <a:gs pos="0">
              <a:schemeClr val="accent3">
                <a:hueOff val="-8413219"/>
                <a:satOff val="-4326"/>
                <a:lumOff val="-1863"/>
                <a:alphaOff val="0"/>
                <a:tint val="50000"/>
                <a:satMod val="300000"/>
              </a:schemeClr>
            </a:gs>
            <a:gs pos="35000">
              <a:schemeClr val="accent3">
                <a:hueOff val="-8413219"/>
                <a:satOff val="-4326"/>
                <a:lumOff val="-1863"/>
                <a:alphaOff val="0"/>
                <a:tint val="37000"/>
                <a:satMod val="300000"/>
              </a:schemeClr>
            </a:gs>
            <a:gs pos="100000">
              <a:schemeClr val="accent3">
                <a:hueOff val="-8413219"/>
                <a:satOff val="-4326"/>
                <a:lumOff val="-1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421981-83E8-2344-9A7F-DE7E0B9D1723}">
      <dsp:nvSpPr>
        <dsp:cNvPr id="0" name=""/>
        <dsp:cNvSpPr/>
      </dsp:nvSpPr>
      <dsp:spPr>
        <a:xfrm>
          <a:off x="5327013" y="338105"/>
          <a:ext cx="1429316" cy="1429289"/>
        </a:xfrm>
        <a:prstGeom prst="ellipse">
          <a:avLst/>
        </a:prstGeom>
        <a:gradFill rotWithShape="0">
          <a:gsLst>
            <a:gs pos="0">
              <a:schemeClr val="accent3">
                <a:hueOff val="-9464872"/>
                <a:satOff val="-4867"/>
                <a:lumOff val="-2095"/>
                <a:alphaOff val="0"/>
                <a:tint val="50000"/>
                <a:satMod val="300000"/>
              </a:schemeClr>
            </a:gs>
            <a:gs pos="35000">
              <a:schemeClr val="accent3">
                <a:hueOff val="-9464872"/>
                <a:satOff val="-4867"/>
                <a:lumOff val="-2095"/>
                <a:alphaOff val="0"/>
                <a:tint val="37000"/>
                <a:satMod val="300000"/>
              </a:schemeClr>
            </a:gs>
            <a:gs pos="100000">
              <a:schemeClr val="accent3">
                <a:hueOff val="-9464872"/>
                <a:satOff val="-4867"/>
                <a:lumOff val="-20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a:cs typeface="Arial Narrow"/>
            </a:rPr>
            <a:t>Digital cameras</a:t>
          </a:r>
          <a:endParaRPr lang="en-US" sz="1400" kern="1200" dirty="0">
            <a:latin typeface="Arial Narrow"/>
            <a:cs typeface="Arial Narrow"/>
          </a:endParaRPr>
        </a:p>
      </dsp:txBody>
      <dsp:txXfrm>
        <a:off x="5536331" y="547420"/>
        <a:ext cx="1010680" cy="1010659"/>
      </dsp:txXfrm>
    </dsp:sp>
    <dsp:sp modelId="{BEE4841C-2677-5C44-A64F-2207156E62AD}">
      <dsp:nvSpPr>
        <dsp:cNvPr id="0" name=""/>
        <dsp:cNvSpPr/>
      </dsp:nvSpPr>
      <dsp:spPr>
        <a:xfrm>
          <a:off x="4968199" y="1109338"/>
          <a:ext cx="390862" cy="391284"/>
        </a:xfrm>
        <a:prstGeom prst="ellipse">
          <a:avLst/>
        </a:prstGeom>
        <a:gradFill rotWithShape="0">
          <a:gsLst>
            <a:gs pos="0">
              <a:schemeClr val="accent3">
                <a:hueOff val="-10516524"/>
                <a:satOff val="-5408"/>
                <a:lumOff val="-2328"/>
                <a:alphaOff val="0"/>
                <a:tint val="50000"/>
                <a:satMod val="300000"/>
              </a:schemeClr>
            </a:gs>
            <a:gs pos="35000">
              <a:schemeClr val="accent3">
                <a:hueOff val="-10516524"/>
                <a:satOff val="-5408"/>
                <a:lumOff val="-2328"/>
                <a:alphaOff val="0"/>
                <a:tint val="37000"/>
                <a:satMod val="300000"/>
              </a:schemeClr>
            </a:gs>
            <a:gs pos="100000">
              <a:schemeClr val="accent3">
                <a:hueOff val="-10516524"/>
                <a:satOff val="-5408"/>
                <a:lumOff val="-23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6FB8E4-4E32-F245-9058-7283A50E6AE7}">
      <dsp:nvSpPr>
        <dsp:cNvPr id="0" name=""/>
        <dsp:cNvSpPr/>
      </dsp:nvSpPr>
      <dsp:spPr>
        <a:xfrm>
          <a:off x="496356" y="3483795"/>
          <a:ext cx="283411" cy="283235"/>
        </a:xfrm>
        <a:prstGeom prst="ellipse">
          <a:avLst/>
        </a:prstGeom>
        <a:gradFill rotWithShape="0">
          <a:gsLst>
            <a:gs pos="0">
              <a:schemeClr val="accent3">
                <a:hueOff val="-11568177"/>
                <a:satOff val="-5948"/>
                <a:lumOff val="-2561"/>
                <a:alphaOff val="0"/>
                <a:tint val="50000"/>
                <a:satMod val="300000"/>
              </a:schemeClr>
            </a:gs>
            <a:gs pos="35000">
              <a:schemeClr val="accent3">
                <a:hueOff val="-11568177"/>
                <a:satOff val="-5948"/>
                <a:lumOff val="-2561"/>
                <a:alphaOff val="0"/>
                <a:tint val="37000"/>
                <a:satMod val="300000"/>
              </a:schemeClr>
            </a:gs>
            <a:gs pos="100000">
              <a:schemeClr val="accent3">
                <a:hueOff val="-11568177"/>
                <a:satOff val="-5948"/>
                <a:lumOff val="-25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021378-F60B-CB47-B8F9-B6D6EF4D5A62}">
      <dsp:nvSpPr>
        <dsp:cNvPr id="0" name=""/>
        <dsp:cNvSpPr/>
      </dsp:nvSpPr>
      <dsp:spPr>
        <a:xfrm>
          <a:off x="3320374" y="3080447"/>
          <a:ext cx="283411" cy="283235"/>
        </a:xfrm>
        <a:prstGeom prst="ellipse">
          <a:avLst/>
        </a:prstGeom>
        <a:gradFill rotWithShape="0">
          <a:gsLst>
            <a:gs pos="0">
              <a:schemeClr val="accent3">
                <a:hueOff val="-12619828"/>
                <a:satOff val="-6489"/>
                <a:lumOff val="-2794"/>
                <a:alphaOff val="0"/>
                <a:tint val="50000"/>
                <a:satMod val="300000"/>
              </a:schemeClr>
            </a:gs>
            <a:gs pos="35000">
              <a:schemeClr val="accent3">
                <a:hueOff val="-12619828"/>
                <a:satOff val="-6489"/>
                <a:lumOff val="-2794"/>
                <a:alphaOff val="0"/>
                <a:tint val="37000"/>
                <a:satMod val="300000"/>
              </a:schemeClr>
            </a:gs>
            <a:gs pos="100000">
              <a:schemeClr val="accent3">
                <a:hueOff val="-12619828"/>
                <a:satOff val="-6489"/>
                <a:lumOff val="-27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284F28-376B-7749-972F-ABA63F81BED8}">
      <dsp:nvSpPr>
        <dsp:cNvPr id="0" name=""/>
        <dsp:cNvSpPr/>
      </dsp:nvSpPr>
      <dsp:spPr>
        <a:xfrm>
          <a:off x="5580034" y="2706953"/>
          <a:ext cx="1429316" cy="1429289"/>
        </a:xfrm>
        <a:prstGeom prst="ellipse">
          <a:avLst/>
        </a:prstGeom>
        <a:gradFill rotWithShape="0">
          <a:gsLst>
            <a:gs pos="0">
              <a:schemeClr val="accent3">
                <a:hueOff val="-13671481"/>
                <a:satOff val="-7030"/>
                <a:lumOff val="-3027"/>
                <a:alphaOff val="0"/>
                <a:tint val="50000"/>
                <a:satMod val="300000"/>
              </a:schemeClr>
            </a:gs>
            <a:gs pos="35000">
              <a:schemeClr val="accent3">
                <a:hueOff val="-13671481"/>
                <a:satOff val="-7030"/>
                <a:lumOff val="-3027"/>
                <a:alphaOff val="0"/>
                <a:tint val="37000"/>
                <a:satMod val="300000"/>
              </a:schemeClr>
            </a:gs>
            <a:gs pos="100000">
              <a:schemeClr val="accent3">
                <a:hueOff val="-13671481"/>
                <a:satOff val="-7030"/>
                <a:lumOff val="-30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a:cs typeface="Arial Narrow"/>
            </a:rPr>
            <a:t>Ubiquitous devices</a:t>
          </a:r>
          <a:endParaRPr lang="en-US" sz="1400" kern="1200" dirty="0">
            <a:latin typeface="Arial Narrow"/>
            <a:cs typeface="Arial Narrow"/>
          </a:endParaRPr>
        </a:p>
      </dsp:txBody>
      <dsp:txXfrm>
        <a:off x="5789352" y="2916268"/>
        <a:ext cx="1010680" cy="1010659"/>
      </dsp:txXfrm>
    </dsp:sp>
    <dsp:sp modelId="{6DD58558-AD5C-6846-B913-8BBFD0BD335C}">
      <dsp:nvSpPr>
        <dsp:cNvPr id="0" name=""/>
        <dsp:cNvSpPr/>
      </dsp:nvSpPr>
      <dsp:spPr>
        <a:xfrm>
          <a:off x="5875404" y="2542824"/>
          <a:ext cx="283411" cy="283235"/>
        </a:xfrm>
        <a:prstGeom prst="ellipse">
          <a:avLst/>
        </a:prstGeom>
        <a:gradFill rotWithShape="0">
          <a:gsLst>
            <a:gs pos="0">
              <a:schemeClr val="accent3">
                <a:hueOff val="-14723134"/>
                <a:satOff val="-7571"/>
                <a:lumOff val="-3259"/>
                <a:alphaOff val="0"/>
                <a:tint val="50000"/>
                <a:satMod val="300000"/>
              </a:schemeClr>
            </a:gs>
            <a:gs pos="35000">
              <a:schemeClr val="accent3">
                <a:hueOff val="-14723134"/>
                <a:satOff val="-7571"/>
                <a:lumOff val="-3259"/>
                <a:alphaOff val="0"/>
                <a:tint val="37000"/>
                <a:satMod val="300000"/>
              </a:schemeClr>
            </a:gs>
            <a:gs pos="100000">
              <a:schemeClr val="accent3">
                <a:hueOff val="-14723134"/>
                <a:satOff val="-7571"/>
                <a:lumOff val="-32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C2CC25-0E78-0D46-8A9E-8239AECF9007}">
      <dsp:nvSpPr>
        <dsp:cNvPr id="0" name=""/>
        <dsp:cNvSpPr/>
      </dsp:nvSpPr>
      <dsp:spPr>
        <a:xfrm>
          <a:off x="2175911" y="3638006"/>
          <a:ext cx="1429316" cy="1429289"/>
        </a:xfrm>
        <a:prstGeom prst="ellipse">
          <a:avLst/>
        </a:prstGeom>
        <a:gradFill rotWithShape="0">
          <a:gsLst>
            <a:gs pos="0">
              <a:schemeClr val="accent3">
                <a:hueOff val="-15774787"/>
                <a:satOff val="-8111"/>
                <a:lumOff val="-3492"/>
                <a:alphaOff val="0"/>
                <a:tint val="50000"/>
                <a:satMod val="300000"/>
              </a:schemeClr>
            </a:gs>
            <a:gs pos="35000">
              <a:schemeClr val="accent3">
                <a:hueOff val="-15774787"/>
                <a:satOff val="-8111"/>
                <a:lumOff val="-3492"/>
                <a:alphaOff val="0"/>
                <a:tint val="37000"/>
                <a:satMod val="300000"/>
              </a:schemeClr>
            </a:gs>
            <a:gs pos="100000">
              <a:schemeClr val="accent3">
                <a:hueOff val="-15774787"/>
                <a:satOff val="-8111"/>
                <a:lumOff val="-34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a:cs typeface="Arial Narrow"/>
            </a:rPr>
            <a:t>Portable computers</a:t>
          </a:r>
          <a:endParaRPr lang="en-US" sz="1400" kern="1200" dirty="0">
            <a:latin typeface="Arial Narrow"/>
            <a:cs typeface="Arial Narrow"/>
          </a:endParaRPr>
        </a:p>
      </dsp:txBody>
      <dsp:txXfrm>
        <a:off x="2385229" y="3847321"/>
        <a:ext cx="1010680" cy="1010659"/>
      </dsp:txXfrm>
    </dsp:sp>
    <dsp:sp modelId="{5843EE70-20F8-2044-AA4E-80B6852433FA}">
      <dsp:nvSpPr>
        <dsp:cNvPr id="0" name=""/>
        <dsp:cNvSpPr/>
      </dsp:nvSpPr>
      <dsp:spPr>
        <a:xfrm>
          <a:off x="3452344" y="3767555"/>
          <a:ext cx="283411" cy="283235"/>
        </a:xfrm>
        <a:prstGeom prst="ellipse">
          <a:avLst/>
        </a:prstGeom>
        <a:gradFill rotWithShape="0">
          <a:gsLst>
            <a:gs pos="0">
              <a:schemeClr val="accent3">
                <a:hueOff val="-16826439"/>
                <a:satOff val="-8652"/>
                <a:lumOff val="-3725"/>
                <a:alphaOff val="0"/>
                <a:tint val="50000"/>
                <a:satMod val="300000"/>
              </a:schemeClr>
            </a:gs>
            <a:gs pos="35000">
              <a:schemeClr val="accent3">
                <a:hueOff val="-16826439"/>
                <a:satOff val="-8652"/>
                <a:lumOff val="-3725"/>
                <a:alphaOff val="0"/>
                <a:tint val="37000"/>
                <a:satMod val="300000"/>
              </a:schemeClr>
            </a:gs>
            <a:gs pos="100000">
              <a:schemeClr val="accent3">
                <a:hueOff val="-16826439"/>
                <a:satOff val="-865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2EEF7-DBFB-AF43-9454-415C2EB77A4B}">
      <dsp:nvSpPr>
        <dsp:cNvPr id="0" name=""/>
        <dsp:cNvSpPr/>
      </dsp:nvSpPr>
      <dsp:spPr>
        <a:xfrm>
          <a:off x="4208089" y="97937"/>
          <a:ext cx="3691272" cy="6624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Signaling technologies</a:t>
          </a:r>
          <a:endParaRPr lang="en-US" sz="2300" kern="1200" dirty="0"/>
        </a:p>
      </dsp:txBody>
      <dsp:txXfrm>
        <a:off x="4208089" y="97937"/>
        <a:ext cx="3691272" cy="662400"/>
      </dsp:txXfrm>
    </dsp:sp>
    <dsp:sp modelId="{90DE591F-4FB7-5D43-AA57-966498D44294}">
      <dsp:nvSpPr>
        <dsp:cNvPr id="0" name=""/>
        <dsp:cNvSpPr/>
      </dsp:nvSpPr>
      <dsp:spPr>
        <a:xfrm>
          <a:off x="4208089" y="760337"/>
          <a:ext cx="3691272" cy="347242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kern="1200" dirty="0" smtClean="0"/>
            <a:t>RFID</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NFC</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BLE</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WiFi</a:t>
          </a:r>
          <a:endParaRPr lang="en-AU" sz="2300" b="0" kern="1200" dirty="0"/>
        </a:p>
        <a:p>
          <a:pPr marL="228600" lvl="1" indent="-228600" algn="l" defTabSz="1022350">
            <a:lnSpc>
              <a:spcPct val="90000"/>
            </a:lnSpc>
            <a:spcBef>
              <a:spcPct val="0"/>
            </a:spcBef>
            <a:spcAft>
              <a:spcPct val="15000"/>
            </a:spcAft>
            <a:buChar char="••"/>
          </a:pPr>
          <a:r>
            <a:rPr lang="en-US" sz="2300" b="0" kern="1200" dirty="0" err="1" smtClean="0"/>
            <a:t>LiFi</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Cellular </a:t>
          </a:r>
          <a:r>
            <a:rPr lang="en-US" sz="2300" b="0" kern="1200" dirty="0" smtClean="0"/>
            <a:t>network</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GPS</a:t>
          </a:r>
          <a:endParaRPr lang="en-AU" sz="2300" b="0" kern="1200" dirty="0"/>
        </a:p>
      </dsp:txBody>
      <dsp:txXfrm>
        <a:off x="4208089" y="760337"/>
        <a:ext cx="3691272" cy="3472424"/>
      </dsp:txXfrm>
    </dsp:sp>
    <dsp:sp modelId="{DEBC7EFA-6078-AD4D-8220-7C37A1575357}">
      <dsp:nvSpPr>
        <dsp:cNvPr id="0" name=""/>
        <dsp:cNvSpPr/>
      </dsp:nvSpPr>
      <dsp:spPr>
        <a:xfrm>
          <a:off x="38" y="97937"/>
          <a:ext cx="3691272" cy="662400"/>
        </a:xfrm>
        <a:prstGeom prst="rect">
          <a:avLst/>
        </a:prstGeom>
        <a:gradFill rotWithShape="0">
          <a:gsLst>
            <a:gs pos="0">
              <a:schemeClr val="accent3">
                <a:hueOff val="-16826439"/>
                <a:satOff val="-8652"/>
                <a:lumOff val="-3725"/>
                <a:alphaOff val="0"/>
                <a:shade val="51000"/>
                <a:satMod val="130000"/>
              </a:schemeClr>
            </a:gs>
            <a:gs pos="80000">
              <a:schemeClr val="accent3">
                <a:hueOff val="-16826439"/>
                <a:satOff val="-8652"/>
                <a:lumOff val="-3725"/>
                <a:alphaOff val="0"/>
                <a:shade val="93000"/>
                <a:satMod val="130000"/>
              </a:schemeClr>
            </a:gs>
            <a:gs pos="100000">
              <a:schemeClr val="accent3">
                <a:hueOff val="-16826439"/>
                <a:satOff val="-8652"/>
                <a:lumOff val="-3725"/>
                <a:alphaOff val="0"/>
                <a:shade val="94000"/>
                <a:satMod val="135000"/>
              </a:schemeClr>
            </a:gs>
          </a:gsLst>
          <a:lin ang="16200000" scaled="0"/>
        </a:gradFill>
        <a:ln w="9525" cap="flat" cmpd="sng" algn="ctr">
          <a:solidFill>
            <a:schemeClr val="accent3">
              <a:hueOff val="-16826439"/>
              <a:satOff val="-8652"/>
              <a:lumOff val="-372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Sensing </a:t>
          </a:r>
          <a:r>
            <a:rPr lang="en-US" sz="2300" kern="1200" dirty="0" smtClean="0"/>
            <a:t>technologies</a:t>
          </a:r>
          <a:endParaRPr lang="en-US" sz="2300" kern="1200" dirty="0"/>
        </a:p>
      </dsp:txBody>
      <dsp:txXfrm>
        <a:off x="38" y="97937"/>
        <a:ext cx="3691272" cy="662400"/>
      </dsp:txXfrm>
    </dsp:sp>
    <dsp:sp modelId="{18995108-19B9-0C4D-88D3-369820711ABA}">
      <dsp:nvSpPr>
        <dsp:cNvPr id="0" name=""/>
        <dsp:cNvSpPr/>
      </dsp:nvSpPr>
      <dsp:spPr>
        <a:xfrm>
          <a:off x="38" y="760337"/>
          <a:ext cx="3691272" cy="3472424"/>
        </a:xfrm>
        <a:prstGeom prst="rect">
          <a:avLst/>
        </a:prstGeom>
        <a:solidFill>
          <a:schemeClr val="accent3">
            <a:tint val="40000"/>
            <a:alpha val="90000"/>
            <a:hueOff val="-16376792"/>
            <a:satOff val="-13475"/>
            <a:lumOff val="-1371"/>
            <a:alphaOff val="0"/>
          </a:schemeClr>
        </a:solidFill>
        <a:ln w="9525" cap="flat" cmpd="sng" algn="ctr">
          <a:solidFill>
            <a:schemeClr val="accent3">
              <a:tint val="40000"/>
              <a:alpha val="90000"/>
              <a:hueOff val="-16376792"/>
              <a:satOff val="-13475"/>
              <a:lumOff val="-13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kern="1200" dirty="0" smtClean="0"/>
            <a:t>Touchscreens</a:t>
          </a:r>
          <a:endParaRPr lang="en-US" sz="2300" b="0" kern="1200" dirty="0"/>
        </a:p>
        <a:p>
          <a:pPr marL="228600" lvl="1" indent="-228600" algn="l" defTabSz="1022350">
            <a:lnSpc>
              <a:spcPct val="90000"/>
            </a:lnSpc>
            <a:spcBef>
              <a:spcPct val="0"/>
            </a:spcBef>
            <a:spcAft>
              <a:spcPct val="15000"/>
            </a:spcAft>
            <a:buChar char="••"/>
          </a:pPr>
          <a:r>
            <a:rPr lang="en-US" sz="2300" b="0" kern="1200" dirty="0" smtClean="0"/>
            <a:t>Gyroscopes </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Magnetometers</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Accelerometers</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Digital cameras</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Ambient light sensors</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Temperature &amp; humidity</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Pressure sensors</a:t>
          </a:r>
          <a:endParaRPr lang="en-AU" sz="2300" b="0" kern="1200" dirty="0"/>
        </a:p>
        <a:p>
          <a:pPr marL="228600" lvl="1" indent="-228600" algn="l" defTabSz="1022350">
            <a:lnSpc>
              <a:spcPct val="90000"/>
            </a:lnSpc>
            <a:spcBef>
              <a:spcPct val="0"/>
            </a:spcBef>
            <a:spcAft>
              <a:spcPct val="15000"/>
            </a:spcAft>
            <a:buChar char="••"/>
          </a:pPr>
          <a:r>
            <a:rPr lang="en-US" sz="2300" b="0" kern="1200" dirty="0" smtClean="0"/>
            <a:t>Microphones</a:t>
          </a:r>
          <a:endParaRPr lang="en-AU" sz="2300" b="0" kern="1200" dirty="0"/>
        </a:p>
      </dsp:txBody>
      <dsp:txXfrm>
        <a:off x="38" y="760337"/>
        <a:ext cx="3691272" cy="3472424"/>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7202AA-2202-AE42-8AAE-1A82F25A5F47}" type="datetimeFigureOut">
              <a:rPr lang="en-US" smtClean="0"/>
              <a:t>8/29/2014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95DE3F-BF1D-6249-A4B4-262BBA7126CF}" type="slidenum">
              <a:rPr lang="en-US" smtClean="0"/>
              <a:t>‹#›</a:t>
            </a:fld>
            <a:endParaRPr lang="en-US"/>
          </a:p>
        </p:txBody>
      </p:sp>
    </p:spTree>
    <p:extLst>
      <p:ext uri="{BB962C8B-B14F-4D97-AF65-F5344CB8AC3E}">
        <p14:creationId xmlns:p14="http://schemas.microsoft.com/office/powerpoint/2010/main" val="3969442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59404-2BF5-E04A-941D-94EE28141B73}" type="datetimeFigureOut">
              <a:rPr lang="en-US" smtClean="0"/>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09522-8885-9B48-BF4C-4011230A5E67}" type="slidenum">
              <a:rPr lang="en-US" smtClean="0"/>
              <a:t>‹#›</a:t>
            </a:fld>
            <a:endParaRPr lang="en-US"/>
          </a:p>
        </p:txBody>
      </p:sp>
    </p:spTree>
    <p:extLst>
      <p:ext uri="{BB962C8B-B14F-4D97-AF65-F5344CB8AC3E}">
        <p14:creationId xmlns:p14="http://schemas.microsoft.com/office/powerpoint/2010/main" val="35427731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9888" y="4238308"/>
            <a:ext cx="5794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CABI_URL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2839" y="5167768"/>
            <a:ext cx="1036126" cy="637263"/>
          </a:xfrm>
          <a:prstGeom prst="rect">
            <a:avLst/>
          </a:prstGeom>
        </p:spPr>
      </p:pic>
      <p:pic>
        <p:nvPicPr>
          <p:cNvPr id="23" name="Picture 22"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2839" y="5167768"/>
            <a:ext cx="1036126" cy="637263"/>
          </a:xfrm>
          <a:prstGeom prst="rect">
            <a:avLst/>
          </a:prstGeom>
        </p:spPr>
      </p:pic>
      <p:pic>
        <p:nvPicPr>
          <p:cNvPr id="24" name="Picture 23" descr="Compass for PPP 13.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p:cNvSpPr/>
          <p:nvPr userDrawn="1"/>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prstClr val="black"/>
                </a:solidFill>
                <a:cs typeface="Arial"/>
              </a:rPr>
              <a:t>2</a:t>
            </a:r>
            <a:r>
              <a:rPr lang="en-US" sz="2800" baseline="30000" dirty="0">
                <a:solidFill>
                  <a:prstClr val="black"/>
                </a:solidFill>
                <a:cs typeface="Arial"/>
              </a:rPr>
              <a:t>nd</a:t>
            </a:r>
            <a:r>
              <a:rPr lang="en-US" sz="2800" dirty="0">
                <a:solidFill>
                  <a:prstClr val="black"/>
                </a:solidFill>
                <a:cs typeface="Arial"/>
              </a:rPr>
              <a:t> Edition</a:t>
            </a:r>
          </a:p>
          <a:p>
            <a:pPr algn="r" fontAlgn="base">
              <a:spcBef>
                <a:spcPct val="0"/>
              </a:spcBef>
              <a:spcAft>
                <a:spcPct val="0"/>
              </a:spcAft>
            </a:pPr>
            <a:r>
              <a:rPr lang="en-US" sz="5400" dirty="0">
                <a:solidFill>
                  <a:prstClr val="black"/>
                </a:solidFill>
                <a:cs typeface="Arial"/>
              </a:rPr>
              <a:t>Tourism Information Technology</a:t>
            </a:r>
          </a:p>
        </p:txBody>
      </p:sp>
      <p:sp>
        <p:nvSpPr>
          <p:cNvPr id="27" name="TextBox 26"/>
          <p:cNvSpPr txBox="1"/>
          <p:nvPr userDrawn="1"/>
        </p:nvSpPr>
        <p:spPr>
          <a:xfrm>
            <a:off x="0" y="3789883"/>
            <a:ext cx="8458200" cy="923330"/>
          </a:xfrm>
          <a:prstGeom prst="rect">
            <a:avLst/>
          </a:prstGeom>
          <a:noFill/>
        </p:spPr>
        <p:txBody>
          <a:bodyPr wrap="square" rtlCol="0">
            <a:spAutoFit/>
          </a:bodyPr>
          <a:lstStyle/>
          <a:p>
            <a:pPr algn="r" fontAlgn="base">
              <a:spcBef>
                <a:spcPct val="0"/>
              </a:spcBef>
              <a:spcAft>
                <a:spcPct val="0"/>
              </a:spcAft>
            </a:pPr>
            <a:r>
              <a:rPr lang="nl-NL" sz="2400" dirty="0">
                <a:solidFill>
                  <a:srgbClr val="000000"/>
                </a:solidFill>
                <a:cs typeface="Arial"/>
              </a:rPr>
              <a:t>PIERRE J. BENCKENDORFF</a:t>
            </a:r>
          </a:p>
          <a:p>
            <a:pPr algn="r" fontAlgn="base">
              <a:spcBef>
                <a:spcPct val="0"/>
              </a:spcBef>
              <a:spcAft>
                <a:spcPct val="0"/>
              </a:spcAft>
            </a:pPr>
            <a:r>
              <a:rPr lang="nl-NL" sz="2400" dirty="0">
                <a:solidFill>
                  <a:srgbClr val="000000"/>
                </a:solidFill>
                <a:cs typeface="Arial"/>
              </a:rPr>
              <a:t>PAULINE J. SHELDON</a:t>
            </a:r>
          </a:p>
          <a:p>
            <a:pPr algn="r" fontAlgn="base">
              <a:spcBef>
                <a:spcPct val="0"/>
              </a:spcBef>
              <a:spcAft>
                <a:spcPct val="0"/>
              </a:spcAft>
            </a:pPr>
            <a:r>
              <a:rPr lang="nl-NL" sz="2400" dirty="0">
                <a:solidFill>
                  <a:srgbClr val="000000"/>
                </a:solidFill>
                <a:cs typeface="Arial"/>
              </a:rPr>
              <a:t>DANIEL R. FESENMAIER</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pic>
        <p:nvPicPr>
          <p:cNvPr id="29" name="Picture 28"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239" y="5320168"/>
            <a:ext cx="1036126" cy="637263"/>
          </a:xfrm>
          <a:prstGeom prst="rect">
            <a:avLst/>
          </a:prstGeom>
        </p:spPr>
      </p:pic>
    </p:spTree>
    <p:extLst>
      <p:ext uri="{BB962C8B-B14F-4D97-AF65-F5344CB8AC3E}">
        <p14:creationId xmlns:p14="http://schemas.microsoft.com/office/powerpoint/2010/main" val="3791511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B407E47-360E-FF41-A621-0C2698A41068}" type="datetimeFigureOut">
              <a:rPr lang="en-US" smtClean="0"/>
              <a:t>8/29/2014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70D3DE2-73FE-5949-AC71-CCF72EEA6B63}" type="slidenum">
              <a:rPr lang="en-US" smtClean="0"/>
              <a:t>‹#›</a:t>
            </a:fld>
            <a:endParaRPr lang="en-US"/>
          </a:p>
        </p:txBody>
      </p:sp>
    </p:spTree>
    <p:extLst>
      <p:ext uri="{BB962C8B-B14F-4D97-AF65-F5344CB8AC3E}">
        <p14:creationId xmlns:p14="http://schemas.microsoft.com/office/powerpoint/2010/main" val="27499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9375" y="1232519"/>
            <a:ext cx="7911744" cy="442818"/>
          </a:xfrm>
          <a:prstGeom prst="rect">
            <a:avLst/>
          </a:prstGeom>
        </p:spPr>
        <p:txBody>
          <a:bodyPr vert="horz" lIns="91440" tIns="45720" rIns="91440" bIns="4572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0"/>
          </p:nvPr>
        </p:nvSpPr>
        <p:spPr>
          <a:xfrm>
            <a:off x="599441" y="1782763"/>
            <a:ext cx="7911148" cy="429736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7" name="Picture 6"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1"/>
          </p:nvPr>
        </p:nvSpPr>
        <p:spPr>
          <a:xfrm>
            <a:off x="680721" y="1783079"/>
            <a:ext cx="7829868" cy="4328161"/>
          </a:xfrm>
        </p:spPr>
        <p:txBody>
          <a:bodyPr/>
          <a:lstStyle>
            <a:lvl5pPr>
              <a:defRPr/>
            </a:lvl5pPr>
            <a:lvl6pPr marL="1924050" indent="-342900">
              <a:buFont typeface="Arial" panose="020B0604020202020204" pitchFamily="34" charset="0"/>
              <a:buChar char="•"/>
              <a:defRPr/>
            </a:lvl6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2 Column">
    <p:spTree>
      <p:nvGrpSpPr>
        <p:cNvPr id="1" name=""/>
        <p:cNvGrpSpPr/>
        <p:nvPr/>
      </p:nvGrpSpPr>
      <p:grpSpPr>
        <a:xfrm>
          <a:off x="0" y="0"/>
          <a:ext cx="0" cy="0"/>
          <a:chOff x="0" y="0"/>
          <a:chExt cx="0" cy="0"/>
        </a:xfrm>
      </p:grpSpPr>
      <p:pic>
        <p:nvPicPr>
          <p:cNvPr id="7" name="Picture 6"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1"/>
          </p:nvPr>
        </p:nvSpPr>
        <p:spPr>
          <a:xfrm>
            <a:off x="680721" y="1783079"/>
            <a:ext cx="3789679" cy="4328161"/>
          </a:xfrm>
        </p:spPr>
        <p:txBody>
          <a:bodyPr/>
          <a:lstStyle>
            <a:lvl5pPr>
              <a:defRPr/>
            </a:lvl5pPr>
            <a:lvl6pPr marL="1924050" indent="-342900">
              <a:buFont typeface="Arial" panose="020B0604020202020204" pitchFamily="34" charset="0"/>
              <a:buChar char="•"/>
              <a:defRPr/>
            </a:lvl6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
        <p:nvSpPr>
          <p:cNvPr id="5" name="Text Placeholder 4"/>
          <p:cNvSpPr>
            <a:spLocks noGrp="1"/>
          </p:cNvSpPr>
          <p:nvPr>
            <p:ph type="body" sz="quarter" idx="13"/>
          </p:nvPr>
        </p:nvSpPr>
        <p:spPr>
          <a:xfrm>
            <a:off x="4559300" y="1765300"/>
            <a:ext cx="3924300" cy="43434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844638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1" name="Content Placeholder 10"/>
          <p:cNvSpPr>
            <a:spLocks noGrp="1"/>
          </p:cNvSpPr>
          <p:nvPr>
            <p:ph sz="quarter" idx="11" hasCustomPrompt="1"/>
          </p:nvPr>
        </p:nvSpPr>
        <p:spPr>
          <a:xfrm>
            <a:off x="710413" y="1788056"/>
            <a:ext cx="7799332" cy="4295244"/>
          </a:xfrm>
          <a:prstGeom prst="rect">
            <a:avLst/>
          </a:prstGeom>
        </p:spPr>
        <p:txBody>
          <a:bodyPr/>
          <a:lstStyle>
            <a:lvl1pPr>
              <a:defRPr/>
            </a:lvl1pPr>
          </a:lstStyle>
          <a:p>
            <a:pPr lvl="0"/>
            <a:r>
              <a:rPr lang="en-US" dirty="0" smtClean="0"/>
              <a:t>Click icon to add object type</a:t>
            </a:r>
          </a:p>
        </p:txBody>
      </p:sp>
      <p:sp>
        <p:nvSpPr>
          <p:cNvPr id="7" name="Title Placeholder 1"/>
          <p:cNvSpPr>
            <a:spLocks noGrp="1"/>
          </p:cNvSpPr>
          <p:nvPr>
            <p:ph type="title"/>
          </p:nvPr>
        </p:nvSpPr>
        <p:spPr>
          <a:xfrm>
            <a:off x="711199" y="1232519"/>
            <a:ext cx="7799919" cy="442818"/>
          </a:xfrm>
          <a:prstGeom prst="rect">
            <a:avLst/>
          </a:prstGeom>
        </p:spPr>
        <p:txBody>
          <a:bodyPr vert="horz" lIns="91440" tIns="45720" rIns="91440" bIns="45720" rtlCol="0" anchor="ctr">
            <a:noAutofit/>
          </a:bodyPr>
          <a:lstStyle/>
          <a:p>
            <a:pPr lvl="0"/>
            <a:r>
              <a:rPr lang="en-AU" smtClean="0"/>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smtClean="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smtClean="0"/>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smtClean="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smtClean="0"/>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smtClean="0"/>
              <a:t>CLICK TO ADD OBJECT CAPTION</a:t>
            </a:r>
          </a:p>
        </p:txBody>
      </p:sp>
    </p:spTree>
    <p:extLst>
      <p:ext uri="{BB962C8B-B14F-4D97-AF65-F5344CB8AC3E}">
        <p14:creationId xmlns:p14="http://schemas.microsoft.com/office/powerpoint/2010/main" val="22322625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smtClean="0"/>
              <a:t>Click to edit Master title style</a:t>
            </a:r>
            <a:endParaRPr lang="en-GB" dirty="0"/>
          </a:p>
        </p:txBody>
      </p:sp>
      <p:sp>
        <p:nvSpPr>
          <p:cNvPr id="3" name="Text Placeholder 2"/>
          <p:cNvSpPr>
            <a:spLocks noGrp="1"/>
          </p:cNvSpPr>
          <p:nvPr>
            <p:ph type="body" sz="quarter" idx="11"/>
          </p:nvPr>
        </p:nvSpPr>
        <p:spPr>
          <a:xfrm>
            <a:off x="680721" y="1783079"/>
            <a:ext cx="7829868" cy="4328161"/>
          </a:xfrm>
        </p:spPr>
        <p:txBody>
          <a:bodyPr/>
          <a:lstStyle>
            <a:lvl5pPr>
              <a:defRPr/>
            </a:lvl5pPr>
            <a:lvl6pPr marL="1924050" indent="-342900">
              <a:buFont typeface="Arial" panose="020B0604020202020204" pitchFamily="34" charset="0"/>
              <a:buChar char="•"/>
              <a:defRPr/>
            </a:lvl6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33950284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8AAE3D-BC0C-5344-8C6B-CE1BD69EB16C}" type="slidenum">
              <a:rPr lang="en-US" smtClean="0"/>
              <a:t>‹#›</a:t>
            </a:fld>
            <a:endParaRPr lang="en-US"/>
          </a:p>
        </p:txBody>
      </p:sp>
    </p:spTree>
    <p:extLst>
      <p:ext uri="{BB962C8B-B14F-4D97-AF65-F5344CB8AC3E}">
        <p14:creationId xmlns:p14="http://schemas.microsoft.com/office/powerpoint/2010/main" val="396538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6" name="Rectangle 5"/>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9" name="Title Placeholder 1"/>
          <p:cNvSpPr>
            <a:spLocks noGrp="1"/>
          </p:cNvSpPr>
          <p:nvPr>
            <p:ph type="title"/>
          </p:nvPr>
        </p:nvSpPr>
        <p:spPr>
          <a:xfrm>
            <a:off x="670561" y="1173488"/>
            <a:ext cx="7840558" cy="501849"/>
          </a:xfrm>
          <a:prstGeom prst="rect">
            <a:avLst/>
          </a:prstGeom>
        </p:spPr>
        <p:txBody>
          <a:bodyPr vert="horz" lIns="91440" tIns="45720" rIns="91440" bIns="45720" rtlCol="0" anchor="ctr">
            <a:noAutofit/>
          </a:bodyPr>
          <a:lstStyle/>
          <a:p>
            <a:pPr lvl="0"/>
            <a:r>
              <a:rPr lang="en-US" dirty="0" smtClean="0"/>
              <a:t>CLICK TO ADD TITLE IN CAPS</a:t>
            </a:r>
            <a:endParaRPr lang="en-GB" dirty="0"/>
          </a:p>
        </p:txBody>
      </p:sp>
      <p:sp>
        <p:nvSpPr>
          <p:cNvPr id="3" name="Text Placeholder 2"/>
          <p:cNvSpPr>
            <a:spLocks noGrp="1"/>
          </p:cNvSpPr>
          <p:nvPr>
            <p:ph type="body" idx="1"/>
          </p:nvPr>
        </p:nvSpPr>
        <p:spPr>
          <a:xfrm>
            <a:off x="670560" y="1783080"/>
            <a:ext cx="7840559" cy="4312919"/>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dirty="0"/>
          </a:p>
        </p:txBody>
      </p:sp>
      <p:sp>
        <p:nvSpPr>
          <p:cNvPr id="2" name="Slide Number Placeholder 1"/>
          <p:cNvSpPr>
            <a:spLocks noGrp="1"/>
          </p:cNvSpPr>
          <p:nvPr>
            <p:ph type="sldNum" sz="quarter" idx="4"/>
          </p:nvPr>
        </p:nvSpPr>
        <p:spPr>
          <a:xfrm>
            <a:off x="6412523" y="6203950"/>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5" r:id="rId4"/>
    <p:sldLayoutId id="2147483671" r:id="rId5"/>
    <p:sldLayoutId id="2147483672" r:id="rId6"/>
    <p:sldLayoutId id="2147483673" r:id="rId7"/>
    <p:sldLayoutId id="2147483676" r:id="rId8"/>
    <p:sldLayoutId id="2147483677" r:id="rId9"/>
    <p:sldLayoutId id="2147483678" r:id="rId10"/>
  </p:sldLayoutIdLst>
  <p:timing>
    <p:tnLst>
      <p:par>
        <p:cTn id="1" dur="indefinite" restart="never" nodeType="tmRoot"/>
      </p:par>
    </p:tnLst>
  </p:timing>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mn-lt"/>
          <a:ea typeface="+mn-ea"/>
          <a:cs typeface="+mn-cs"/>
        </a:defRPr>
      </a:lvl1pPr>
      <a:lvl2pPr marL="377825" indent="-376238" algn="l" rtl="0" eaLnBrk="1" fontAlgn="base" hangingPunct="1">
        <a:spcBef>
          <a:spcPts val="300"/>
        </a:spcBef>
        <a:spcAft>
          <a:spcPts val="300"/>
        </a:spcAft>
        <a:buClr>
          <a:schemeClr val="accent6">
            <a:lumMod val="60000"/>
            <a:lumOff val="40000"/>
          </a:schemeClr>
        </a:buClr>
        <a:buSzPct val="100000"/>
        <a:buFont typeface="Wingdings" charset="2"/>
        <a:buChar char=""/>
        <a:defRPr sz="2800">
          <a:solidFill>
            <a:schemeClr val="tx1"/>
          </a:solidFill>
          <a:latin typeface="+mn-lt"/>
        </a:defRPr>
      </a:lvl2pPr>
      <a:lvl3pPr marL="742950" indent="-363538" algn="l" rtl="0" eaLnBrk="1" fontAlgn="base" hangingPunct="1">
        <a:spcBef>
          <a:spcPts val="300"/>
        </a:spcBef>
        <a:spcAft>
          <a:spcPts val="300"/>
        </a:spcAft>
        <a:buClr>
          <a:schemeClr val="accent6">
            <a:lumMod val="60000"/>
            <a:lumOff val="40000"/>
          </a:schemeClr>
        </a:buClr>
        <a:buSzPct val="100000"/>
        <a:buFont typeface="Wingdings" charset="2"/>
        <a:buChar char=""/>
        <a:defRPr sz="2400">
          <a:solidFill>
            <a:schemeClr val="tx1"/>
          </a:solidFill>
          <a:latin typeface="+mn-lt"/>
        </a:defRPr>
      </a:lvl3pPr>
      <a:lvl4pPr marL="1122363" indent="-377825" algn="l" rtl="0" eaLnBrk="1" fontAlgn="base" hangingPunct="1">
        <a:spcBef>
          <a:spcPts val="300"/>
        </a:spcBef>
        <a:spcAft>
          <a:spcPts val="300"/>
        </a:spcAft>
        <a:buClr>
          <a:schemeClr val="accent6">
            <a:lumMod val="60000"/>
            <a:lumOff val="40000"/>
          </a:schemeClr>
        </a:buClr>
        <a:buSzPct val="100000"/>
        <a:buFont typeface="Arial" panose="020B0604020202020204" pitchFamily="34" charset="0"/>
        <a:buChar char="•"/>
        <a:defRPr lang="en-US" sz="2400" baseline="0" dirty="0" smtClean="0">
          <a:solidFill>
            <a:schemeClr val="tx1"/>
          </a:solidFill>
          <a:latin typeface="+mn-lt"/>
        </a:defRPr>
      </a:lvl4pPr>
      <a:lvl5pPr marL="1466850" indent="-342900" algn="l" rtl="0" eaLnBrk="1" fontAlgn="base" hangingPunct="1">
        <a:spcBef>
          <a:spcPts val="300"/>
        </a:spcBef>
        <a:spcAft>
          <a:spcPts val="300"/>
        </a:spcAft>
        <a:buClr>
          <a:schemeClr val="accent6">
            <a:lumMod val="60000"/>
            <a:lumOff val="40000"/>
          </a:schemeClr>
        </a:buClr>
        <a:buSzPct val="100000"/>
        <a:buFont typeface="Arial" panose="020B0604020202020204" pitchFamily="34" charset="0"/>
        <a:buChar char="•"/>
        <a:defRPr lang="en-GB" sz="2400" baseline="0" dirty="0">
          <a:solidFill>
            <a:schemeClr val="tx1"/>
          </a:solidFill>
          <a:latin typeface="+mn-lt"/>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5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Functions of Mobile Technologies in Travel</a:t>
            </a:r>
            <a:endParaRPr lang="en-US" sz="2800" dirty="0"/>
          </a:p>
        </p:txBody>
      </p:sp>
      <p:sp>
        <p:nvSpPr>
          <p:cNvPr id="5" name="Text Placeholder 4"/>
          <p:cNvSpPr>
            <a:spLocks noGrp="1"/>
          </p:cNvSpPr>
          <p:nvPr>
            <p:ph type="body" sz="quarter" idx="11"/>
          </p:nvPr>
        </p:nvSpPr>
        <p:spPr/>
        <p:txBody>
          <a:bodyPr/>
          <a:lstStyle/>
          <a:p>
            <a:pPr lvl="1"/>
            <a:r>
              <a:rPr lang="en-US" dirty="0"/>
              <a:t>Informing</a:t>
            </a:r>
            <a:endParaRPr lang="en-AU" dirty="0"/>
          </a:p>
          <a:p>
            <a:pPr lvl="1"/>
            <a:r>
              <a:rPr lang="en-US" dirty="0"/>
              <a:t>Contextualizing</a:t>
            </a:r>
            <a:endParaRPr lang="en-AU" dirty="0"/>
          </a:p>
          <a:p>
            <a:pPr lvl="1"/>
            <a:r>
              <a:rPr lang="en-US" dirty="0"/>
              <a:t>Personalizing</a:t>
            </a:r>
            <a:endParaRPr lang="en-AU" dirty="0"/>
          </a:p>
          <a:p>
            <a:pPr lvl="1"/>
            <a:r>
              <a:rPr lang="en-US" dirty="0"/>
              <a:t>Socializing</a:t>
            </a:r>
            <a:endParaRPr lang="en-AU" dirty="0"/>
          </a:p>
          <a:p>
            <a:pPr lvl="1"/>
            <a:r>
              <a:rPr lang="en-US" dirty="0"/>
              <a:t>Managing</a:t>
            </a:r>
            <a:endParaRPr lang="en-AU" dirty="0"/>
          </a:p>
          <a:p>
            <a:endParaRPr lang="en-US" dirty="0"/>
          </a:p>
        </p:txBody>
      </p:sp>
      <p:sp>
        <p:nvSpPr>
          <p:cNvPr id="2" name="Slide Number Placeholder 1"/>
          <p:cNvSpPr>
            <a:spLocks noGrp="1"/>
          </p:cNvSpPr>
          <p:nvPr>
            <p:ph type="sldNum" sz="quarter" idx="12"/>
          </p:nvPr>
        </p:nvSpPr>
        <p:spPr/>
        <p:txBody>
          <a:bodyPr/>
          <a:lstStyle/>
          <a:p>
            <a:fld id="{270D3DE2-73FE-5949-AC71-CCF72EEA6B63}" type="slidenum">
              <a:rPr lang="en-US" smtClean="0"/>
              <a:t>10</a:t>
            </a:fld>
            <a:endParaRPr lang="en-US"/>
          </a:p>
        </p:txBody>
      </p:sp>
      <p:sp>
        <p:nvSpPr>
          <p:cNvPr id="6" name="Text Placeholder 5"/>
          <p:cNvSpPr>
            <a:spLocks noGrp="1"/>
          </p:cNvSpPr>
          <p:nvPr>
            <p:ph type="body" sz="quarter" idx="13"/>
          </p:nvPr>
        </p:nvSpPr>
        <p:spPr/>
        <p:txBody>
          <a:bodyPr/>
          <a:lstStyle/>
          <a:p>
            <a:pPr lvl="1"/>
            <a:r>
              <a:rPr lang="en-US" dirty="0"/>
              <a:t>Translating</a:t>
            </a:r>
            <a:endParaRPr lang="en-AU" dirty="0"/>
          </a:p>
          <a:p>
            <a:pPr lvl="1"/>
            <a:r>
              <a:rPr lang="en-US" dirty="0"/>
              <a:t>Purchasing</a:t>
            </a:r>
            <a:endParaRPr lang="en-AU" dirty="0"/>
          </a:p>
          <a:p>
            <a:pPr lvl="1"/>
            <a:r>
              <a:rPr lang="en-US" dirty="0"/>
              <a:t>Gamifying</a:t>
            </a:r>
            <a:endParaRPr lang="en-AU" dirty="0"/>
          </a:p>
          <a:p>
            <a:pPr lvl="1"/>
            <a:r>
              <a:rPr lang="en-US" dirty="0"/>
              <a:t>Augmenting</a:t>
            </a:r>
            <a:endParaRPr lang="en-AU" dirty="0"/>
          </a:p>
          <a:p>
            <a:pPr lvl="1"/>
            <a:r>
              <a:rPr lang="en-US" dirty="0"/>
              <a:t>Reflecting</a:t>
            </a:r>
            <a:endParaRPr lang="en-AU" dirty="0"/>
          </a:p>
          <a:p>
            <a:endParaRPr lang="en-US" dirty="0"/>
          </a:p>
        </p:txBody>
      </p:sp>
    </p:spTree>
    <p:extLst>
      <p:ext uri="{BB962C8B-B14F-4D97-AF65-F5344CB8AC3E}">
        <p14:creationId xmlns:p14="http://schemas.microsoft.com/office/powerpoint/2010/main" val="153177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1"/>
            <p:extLst>
              <p:ext uri="{D42A27DB-BD31-4B8C-83A1-F6EECF244321}">
                <p14:modId xmlns:p14="http://schemas.microsoft.com/office/powerpoint/2010/main" val="4128638722"/>
              </p:ext>
            </p:extLst>
          </p:nvPr>
        </p:nvGraphicFramePr>
        <p:xfrm>
          <a:off x="711200" y="1965326"/>
          <a:ext cx="8089900" cy="3762373"/>
        </p:xfrm>
        <a:graphic>
          <a:graphicData uri="http://schemas.openxmlformats.org/drawingml/2006/table">
            <a:tbl>
              <a:tblPr firstRow="1" firstCol="1" bandRow="1">
                <a:tableStyleId>{93296810-A885-4BE3-A3E7-6D5BEEA58F35}</a:tableStyleId>
              </a:tblPr>
              <a:tblGrid>
                <a:gridCol w="1646967"/>
                <a:gridCol w="6442933"/>
              </a:tblGrid>
              <a:tr h="408103">
                <a:tc>
                  <a:txBody>
                    <a:bodyPr/>
                    <a:lstStyle/>
                    <a:p>
                      <a:pPr>
                        <a:spcBef>
                          <a:spcPts val="100"/>
                        </a:spcBef>
                        <a:spcAft>
                          <a:spcPts val="100"/>
                        </a:spcAft>
                      </a:pPr>
                      <a:r>
                        <a:rPr lang="en-AU" sz="2000">
                          <a:effectLst/>
                        </a:rPr>
                        <a:t>Type</a:t>
                      </a:r>
                      <a:endParaRPr lang="en-AU" sz="2800">
                        <a:effectLst/>
                        <a:latin typeface="Calibri"/>
                        <a:ea typeface="Calibri"/>
                        <a:cs typeface="Times New Roman"/>
                      </a:endParaRPr>
                    </a:p>
                  </a:txBody>
                  <a:tcPr marL="68580" marR="68580" marT="0" marB="0"/>
                </a:tc>
                <a:tc>
                  <a:txBody>
                    <a:bodyPr/>
                    <a:lstStyle/>
                    <a:p>
                      <a:pPr>
                        <a:spcBef>
                          <a:spcPts val="100"/>
                        </a:spcBef>
                        <a:spcAft>
                          <a:spcPts val="100"/>
                        </a:spcAft>
                      </a:pPr>
                      <a:r>
                        <a:rPr lang="en-AU" sz="2000" dirty="0">
                          <a:effectLst/>
                        </a:rPr>
                        <a:t>Description</a:t>
                      </a:r>
                      <a:endParaRPr lang="en-AU" sz="2800" dirty="0">
                        <a:effectLst/>
                        <a:latin typeface="Calibri"/>
                        <a:ea typeface="Calibri"/>
                        <a:cs typeface="Times New Roman"/>
                      </a:endParaRPr>
                    </a:p>
                  </a:txBody>
                  <a:tcPr marL="68580" marR="68580" marT="0" marB="0"/>
                </a:tc>
              </a:tr>
              <a:tr h="670854">
                <a:tc>
                  <a:txBody>
                    <a:bodyPr/>
                    <a:lstStyle/>
                    <a:p>
                      <a:pPr>
                        <a:spcBef>
                          <a:spcPts val="100"/>
                        </a:spcBef>
                        <a:spcAft>
                          <a:spcPts val="100"/>
                        </a:spcAft>
                      </a:pPr>
                      <a:r>
                        <a:rPr lang="en-US" sz="2000" dirty="0">
                          <a:effectLst/>
                        </a:rPr>
                        <a:t>Functional</a:t>
                      </a:r>
                      <a:endParaRPr lang="en-AU" sz="2800" dirty="0">
                        <a:effectLst/>
                        <a:latin typeface="Calibri"/>
                        <a:ea typeface="Calibri"/>
                        <a:cs typeface="Times New Roman"/>
                      </a:endParaRPr>
                    </a:p>
                  </a:txBody>
                  <a:tcPr marL="68580" marR="68580" marT="0" marB="0"/>
                </a:tc>
                <a:tc>
                  <a:txBody>
                    <a:bodyPr/>
                    <a:lstStyle/>
                    <a:p>
                      <a:pPr>
                        <a:spcBef>
                          <a:spcPts val="100"/>
                        </a:spcBef>
                        <a:spcAft>
                          <a:spcPts val="100"/>
                        </a:spcAft>
                      </a:pPr>
                      <a:r>
                        <a:rPr lang="en-US" sz="2000">
                          <a:effectLst/>
                        </a:rPr>
                        <a:t>Tourists need information to learn, add value to the trip, improve efficiency and reduce uncertainty.</a:t>
                      </a:r>
                      <a:endParaRPr lang="en-AU" sz="2800">
                        <a:effectLst/>
                        <a:latin typeface="Calibri"/>
                        <a:ea typeface="Calibri"/>
                        <a:cs typeface="Times New Roman"/>
                      </a:endParaRPr>
                    </a:p>
                  </a:txBody>
                  <a:tcPr marL="68580" marR="68580" marT="0" marB="0"/>
                </a:tc>
              </a:tr>
              <a:tr h="670854">
                <a:tc>
                  <a:txBody>
                    <a:bodyPr/>
                    <a:lstStyle/>
                    <a:p>
                      <a:pPr>
                        <a:spcBef>
                          <a:spcPts val="100"/>
                        </a:spcBef>
                        <a:spcAft>
                          <a:spcPts val="100"/>
                        </a:spcAft>
                      </a:pPr>
                      <a:r>
                        <a:rPr lang="en-US" sz="2000" dirty="0">
                          <a:effectLst/>
                        </a:rPr>
                        <a:t>Innovation</a:t>
                      </a:r>
                      <a:endParaRPr lang="en-AU" sz="2800" dirty="0">
                        <a:effectLst/>
                        <a:latin typeface="Calibri"/>
                        <a:ea typeface="Calibri"/>
                        <a:cs typeface="Times New Roman"/>
                      </a:endParaRPr>
                    </a:p>
                  </a:txBody>
                  <a:tcPr marL="68580" marR="68580" marT="0" marB="0"/>
                </a:tc>
                <a:tc>
                  <a:txBody>
                    <a:bodyPr/>
                    <a:lstStyle/>
                    <a:p>
                      <a:pPr>
                        <a:spcBef>
                          <a:spcPts val="100"/>
                        </a:spcBef>
                        <a:spcAft>
                          <a:spcPts val="100"/>
                        </a:spcAft>
                      </a:pPr>
                      <a:r>
                        <a:rPr lang="en-US" sz="2000">
                          <a:effectLst/>
                        </a:rPr>
                        <a:t>Tourists need information to inspire novel, spontaneous and creative experiences.</a:t>
                      </a:r>
                      <a:endParaRPr lang="en-AU" sz="2800">
                        <a:effectLst/>
                        <a:latin typeface="Calibri"/>
                        <a:ea typeface="Calibri"/>
                        <a:cs typeface="Times New Roman"/>
                      </a:endParaRPr>
                    </a:p>
                  </a:txBody>
                  <a:tcPr marL="68580" marR="68580" marT="0" marB="0"/>
                </a:tc>
              </a:tr>
              <a:tr h="670854">
                <a:tc>
                  <a:txBody>
                    <a:bodyPr/>
                    <a:lstStyle/>
                    <a:p>
                      <a:pPr>
                        <a:spcBef>
                          <a:spcPts val="100"/>
                        </a:spcBef>
                        <a:spcAft>
                          <a:spcPts val="100"/>
                        </a:spcAft>
                      </a:pPr>
                      <a:r>
                        <a:rPr lang="en-AU" sz="2000">
                          <a:effectLst/>
                        </a:rPr>
                        <a:t>Hedonic</a:t>
                      </a:r>
                      <a:endParaRPr lang="en-AU" sz="2800">
                        <a:effectLst/>
                        <a:latin typeface="Calibri"/>
                        <a:ea typeface="Calibri"/>
                        <a:cs typeface="Times New Roman"/>
                      </a:endParaRPr>
                    </a:p>
                  </a:txBody>
                  <a:tcPr marL="68580" marR="68580" marT="0" marB="0"/>
                </a:tc>
                <a:tc>
                  <a:txBody>
                    <a:bodyPr/>
                    <a:lstStyle/>
                    <a:p>
                      <a:pPr>
                        <a:spcBef>
                          <a:spcPts val="100"/>
                        </a:spcBef>
                        <a:spcAft>
                          <a:spcPts val="100"/>
                        </a:spcAft>
                      </a:pPr>
                      <a:r>
                        <a:rPr lang="en-US" sz="2000">
                          <a:effectLst/>
                        </a:rPr>
                        <a:t>Tourists need information to be excited, enjoy the destination and experience the local culture and life.</a:t>
                      </a:r>
                      <a:endParaRPr lang="en-AU" sz="2800">
                        <a:effectLst/>
                        <a:latin typeface="Calibri"/>
                        <a:ea typeface="Calibri"/>
                        <a:cs typeface="Times New Roman"/>
                      </a:endParaRPr>
                    </a:p>
                  </a:txBody>
                  <a:tcPr marL="68580" marR="68580" marT="0" marB="0"/>
                </a:tc>
              </a:tr>
              <a:tr h="670854">
                <a:tc>
                  <a:txBody>
                    <a:bodyPr/>
                    <a:lstStyle/>
                    <a:p>
                      <a:pPr>
                        <a:spcBef>
                          <a:spcPts val="100"/>
                        </a:spcBef>
                        <a:spcAft>
                          <a:spcPts val="100"/>
                        </a:spcAft>
                      </a:pPr>
                      <a:r>
                        <a:rPr lang="en-AU" sz="2000" dirty="0">
                          <a:effectLst/>
                        </a:rPr>
                        <a:t>Aesthetic</a:t>
                      </a:r>
                      <a:endParaRPr lang="en-AU" sz="2800" dirty="0">
                        <a:effectLst/>
                        <a:latin typeface="Calibri"/>
                        <a:ea typeface="Calibri"/>
                        <a:cs typeface="Times New Roman"/>
                      </a:endParaRPr>
                    </a:p>
                  </a:txBody>
                  <a:tcPr marL="68580" marR="68580" marT="0" marB="0"/>
                </a:tc>
                <a:tc>
                  <a:txBody>
                    <a:bodyPr/>
                    <a:lstStyle/>
                    <a:p>
                      <a:pPr>
                        <a:spcBef>
                          <a:spcPts val="100"/>
                        </a:spcBef>
                        <a:spcAft>
                          <a:spcPts val="100"/>
                        </a:spcAft>
                      </a:pPr>
                      <a:r>
                        <a:rPr lang="en-US" sz="2000">
                          <a:effectLst/>
                        </a:rPr>
                        <a:t>Tourists need information to imagine destinations and form expectations.</a:t>
                      </a:r>
                      <a:endParaRPr lang="en-AU" sz="2800">
                        <a:effectLst/>
                        <a:latin typeface="Calibri"/>
                        <a:ea typeface="Calibri"/>
                        <a:cs typeface="Times New Roman"/>
                      </a:endParaRPr>
                    </a:p>
                  </a:txBody>
                  <a:tcPr marL="68580" marR="68580" marT="0" marB="0"/>
                </a:tc>
              </a:tr>
              <a:tr h="670854">
                <a:tc>
                  <a:txBody>
                    <a:bodyPr/>
                    <a:lstStyle/>
                    <a:p>
                      <a:pPr>
                        <a:spcBef>
                          <a:spcPts val="100"/>
                        </a:spcBef>
                        <a:spcAft>
                          <a:spcPts val="100"/>
                        </a:spcAft>
                      </a:pPr>
                      <a:r>
                        <a:rPr lang="en-AU" sz="2000" dirty="0">
                          <a:effectLst/>
                        </a:rPr>
                        <a:t>Social</a:t>
                      </a:r>
                      <a:endParaRPr lang="en-AU" sz="2800" dirty="0">
                        <a:effectLst/>
                        <a:latin typeface="Calibri"/>
                        <a:ea typeface="Calibri"/>
                        <a:cs typeface="Times New Roman"/>
                      </a:endParaRPr>
                    </a:p>
                  </a:txBody>
                  <a:tcPr marL="68580" marR="68580" marT="0" marB="0"/>
                </a:tc>
                <a:tc>
                  <a:txBody>
                    <a:bodyPr/>
                    <a:lstStyle/>
                    <a:p>
                      <a:pPr>
                        <a:spcBef>
                          <a:spcPts val="100"/>
                        </a:spcBef>
                        <a:spcAft>
                          <a:spcPts val="100"/>
                        </a:spcAft>
                      </a:pPr>
                      <a:r>
                        <a:rPr lang="en-US" sz="2000" dirty="0">
                          <a:effectLst/>
                        </a:rPr>
                        <a:t>Tourists need information to give advice to others, share their experience and be valuable for their friends.</a:t>
                      </a:r>
                      <a:endParaRPr lang="en-AU" sz="2800" dirty="0">
                        <a:effectLst/>
                        <a:latin typeface="Calibri"/>
                        <a:ea typeface="Calibri"/>
                        <a:cs typeface="Times New Roman"/>
                      </a:endParaRPr>
                    </a:p>
                  </a:txBody>
                  <a:tcPr marL="68580" marR="68580" marT="0" marB="0"/>
                </a:tc>
              </a:tr>
            </a:tbl>
          </a:graphicData>
        </a:graphic>
      </p:graphicFrame>
      <p:sp>
        <p:nvSpPr>
          <p:cNvPr id="2" name="Title 1"/>
          <p:cNvSpPr>
            <a:spLocks noGrp="1"/>
          </p:cNvSpPr>
          <p:nvPr>
            <p:ph type="title"/>
          </p:nvPr>
        </p:nvSpPr>
        <p:spPr/>
        <p:txBody>
          <a:bodyPr/>
          <a:lstStyle/>
          <a:p>
            <a:r>
              <a:rPr lang="en-US" dirty="0" smtClean="0"/>
              <a:t>Mobile Visitor Information</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11</a:t>
            </a:fld>
            <a:endParaRPr lang="en-AU"/>
          </a:p>
        </p:txBody>
      </p:sp>
      <p:sp>
        <p:nvSpPr>
          <p:cNvPr id="8" name="Rectangle 7"/>
          <p:cNvSpPr/>
          <p:nvPr/>
        </p:nvSpPr>
        <p:spPr>
          <a:xfrm>
            <a:off x="5723847" y="6228834"/>
            <a:ext cx="2356372" cy="307777"/>
          </a:xfrm>
          <a:prstGeom prst="rect">
            <a:avLst/>
          </a:prstGeom>
        </p:spPr>
        <p:txBody>
          <a:bodyPr wrap="none">
            <a:spAutoFit/>
          </a:bodyPr>
          <a:lstStyle/>
          <a:p>
            <a:r>
              <a:rPr lang="en-US" sz="1400" dirty="0">
                <a:latin typeface="Arial Narrow"/>
                <a:cs typeface="Arial Narrow"/>
              </a:rPr>
              <a:t>(Adapted from Wang et al., 2012)</a:t>
            </a:r>
          </a:p>
        </p:txBody>
      </p:sp>
    </p:spTree>
    <p:extLst>
      <p:ext uri="{BB962C8B-B14F-4D97-AF65-F5344CB8AC3E}">
        <p14:creationId xmlns:p14="http://schemas.microsoft.com/office/powerpoint/2010/main" val="86128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50860" y="1372811"/>
            <a:ext cx="6323377" cy="3782019"/>
            <a:chOff x="1210769" y="1276696"/>
            <a:chExt cx="6517321" cy="3971044"/>
          </a:xfrm>
        </p:grpSpPr>
        <p:sp>
          <p:nvSpPr>
            <p:cNvPr id="57" name="Rectangle 56"/>
            <p:cNvSpPr/>
            <p:nvPr/>
          </p:nvSpPr>
          <p:spPr>
            <a:xfrm>
              <a:off x="1210769" y="1276696"/>
              <a:ext cx="6517321" cy="1319260"/>
            </a:xfrm>
            <a:prstGeom prst="rect">
              <a:avLst/>
            </a:prstGeom>
            <a:gradFill flip="none" rotWithShape="1">
              <a:gsLst>
                <a:gs pos="0">
                  <a:schemeClr val="accent6">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1210769" y="2602588"/>
              <a:ext cx="6517321" cy="1319260"/>
            </a:xfrm>
            <a:prstGeom prst="rect">
              <a:avLst/>
            </a:prstGeom>
            <a:gradFill flip="none" rotWithShape="1">
              <a:gsLst>
                <a:gs pos="0">
                  <a:schemeClr val="accent6">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210769" y="3928480"/>
              <a:ext cx="6517321" cy="1319260"/>
            </a:xfrm>
            <a:prstGeom prst="rect">
              <a:avLst/>
            </a:prstGeom>
            <a:gradFill flip="none" rotWithShape="1">
              <a:gsLst>
                <a:gs pos="0">
                  <a:schemeClr val="accent6">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1670387" y="1372812"/>
            <a:ext cx="6321072" cy="3804638"/>
          </a:xfrm>
          <a:prstGeom prst="rect">
            <a:avLst/>
          </a:prstGeom>
          <a:noFill/>
          <a:ln>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ight Arrow 4"/>
          <p:cNvSpPr/>
          <p:nvPr/>
        </p:nvSpPr>
        <p:spPr>
          <a:xfrm>
            <a:off x="1560360" y="5137831"/>
            <a:ext cx="6690988" cy="270488"/>
          </a:xfrm>
          <a:prstGeom prst="rightArrow">
            <a:avLst>
              <a:gd name="adj1" fmla="val 100000"/>
              <a:gd name="adj2" fmla="val 6221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Right Arrow 5"/>
          <p:cNvSpPr/>
          <p:nvPr/>
        </p:nvSpPr>
        <p:spPr>
          <a:xfrm rot="16200000">
            <a:off x="-516434" y="3046036"/>
            <a:ext cx="4187647" cy="279430"/>
          </a:xfrm>
          <a:prstGeom prst="rightArrow">
            <a:avLst>
              <a:gd name="adj1" fmla="val 100000"/>
              <a:gd name="adj2" fmla="val 6832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Oval 6"/>
          <p:cNvSpPr/>
          <p:nvPr/>
        </p:nvSpPr>
        <p:spPr>
          <a:xfrm>
            <a:off x="1401368" y="5073858"/>
            <a:ext cx="333189" cy="36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rot="16200000">
            <a:off x="886458" y="1893749"/>
            <a:ext cx="1357671" cy="328479"/>
          </a:xfrm>
          <a:prstGeom prst="rect">
            <a:avLst/>
          </a:prstGeom>
          <a:noFill/>
        </p:spPr>
        <p:txBody>
          <a:bodyPr wrap="square" rtlCol="0">
            <a:spAutoFit/>
          </a:bodyPr>
          <a:lstStyle/>
          <a:p>
            <a:pPr algn="r"/>
            <a:r>
              <a:rPr lang="en-US" sz="1600" b="1" dirty="0" smtClean="0">
                <a:solidFill>
                  <a:schemeClr val="bg1"/>
                </a:solidFill>
                <a:latin typeface="Arial Narrow"/>
                <a:cs typeface="Arial Narrow"/>
              </a:rPr>
              <a:t>Fidelity</a:t>
            </a:r>
            <a:endParaRPr lang="en-US" sz="1600" b="1" dirty="0">
              <a:solidFill>
                <a:schemeClr val="bg1"/>
              </a:solidFill>
              <a:latin typeface="Arial Narrow"/>
              <a:cs typeface="Arial Narrow"/>
            </a:endParaRPr>
          </a:p>
        </p:txBody>
      </p:sp>
      <p:sp>
        <p:nvSpPr>
          <p:cNvPr id="9" name="TextBox 8"/>
          <p:cNvSpPr txBox="1"/>
          <p:nvPr/>
        </p:nvSpPr>
        <p:spPr>
          <a:xfrm>
            <a:off x="6937335" y="5099259"/>
            <a:ext cx="1095534" cy="317968"/>
          </a:xfrm>
          <a:prstGeom prst="rect">
            <a:avLst/>
          </a:prstGeom>
          <a:noFill/>
        </p:spPr>
        <p:txBody>
          <a:bodyPr wrap="none" rtlCol="0">
            <a:spAutoFit/>
          </a:bodyPr>
          <a:lstStyle/>
          <a:p>
            <a:pPr algn="ctr"/>
            <a:r>
              <a:rPr lang="en-US" sz="1600" b="1" dirty="0" smtClean="0">
                <a:solidFill>
                  <a:schemeClr val="bg1"/>
                </a:solidFill>
                <a:latin typeface="Arial Narrow"/>
                <a:cs typeface="Arial Narrow"/>
              </a:rPr>
              <a:t>Interactivity</a:t>
            </a:r>
            <a:endParaRPr lang="en-US" sz="1600" b="1" dirty="0">
              <a:solidFill>
                <a:schemeClr val="bg1"/>
              </a:solidFill>
              <a:latin typeface="Arial Narrow"/>
              <a:cs typeface="Arial Narrow"/>
            </a:endParaRPr>
          </a:p>
        </p:txBody>
      </p:sp>
      <p:sp>
        <p:nvSpPr>
          <p:cNvPr id="10" name="TextBox 9"/>
          <p:cNvSpPr txBox="1"/>
          <p:nvPr/>
        </p:nvSpPr>
        <p:spPr>
          <a:xfrm>
            <a:off x="4463244" y="5384332"/>
            <a:ext cx="759784" cy="317968"/>
          </a:xfrm>
          <a:prstGeom prst="rect">
            <a:avLst/>
          </a:prstGeom>
          <a:noFill/>
        </p:spPr>
        <p:txBody>
          <a:bodyPr wrap="none" rtlCol="0">
            <a:spAutoFit/>
          </a:bodyPr>
          <a:lstStyle/>
          <a:p>
            <a:r>
              <a:rPr lang="en-US" sz="1600" dirty="0" smtClean="0">
                <a:latin typeface="Arial Narrow"/>
                <a:cs typeface="Arial Narrow"/>
              </a:rPr>
              <a:t>Medium</a:t>
            </a:r>
            <a:endParaRPr lang="en-US" sz="1600" dirty="0">
              <a:latin typeface="Arial Narrow"/>
              <a:cs typeface="Arial Narrow"/>
            </a:endParaRPr>
          </a:p>
        </p:txBody>
      </p:sp>
      <p:sp>
        <p:nvSpPr>
          <p:cNvPr id="11" name="TextBox 10"/>
          <p:cNvSpPr txBox="1"/>
          <p:nvPr/>
        </p:nvSpPr>
        <p:spPr>
          <a:xfrm>
            <a:off x="1596356" y="5384332"/>
            <a:ext cx="603423" cy="317968"/>
          </a:xfrm>
          <a:prstGeom prst="rect">
            <a:avLst/>
          </a:prstGeom>
          <a:noFill/>
        </p:spPr>
        <p:txBody>
          <a:bodyPr wrap="square" rtlCol="0">
            <a:spAutoFit/>
          </a:bodyPr>
          <a:lstStyle/>
          <a:p>
            <a:pPr algn="ctr"/>
            <a:r>
              <a:rPr lang="en-US" sz="1600" dirty="0" smtClean="0">
                <a:latin typeface="Arial Narrow"/>
                <a:cs typeface="Arial Narrow"/>
              </a:rPr>
              <a:t>Low</a:t>
            </a:r>
            <a:endParaRPr lang="en-US" sz="1600" dirty="0">
              <a:latin typeface="Arial Narrow"/>
              <a:cs typeface="Arial Narrow"/>
            </a:endParaRPr>
          </a:p>
        </p:txBody>
      </p:sp>
      <p:sp>
        <p:nvSpPr>
          <p:cNvPr id="12" name="TextBox 11"/>
          <p:cNvSpPr txBox="1"/>
          <p:nvPr/>
        </p:nvSpPr>
        <p:spPr>
          <a:xfrm rot="16200000">
            <a:off x="1008070" y="1429122"/>
            <a:ext cx="498350" cy="328479"/>
          </a:xfrm>
          <a:prstGeom prst="rect">
            <a:avLst/>
          </a:prstGeom>
          <a:noFill/>
        </p:spPr>
        <p:txBody>
          <a:bodyPr wrap="none" rtlCol="0">
            <a:spAutoFit/>
          </a:bodyPr>
          <a:lstStyle/>
          <a:p>
            <a:r>
              <a:rPr lang="en-US" sz="1600" dirty="0" smtClean="0">
                <a:latin typeface="Arial Narrow"/>
                <a:cs typeface="Arial Narrow"/>
              </a:rPr>
              <a:t>High</a:t>
            </a:r>
            <a:endParaRPr lang="en-US" sz="1600" dirty="0">
              <a:latin typeface="Arial Narrow"/>
              <a:cs typeface="Arial Narrow"/>
            </a:endParaRPr>
          </a:p>
        </p:txBody>
      </p:sp>
      <p:sp>
        <p:nvSpPr>
          <p:cNvPr id="14" name="TextBox 13"/>
          <p:cNvSpPr txBox="1"/>
          <p:nvPr/>
        </p:nvSpPr>
        <p:spPr>
          <a:xfrm rot="16200000">
            <a:off x="981956" y="4823277"/>
            <a:ext cx="584115" cy="328479"/>
          </a:xfrm>
          <a:prstGeom prst="rect">
            <a:avLst/>
          </a:prstGeom>
          <a:noFill/>
        </p:spPr>
        <p:txBody>
          <a:bodyPr wrap="square" rtlCol="0">
            <a:spAutoFit/>
          </a:bodyPr>
          <a:lstStyle/>
          <a:p>
            <a:pPr algn="ctr"/>
            <a:r>
              <a:rPr lang="en-US" sz="1600" dirty="0" smtClean="0">
                <a:latin typeface="Arial Narrow"/>
                <a:cs typeface="Arial Narrow"/>
              </a:rPr>
              <a:t>Low</a:t>
            </a:r>
            <a:endParaRPr lang="en-US" sz="1600" dirty="0">
              <a:latin typeface="Arial Narrow"/>
              <a:cs typeface="Arial Narrow"/>
            </a:endParaRPr>
          </a:p>
        </p:txBody>
      </p:sp>
      <p:sp>
        <p:nvSpPr>
          <p:cNvPr id="15" name="TextBox 14"/>
          <p:cNvSpPr txBox="1"/>
          <p:nvPr/>
        </p:nvSpPr>
        <p:spPr>
          <a:xfrm>
            <a:off x="7486493" y="5384332"/>
            <a:ext cx="514824" cy="317968"/>
          </a:xfrm>
          <a:prstGeom prst="rect">
            <a:avLst/>
          </a:prstGeom>
          <a:noFill/>
        </p:spPr>
        <p:txBody>
          <a:bodyPr wrap="none" rtlCol="0">
            <a:spAutoFit/>
          </a:bodyPr>
          <a:lstStyle/>
          <a:p>
            <a:r>
              <a:rPr lang="en-US" sz="1600" dirty="0" smtClean="0">
                <a:latin typeface="Arial Narrow"/>
                <a:cs typeface="Arial Narrow"/>
              </a:rPr>
              <a:t>High</a:t>
            </a:r>
            <a:endParaRPr lang="en-US" sz="1600" dirty="0">
              <a:latin typeface="Arial Narrow"/>
              <a:cs typeface="Arial Narrow"/>
            </a:endParaRPr>
          </a:p>
        </p:txBody>
      </p:sp>
      <p:cxnSp>
        <p:nvCxnSpPr>
          <p:cNvPr id="19" name="Straight Connector 18"/>
          <p:cNvCxnSpPr/>
          <p:nvPr/>
        </p:nvCxnSpPr>
        <p:spPr>
          <a:xfrm>
            <a:off x="3773375" y="1372812"/>
            <a:ext cx="0" cy="3755074"/>
          </a:xfrm>
          <a:prstGeom prst="line">
            <a:avLst/>
          </a:prstGeom>
          <a:ln>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72559" y="1372812"/>
            <a:ext cx="0" cy="3755074"/>
          </a:xfrm>
          <a:prstGeom prst="line">
            <a:avLst/>
          </a:prstGeom>
          <a:ln>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717653" y="2742080"/>
            <a:ext cx="1953324" cy="1077218"/>
          </a:xfrm>
          <a:prstGeom prst="rect">
            <a:avLst/>
          </a:prstGeom>
          <a:noFill/>
        </p:spPr>
        <p:txBody>
          <a:bodyPr wrap="square" rtlCol="0">
            <a:spAutoFit/>
          </a:bodyPr>
          <a:lstStyle/>
          <a:p>
            <a:pPr marL="176213" indent="-176213">
              <a:buFont typeface="Wingdings" charset="2"/>
              <a:buChar char="§"/>
            </a:pPr>
            <a:r>
              <a:rPr lang="en-US" sz="1600" dirty="0" smtClean="0">
                <a:latin typeface="Arial Narrow"/>
                <a:cs typeface="Arial Narrow"/>
              </a:rPr>
              <a:t>Multimedia </a:t>
            </a:r>
            <a:r>
              <a:rPr lang="en-US" sz="1600" dirty="0" smtClean="0">
                <a:latin typeface="Arial Narrow"/>
                <a:cs typeface="Arial Narrow"/>
              </a:rPr>
              <a:t>message service </a:t>
            </a:r>
            <a:r>
              <a:rPr lang="en-US" sz="1600" dirty="0" smtClean="0">
                <a:latin typeface="Arial Narrow"/>
                <a:cs typeface="Arial Narrow"/>
              </a:rPr>
              <a:t>(MMS)</a:t>
            </a:r>
          </a:p>
          <a:p>
            <a:pPr marL="176213" indent="-176213">
              <a:buFont typeface="Wingdings" charset="2"/>
              <a:buChar char="§"/>
            </a:pPr>
            <a:r>
              <a:rPr lang="en-US" sz="1600" dirty="0" smtClean="0">
                <a:latin typeface="Arial Narrow"/>
                <a:cs typeface="Arial Narrow"/>
              </a:rPr>
              <a:t>Podcast</a:t>
            </a:r>
          </a:p>
          <a:p>
            <a:pPr marL="176213" indent="-176213">
              <a:buFont typeface="Wingdings" charset="2"/>
              <a:buChar char="§"/>
            </a:pPr>
            <a:r>
              <a:rPr lang="en-US" sz="1600" dirty="0" smtClean="0">
                <a:latin typeface="Arial Narrow"/>
                <a:cs typeface="Arial Narrow"/>
              </a:rPr>
              <a:t>Mobile </a:t>
            </a:r>
            <a:r>
              <a:rPr lang="en-US" sz="1600" dirty="0" smtClean="0">
                <a:latin typeface="Arial Narrow"/>
                <a:cs typeface="Arial Narrow"/>
              </a:rPr>
              <a:t>website</a:t>
            </a:r>
            <a:endParaRPr lang="en-US" sz="1600" dirty="0">
              <a:latin typeface="Arial Narrow"/>
              <a:cs typeface="Arial Narrow"/>
            </a:endParaRPr>
          </a:p>
        </p:txBody>
      </p:sp>
      <p:sp>
        <p:nvSpPr>
          <p:cNvPr id="52" name="TextBox 51"/>
          <p:cNvSpPr txBox="1"/>
          <p:nvPr/>
        </p:nvSpPr>
        <p:spPr>
          <a:xfrm>
            <a:off x="1717653" y="1484365"/>
            <a:ext cx="1778829" cy="317968"/>
          </a:xfrm>
          <a:prstGeom prst="rect">
            <a:avLst/>
          </a:prstGeom>
          <a:noFill/>
        </p:spPr>
        <p:txBody>
          <a:bodyPr wrap="square" rtlCol="0">
            <a:spAutoFit/>
          </a:bodyPr>
          <a:lstStyle/>
          <a:p>
            <a:pPr marL="176213" indent="-176213">
              <a:buFont typeface="Wingdings" charset="2"/>
              <a:buChar char="§"/>
            </a:pPr>
            <a:r>
              <a:rPr lang="en-US" sz="1600" dirty="0" smtClean="0">
                <a:latin typeface="Arial Narrow"/>
                <a:cs typeface="Arial Narrow"/>
              </a:rPr>
              <a:t>Video podcast</a:t>
            </a:r>
            <a:endParaRPr lang="en-US" sz="1600" dirty="0">
              <a:latin typeface="Arial Narrow"/>
              <a:cs typeface="Arial Narrow"/>
            </a:endParaRPr>
          </a:p>
        </p:txBody>
      </p:sp>
      <p:sp>
        <p:nvSpPr>
          <p:cNvPr id="53" name="TextBox 52"/>
          <p:cNvSpPr txBox="1"/>
          <p:nvPr/>
        </p:nvSpPr>
        <p:spPr>
          <a:xfrm>
            <a:off x="1717653" y="4020680"/>
            <a:ext cx="1953324" cy="830997"/>
          </a:xfrm>
          <a:prstGeom prst="rect">
            <a:avLst/>
          </a:prstGeom>
          <a:noFill/>
        </p:spPr>
        <p:txBody>
          <a:bodyPr wrap="square" rtlCol="0">
            <a:spAutoFit/>
          </a:bodyPr>
          <a:lstStyle/>
          <a:p>
            <a:pPr marL="176213" indent="-176213">
              <a:buFont typeface="Wingdings" charset="2"/>
              <a:buChar char="§"/>
            </a:pPr>
            <a:r>
              <a:rPr lang="en-US" sz="1600" dirty="0" smtClean="0">
                <a:latin typeface="Arial Narrow"/>
                <a:cs typeface="Arial Narrow"/>
              </a:rPr>
              <a:t>Short </a:t>
            </a:r>
            <a:r>
              <a:rPr lang="en-US" sz="1600" dirty="0" smtClean="0">
                <a:latin typeface="Arial Narrow"/>
                <a:cs typeface="Arial Narrow"/>
              </a:rPr>
              <a:t>message </a:t>
            </a:r>
            <a:r>
              <a:rPr lang="en-US" sz="1600" dirty="0">
                <a:latin typeface="Arial Narrow"/>
                <a:cs typeface="Arial Narrow"/>
              </a:rPr>
              <a:t>s</a:t>
            </a:r>
            <a:r>
              <a:rPr lang="en-US" sz="1600" dirty="0" smtClean="0">
                <a:latin typeface="Arial Narrow"/>
                <a:cs typeface="Arial Narrow"/>
              </a:rPr>
              <a:t>ervice </a:t>
            </a:r>
            <a:r>
              <a:rPr lang="en-US" sz="1600" dirty="0" smtClean="0">
                <a:latin typeface="Arial Narrow"/>
                <a:cs typeface="Arial Narrow"/>
              </a:rPr>
              <a:t>(SMS)</a:t>
            </a:r>
          </a:p>
          <a:p>
            <a:pPr marL="176213" indent="-176213">
              <a:buFont typeface="Wingdings" charset="2"/>
              <a:buChar char="§"/>
            </a:pPr>
            <a:r>
              <a:rPr lang="en-US" sz="1600" dirty="0" smtClean="0">
                <a:latin typeface="Arial Narrow"/>
                <a:cs typeface="Arial Narrow"/>
              </a:rPr>
              <a:t>Voicemail</a:t>
            </a:r>
          </a:p>
        </p:txBody>
      </p:sp>
      <p:sp>
        <p:nvSpPr>
          <p:cNvPr id="54" name="TextBox 53"/>
          <p:cNvSpPr txBox="1"/>
          <p:nvPr/>
        </p:nvSpPr>
        <p:spPr>
          <a:xfrm>
            <a:off x="3795404" y="4020680"/>
            <a:ext cx="1953324" cy="780469"/>
          </a:xfrm>
          <a:prstGeom prst="rect">
            <a:avLst/>
          </a:prstGeom>
          <a:noFill/>
        </p:spPr>
        <p:txBody>
          <a:bodyPr wrap="square" rtlCol="0">
            <a:spAutoFit/>
          </a:bodyPr>
          <a:lstStyle/>
          <a:p>
            <a:pPr marL="176213" indent="-176213">
              <a:buFont typeface="Wingdings" charset="2"/>
              <a:buChar char="§"/>
            </a:pPr>
            <a:r>
              <a:rPr lang="en-US" sz="1600" dirty="0" smtClean="0">
                <a:latin typeface="Arial Narrow"/>
                <a:cs typeface="Arial Narrow"/>
              </a:rPr>
              <a:t>Status updates</a:t>
            </a:r>
          </a:p>
          <a:p>
            <a:pPr marL="176213" indent="-176213">
              <a:buFont typeface="Wingdings" charset="2"/>
              <a:buChar char="§"/>
            </a:pPr>
            <a:r>
              <a:rPr lang="en-US" sz="1600" dirty="0" smtClean="0">
                <a:latin typeface="Arial Narrow"/>
                <a:cs typeface="Arial Narrow"/>
              </a:rPr>
              <a:t>Push notifications</a:t>
            </a:r>
          </a:p>
          <a:p>
            <a:pPr marL="176213" indent="-176213">
              <a:buFont typeface="Wingdings" charset="2"/>
              <a:buChar char="§"/>
            </a:pPr>
            <a:r>
              <a:rPr lang="en-US" sz="1600" dirty="0" smtClean="0">
                <a:latin typeface="Arial Narrow"/>
                <a:cs typeface="Arial Narrow"/>
              </a:rPr>
              <a:t>Translation tools</a:t>
            </a:r>
          </a:p>
        </p:txBody>
      </p:sp>
      <p:sp>
        <p:nvSpPr>
          <p:cNvPr id="56" name="TextBox 55"/>
          <p:cNvSpPr txBox="1"/>
          <p:nvPr/>
        </p:nvSpPr>
        <p:spPr>
          <a:xfrm>
            <a:off x="5960897" y="1484365"/>
            <a:ext cx="1953324" cy="1077218"/>
          </a:xfrm>
          <a:prstGeom prst="rect">
            <a:avLst/>
          </a:prstGeom>
          <a:noFill/>
        </p:spPr>
        <p:txBody>
          <a:bodyPr wrap="square" rtlCol="0">
            <a:spAutoFit/>
          </a:bodyPr>
          <a:lstStyle/>
          <a:p>
            <a:pPr marL="176213" indent="-176213">
              <a:buFont typeface="Wingdings" charset="2"/>
              <a:buChar char="§"/>
            </a:pPr>
            <a:r>
              <a:rPr lang="en-US" sz="1600" dirty="0" smtClean="0">
                <a:latin typeface="Arial Narrow"/>
                <a:cs typeface="Arial Narrow"/>
              </a:rPr>
              <a:t>Video telephony </a:t>
            </a:r>
          </a:p>
          <a:p>
            <a:pPr marL="176213" indent="-176213">
              <a:buFont typeface="Wingdings" charset="2"/>
              <a:buChar char="§"/>
            </a:pPr>
            <a:r>
              <a:rPr lang="en-US" sz="1600" dirty="0" smtClean="0">
                <a:latin typeface="Arial Narrow"/>
                <a:cs typeface="Arial Narrow"/>
              </a:rPr>
              <a:t>3D Games</a:t>
            </a:r>
          </a:p>
          <a:p>
            <a:pPr marL="176213" indent="-176213">
              <a:buFont typeface="Wingdings" charset="2"/>
              <a:buChar char="§"/>
            </a:pPr>
            <a:r>
              <a:rPr lang="en-US" sz="1600" dirty="0" smtClean="0">
                <a:latin typeface="Arial Narrow"/>
                <a:cs typeface="Arial Narrow"/>
              </a:rPr>
              <a:t>Augmented </a:t>
            </a:r>
            <a:r>
              <a:rPr lang="en-US" sz="1600" dirty="0" smtClean="0">
                <a:latin typeface="Arial Narrow"/>
                <a:cs typeface="Arial Narrow"/>
              </a:rPr>
              <a:t>reality</a:t>
            </a:r>
            <a:endParaRPr lang="en-US" sz="1600" dirty="0" smtClean="0">
              <a:latin typeface="Arial Narrow"/>
              <a:cs typeface="Arial Narrow"/>
            </a:endParaRPr>
          </a:p>
          <a:p>
            <a:pPr marL="176213" indent="-176213">
              <a:buFont typeface="Wingdings" charset="2"/>
              <a:buChar char="§"/>
            </a:pPr>
            <a:r>
              <a:rPr lang="en-US" sz="1600" dirty="0" smtClean="0">
                <a:latin typeface="Arial Narrow"/>
                <a:cs typeface="Arial Narrow"/>
              </a:rPr>
              <a:t>Virtual </a:t>
            </a:r>
            <a:r>
              <a:rPr lang="en-US" sz="1600" dirty="0" smtClean="0">
                <a:latin typeface="Arial Narrow"/>
                <a:cs typeface="Arial Narrow"/>
              </a:rPr>
              <a:t>worlds</a:t>
            </a:r>
            <a:endParaRPr lang="en-US" sz="1600" dirty="0" smtClean="0">
              <a:latin typeface="Arial Narrow"/>
              <a:cs typeface="Arial Narrow"/>
            </a:endParaRPr>
          </a:p>
        </p:txBody>
      </p:sp>
      <p:sp>
        <p:nvSpPr>
          <p:cNvPr id="59" name="TextBox 58"/>
          <p:cNvSpPr txBox="1"/>
          <p:nvPr/>
        </p:nvSpPr>
        <p:spPr>
          <a:xfrm>
            <a:off x="3795404" y="2742080"/>
            <a:ext cx="1953324" cy="317968"/>
          </a:xfrm>
          <a:prstGeom prst="rect">
            <a:avLst/>
          </a:prstGeom>
          <a:noFill/>
        </p:spPr>
        <p:txBody>
          <a:bodyPr wrap="square" rtlCol="0">
            <a:spAutoFit/>
          </a:bodyPr>
          <a:lstStyle/>
          <a:p>
            <a:pPr marL="176213" indent="-176213">
              <a:buFont typeface="Wingdings" charset="2"/>
              <a:buChar char="§"/>
            </a:pPr>
            <a:r>
              <a:rPr lang="en-US" sz="1600" dirty="0" smtClean="0">
                <a:latin typeface="Arial Narrow"/>
                <a:cs typeface="Arial Narrow"/>
              </a:rPr>
              <a:t>Photo sharing</a:t>
            </a:r>
          </a:p>
        </p:txBody>
      </p:sp>
      <p:sp>
        <p:nvSpPr>
          <p:cNvPr id="60" name="TextBox 59"/>
          <p:cNvSpPr txBox="1"/>
          <p:nvPr/>
        </p:nvSpPr>
        <p:spPr>
          <a:xfrm>
            <a:off x="3795404" y="1484365"/>
            <a:ext cx="2069520" cy="780469"/>
          </a:xfrm>
          <a:prstGeom prst="rect">
            <a:avLst/>
          </a:prstGeom>
          <a:noFill/>
        </p:spPr>
        <p:txBody>
          <a:bodyPr wrap="square" rtlCol="0">
            <a:spAutoFit/>
          </a:bodyPr>
          <a:lstStyle/>
          <a:p>
            <a:pPr marL="176213" indent="-176213">
              <a:buFont typeface="Wingdings" charset="2"/>
              <a:buChar char="§"/>
            </a:pPr>
            <a:r>
              <a:rPr lang="en-US" sz="1600" dirty="0" smtClean="0">
                <a:latin typeface="Arial Narrow"/>
                <a:cs typeface="Arial Narrow"/>
              </a:rPr>
              <a:t>Video sharing</a:t>
            </a:r>
          </a:p>
          <a:p>
            <a:pPr marL="176213" indent="-176213">
              <a:buFont typeface="Wingdings" charset="2"/>
              <a:buChar char="§"/>
            </a:pPr>
            <a:r>
              <a:rPr lang="en-US" sz="1600" dirty="0" smtClean="0">
                <a:latin typeface="Arial Narrow"/>
                <a:cs typeface="Arial Narrow"/>
              </a:rPr>
              <a:t>Location-based service</a:t>
            </a:r>
            <a:endParaRPr lang="en-US" sz="1600" dirty="0">
              <a:latin typeface="Arial Narrow"/>
              <a:cs typeface="Arial Narrow"/>
            </a:endParaRPr>
          </a:p>
          <a:p>
            <a:pPr marL="176213" indent="-176213">
              <a:buFont typeface="Wingdings" charset="2"/>
              <a:buChar char="§"/>
            </a:pPr>
            <a:endParaRPr lang="en-US" sz="1600" dirty="0" smtClean="0">
              <a:latin typeface="Arial Narrow"/>
              <a:cs typeface="Arial Narrow"/>
            </a:endParaRPr>
          </a:p>
        </p:txBody>
      </p:sp>
      <p:sp>
        <p:nvSpPr>
          <p:cNvPr id="61" name="TextBox 60"/>
          <p:cNvSpPr txBox="1"/>
          <p:nvPr/>
        </p:nvSpPr>
        <p:spPr>
          <a:xfrm>
            <a:off x="5960897" y="4020680"/>
            <a:ext cx="1953324" cy="549219"/>
          </a:xfrm>
          <a:prstGeom prst="rect">
            <a:avLst/>
          </a:prstGeom>
          <a:noFill/>
        </p:spPr>
        <p:txBody>
          <a:bodyPr wrap="square" rtlCol="0">
            <a:spAutoFit/>
          </a:bodyPr>
          <a:lstStyle/>
          <a:p>
            <a:pPr marL="176213" indent="-176213">
              <a:buFont typeface="Wingdings" charset="2"/>
              <a:buChar char="§"/>
            </a:pPr>
            <a:r>
              <a:rPr lang="en-US" sz="1600" dirty="0" smtClean="0">
                <a:latin typeface="Arial Narrow"/>
                <a:cs typeface="Arial Narrow"/>
              </a:rPr>
              <a:t>Voice telephony</a:t>
            </a:r>
          </a:p>
          <a:p>
            <a:pPr marL="176213" indent="-176213">
              <a:buFont typeface="Wingdings" charset="2"/>
              <a:buChar char="§"/>
            </a:pPr>
            <a:r>
              <a:rPr lang="en-US" sz="1600" dirty="0" smtClean="0">
                <a:latin typeface="Arial Narrow"/>
                <a:cs typeface="Arial Narrow"/>
              </a:rPr>
              <a:t>Instant messaging</a:t>
            </a:r>
          </a:p>
        </p:txBody>
      </p:sp>
      <p:sp>
        <p:nvSpPr>
          <p:cNvPr id="62" name="TextBox 61"/>
          <p:cNvSpPr txBox="1"/>
          <p:nvPr/>
        </p:nvSpPr>
        <p:spPr>
          <a:xfrm>
            <a:off x="5960897" y="2742080"/>
            <a:ext cx="1953324" cy="780469"/>
          </a:xfrm>
          <a:prstGeom prst="rect">
            <a:avLst/>
          </a:prstGeom>
          <a:noFill/>
        </p:spPr>
        <p:txBody>
          <a:bodyPr wrap="square" rtlCol="0">
            <a:spAutoFit/>
          </a:bodyPr>
          <a:lstStyle/>
          <a:p>
            <a:pPr marL="176213" indent="-176213">
              <a:buFont typeface="Wingdings" charset="2"/>
              <a:buChar char="§"/>
            </a:pPr>
            <a:r>
              <a:rPr lang="en-US" sz="1600" dirty="0" smtClean="0">
                <a:latin typeface="Arial Narrow"/>
                <a:cs typeface="Arial Narrow"/>
              </a:rPr>
              <a:t>Virtual tour</a:t>
            </a:r>
          </a:p>
          <a:p>
            <a:pPr marL="176213" indent="-176213">
              <a:buFont typeface="Wingdings" charset="2"/>
              <a:buChar char="§"/>
            </a:pPr>
            <a:r>
              <a:rPr lang="en-US" sz="1600" dirty="0" smtClean="0">
                <a:latin typeface="Arial Narrow"/>
                <a:cs typeface="Arial Narrow"/>
              </a:rPr>
              <a:t>2D Games</a:t>
            </a:r>
            <a:endParaRPr lang="en-US" sz="1600" dirty="0">
              <a:latin typeface="Arial Narrow"/>
              <a:cs typeface="Arial Narrow"/>
            </a:endParaRPr>
          </a:p>
          <a:p>
            <a:pPr marL="176213" indent="-176213">
              <a:buFont typeface="Wingdings" charset="2"/>
              <a:buChar char="§"/>
            </a:pPr>
            <a:endParaRPr lang="en-US" sz="1600" dirty="0" smtClean="0">
              <a:latin typeface="Arial Narrow"/>
              <a:cs typeface="Arial Narrow"/>
            </a:endParaRPr>
          </a:p>
        </p:txBody>
      </p:sp>
      <p:sp>
        <p:nvSpPr>
          <p:cNvPr id="28" name="Title 2"/>
          <p:cNvSpPr txBox="1">
            <a:spLocks/>
          </p:cNvSpPr>
          <p:nvPr/>
        </p:nvSpPr>
        <p:spPr>
          <a:xfrm>
            <a:off x="680661" y="5766418"/>
            <a:ext cx="7830457" cy="545481"/>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smtClean="0"/>
              <a:t>FIGURE 6.3 </a:t>
            </a:r>
            <a:r>
              <a:rPr lang="en-AU" sz="2000" b="0" dirty="0"/>
              <a:t>Typology of mobile-mediated virtual </a:t>
            </a:r>
            <a:r>
              <a:rPr lang="en-AU" sz="2000" b="0" dirty="0" smtClean="0"/>
              <a:t>experiences. </a:t>
            </a:r>
            <a:endParaRPr lang="en-US" sz="2000" b="0" dirty="0"/>
          </a:p>
        </p:txBody>
      </p:sp>
      <p:sp>
        <p:nvSpPr>
          <p:cNvPr id="13" name="Rectangle 12"/>
          <p:cNvSpPr/>
          <p:nvPr/>
        </p:nvSpPr>
        <p:spPr>
          <a:xfrm>
            <a:off x="5510330" y="6241534"/>
            <a:ext cx="2320780" cy="307777"/>
          </a:xfrm>
          <a:prstGeom prst="rect">
            <a:avLst/>
          </a:prstGeom>
        </p:spPr>
        <p:txBody>
          <a:bodyPr wrap="none">
            <a:spAutoFit/>
          </a:bodyPr>
          <a:lstStyle/>
          <a:p>
            <a:r>
              <a:rPr lang="en-US" sz="1400" dirty="0">
                <a:latin typeface="Arial Narrow"/>
                <a:cs typeface="Arial Narrow"/>
              </a:rPr>
              <a:t>(Adapted from Hyun et al., 2009)</a:t>
            </a:r>
          </a:p>
        </p:txBody>
      </p:sp>
      <p:sp>
        <p:nvSpPr>
          <p:cNvPr id="17" name="Slide Number Placeholder 16"/>
          <p:cNvSpPr>
            <a:spLocks noGrp="1"/>
          </p:cNvSpPr>
          <p:nvPr>
            <p:ph type="sldNum" sz="quarter" idx="12"/>
          </p:nvPr>
        </p:nvSpPr>
        <p:spPr/>
        <p:txBody>
          <a:bodyPr/>
          <a:lstStyle/>
          <a:p>
            <a:fld id="{270D3DE2-73FE-5949-AC71-CCF72EEA6B63}" type="slidenum">
              <a:rPr lang="en-US" smtClean="0"/>
              <a:t>12</a:t>
            </a:fld>
            <a:endParaRPr lang="en-US"/>
          </a:p>
        </p:txBody>
      </p:sp>
    </p:spTree>
    <p:extLst>
      <p:ext uri="{BB962C8B-B14F-4D97-AF65-F5344CB8AC3E}">
        <p14:creationId xmlns:p14="http://schemas.microsoft.com/office/powerpoint/2010/main" val="1231503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D3DE2-73FE-5949-AC71-CCF72EEA6B63}" type="slidenum">
              <a:rPr lang="en-US" smtClean="0"/>
              <a:t>13</a:t>
            </a:fld>
            <a:endParaRPr lang="en-US"/>
          </a:p>
        </p:txBody>
      </p:sp>
      <p:pic>
        <p:nvPicPr>
          <p:cNvPr id="4" name="Picture 3" descr="P1000603.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2578100" y="1193800"/>
            <a:ext cx="3952205" cy="4546600"/>
          </a:xfrm>
          <a:prstGeom prst="roundRect">
            <a:avLst>
              <a:gd name="adj" fmla="val 6666"/>
            </a:avLst>
          </a:prstGeom>
          <a:solidFill>
            <a:srgbClr val="FFFFFF">
              <a:shade val="85000"/>
            </a:srgbClr>
          </a:solidFill>
          <a:ln>
            <a:noFill/>
          </a:ln>
          <a:effectLst>
            <a:outerShdw blurRad="288925" dist="304800" dir="2700000" algn="tl" rotWithShape="0">
              <a:prstClr val="black">
                <a:alpha val="28000"/>
              </a:prstClr>
            </a:outerShdw>
          </a:effectLst>
        </p:spPr>
      </p:pic>
      <p:sp>
        <p:nvSpPr>
          <p:cNvPr id="5" name="Title 2"/>
          <p:cNvSpPr txBox="1">
            <a:spLocks/>
          </p:cNvSpPr>
          <p:nvPr/>
        </p:nvSpPr>
        <p:spPr>
          <a:xfrm>
            <a:off x="680661" y="6096618"/>
            <a:ext cx="7830457" cy="545481"/>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smtClean="0"/>
              <a:t>FIGURE 6.4 </a:t>
            </a:r>
            <a:r>
              <a:rPr lang="en-US" sz="2000" b="0" dirty="0"/>
              <a:t>Example of a QR Code used for </a:t>
            </a:r>
            <a:r>
              <a:rPr lang="en-US" sz="2000" b="0" dirty="0" smtClean="0"/>
              <a:t>Interpretation.</a:t>
            </a:r>
            <a:r>
              <a:rPr lang="en-AU" sz="2000" b="0" dirty="0" smtClean="0"/>
              <a:t> </a:t>
            </a:r>
            <a:endParaRPr lang="en-US" sz="2000" b="0" dirty="0"/>
          </a:p>
        </p:txBody>
      </p:sp>
    </p:spTree>
    <p:extLst>
      <p:ext uri="{BB962C8B-B14F-4D97-AF65-F5344CB8AC3E}">
        <p14:creationId xmlns:p14="http://schemas.microsoft.com/office/powerpoint/2010/main" val="1602151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3729084834"/>
              </p:ext>
            </p:extLst>
          </p:nvPr>
        </p:nvGraphicFramePr>
        <p:xfrm>
          <a:off x="711200" y="1787525"/>
          <a:ext cx="8270875" cy="4346576"/>
        </p:xfrm>
        <a:graphic>
          <a:graphicData uri="http://schemas.openxmlformats.org/drawingml/2006/table">
            <a:tbl>
              <a:tblPr bandRow="1">
                <a:tableStyleId>{2D5ABB26-0587-4C30-8999-92F81FD0307C}</a:tableStyleId>
              </a:tblPr>
              <a:tblGrid>
                <a:gridCol w="660400"/>
                <a:gridCol w="1371600"/>
                <a:gridCol w="6238875"/>
              </a:tblGrid>
              <a:tr h="668704">
                <a:tc>
                  <a:txBody>
                    <a:bodyPr/>
                    <a:lstStyle/>
                    <a:p>
                      <a:pPr algn="ctr">
                        <a:spcBef>
                          <a:spcPts val="400"/>
                        </a:spcBef>
                        <a:spcAft>
                          <a:spcPts val="600"/>
                        </a:spcAft>
                      </a:pPr>
                      <a:r>
                        <a:rPr lang="en-AU" sz="3200" b="1" dirty="0" smtClean="0">
                          <a:solidFill>
                            <a:schemeClr val="accent1"/>
                          </a:solidFill>
                          <a:effectLst/>
                          <a:latin typeface="Arial Narrow"/>
                          <a:ea typeface="Calibri"/>
                          <a:cs typeface="Arial Narrow"/>
                        </a:rPr>
                        <a:t>T</a:t>
                      </a:r>
                      <a:endParaRPr lang="en-AU" sz="3200" b="1" dirty="0">
                        <a:solidFill>
                          <a:schemeClr val="accent1"/>
                        </a:solidFill>
                        <a:effectLst/>
                        <a:latin typeface="Arial Narrow"/>
                        <a:ea typeface="Calibri"/>
                        <a:cs typeface="Arial Narrow"/>
                      </a:endParaRPr>
                    </a:p>
                  </a:txBody>
                  <a:tcPr marL="68580" marR="68580" marT="0" marB="0" anchor="ctr">
                    <a:solidFill>
                      <a:schemeClr val="accent1">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Temporal</a:t>
                      </a:r>
                      <a:endParaRPr lang="en-AU" sz="1800" dirty="0">
                        <a:effectLst/>
                        <a:latin typeface="Arial Narrow"/>
                        <a:ea typeface="Calibri"/>
                        <a:cs typeface="Arial Narrow"/>
                      </a:endParaRPr>
                    </a:p>
                  </a:txBody>
                  <a:tcPr marL="68580" marR="68580" marT="0" marB="0" anchor="ctr">
                    <a:solidFill>
                      <a:schemeClr val="accent1">
                        <a:lumMod val="20000"/>
                        <a:lumOff val="80000"/>
                      </a:schemeClr>
                    </a:solidFill>
                  </a:tcPr>
                </a:tc>
                <a:tc>
                  <a:txBody>
                    <a:bodyPr/>
                    <a:lstStyle/>
                    <a:p>
                      <a:pPr>
                        <a:spcBef>
                          <a:spcPts val="400"/>
                        </a:spcBef>
                        <a:spcAft>
                          <a:spcPts val="600"/>
                        </a:spcAft>
                      </a:pPr>
                      <a:r>
                        <a:rPr lang="en-US" sz="1800" dirty="0" smtClean="0">
                          <a:effectLst/>
                          <a:latin typeface="Arial Narrow"/>
                          <a:ea typeface="Calibri"/>
                          <a:cs typeface="Arial Narrow"/>
                        </a:rPr>
                        <a:t>content </a:t>
                      </a:r>
                      <a:r>
                        <a:rPr lang="en-US" sz="1800" dirty="0">
                          <a:effectLst/>
                          <a:latin typeface="Arial Narrow"/>
                          <a:ea typeface="Calibri"/>
                          <a:cs typeface="Arial Narrow"/>
                        </a:rPr>
                        <a:t>contextualized according to time (e.g. current time and day of the year, current events, seasons, itinerary</a:t>
                      </a:r>
                      <a:r>
                        <a:rPr lang="en-US" sz="1800" dirty="0" smtClean="0">
                          <a:effectLst/>
                          <a:latin typeface="Arial Narrow"/>
                          <a:ea typeface="Calibri"/>
                          <a:cs typeface="Arial Narrow"/>
                        </a:rPr>
                        <a:t>);</a:t>
                      </a:r>
                      <a:endParaRPr lang="en-AU" sz="1800" dirty="0">
                        <a:effectLst/>
                        <a:latin typeface="Arial Narrow"/>
                        <a:ea typeface="Calibri"/>
                        <a:cs typeface="Arial Narrow"/>
                      </a:endParaRPr>
                    </a:p>
                  </a:txBody>
                  <a:tcPr marL="68580" marR="68580" marT="0" marB="0" anchor="ctr">
                    <a:solidFill>
                      <a:schemeClr val="accent1">
                        <a:lumMod val="20000"/>
                        <a:lumOff val="80000"/>
                      </a:schemeClr>
                    </a:solidFill>
                  </a:tcPr>
                </a:tc>
              </a:tr>
              <a:tr h="1003056">
                <a:tc>
                  <a:txBody>
                    <a:bodyPr/>
                    <a:lstStyle/>
                    <a:p>
                      <a:pPr algn="ctr">
                        <a:spcBef>
                          <a:spcPts val="400"/>
                        </a:spcBef>
                        <a:spcAft>
                          <a:spcPts val="600"/>
                        </a:spcAft>
                      </a:pPr>
                      <a:r>
                        <a:rPr lang="en-AU" sz="3200" b="1" dirty="0" smtClean="0">
                          <a:solidFill>
                            <a:schemeClr val="accent2">
                              <a:lumMod val="75000"/>
                            </a:schemeClr>
                          </a:solidFill>
                          <a:effectLst/>
                          <a:latin typeface="Arial Narrow"/>
                          <a:ea typeface="Calibri"/>
                          <a:cs typeface="Arial Narrow"/>
                        </a:rPr>
                        <a:t>I</a:t>
                      </a:r>
                      <a:endParaRPr lang="en-AU" sz="3200" b="1" dirty="0">
                        <a:solidFill>
                          <a:schemeClr val="accent2">
                            <a:lumMod val="75000"/>
                          </a:schemeClr>
                        </a:solidFill>
                        <a:effectLst/>
                        <a:latin typeface="Arial Narrow"/>
                        <a:ea typeface="Calibri"/>
                        <a:cs typeface="Arial Narrow"/>
                      </a:endParaRPr>
                    </a:p>
                  </a:txBody>
                  <a:tcPr marL="68580" marR="68580" marT="0" marB="0" anchor="ctr">
                    <a:solidFill>
                      <a:schemeClr val="accent2">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Identity</a:t>
                      </a:r>
                      <a:endParaRPr lang="en-AU" sz="1800" dirty="0">
                        <a:effectLst/>
                        <a:latin typeface="Arial Narrow"/>
                        <a:ea typeface="Calibri"/>
                        <a:cs typeface="Arial Narrow"/>
                      </a:endParaRPr>
                    </a:p>
                  </a:txBody>
                  <a:tcPr marL="68580" marR="68580" marT="0" marB="0" anchor="ctr">
                    <a:solidFill>
                      <a:schemeClr val="accent2">
                        <a:lumMod val="20000"/>
                        <a:lumOff val="80000"/>
                      </a:schemeClr>
                    </a:solidFill>
                  </a:tcPr>
                </a:tc>
                <a:tc>
                  <a:txBody>
                    <a:bodyPr/>
                    <a:lstStyle/>
                    <a:p>
                      <a:pPr>
                        <a:spcBef>
                          <a:spcPts val="400"/>
                        </a:spcBef>
                        <a:spcAft>
                          <a:spcPts val="600"/>
                        </a:spcAft>
                      </a:pPr>
                      <a:r>
                        <a:rPr lang="en-US" sz="1800" dirty="0">
                          <a:effectLst/>
                          <a:latin typeface="Arial Narrow"/>
                          <a:ea typeface="Calibri"/>
                          <a:cs typeface="Arial Narrow"/>
                        </a:rPr>
                        <a:t>c</a:t>
                      </a:r>
                      <a:r>
                        <a:rPr lang="en-US" sz="1800" dirty="0" smtClean="0">
                          <a:effectLst/>
                          <a:latin typeface="Arial Narrow"/>
                          <a:ea typeface="Calibri"/>
                          <a:cs typeface="Arial Narrow"/>
                        </a:rPr>
                        <a:t>ontent </a:t>
                      </a:r>
                      <a:r>
                        <a:rPr lang="en-US" sz="1800" dirty="0">
                          <a:effectLst/>
                          <a:latin typeface="Arial Narrow"/>
                          <a:ea typeface="Calibri"/>
                          <a:cs typeface="Arial Narrow"/>
                        </a:rPr>
                        <a:t>contextualized based on the user’s identity (e.g. interests, demographics, motives, food and activity preferences, activities already completed, language, budget, trip characteristics</a:t>
                      </a:r>
                      <a:r>
                        <a:rPr lang="en-US" sz="1800" dirty="0" smtClean="0">
                          <a:effectLst/>
                          <a:latin typeface="Arial Narrow"/>
                          <a:ea typeface="Calibri"/>
                          <a:cs typeface="Arial Narrow"/>
                        </a:rPr>
                        <a:t>);</a:t>
                      </a:r>
                      <a:endParaRPr lang="en-AU" sz="1800" dirty="0">
                        <a:effectLst/>
                        <a:latin typeface="Arial Narrow"/>
                        <a:ea typeface="Calibri"/>
                        <a:cs typeface="Arial Narrow"/>
                      </a:endParaRPr>
                    </a:p>
                  </a:txBody>
                  <a:tcPr marL="68580" marR="68580" marT="0" marB="0" anchor="ctr">
                    <a:solidFill>
                      <a:schemeClr val="accent2">
                        <a:lumMod val="20000"/>
                        <a:lumOff val="80000"/>
                      </a:schemeClr>
                    </a:solidFill>
                  </a:tcPr>
                </a:tc>
              </a:tr>
              <a:tr h="1003056">
                <a:tc>
                  <a:txBody>
                    <a:bodyPr/>
                    <a:lstStyle/>
                    <a:p>
                      <a:pPr algn="ctr">
                        <a:spcBef>
                          <a:spcPts val="400"/>
                        </a:spcBef>
                        <a:spcAft>
                          <a:spcPts val="600"/>
                        </a:spcAft>
                      </a:pPr>
                      <a:r>
                        <a:rPr lang="en-AU" sz="3200" b="1" dirty="0" smtClean="0">
                          <a:solidFill>
                            <a:schemeClr val="accent3"/>
                          </a:solidFill>
                          <a:effectLst/>
                          <a:latin typeface="Arial Narrow"/>
                          <a:ea typeface="Calibri"/>
                          <a:cs typeface="Arial Narrow"/>
                        </a:rPr>
                        <a:t>L</a:t>
                      </a:r>
                      <a:endParaRPr lang="en-AU" sz="3200" b="1" dirty="0">
                        <a:solidFill>
                          <a:schemeClr val="accent3"/>
                        </a:solidFill>
                        <a:effectLst/>
                        <a:latin typeface="Arial Narrow"/>
                        <a:ea typeface="Calibri"/>
                        <a:cs typeface="Arial Narrow"/>
                      </a:endParaRPr>
                    </a:p>
                  </a:txBody>
                  <a:tcPr marL="68580" marR="68580" marT="0" marB="0" anchor="ctr">
                    <a:solidFill>
                      <a:schemeClr val="accent3">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Location</a:t>
                      </a:r>
                      <a:endParaRPr lang="en-AU" sz="1800" dirty="0">
                        <a:effectLst/>
                        <a:latin typeface="Arial Narrow"/>
                        <a:ea typeface="Calibri"/>
                        <a:cs typeface="Arial Narrow"/>
                      </a:endParaRPr>
                    </a:p>
                  </a:txBody>
                  <a:tcPr marL="68580" marR="68580" marT="0" marB="0" anchor="ctr">
                    <a:solidFill>
                      <a:schemeClr val="accent3">
                        <a:lumMod val="20000"/>
                        <a:lumOff val="80000"/>
                      </a:schemeClr>
                    </a:solidFill>
                  </a:tcPr>
                </a:tc>
                <a:tc>
                  <a:txBody>
                    <a:bodyPr/>
                    <a:lstStyle/>
                    <a:p>
                      <a:pPr>
                        <a:spcBef>
                          <a:spcPts val="400"/>
                        </a:spcBef>
                        <a:spcAft>
                          <a:spcPts val="600"/>
                        </a:spcAft>
                      </a:pPr>
                      <a:r>
                        <a:rPr lang="en-US" sz="1800" dirty="0">
                          <a:effectLst/>
                          <a:latin typeface="Arial Narrow"/>
                          <a:ea typeface="Calibri"/>
                          <a:cs typeface="Arial Narrow"/>
                        </a:rPr>
                        <a:t>c</a:t>
                      </a:r>
                      <a:r>
                        <a:rPr lang="en-US" sz="1800" dirty="0" smtClean="0">
                          <a:effectLst/>
                          <a:latin typeface="Arial Narrow"/>
                          <a:ea typeface="Calibri"/>
                          <a:cs typeface="Arial Narrow"/>
                        </a:rPr>
                        <a:t>ontent </a:t>
                      </a:r>
                      <a:r>
                        <a:rPr lang="en-US" sz="1800" dirty="0">
                          <a:effectLst/>
                          <a:latin typeface="Arial Narrow"/>
                          <a:ea typeface="Calibri"/>
                          <a:cs typeface="Arial Narrow"/>
                        </a:rPr>
                        <a:t>contextualized based on the user’s movement and location (e.g. current location, nearby attractions, </a:t>
                      </a:r>
                      <a:r>
                        <a:rPr lang="en-US" sz="1800" dirty="0" smtClean="0">
                          <a:effectLst/>
                          <a:latin typeface="Arial Narrow"/>
                          <a:ea typeface="Calibri"/>
                          <a:cs typeface="Arial Narrow"/>
                        </a:rPr>
                        <a:t>traveling </a:t>
                      </a:r>
                      <a:r>
                        <a:rPr lang="en-US" sz="1800" dirty="0">
                          <a:effectLst/>
                          <a:latin typeface="Arial Narrow"/>
                          <a:ea typeface="Calibri"/>
                          <a:cs typeface="Arial Narrow"/>
                        </a:rPr>
                        <a:t>speed and direction, mode of transport</a:t>
                      </a:r>
                      <a:r>
                        <a:rPr lang="en-US" sz="1800" dirty="0" smtClean="0">
                          <a:effectLst/>
                          <a:latin typeface="Arial Narrow"/>
                          <a:ea typeface="Calibri"/>
                          <a:cs typeface="Arial Narrow"/>
                        </a:rPr>
                        <a:t>);</a:t>
                      </a:r>
                      <a:endParaRPr lang="en-AU" sz="1800" dirty="0">
                        <a:effectLst/>
                        <a:latin typeface="Arial Narrow"/>
                        <a:ea typeface="Calibri"/>
                        <a:cs typeface="Arial Narrow"/>
                      </a:endParaRPr>
                    </a:p>
                  </a:txBody>
                  <a:tcPr marL="68580" marR="68580" marT="0" marB="0" anchor="ctr">
                    <a:solidFill>
                      <a:schemeClr val="accent3">
                        <a:lumMod val="20000"/>
                        <a:lumOff val="80000"/>
                      </a:schemeClr>
                    </a:solidFill>
                  </a:tcPr>
                </a:tc>
              </a:tr>
              <a:tr h="668704">
                <a:tc>
                  <a:txBody>
                    <a:bodyPr/>
                    <a:lstStyle/>
                    <a:p>
                      <a:pPr algn="ctr">
                        <a:spcBef>
                          <a:spcPts val="400"/>
                        </a:spcBef>
                        <a:spcAft>
                          <a:spcPts val="600"/>
                        </a:spcAft>
                      </a:pPr>
                      <a:r>
                        <a:rPr lang="en-AU" sz="3200" b="1" dirty="0" smtClean="0">
                          <a:solidFill>
                            <a:schemeClr val="accent4">
                              <a:lumMod val="75000"/>
                            </a:schemeClr>
                          </a:solidFill>
                          <a:effectLst/>
                          <a:latin typeface="Arial Narrow"/>
                          <a:ea typeface="Calibri"/>
                          <a:cs typeface="Arial Narrow"/>
                        </a:rPr>
                        <a:t>E</a:t>
                      </a:r>
                      <a:endParaRPr lang="en-AU" sz="3200" b="1" dirty="0">
                        <a:solidFill>
                          <a:schemeClr val="accent4">
                            <a:lumMod val="75000"/>
                          </a:schemeClr>
                        </a:solidFill>
                        <a:effectLst/>
                        <a:latin typeface="Arial Narrow"/>
                        <a:ea typeface="Calibri"/>
                        <a:cs typeface="Arial Narrow"/>
                      </a:endParaRPr>
                    </a:p>
                  </a:txBody>
                  <a:tcPr marL="68580" marR="68580" marT="0" marB="0" anchor="ctr">
                    <a:solidFill>
                      <a:schemeClr val="accent4">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Environment</a:t>
                      </a:r>
                      <a:endParaRPr lang="en-AU" sz="1800" dirty="0">
                        <a:effectLst/>
                        <a:latin typeface="Arial Narrow"/>
                        <a:ea typeface="Calibri"/>
                        <a:cs typeface="Arial Narrow"/>
                      </a:endParaRPr>
                    </a:p>
                  </a:txBody>
                  <a:tcPr marL="68580" marR="68580" marT="0" marB="0" anchor="ctr">
                    <a:solidFill>
                      <a:schemeClr val="accent4">
                        <a:lumMod val="20000"/>
                        <a:lumOff val="80000"/>
                      </a:schemeClr>
                    </a:solidFill>
                  </a:tcPr>
                </a:tc>
                <a:tc>
                  <a:txBody>
                    <a:bodyPr/>
                    <a:lstStyle/>
                    <a:p>
                      <a:pPr>
                        <a:spcBef>
                          <a:spcPts val="400"/>
                        </a:spcBef>
                        <a:spcAft>
                          <a:spcPts val="600"/>
                        </a:spcAft>
                      </a:pPr>
                      <a:r>
                        <a:rPr lang="en-US" sz="1800" dirty="0">
                          <a:effectLst/>
                          <a:latin typeface="Arial Narrow"/>
                          <a:ea typeface="Calibri"/>
                          <a:cs typeface="Arial Narrow"/>
                        </a:rPr>
                        <a:t>c</a:t>
                      </a:r>
                      <a:r>
                        <a:rPr lang="en-US" sz="1800" dirty="0" smtClean="0">
                          <a:effectLst/>
                          <a:latin typeface="Arial Narrow"/>
                          <a:ea typeface="Calibri"/>
                          <a:cs typeface="Arial Narrow"/>
                        </a:rPr>
                        <a:t>ontent </a:t>
                      </a:r>
                      <a:r>
                        <a:rPr lang="en-US" sz="1800" dirty="0">
                          <a:effectLst/>
                          <a:latin typeface="Arial Narrow"/>
                          <a:ea typeface="Calibri"/>
                          <a:cs typeface="Arial Narrow"/>
                        </a:rPr>
                        <a:t>contextualized according to the user’s environment (e.g. weather, traffic conditions, congestion and </a:t>
                      </a:r>
                      <a:r>
                        <a:rPr lang="en-US" sz="1800" dirty="0" smtClean="0">
                          <a:effectLst/>
                          <a:latin typeface="Arial Narrow"/>
                          <a:ea typeface="Calibri"/>
                          <a:cs typeface="Arial Narrow"/>
                        </a:rPr>
                        <a:t>availability,</a:t>
                      </a:r>
                      <a:r>
                        <a:rPr lang="en-US" sz="1800" baseline="0" dirty="0" smtClean="0">
                          <a:effectLst/>
                          <a:latin typeface="Arial Narrow"/>
                          <a:ea typeface="Calibri"/>
                          <a:cs typeface="Arial Narrow"/>
                        </a:rPr>
                        <a:t> </a:t>
                      </a:r>
                      <a:r>
                        <a:rPr lang="en-US" sz="1800" dirty="0" smtClean="0">
                          <a:effectLst/>
                          <a:latin typeface="Arial Narrow"/>
                          <a:ea typeface="Calibri"/>
                          <a:cs typeface="Arial Narrow"/>
                        </a:rPr>
                        <a:t>waiting </a:t>
                      </a:r>
                      <a:r>
                        <a:rPr lang="en-US" sz="1800" dirty="0">
                          <a:effectLst/>
                          <a:latin typeface="Arial Narrow"/>
                          <a:ea typeface="Calibri"/>
                          <a:cs typeface="Arial Narrow"/>
                        </a:rPr>
                        <a:t>times</a:t>
                      </a:r>
                      <a:r>
                        <a:rPr lang="en-US" sz="1800" dirty="0" smtClean="0">
                          <a:effectLst/>
                          <a:latin typeface="Arial Narrow"/>
                          <a:ea typeface="Calibri"/>
                          <a:cs typeface="Arial Narrow"/>
                        </a:rPr>
                        <a:t>);</a:t>
                      </a:r>
                      <a:r>
                        <a:rPr lang="en-US" sz="1800" baseline="0" dirty="0" smtClean="0">
                          <a:effectLst/>
                          <a:latin typeface="Arial Narrow"/>
                          <a:ea typeface="Calibri"/>
                          <a:cs typeface="Arial Narrow"/>
                        </a:rPr>
                        <a:t> a</a:t>
                      </a:r>
                      <a:r>
                        <a:rPr lang="en-US" sz="1800" dirty="0" smtClean="0">
                          <a:effectLst/>
                          <a:latin typeface="Arial Narrow"/>
                          <a:ea typeface="Calibri"/>
                          <a:cs typeface="Arial Narrow"/>
                        </a:rPr>
                        <a:t>nd</a:t>
                      </a:r>
                      <a:endParaRPr lang="en-AU" sz="1800" dirty="0">
                        <a:effectLst/>
                        <a:latin typeface="Arial Narrow"/>
                        <a:ea typeface="Calibri"/>
                        <a:cs typeface="Arial Narrow"/>
                      </a:endParaRPr>
                    </a:p>
                  </a:txBody>
                  <a:tcPr marL="68580" marR="68580" marT="0" marB="0" anchor="ctr">
                    <a:solidFill>
                      <a:schemeClr val="accent4">
                        <a:lumMod val="20000"/>
                        <a:lumOff val="80000"/>
                      </a:schemeClr>
                    </a:solidFill>
                  </a:tcPr>
                </a:tc>
              </a:tr>
              <a:tr h="1003056">
                <a:tc>
                  <a:txBody>
                    <a:bodyPr/>
                    <a:lstStyle/>
                    <a:p>
                      <a:pPr algn="ctr">
                        <a:spcBef>
                          <a:spcPts val="400"/>
                        </a:spcBef>
                        <a:spcAft>
                          <a:spcPts val="600"/>
                        </a:spcAft>
                      </a:pPr>
                      <a:r>
                        <a:rPr lang="en-AU" sz="3200" b="1" dirty="0" smtClean="0">
                          <a:solidFill>
                            <a:schemeClr val="accent6"/>
                          </a:solidFill>
                          <a:effectLst/>
                          <a:latin typeface="Arial Narrow"/>
                          <a:ea typeface="Calibri"/>
                          <a:cs typeface="Arial Narrow"/>
                        </a:rPr>
                        <a:t>S</a:t>
                      </a:r>
                      <a:endParaRPr lang="en-AU" sz="3200" b="1" dirty="0">
                        <a:solidFill>
                          <a:schemeClr val="accent6"/>
                        </a:solidFill>
                        <a:effectLst/>
                        <a:latin typeface="Arial Narrow"/>
                        <a:ea typeface="Calibri"/>
                        <a:cs typeface="Arial Narrow"/>
                      </a:endParaRPr>
                    </a:p>
                  </a:txBody>
                  <a:tcPr marL="68580" marR="68580" marT="0" marB="0" anchor="ctr">
                    <a:solidFill>
                      <a:schemeClr val="accent6">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Social</a:t>
                      </a:r>
                      <a:endParaRPr lang="en-AU" sz="1800" dirty="0">
                        <a:effectLst/>
                        <a:latin typeface="Arial Narrow"/>
                        <a:ea typeface="Calibri"/>
                        <a:cs typeface="Arial Narrow"/>
                      </a:endParaRPr>
                    </a:p>
                  </a:txBody>
                  <a:tcPr marL="68580" marR="68580" marT="0" marB="0" anchor="ctr">
                    <a:solidFill>
                      <a:schemeClr val="accent6">
                        <a:lumMod val="20000"/>
                        <a:lumOff val="80000"/>
                      </a:schemeClr>
                    </a:solidFill>
                  </a:tcPr>
                </a:tc>
                <a:tc>
                  <a:txBody>
                    <a:bodyPr/>
                    <a:lstStyle/>
                    <a:p>
                      <a:pPr>
                        <a:spcBef>
                          <a:spcPts val="400"/>
                        </a:spcBef>
                        <a:spcAft>
                          <a:spcPts val="600"/>
                        </a:spcAft>
                      </a:pPr>
                      <a:r>
                        <a:rPr lang="en-US" sz="1800" dirty="0">
                          <a:effectLst/>
                          <a:latin typeface="Arial Narrow"/>
                          <a:ea typeface="Calibri"/>
                          <a:cs typeface="Arial Narrow"/>
                        </a:rPr>
                        <a:t>c</a:t>
                      </a:r>
                      <a:r>
                        <a:rPr lang="en-US" sz="1800" dirty="0" smtClean="0">
                          <a:effectLst/>
                          <a:latin typeface="Arial Narrow"/>
                          <a:ea typeface="Calibri"/>
                          <a:cs typeface="Arial Narrow"/>
                        </a:rPr>
                        <a:t>ontent </a:t>
                      </a:r>
                      <a:r>
                        <a:rPr lang="en-US" sz="1800" dirty="0">
                          <a:effectLst/>
                          <a:latin typeface="Arial Narrow"/>
                          <a:ea typeface="Calibri"/>
                          <a:cs typeface="Arial Narrow"/>
                        </a:rPr>
                        <a:t>contextualized according to the user’s social setting (travel companions, group interests, nearby friends and family, recommendations, social media activity). </a:t>
                      </a:r>
                      <a:endParaRPr lang="en-AU" sz="1800" dirty="0">
                        <a:effectLst/>
                        <a:latin typeface="Arial Narrow"/>
                        <a:ea typeface="Calibri"/>
                        <a:cs typeface="Arial Narrow"/>
                      </a:endParaRPr>
                    </a:p>
                  </a:txBody>
                  <a:tcPr marL="68580" marR="68580" marT="0" marB="0" anchor="ctr">
                    <a:solidFill>
                      <a:schemeClr val="accent6">
                        <a:lumMod val="20000"/>
                        <a:lumOff val="80000"/>
                      </a:schemeClr>
                    </a:solidFill>
                  </a:tcPr>
                </a:tc>
              </a:tr>
            </a:tbl>
          </a:graphicData>
        </a:graphic>
      </p:graphicFrame>
      <p:sp>
        <p:nvSpPr>
          <p:cNvPr id="3" name="Title 2"/>
          <p:cNvSpPr>
            <a:spLocks noGrp="1"/>
          </p:cNvSpPr>
          <p:nvPr>
            <p:ph type="title"/>
          </p:nvPr>
        </p:nvSpPr>
        <p:spPr/>
        <p:txBody>
          <a:bodyPr/>
          <a:lstStyle/>
          <a:p>
            <a:r>
              <a:rPr lang="en-US" dirty="0" smtClean="0"/>
              <a:t>TILES Model of Contextual Data</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14</a:t>
            </a:fld>
            <a:endParaRPr lang="en-AU"/>
          </a:p>
        </p:txBody>
      </p:sp>
      <p:sp>
        <p:nvSpPr>
          <p:cNvPr id="9" name="Rectangle 8"/>
          <p:cNvSpPr/>
          <p:nvPr/>
        </p:nvSpPr>
        <p:spPr>
          <a:xfrm>
            <a:off x="6070655" y="6241534"/>
            <a:ext cx="1835471" cy="307777"/>
          </a:xfrm>
          <a:prstGeom prst="rect">
            <a:avLst/>
          </a:prstGeom>
        </p:spPr>
        <p:txBody>
          <a:bodyPr wrap="none">
            <a:spAutoFit/>
          </a:bodyPr>
          <a:lstStyle/>
          <a:p>
            <a:r>
              <a:rPr lang="en-US" sz="1400" dirty="0" smtClean="0">
                <a:latin typeface="Arial Narrow"/>
                <a:cs typeface="Arial Narrow"/>
              </a:rPr>
              <a:t>Source: Tan</a:t>
            </a:r>
            <a:r>
              <a:rPr lang="en-US" sz="1400" dirty="0">
                <a:latin typeface="Arial Narrow"/>
                <a:cs typeface="Arial Narrow"/>
              </a:rPr>
              <a:t>, </a:t>
            </a:r>
            <a:r>
              <a:rPr lang="en-US" sz="1400" dirty="0" smtClean="0">
                <a:latin typeface="Arial Narrow"/>
                <a:cs typeface="Arial Narrow"/>
              </a:rPr>
              <a:t>et al. (2009</a:t>
            </a:r>
            <a:r>
              <a:rPr lang="en-US" sz="1400" dirty="0">
                <a:latin typeface="Arial Narrow"/>
                <a:cs typeface="Arial Narrow"/>
              </a:rPr>
              <a:t>)</a:t>
            </a:r>
          </a:p>
        </p:txBody>
      </p:sp>
    </p:spTree>
    <p:extLst>
      <p:ext uri="{BB962C8B-B14F-4D97-AF65-F5344CB8AC3E}">
        <p14:creationId xmlns:p14="http://schemas.microsoft.com/office/powerpoint/2010/main" val="64658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Personalizing Experiences</a:t>
            </a:r>
            <a:endParaRPr lang="en-US" dirty="0"/>
          </a:p>
        </p:txBody>
      </p:sp>
      <p:sp>
        <p:nvSpPr>
          <p:cNvPr id="5" name="Text Placeholder 4"/>
          <p:cNvSpPr>
            <a:spLocks noGrp="1"/>
          </p:cNvSpPr>
          <p:nvPr>
            <p:ph type="body" sz="quarter" idx="11"/>
          </p:nvPr>
        </p:nvSpPr>
        <p:spPr/>
        <p:txBody>
          <a:bodyPr>
            <a:normAutofit lnSpcReduction="10000"/>
          </a:bodyPr>
          <a:lstStyle/>
          <a:p>
            <a:pPr lvl="1"/>
            <a:r>
              <a:rPr lang="en-US" sz="2400" dirty="0"/>
              <a:t>Individuals provide organizations with personal information in exchange for better services or </a:t>
            </a:r>
            <a:r>
              <a:rPr lang="en-US" sz="2400" dirty="0" smtClean="0"/>
              <a:t>benefits.</a:t>
            </a:r>
            <a:endParaRPr lang="en-US" sz="2400" dirty="0"/>
          </a:p>
          <a:p>
            <a:pPr lvl="1"/>
            <a:r>
              <a:rPr lang="en-US" sz="2400" dirty="0" smtClean="0"/>
              <a:t>Contextual data can </a:t>
            </a:r>
            <a:r>
              <a:rPr lang="en-US" sz="2400" dirty="0"/>
              <a:t>be combined with personal information and used to </a:t>
            </a:r>
            <a:r>
              <a:rPr lang="en-US" sz="2400" dirty="0" smtClean="0"/>
              <a:t>provide personal recommendations and customize content delivery.</a:t>
            </a:r>
          </a:p>
          <a:p>
            <a:pPr lvl="1"/>
            <a:r>
              <a:rPr lang="en-US" sz="2400" dirty="0" smtClean="0"/>
              <a:t>Sources of personal information:</a:t>
            </a:r>
          </a:p>
          <a:p>
            <a:pPr lvl="2"/>
            <a:r>
              <a:rPr lang="en-US" sz="2000" dirty="0" smtClean="0"/>
              <a:t>details </a:t>
            </a:r>
            <a:r>
              <a:rPr lang="en-US" sz="2000" dirty="0"/>
              <a:t>stored on the mobile device (e.g. personal records, apps, photos, email and calendar</a:t>
            </a:r>
            <a:r>
              <a:rPr lang="en-US" sz="2000" dirty="0" smtClean="0"/>
              <a:t>)</a:t>
            </a:r>
          </a:p>
          <a:p>
            <a:pPr lvl="2"/>
            <a:r>
              <a:rPr lang="en-US" sz="2000" dirty="0" smtClean="0"/>
              <a:t>information </a:t>
            </a:r>
            <a:r>
              <a:rPr lang="en-US" sz="2000" dirty="0"/>
              <a:t>from social media profiles </a:t>
            </a:r>
            <a:endParaRPr lang="en-US" sz="2000" dirty="0" smtClean="0"/>
          </a:p>
          <a:p>
            <a:pPr lvl="2"/>
            <a:r>
              <a:rPr lang="en-US" sz="2000" dirty="0" smtClean="0"/>
              <a:t>usage </a:t>
            </a:r>
            <a:r>
              <a:rPr lang="en-US" sz="2000" dirty="0"/>
              <a:t>data such as search histories and device </a:t>
            </a:r>
            <a:r>
              <a:rPr lang="en-US" sz="2000" dirty="0" smtClean="0"/>
              <a:t>habits</a:t>
            </a:r>
          </a:p>
          <a:p>
            <a:pPr lvl="1"/>
            <a:r>
              <a:rPr lang="en-US" sz="2400" dirty="0" smtClean="0"/>
              <a:t>Privacy issues – use permission based marketing.</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15</a:t>
            </a:fld>
            <a:endParaRPr lang="en-AU"/>
          </a:p>
        </p:txBody>
      </p:sp>
    </p:spTree>
    <p:extLst>
      <p:ext uri="{BB962C8B-B14F-4D97-AF65-F5344CB8AC3E}">
        <p14:creationId xmlns:p14="http://schemas.microsoft.com/office/powerpoint/2010/main" val="166170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2979738715"/>
              </p:ext>
            </p:extLst>
          </p:nvPr>
        </p:nvGraphicFramePr>
        <p:xfrm>
          <a:off x="711200" y="1787524"/>
          <a:ext cx="7975600" cy="4143375"/>
        </p:xfrm>
        <a:graphic>
          <a:graphicData uri="http://schemas.openxmlformats.org/drawingml/2006/table">
            <a:tbl>
              <a:tblPr firstRow="1" firstCol="1" bandRow="1">
                <a:tableStyleId>{93296810-A885-4BE3-A3E7-6D5BEEA58F35}</a:tableStyleId>
              </a:tblPr>
              <a:tblGrid>
                <a:gridCol w="1597718"/>
                <a:gridCol w="3139382"/>
                <a:gridCol w="3238500"/>
              </a:tblGrid>
              <a:tr h="407088">
                <a:tc>
                  <a:txBody>
                    <a:bodyPr/>
                    <a:lstStyle/>
                    <a:p>
                      <a:pPr>
                        <a:spcBef>
                          <a:spcPts val="100"/>
                        </a:spcBef>
                        <a:spcAft>
                          <a:spcPts val="100"/>
                        </a:spcAft>
                      </a:pPr>
                      <a:r>
                        <a:rPr lang="en-US" sz="2000" dirty="0">
                          <a:effectLst/>
                          <a:latin typeface="Arial Narrow"/>
                          <a:cs typeface="Arial Narrow"/>
                        </a:rPr>
                        <a:t> </a:t>
                      </a:r>
                      <a:endParaRPr lang="en-AU" sz="2800" dirty="0">
                        <a:effectLst/>
                        <a:latin typeface="Arial Narrow"/>
                        <a:ea typeface="Calibri"/>
                        <a:cs typeface="Arial Narrow"/>
                      </a:endParaRPr>
                    </a:p>
                  </a:txBody>
                  <a:tcPr marL="68580" marR="68580" marT="0" marB="0">
                    <a:noFill/>
                  </a:tcPr>
                </a:tc>
                <a:tc>
                  <a:txBody>
                    <a:bodyPr/>
                    <a:lstStyle/>
                    <a:p>
                      <a:pPr>
                        <a:spcBef>
                          <a:spcPts val="100"/>
                        </a:spcBef>
                        <a:spcAft>
                          <a:spcPts val="100"/>
                        </a:spcAft>
                      </a:pPr>
                      <a:r>
                        <a:rPr lang="en-US" sz="2000" dirty="0">
                          <a:effectLst/>
                          <a:latin typeface="Arial Narrow"/>
                          <a:cs typeface="Arial Narrow"/>
                        </a:rPr>
                        <a:t>Location </a:t>
                      </a:r>
                      <a:r>
                        <a:rPr lang="en-US" sz="2000" dirty="0" smtClean="0">
                          <a:effectLst/>
                          <a:latin typeface="Arial Narrow"/>
                          <a:cs typeface="Arial Narrow"/>
                        </a:rPr>
                        <a:t>sensitive</a:t>
                      </a:r>
                      <a:endParaRPr lang="en-AU" sz="2800" dirty="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dirty="0">
                          <a:effectLst/>
                          <a:latin typeface="Arial Narrow"/>
                          <a:cs typeface="Arial Narrow"/>
                        </a:rPr>
                        <a:t>Location </a:t>
                      </a:r>
                      <a:r>
                        <a:rPr lang="en-US" sz="2000" dirty="0" smtClean="0">
                          <a:effectLst/>
                          <a:latin typeface="Arial Narrow"/>
                          <a:cs typeface="Arial Narrow"/>
                        </a:rPr>
                        <a:t>agnostic</a:t>
                      </a:r>
                      <a:endParaRPr lang="en-AU" sz="2800" dirty="0">
                        <a:effectLst/>
                        <a:latin typeface="Arial Narrow"/>
                        <a:ea typeface="Calibri"/>
                        <a:cs typeface="Arial Narrow"/>
                      </a:endParaRPr>
                    </a:p>
                  </a:txBody>
                  <a:tcPr marL="68580" marR="68580" marT="0" marB="0"/>
                </a:tc>
              </a:tr>
              <a:tr h="1700847">
                <a:tc>
                  <a:txBody>
                    <a:bodyPr/>
                    <a:lstStyle/>
                    <a:p>
                      <a:pPr>
                        <a:spcBef>
                          <a:spcPts val="100"/>
                        </a:spcBef>
                        <a:spcAft>
                          <a:spcPts val="100"/>
                        </a:spcAft>
                      </a:pPr>
                      <a:r>
                        <a:rPr lang="en-US" sz="2000">
                          <a:effectLst/>
                          <a:latin typeface="Arial Narrow"/>
                          <a:cs typeface="Arial Narrow"/>
                        </a:rPr>
                        <a:t>Instantaneous</a:t>
                      </a:r>
                      <a:endParaRPr lang="en-AU" sz="280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b="1" dirty="0">
                          <a:effectLst/>
                          <a:latin typeface="Arial Narrow"/>
                          <a:cs typeface="Arial Narrow"/>
                        </a:rPr>
                        <a:t>Space-</a:t>
                      </a:r>
                      <a:r>
                        <a:rPr lang="en-US" sz="2000" b="1" dirty="0" smtClean="0">
                          <a:effectLst/>
                          <a:latin typeface="Arial Narrow"/>
                          <a:cs typeface="Arial Narrow"/>
                        </a:rPr>
                        <a:t>timers</a:t>
                      </a:r>
                    </a:p>
                    <a:p>
                      <a:pPr>
                        <a:spcBef>
                          <a:spcPts val="100"/>
                        </a:spcBef>
                        <a:spcAft>
                          <a:spcPts val="100"/>
                        </a:spcAft>
                      </a:pPr>
                      <a:r>
                        <a:rPr lang="en-US" sz="2000" dirty="0" smtClean="0">
                          <a:effectLst/>
                          <a:latin typeface="Arial Narrow"/>
                          <a:cs typeface="Arial Narrow"/>
                        </a:rPr>
                        <a:t>Exchange </a:t>
                      </a:r>
                      <a:r>
                        <a:rPr lang="en-US" sz="2000" dirty="0">
                          <a:effectLst/>
                          <a:latin typeface="Arial Narrow"/>
                          <a:cs typeface="Arial Narrow"/>
                        </a:rPr>
                        <a:t>of messages with relevance </a:t>
                      </a:r>
                      <a:r>
                        <a:rPr lang="en-US" sz="2000" dirty="0" smtClean="0">
                          <a:effectLst/>
                          <a:latin typeface="Arial Narrow"/>
                          <a:cs typeface="Arial Narrow"/>
                        </a:rPr>
                        <a:t>to one location </a:t>
                      </a:r>
                      <a:r>
                        <a:rPr lang="en-US" sz="2000" dirty="0">
                          <a:effectLst/>
                          <a:latin typeface="Arial Narrow"/>
                          <a:cs typeface="Arial Narrow"/>
                        </a:rPr>
                        <a:t>at one specific point in time (e.g. Facebook Places, Foursquare)</a:t>
                      </a:r>
                      <a:endParaRPr lang="en-AU" sz="2800" dirty="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b="1" dirty="0">
                          <a:effectLst/>
                          <a:latin typeface="Arial Narrow"/>
                          <a:cs typeface="Arial Narrow"/>
                        </a:rPr>
                        <a:t>Quick-</a:t>
                      </a:r>
                      <a:r>
                        <a:rPr lang="en-US" sz="2000" b="1" dirty="0" smtClean="0">
                          <a:effectLst/>
                          <a:latin typeface="Arial Narrow"/>
                          <a:cs typeface="Arial Narrow"/>
                        </a:rPr>
                        <a:t>timers</a:t>
                      </a:r>
                    </a:p>
                    <a:p>
                      <a:pPr>
                        <a:spcBef>
                          <a:spcPts val="100"/>
                        </a:spcBef>
                        <a:spcAft>
                          <a:spcPts val="100"/>
                        </a:spcAft>
                      </a:pPr>
                      <a:r>
                        <a:rPr lang="en-US" sz="2000" dirty="0" smtClean="0">
                          <a:effectLst/>
                          <a:latin typeface="Arial Narrow"/>
                          <a:cs typeface="Arial Narrow"/>
                        </a:rPr>
                        <a:t>Transfer </a:t>
                      </a:r>
                      <a:r>
                        <a:rPr lang="en-US" sz="2000" dirty="0">
                          <a:effectLst/>
                          <a:latin typeface="Arial Narrow"/>
                          <a:cs typeface="Arial Narrow"/>
                        </a:rPr>
                        <a:t>of traditional social media to mobile devices to increase immediacy (e.g. Tweets, Facebook status updates)</a:t>
                      </a:r>
                      <a:endParaRPr lang="en-AU" sz="2800" dirty="0">
                        <a:effectLst/>
                        <a:latin typeface="Arial Narrow"/>
                        <a:ea typeface="Calibri"/>
                        <a:cs typeface="Arial Narrow"/>
                      </a:endParaRPr>
                    </a:p>
                  </a:txBody>
                  <a:tcPr marL="68580" marR="68580" marT="0" marB="0"/>
                </a:tc>
              </a:tr>
              <a:tr h="2035440">
                <a:tc>
                  <a:txBody>
                    <a:bodyPr/>
                    <a:lstStyle/>
                    <a:p>
                      <a:pPr>
                        <a:spcBef>
                          <a:spcPts val="100"/>
                        </a:spcBef>
                        <a:spcAft>
                          <a:spcPts val="100"/>
                        </a:spcAft>
                      </a:pPr>
                      <a:r>
                        <a:rPr lang="en-US" sz="2000" dirty="0">
                          <a:effectLst/>
                          <a:latin typeface="Arial Narrow"/>
                          <a:cs typeface="Arial Narrow"/>
                        </a:rPr>
                        <a:t>Time </a:t>
                      </a:r>
                      <a:r>
                        <a:rPr lang="en-US" sz="2000" dirty="0" smtClean="0">
                          <a:effectLst/>
                          <a:latin typeface="Arial Narrow"/>
                          <a:cs typeface="Arial Narrow"/>
                        </a:rPr>
                        <a:t>delay</a:t>
                      </a:r>
                      <a:endParaRPr lang="en-AU" sz="2800" dirty="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b="1" dirty="0">
                          <a:effectLst/>
                          <a:latin typeface="Arial Narrow"/>
                          <a:cs typeface="Arial Narrow"/>
                        </a:rPr>
                        <a:t>Space-</a:t>
                      </a:r>
                      <a:r>
                        <a:rPr lang="en-US" sz="2000" b="1" dirty="0" smtClean="0">
                          <a:effectLst/>
                          <a:latin typeface="Arial Narrow"/>
                          <a:cs typeface="Arial Narrow"/>
                        </a:rPr>
                        <a:t>locators</a:t>
                      </a:r>
                      <a:r>
                        <a:rPr lang="en-US" sz="2000" b="1" baseline="0" dirty="0" smtClean="0">
                          <a:effectLst/>
                          <a:latin typeface="Arial Narrow"/>
                          <a:cs typeface="Arial Narrow"/>
                        </a:rPr>
                        <a:t> </a:t>
                      </a:r>
                    </a:p>
                    <a:p>
                      <a:pPr>
                        <a:spcBef>
                          <a:spcPts val="100"/>
                        </a:spcBef>
                        <a:spcAft>
                          <a:spcPts val="100"/>
                        </a:spcAft>
                      </a:pPr>
                      <a:r>
                        <a:rPr lang="en-US" sz="2000" baseline="0" dirty="0" smtClean="0">
                          <a:effectLst/>
                          <a:latin typeface="Arial Narrow"/>
                          <a:cs typeface="Arial Narrow"/>
                        </a:rPr>
                        <a:t>E</a:t>
                      </a:r>
                      <a:r>
                        <a:rPr lang="en-US" sz="2000" dirty="0" smtClean="0">
                          <a:effectLst/>
                          <a:latin typeface="Arial Narrow"/>
                          <a:cs typeface="Arial Narrow"/>
                        </a:rPr>
                        <a:t>xchange </a:t>
                      </a:r>
                      <a:r>
                        <a:rPr lang="en-US" sz="2000" dirty="0">
                          <a:effectLst/>
                          <a:latin typeface="Arial Narrow"/>
                          <a:cs typeface="Arial Narrow"/>
                        </a:rPr>
                        <a:t>of </a:t>
                      </a:r>
                      <a:r>
                        <a:rPr lang="en-US" sz="2000" dirty="0" smtClean="0">
                          <a:effectLst/>
                          <a:latin typeface="Arial Narrow"/>
                          <a:cs typeface="Arial Narrow"/>
                        </a:rPr>
                        <a:t>messages </a:t>
                      </a:r>
                      <a:r>
                        <a:rPr lang="en-US" sz="2000" dirty="0">
                          <a:effectLst/>
                          <a:latin typeface="Arial Narrow"/>
                          <a:cs typeface="Arial Narrow"/>
                        </a:rPr>
                        <a:t>with relevance </a:t>
                      </a:r>
                      <a:r>
                        <a:rPr lang="en-US" sz="2000" dirty="0" smtClean="0">
                          <a:effectLst/>
                          <a:latin typeface="Arial Narrow"/>
                          <a:cs typeface="Arial Narrow"/>
                        </a:rPr>
                        <a:t>to one location</a:t>
                      </a:r>
                      <a:r>
                        <a:rPr lang="en-US" sz="2000" dirty="0">
                          <a:effectLst/>
                          <a:latin typeface="Arial Narrow"/>
                          <a:cs typeface="Arial Narrow"/>
                        </a:rPr>
                        <a:t>, which are tagged to a certain place and read later by others (e.g. Urbanspoon, TripAdvisor)</a:t>
                      </a:r>
                      <a:endParaRPr lang="en-AU" sz="2800" dirty="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b="1" dirty="0">
                          <a:effectLst/>
                          <a:latin typeface="Arial Narrow"/>
                          <a:cs typeface="Arial Narrow"/>
                        </a:rPr>
                        <a:t>Slow-</a:t>
                      </a:r>
                      <a:r>
                        <a:rPr lang="en-US" sz="2000" b="1" dirty="0" smtClean="0">
                          <a:effectLst/>
                          <a:latin typeface="Arial Narrow"/>
                          <a:cs typeface="Arial Narrow"/>
                        </a:rPr>
                        <a:t>timers</a:t>
                      </a:r>
                    </a:p>
                    <a:p>
                      <a:pPr>
                        <a:spcBef>
                          <a:spcPts val="100"/>
                        </a:spcBef>
                        <a:spcAft>
                          <a:spcPts val="100"/>
                        </a:spcAft>
                      </a:pPr>
                      <a:r>
                        <a:rPr lang="en-US" sz="2000" dirty="0" smtClean="0">
                          <a:effectLst/>
                          <a:latin typeface="Arial Narrow"/>
                          <a:cs typeface="Arial Narrow"/>
                        </a:rPr>
                        <a:t>Transfer </a:t>
                      </a:r>
                      <a:r>
                        <a:rPr lang="en-US" sz="2000" dirty="0">
                          <a:effectLst/>
                          <a:latin typeface="Arial Narrow"/>
                          <a:cs typeface="Arial Narrow"/>
                        </a:rPr>
                        <a:t>of traditional social media to mobile devices (e.g. YouTube, Wikipedia</a:t>
                      </a:r>
                      <a:r>
                        <a:rPr lang="en-US" sz="2000" dirty="0" smtClean="0">
                          <a:effectLst/>
                          <a:latin typeface="Arial Narrow"/>
                          <a:cs typeface="Arial Narrow"/>
                        </a:rPr>
                        <a:t>)</a:t>
                      </a:r>
                      <a:endParaRPr lang="en-AU" sz="2800" dirty="0">
                        <a:effectLst/>
                        <a:latin typeface="Arial Narrow"/>
                        <a:ea typeface="Calibri"/>
                        <a:cs typeface="Arial Narrow"/>
                      </a:endParaRPr>
                    </a:p>
                  </a:txBody>
                  <a:tcPr marL="68580" marR="68580" marT="0" marB="0"/>
                </a:tc>
              </a:tr>
            </a:tbl>
          </a:graphicData>
        </a:graphic>
      </p:graphicFrame>
      <p:sp>
        <p:nvSpPr>
          <p:cNvPr id="2" name="Title 1"/>
          <p:cNvSpPr>
            <a:spLocks noGrp="1"/>
          </p:cNvSpPr>
          <p:nvPr>
            <p:ph type="title"/>
          </p:nvPr>
        </p:nvSpPr>
        <p:spPr/>
        <p:txBody>
          <a:bodyPr/>
          <a:lstStyle/>
          <a:p>
            <a:r>
              <a:rPr lang="en-US" dirty="0" smtClean="0"/>
              <a:t>Mobile social </a:t>
            </a:r>
            <a:r>
              <a:rPr lang="en-US" dirty="0"/>
              <a:t>m</a:t>
            </a:r>
            <a:r>
              <a:rPr lang="en-US" dirty="0" smtClean="0"/>
              <a:t>edia applications</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16</a:t>
            </a:fld>
            <a:endParaRPr lang="en-AU"/>
          </a:p>
        </p:txBody>
      </p:sp>
      <p:sp>
        <p:nvSpPr>
          <p:cNvPr id="7" name="Rectangle 6"/>
          <p:cNvSpPr/>
          <p:nvPr/>
        </p:nvSpPr>
        <p:spPr>
          <a:xfrm>
            <a:off x="5842372" y="6241534"/>
            <a:ext cx="2034381" cy="307777"/>
          </a:xfrm>
          <a:prstGeom prst="rect">
            <a:avLst/>
          </a:prstGeom>
        </p:spPr>
        <p:txBody>
          <a:bodyPr wrap="none">
            <a:spAutoFit/>
          </a:bodyPr>
          <a:lstStyle/>
          <a:p>
            <a:r>
              <a:rPr lang="en-US" sz="1400" dirty="0" smtClean="0">
                <a:latin typeface="Arial Narrow"/>
                <a:cs typeface="Arial Narrow"/>
              </a:rPr>
              <a:t>Adapted </a:t>
            </a:r>
            <a:r>
              <a:rPr lang="en-US" sz="1400" dirty="0">
                <a:latin typeface="Arial Narrow"/>
                <a:cs typeface="Arial Narrow"/>
              </a:rPr>
              <a:t>from </a:t>
            </a:r>
            <a:r>
              <a:rPr lang="en-US" sz="1400" dirty="0" smtClean="0">
                <a:latin typeface="Arial Narrow"/>
                <a:cs typeface="Arial Narrow"/>
              </a:rPr>
              <a:t>Kaplan</a:t>
            </a:r>
            <a:r>
              <a:rPr lang="en-US" sz="1400" dirty="0">
                <a:latin typeface="Arial Narrow"/>
                <a:cs typeface="Arial Narrow"/>
              </a:rPr>
              <a:t> </a:t>
            </a:r>
            <a:r>
              <a:rPr lang="en-US" sz="1400" dirty="0" smtClean="0">
                <a:latin typeface="Arial Narrow"/>
                <a:cs typeface="Arial Narrow"/>
              </a:rPr>
              <a:t>(2012</a:t>
            </a:r>
            <a:r>
              <a:rPr lang="en-US" sz="1400" dirty="0">
                <a:latin typeface="Arial Narrow"/>
                <a:cs typeface="Arial Narrow"/>
              </a:rPr>
              <a:t>)</a:t>
            </a:r>
          </a:p>
        </p:txBody>
      </p:sp>
    </p:spTree>
    <p:extLst>
      <p:ext uri="{BB962C8B-B14F-4D97-AF65-F5344CB8AC3E}">
        <p14:creationId xmlns:p14="http://schemas.microsoft.com/office/powerpoint/2010/main" val="1214517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3534789778"/>
              </p:ext>
            </p:extLst>
          </p:nvPr>
        </p:nvGraphicFramePr>
        <p:xfrm>
          <a:off x="838200" y="2066925"/>
          <a:ext cx="7747000" cy="3343520"/>
        </p:xfrm>
        <a:graphic>
          <a:graphicData uri="http://schemas.openxmlformats.org/drawingml/2006/table">
            <a:tbl>
              <a:tblPr bandRow="1">
                <a:tableStyleId>{2D5ABB26-0587-4C30-8999-92F81FD0307C}</a:tableStyleId>
              </a:tblPr>
              <a:tblGrid>
                <a:gridCol w="1562100"/>
                <a:gridCol w="6184900"/>
              </a:tblGrid>
              <a:tr h="835880">
                <a:tc>
                  <a:txBody>
                    <a:bodyPr/>
                    <a:lstStyle/>
                    <a:p>
                      <a:pPr>
                        <a:spcBef>
                          <a:spcPts val="400"/>
                        </a:spcBef>
                        <a:spcAft>
                          <a:spcPts val="600"/>
                        </a:spcAft>
                      </a:pPr>
                      <a:r>
                        <a:rPr lang="en-US" sz="2200" b="1" dirty="0" smtClean="0">
                          <a:solidFill>
                            <a:schemeClr val="accent6"/>
                          </a:solidFill>
                          <a:latin typeface="Arial Narrow"/>
                          <a:cs typeface="Arial Narrow"/>
                        </a:rPr>
                        <a:t>Integrate</a:t>
                      </a:r>
                      <a:r>
                        <a:rPr lang="en-US" sz="2200" dirty="0" smtClean="0">
                          <a:solidFill>
                            <a:schemeClr val="accent6"/>
                          </a:solidFill>
                          <a:latin typeface="Arial Narrow"/>
                          <a:cs typeface="Arial Narrow"/>
                        </a:rPr>
                        <a:t> </a:t>
                      </a:r>
                      <a:endParaRPr lang="en-AU" sz="2200" dirty="0">
                        <a:solidFill>
                          <a:schemeClr val="accent6"/>
                        </a:solidFill>
                        <a:effectLst/>
                        <a:latin typeface="Arial Narrow"/>
                        <a:ea typeface="Calibri"/>
                        <a:cs typeface="Arial Narrow"/>
                      </a:endParaRPr>
                    </a:p>
                  </a:txBody>
                  <a:tcPr marL="68580" marR="6858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400"/>
                        </a:spcBef>
                        <a:spcAft>
                          <a:spcPts val="600"/>
                        </a:spcAft>
                        <a:buClrTx/>
                        <a:buSzTx/>
                        <a:buFontTx/>
                        <a:buNone/>
                        <a:tabLst/>
                        <a:defRPr/>
                      </a:pPr>
                      <a:r>
                        <a:rPr lang="en-US" sz="2200" dirty="0" smtClean="0">
                          <a:latin typeface="Arial Narrow"/>
                          <a:cs typeface="Arial Narrow"/>
                        </a:rPr>
                        <a:t>Activities </a:t>
                      </a:r>
                      <a:r>
                        <a:rPr lang="en-US" sz="2200" dirty="0" smtClean="0">
                          <a:latin typeface="Arial Narrow"/>
                          <a:cs typeface="Arial Narrow"/>
                        </a:rPr>
                        <a:t>into your users' life to avoid being a </a:t>
                      </a:r>
                      <a:r>
                        <a:rPr lang="en-US" sz="2200" dirty="0" smtClean="0">
                          <a:latin typeface="Arial Narrow"/>
                          <a:cs typeface="Arial Narrow"/>
                        </a:rPr>
                        <a:t>nuisance. </a:t>
                      </a:r>
                      <a:endParaRPr lang="en-AU" sz="2200" dirty="0" smtClean="0">
                        <a:latin typeface="Arial Narrow"/>
                        <a:cs typeface="Arial Narrow"/>
                      </a:endParaRPr>
                    </a:p>
                  </a:txBody>
                  <a:tcPr marL="68580" marR="68580" marT="0" marB="0" anchor="ctr">
                    <a:solidFill>
                      <a:schemeClr val="accent1">
                        <a:lumMod val="20000"/>
                        <a:lumOff val="80000"/>
                      </a:schemeClr>
                    </a:solidFill>
                  </a:tcPr>
                </a:tc>
              </a:tr>
              <a:tr h="835880">
                <a:tc>
                  <a:txBody>
                    <a:bodyPr/>
                    <a:lstStyle/>
                    <a:p>
                      <a:pPr>
                        <a:spcBef>
                          <a:spcPts val="400"/>
                        </a:spcBef>
                        <a:spcAft>
                          <a:spcPts val="600"/>
                        </a:spcAft>
                      </a:pPr>
                      <a:r>
                        <a:rPr lang="en-US" sz="2200" b="1" dirty="0" smtClean="0">
                          <a:solidFill>
                            <a:schemeClr val="accent2">
                              <a:lumMod val="75000"/>
                            </a:schemeClr>
                          </a:solidFill>
                          <a:latin typeface="Arial Narrow"/>
                          <a:cs typeface="Arial Narrow"/>
                        </a:rPr>
                        <a:t>Individualize</a:t>
                      </a:r>
                      <a:r>
                        <a:rPr lang="en-US" sz="2200" dirty="0" smtClean="0">
                          <a:solidFill>
                            <a:schemeClr val="accent2">
                              <a:lumMod val="75000"/>
                            </a:schemeClr>
                          </a:solidFill>
                          <a:latin typeface="Arial Narrow"/>
                          <a:cs typeface="Arial Narrow"/>
                        </a:rPr>
                        <a:t> </a:t>
                      </a:r>
                      <a:endParaRPr lang="en-AU" sz="2200" dirty="0">
                        <a:solidFill>
                          <a:schemeClr val="accent2">
                            <a:lumMod val="75000"/>
                          </a:schemeClr>
                        </a:solidFill>
                        <a:effectLst/>
                        <a:latin typeface="Arial Narrow"/>
                        <a:ea typeface="Calibri"/>
                        <a:cs typeface="Arial Narrow"/>
                      </a:endParaRPr>
                    </a:p>
                  </a:txBody>
                  <a:tcPr marL="68580" marR="68580" marT="0" marB="0"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400"/>
                        </a:spcBef>
                        <a:spcAft>
                          <a:spcPts val="600"/>
                        </a:spcAft>
                        <a:buClrTx/>
                        <a:buSzTx/>
                        <a:buFontTx/>
                        <a:buNone/>
                        <a:tabLst/>
                        <a:defRPr/>
                      </a:pPr>
                      <a:r>
                        <a:rPr lang="en-US" sz="2200" dirty="0" smtClean="0">
                          <a:latin typeface="Arial Narrow"/>
                          <a:cs typeface="Arial Narrow"/>
                        </a:rPr>
                        <a:t>Activities </a:t>
                      </a:r>
                      <a:r>
                        <a:rPr lang="en-US" sz="2200" dirty="0" smtClean="0">
                          <a:latin typeface="Arial Narrow"/>
                          <a:cs typeface="Arial Narrow"/>
                        </a:rPr>
                        <a:t>to take account of user preferences &amp; </a:t>
                      </a:r>
                      <a:r>
                        <a:rPr lang="en-US" sz="2200" dirty="0" smtClean="0">
                          <a:latin typeface="Arial Narrow"/>
                          <a:cs typeface="Arial Narrow"/>
                        </a:rPr>
                        <a:t>interests.</a:t>
                      </a:r>
                      <a:endParaRPr lang="en-AU" sz="2200" dirty="0" smtClean="0">
                        <a:latin typeface="Arial Narrow"/>
                        <a:cs typeface="Arial Narrow"/>
                      </a:endParaRPr>
                    </a:p>
                  </a:txBody>
                  <a:tcPr marL="68580" marR="68580" marT="0" marB="0" anchor="ctr">
                    <a:solidFill>
                      <a:schemeClr val="accent2">
                        <a:lumMod val="20000"/>
                        <a:lumOff val="80000"/>
                      </a:schemeClr>
                    </a:solidFill>
                  </a:tcPr>
                </a:tc>
              </a:tr>
              <a:tr h="835880">
                <a:tc>
                  <a:txBody>
                    <a:bodyPr/>
                    <a:lstStyle/>
                    <a:p>
                      <a:pPr>
                        <a:spcBef>
                          <a:spcPts val="400"/>
                        </a:spcBef>
                        <a:spcAft>
                          <a:spcPts val="600"/>
                        </a:spcAft>
                      </a:pPr>
                      <a:r>
                        <a:rPr lang="en-US" sz="2200" b="1" dirty="0" smtClean="0">
                          <a:solidFill>
                            <a:schemeClr val="accent3">
                              <a:lumMod val="75000"/>
                            </a:schemeClr>
                          </a:solidFill>
                          <a:latin typeface="Arial Narrow"/>
                          <a:cs typeface="Arial Narrow"/>
                        </a:rPr>
                        <a:t>Involve</a:t>
                      </a:r>
                      <a:r>
                        <a:rPr lang="en-US" sz="2200" dirty="0" smtClean="0">
                          <a:solidFill>
                            <a:schemeClr val="accent3">
                              <a:lumMod val="75000"/>
                            </a:schemeClr>
                          </a:solidFill>
                          <a:latin typeface="Arial Narrow"/>
                          <a:cs typeface="Arial Narrow"/>
                        </a:rPr>
                        <a:t> </a:t>
                      </a:r>
                      <a:endParaRPr lang="en-AU" sz="2200" dirty="0">
                        <a:solidFill>
                          <a:schemeClr val="accent3">
                            <a:lumMod val="75000"/>
                          </a:schemeClr>
                        </a:solidFill>
                        <a:effectLst/>
                        <a:latin typeface="Arial Narrow"/>
                        <a:ea typeface="Calibri"/>
                        <a:cs typeface="Arial Narrow"/>
                      </a:endParaRPr>
                    </a:p>
                  </a:txBody>
                  <a:tcPr marL="68580" marR="68580" marT="0" marB="0"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400"/>
                        </a:spcBef>
                        <a:spcAft>
                          <a:spcPts val="600"/>
                        </a:spcAft>
                        <a:buClrTx/>
                        <a:buSzTx/>
                        <a:buFontTx/>
                        <a:buNone/>
                        <a:tabLst/>
                        <a:defRPr/>
                      </a:pPr>
                      <a:r>
                        <a:rPr lang="en-US" sz="2200" dirty="0" smtClean="0">
                          <a:latin typeface="Arial Narrow"/>
                          <a:cs typeface="Arial Narrow"/>
                        </a:rPr>
                        <a:t>The </a:t>
                      </a:r>
                      <a:r>
                        <a:rPr lang="en-US" sz="2200" dirty="0" smtClean="0">
                          <a:latin typeface="Arial Narrow"/>
                          <a:cs typeface="Arial Narrow"/>
                        </a:rPr>
                        <a:t>user through engaging </a:t>
                      </a:r>
                      <a:r>
                        <a:rPr lang="en-US" sz="2200" dirty="0" smtClean="0">
                          <a:latin typeface="Arial Narrow"/>
                          <a:cs typeface="Arial Narrow"/>
                        </a:rPr>
                        <a:t>conversations.</a:t>
                      </a:r>
                      <a:endParaRPr lang="en-AU" sz="2200" dirty="0" smtClean="0">
                        <a:latin typeface="Arial Narrow"/>
                        <a:cs typeface="Arial Narrow"/>
                      </a:endParaRPr>
                    </a:p>
                  </a:txBody>
                  <a:tcPr marL="68580" marR="68580" marT="0" marB="0" anchor="ctr">
                    <a:solidFill>
                      <a:schemeClr val="accent3">
                        <a:lumMod val="20000"/>
                        <a:lumOff val="80000"/>
                      </a:schemeClr>
                    </a:solidFill>
                  </a:tcPr>
                </a:tc>
              </a:tr>
              <a:tr h="835880">
                <a:tc>
                  <a:txBody>
                    <a:bodyPr/>
                    <a:lstStyle/>
                    <a:p>
                      <a:pPr>
                        <a:spcBef>
                          <a:spcPts val="400"/>
                        </a:spcBef>
                        <a:spcAft>
                          <a:spcPts val="600"/>
                        </a:spcAft>
                      </a:pPr>
                      <a:r>
                        <a:rPr lang="en-US" sz="2200" b="1" dirty="0" smtClean="0">
                          <a:solidFill>
                            <a:schemeClr val="accent4">
                              <a:lumMod val="75000"/>
                            </a:schemeClr>
                          </a:solidFill>
                          <a:latin typeface="Arial Narrow"/>
                          <a:cs typeface="Arial Narrow"/>
                        </a:rPr>
                        <a:t>Initiate</a:t>
                      </a:r>
                      <a:r>
                        <a:rPr lang="en-US" sz="2200" dirty="0" smtClean="0">
                          <a:solidFill>
                            <a:schemeClr val="accent4">
                              <a:lumMod val="75000"/>
                            </a:schemeClr>
                          </a:solidFill>
                          <a:latin typeface="Arial Narrow"/>
                          <a:cs typeface="Arial Narrow"/>
                        </a:rPr>
                        <a:t> </a:t>
                      </a:r>
                      <a:endParaRPr lang="en-AU" sz="2200" dirty="0">
                        <a:solidFill>
                          <a:schemeClr val="accent4">
                            <a:lumMod val="75000"/>
                          </a:schemeClr>
                        </a:solidFill>
                        <a:effectLst/>
                        <a:latin typeface="Arial Narrow"/>
                        <a:ea typeface="Calibri"/>
                        <a:cs typeface="Arial Narrow"/>
                      </a:endParaRPr>
                    </a:p>
                  </a:txBody>
                  <a:tcPr marL="68580" marR="68580" marT="0" marB="0" anchor="c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400"/>
                        </a:spcBef>
                        <a:spcAft>
                          <a:spcPts val="600"/>
                        </a:spcAft>
                        <a:buClrTx/>
                        <a:buSzTx/>
                        <a:buFontTx/>
                        <a:buNone/>
                        <a:tabLst/>
                        <a:defRPr/>
                      </a:pPr>
                      <a:r>
                        <a:rPr lang="en-US" sz="2200" dirty="0" smtClean="0">
                          <a:latin typeface="Arial Narrow"/>
                          <a:cs typeface="Arial Narrow"/>
                        </a:rPr>
                        <a:t>The </a:t>
                      </a:r>
                      <a:r>
                        <a:rPr lang="en-US" sz="2200" dirty="0" smtClean="0">
                          <a:latin typeface="Arial Narrow"/>
                          <a:cs typeface="Arial Narrow"/>
                        </a:rPr>
                        <a:t>creation of user-generated </a:t>
                      </a:r>
                      <a:r>
                        <a:rPr lang="en-US" sz="2200" dirty="0" smtClean="0">
                          <a:latin typeface="Arial Narrow"/>
                          <a:cs typeface="Arial Narrow"/>
                        </a:rPr>
                        <a:t>content.</a:t>
                      </a:r>
                      <a:endParaRPr lang="en-AU" sz="2200" dirty="0" smtClean="0">
                        <a:latin typeface="Arial Narrow"/>
                        <a:cs typeface="Arial Narrow"/>
                      </a:endParaRPr>
                    </a:p>
                  </a:txBody>
                  <a:tcPr marL="68580" marR="68580" marT="0" marB="0" anchor="ctr">
                    <a:solidFill>
                      <a:schemeClr val="accent4">
                        <a:lumMod val="20000"/>
                        <a:lumOff val="80000"/>
                      </a:schemeClr>
                    </a:solidFill>
                  </a:tcPr>
                </a:tc>
              </a:tr>
            </a:tbl>
          </a:graphicData>
        </a:graphic>
      </p:graphicFrame>
      <p:sp>
        <p:nvSpPr>
          <p:cNvPr id="3" name="Title 2"/>
          <p:cNvSpPr>
            <a:spLocks noGrp="1"/>
          </p:cNvSpPr>
          <p:nvPr>
            <p:ph type="title"/>
          </p:nvPr>
        </p:nvSpPr>
        <p:spPr/>
        <p:txBody>
          <a:bodyPr/>
          <a:lstStyle/>
          <a:p>
            <a:r>
              <a:rPr lang="en-US" dirty="0" smtClean="0"/>
              <a:t>“Four </a:t>
            </a:r>
            <a:r>
              <a:rPr lang="en-US" dirty="0" smtClean="0"/>
              <a:t>I’s</a:t>
            </a:r>
            <a:r>
              <a:rPr lang="en-US" dirty="0" smtClean="0"/>
              <a:t>” of mobile </a:t>
            </a:r>
            <a:r>
              <a:rPr lang="en-US" dirty="0"/>
              <a:t>s</a:t>
            </a:r>
            <a:r>
              <a:rPr lang="en-US" dirty="0" smtClean="0"/>
              <a:t>ocial </a:t>
            </a:r>
            <a:r>
              <a:rPr lang="en-US" dirty="0"/>
              <a:t>m</a:t>
            </a:r>
            <a:r>
              <a:rPr lang="en-US" dirty="0" smtClean="0"/>
              <a:t>edia</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17</a:t>
            </a:fld>
            <a:endParaRPr lang="en-AU"/>
          </a:p>
        </p:txBody>
      </p:sp>
      <p:sp>
        <p:nvSpPr>
          <p:cNvPr id="9" name="Rectangle 8"/>
          <p:cNvSpPr/>
          <p:nvPr/>
        </p:nvSpPr>
        <p:spPr>
          <a:xfrm>
            <a:off x="6070655" y="6241534"/>
            <a:ext cx="1701107" cy="307777"/>
          </a:xfrm>
          <a:prstGeom prst="rect">
            <a:avLst/>
          </a:prstGeom>
        </p:spPr>
        <p:txBody>
          <a:bodyPr wrap="none">
            <a:spAutoFit/>
          </a:bodyPr>
          <a:lstStyle/>
          <a:p>
            <a:r>
              <a:rPr lang="en-US" sz="1400" dirty="0" smtClean="0">
                <a:latin typeface="Arial Narrow"/>
                <a:cs typeface="Arial Narrow"/>
              </a:rPr>
              <a:t>Source: Kaplan (2012)</a:t>
            </a:r>
            <a:endParaRPr lang="en-US" sz="1400" dirty="0">
              <a:latin typeface="Arial Narrow"/>
              <a:cs typeface="Arial Narrow"/>
            </a:endParaRPr>
          </a:p>
        </p:txBody>
      </p:sp>
      <p:sp>
        <p:nvSpPr>
          <p:cNvPr id="7" name="Rectangle 6"/>
          <p:cNvSpPr/>
          <p:nvPr/>
        </p:nvSpPr>
        <p:spPr>
          <a:xfrm>
            <a:off x="8572500" y="1614438"/>
            <a:ext cx="4572000" cy="369332"/>
          </a:xfrm>
          <a:prstGeom prst="rect">
            <a:avLst/>
          </a:prstGeom>
        </p:spPr>
        <p:txBody>
          <a:bodyPr>
            <a:spAutoFit/>
          </a:bodyPr>
          <a:lstStyle/>
          <a:p>
            <a:endParaRPr lang="en-AU" dirty="0"/>
          </a:p>
        </p:txBody>
      </p:sp>
    </p:spTree>
    <p:extLst>
      <p:ext uri="{BB962C8B-B14F-4D97-AF65-F5344CB8AC3E}">
        <p14:creationId xmlns:p14="http://schemas.microsoft.com/office/powerpoint/2010/main" val="1649611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Visitor management</a:t>
            </a:r>
            <a:endParaRPr lang="en-US" dirty="0"/>
          </a:p>
        </p:txBody>
      </p:sp>
      <p:sp>
        <p:nvSpPr>
          <p:cNvPr id="5" name="Text Placeholder 4"/>
          <p:cNvSpPr>
            <a:spLocks noGrp="1"/>
          </p:cNvSpPr>
          <p:nvPr>
            <p:ph type="body" sz="quarter" idx="11"/>
          </p:nvPr>
        </p:nvSpPr>
        <p:spPr/>
        <p:txBody>
          <a:bodyPr>
            <a:normAutofit lnSpcReduction="10000"/>
          </a:bodyPr>
          <a:lstStyle/>
          <a:p>
            <a:pPr lvl="1"/>
            <a:r>
              <a:rPr lang="en-US" dirty="0" smtClean="0"/>
              <a:t>Business intelligence</a:t>
            </a:r>
          </a:p>
          <a:p>
            <a:pPr lvl="2"/>
            <a:r>
              <a:rPr lang="en-US" dirty="0"/>
              <a:t>s</a:t>
            </a:r>
            <a:r>
              <a:rPr lang="en-US" dirty="0" smtClean="0"/>
              <a:t>ocial media activity (feedback, sharing of content, service failures, sentiment analysis)</a:t>
            </a:r>
          </a:p>
          <a:p>
            <a:pPr lvl="2"/>
            <a:r>
              <a:rPr lang="en-US" dirty="0" smtClean="0"/>
              <a:t>visitor tracking (visitor catchments, routes, dwell times and activity patterns)</a:t>
            </a:r>
          </a:p>
          <a:p>
            <a:pPr lvl="1"/>
            <a:r>
              <a:rPr lang="en-US" dirty="0" smtClean="0"/>
              <a:t>Management interventions</a:t>
            </a:r>
          </a:p>
          <a:p>
            <a:pPr lvl="2"/>
            <a:r>
              <a:rPr lang="en-US" dirty="0"/>
              <a:t>s</a:t>
            </a:r>
            <a:r>
              <a:rPr lang="en-US" dirty="0" smtClean="0"/>
              <a:t>pecial offers</a:t>
            </a:r>
          </a:p>
          <a:p>
            <a:pPr lvl="2"/>
            <a:r>
              <a:rPr lang="en-US" dirty="0"/>
              <a:t>n</a:t>
            </a:r>
            <a:r>
              <a:rPr lang="en-US" dirty="0" smtClean="0"/>
              <a:t>otifications about crowding and queues</a:t>
            </a:r>
          </a:p>
          <a:p>
            <a:pPr lvl="2"/>
            <a:r>
              <a:rPr lang="en-US" dirty="0"/>
              <a:t>t</a:t>
            </a:r>
            <a:r>
              <a:rPr lang="en-US" dirty="0" smtClean="0"/>
              <a:t>raffic updates</a:t>
            </a:r>
          </a:p>
          <a:p>
            <a:pPr lvl="2"/>
            <a:r>
              <a:rPr lang="en-US" dirty="0"/>
              <a:t>s</a:t>
            </a:r>
            <a:r>
              <a:rPr lang="en-US" dirty="0" smtClean="0"/>
              <a:t>afety and security alerts</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18</a:t>
            </a:fld>
            <a:endParaRPr lang="en-AU"/>
          </a:p>
        </p:txBody>
      </p:sp>
    </p:spTree>
    <p:extLst>
      <p:ext uri="{BB962C8B-B14F-4D97-AF65-F5344CB8AC3E}">
        <p14:creationId xmlns:p14="http://schemas.microsoft.com/office/powerpoint/2010/main" val="175277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Gamification</a:t>
            </a:r>
            <a:endParaRPr lang="en-US" dirty="0"/>
          </a:p>
        </p:txBody>
      </p:sp>
      <p:sp>
        <p:nvSpPr>
          <p:cNvPr id="3" name="Text Placeholder 2"/>
          <p:cNvSpPr>
            <a:spLocks noGrp="1"/>
          </p:cNvSpPr>
          <p:nvPr>
            <p:ph type="body" sz="quarter" idx="11"/>
          </p:nvPr>
        </p:nvSpPr>
        <p:spPr/>
        <p:txBody>
          <a:bodyPr>
            <a:normAutofit/>
          </a:bodyPr>
          <a:lstStyle/>
          <a:p>
            <a:pPr lvl="1"/>
            <a:r>
              <a:rPr lang="en-US" sz="2400" dirty="0" smtClean="0"/>
              <a:t>The </a:t>
            </a:r>
            <a:r>
              <a:rPr lang="en-US" sz="2400" dirty="0"/>
              <a:t>use of game design elements in non-game contexts to improve user experience and user </a:t>
            </a:r>
            <a:r>
              <a:rPr lang="en-US" sz="2400" dirty="0" smtClean="0"/>
              <a:t>engagement.</a:t>
            </a:r>
            <a:endParaRPr lang="en-US" sz="2400" dirty="0" smtClean="0"/>
          </a:p>
          <a:p>
            <a:pPr lvl="1"/>
            <a:r>
              <a:rPr lang="en-US" sz="2400" dirty="0" smtClean="0"/>
              <a:t>Travel </a:t>
            </a:r>
            <a:r>
              <a:rPr lang="en-US" sz="2400" dirty="0" smtClean="0"/>
              <a:t>applications:</a:t>
            </a:r>
            <a:endParaRPr lang="en-US" sz="2400" dirty="0" smtClean="0"/>
          </a:p>
          <a:p>
            <a:pPr lvl="2"/>
            <a:r>
              <a:rPr lang="en-US" sz="2000" dirty="0"/>
              <a:t>e</a:t>
            </a:r>
            <a:r>
              <a:rPr lang="en-US" sz="2000" dirty="0" smtClean="0"/>
              <a:t>arning badges (e.g. Foursquare, TripAdvisor)</a:t>
            </a:r>
          </a:p>
          <a:p>
            <a:pPr lvl="2"/>
            <a:r>
              <a:rPr lang="en-US" sz="2000" dirty="0"/>
              <a:t>c</a:t>
            </a:r>
            <a:r>
              <a:rPr lang="en-US" sz="2000" dirty="0" smtClean="0"/>
              <a:t>hallenges and quests (e.g. geocaching, collecting clues, competitions)</a:t>
            </a:r>
          </a:p>
          <a:p>
            <a:pPr lvl="2"/>
            <a:r>
              <a:rPr lang="en-US" sz="2000" dirty="0"/>
              <a:t>a</a:t>
            </a:r>
            <a:r>
              <a:rPr lang="en-US" sz="2000" dirty="0" smtClean="0"/>
              <a:t>ugmented reality games (e.g. Ingress)</a:t>
            </a:r>
          </a:p>
          <a:p>
            <a:pPr lvl="1"/>
            <a:r>
              <a:rPr lang="en-US" sz="2400" dirty="0" smtClean="0"/>
              <a:t>Could be used instead of a tour or to disperse visitors across a </a:t>
            </a:r>
            <a:r>
              <a:rPr lang="en-US" sz="2400" dirty="0" smtClean="0"/>
              <a:t>destination.</a:t>
            </a:r>
            <a:endParaRPr lang="en-US" sz="2400" dirty="0" smtClean="0"/>
          </a:p>
          <a:p>
            <a:pPr lvl="2"/>
            <a:endParaRPr lang="en-US" sz="2000" dirty="0" smtClean="0"/>
          </a:p>
          <a:p>
            <a:pPr lvl="2"/>
            <a:endParaRPr lang="en-US" sz="20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19</a:t>
            </a:fld>
            <a:endParaRPr lang="en-AU"/>
          </a:p>
        </p:txBody>
      </p:sp>
    </p:spTree>
    <p:extLst>
      <p:ext uri="{BB962C8B-B14F-4D97-AF65-F5344CB8AC3E}">
        <p14:creationId xmlns:p14="http://schemas.microsoft.com/office/powerpoint/2010/main" val="282015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smtClean="0"/>
              <a:t>Chapter 6</a:t>
            </a:r>
            <a:endParaRPr lang="en-US" sz="3600" dirty="0"/>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smtClean="0"/>
              <a:t>Mobilities and Information Technology</a:t>
            </a:r>
            <a:endParaRPr lang="en-US" sz="3200" dirty="0"/>
          </a:p>
        </p:txBody>
      </p:sp>
    </p:spTree>
    <p:extLst>
      <p:ext uri="{BB962C8B-B14F-4D97-AF65-F5344CB8AC3E}">
        <p14:creationId xmlns:p14="http://schemas.microsoft.com/office/powerpoint/2010/main" val="2050884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a:t>
            </a:r>
            <a:endParaRPr lang="en-US" dirty="0"/>
          </a:p>
        </p:txBody>
      </p:sp>
      <p:sp>
        <p:nvSpPr>
          <p:cNvPr id="3" name="Text Placeholder 2"/>
          <p:cNvSpPr>
            <a:spLocks noGrp="1"/>
          </p:cNvSpPr>
          <p:nvPr>
            <p:ph type="body" sz="quarter" idx="11"/>
          </p:nvPr>
        </p:nvSpPr>
        <p:spPr/>
        <p:txBody>
          <a:bodyPr>
            <a:normAutofit lnSpcReduction="10000"/>
          </a:bodyPr>
          <a:lstStyle/>
          <a:p>
            <a:pPr lvl="1"/>
            <a:r>
              <a:rPr lang="en-US" sz="2400" dirty="0" smtClean="0"/>
              <a:t>Enhances </a:t>
            </a:r>
            <a:r>
              <a:rPr lang="en-US" sz="2400" dirty="0" smtClean="0"/>
              <a:t>the </a:t>
            </a:r>
            <a:r>
              <a:rPr lang="en-US" sz="2400" dirty="0"/>
              <a:t>surroundings of the user with virtual information that is rendered so that it appears to coexist with the real </a:t>
            </a:r>
            <a:r>
              <a:rPr lang="en-US" sz="2400" dirty="0" smtClean="0"/>
              <a:t>world.</a:t>
            </a:r>
            <a:endParaRPr lang="en-US" sz="2400" dirty="0" smtClean="0"/>
          </a:p>
          <a:p>
            <a:pPr lvl="1"/>
            <a:r>
              <a:rPr lang="en-US" sz="2400" dirty="0" smtClean="0"/>
              <a:t>Apps </a:t>
            </a:r>
            <a:r>
              <a:rPr lang="en-US" sz="2400" dirty="0" smtClean="0"/>
              <a:t>overlay </a:t>
            </a:r>
            <a:r>
              <a:rPr lang="en-US" sz="2400" dirty="0"/>
              <a:t>a mobile device’s real world camera view with virtual </a:t>
            </a:r>
            <a:r>
              <a:rPr lang="en-US" sz="2400" dirty="0" smtClean="0"/>
              <a:t>information.</a:t>
            </a:r>
            <a:endParaRPr lang="en-US" sz="2400" dirty="0" smtClean="0"/>
          </a:p>
          <a:p>
            <a:pPr lvl="1"/>
            <a:r>
              <a:rPr lang="en-US" sz="2400" dirty="0" smtClean="0"/>
              <a:t>Travel applications:</a:t>
            </a:r>
            <a:endParaRPr lang="en-US" sz="2400" dirty="0" smtClean="0"/>
          </a:p>
          <a:p>
            <a:pPr lvl="2"/>
            <a:r>
              <a:rPr lang="en-US" sz="2000" dirty="0"/>
              <a:t>m</a:t>
            </a:r>
            <a:r>
              <a:rPr lang="en-US" sz="2000" dirty="0" smtClean="0"/>
              <a:t>arketing</a:t>
            </a:r>
          </a:p>
          <a:p>
            <a:pPr lvl="2"/>
            <a:r>
              <a:rPr lang="en-US" sz="2000" dirty="0"/>
              <a:t>v</a:t>
            </a:r>
            <a:r>
              <a:rPr lang="en-US" sz="2000" dirty="0" smtClean="0"/>
              <a:t>isitor information</a:t>
            </a:r>
          </a:p>
          <a:p>
            <a:pPr lvl="2"/>
            <a:r>
              <a:rPr lang="en-US" sz="2000" dirty="0"/>
              <a:t>t</a:t>
            </a:r>
            <a:r>
              <a:rPr lang="en-US" sz="2000" dirty="0" smtClean="0"/>
              <a:t>ranslation</a:t>
            </a:r>
          </a:p>
          <a:p>
            <a:pPr lvl="2"/>
            <a:r>
              <a:rPr lang="en-US" sz="2000" dirty="0"/>
              <a:t>i</a:t>
            </a:r>
            <a:r>
              <a:rPr lang="en-US" sz="2000" dirty="0" smtClean="0"/>
              <a:t>nterpretation </a:t>
            </a:r>
          </a:p>
          <a:p>
            <a:pPr lvl="2"/>
            <a:r>
              <a:rPr lang="en-US" sz="2000" dirty="0" err="1"/>
              <a:t>g</a:t>
            </a:r>
            <a:r>
              <a:rPr lang="en-US" sz="2000" dirty="0" err="1" smtClean="0"/>
              <a:t>amification</a:t>
            </a:r>
            <a:endParaRPr lang="en-US" sz="20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20</a:t>
            </a:fld>
            <a:endParaRPr lang="en-AU"/>
          </a:p>
        </p:txBody>
      </p:sp>
    </p:spTree>
    <p:extLst>
      <p:ext uri="{BB962C8B-B14F-4D97-AF65-F5344CB8AC3E}">
        <p14:creationId xmlns:p14="http://schemas.microsoft.com/office/powerpoint/2010/main" val="1580611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Text Placeholder 2"/>
          <p:cNvSpPr>
            <a:spLocks noGrp="1"/>
          </p:cNvSpPr>
          <p:nvPr>
            <p:ph type="body" sz="quarter" idx="11"/>
          </p:nvPr>
        </p:nvSpPr>
        <p:spPr/>
        <p:txBody>
          <a:bodyPr>
            <a:normAutofit/>
          </a:bodyPr>
          <a:lstStyle/>
          <a:p>
            <a:pPr lvl="1"/>
            <a:r>
              <a:rPr lang="en-US" sz="2400" dirty="0" smtClean="0"/>
              <a:t>Connectivity</a:t>
            </a:r>
            <a:endParaRPr lang="en-US" sz="2400" dirty="0"/>
          </a:p>
          <a:p>
            <a:pPr lvl="1"/>
            <a:r>
              <a:rPr lang="en-US" sz="2400" dirty="0" smtClean="0"/>
              <a:t>Interoperability </a:t>
            </a:r>
            <a:endParaRPr lang="en-US" sz="2400" dirty="0" smtClean="0"/>
          </a:p>
          <a:p>
            <a:pPr lvl="1"/>
            <a:r>
              <a:rPr lang="en-US" sz="2400" dirty="0"/>
              <a:t>C</a:t>
            </a:r>
            <a:r>
              <a:rPr lang="en-US" sz="2400" dirty="0" smtClean="0"/>
              <a:t>ross-platform </a:t>
            </a:r>
            <a:r>
              <a:rPr lang="en-US" sz="2400" dirty="0" smtClean="0"/>
              <a:t>compatibility</a:t>
            </a:r>
          </a:p>
          <a:p>
            <a:pPr lvl="1"/>
            <a:r>
              <a:rPr lang="en-US" sz="2400" dirty="0"/>
              <a:t>A</a:t>
            </a:r>
            <a:r>
              <a:rPr lang="en-US" sz="2400" dirty="0" smtClean="0"/>
              <a:t>nalytic </a:t>
            </a:r>
            <a:r>
              <a:rPr lang="en-US" sz="2400" dirty="0" smtClean="0"/>
              <a:t>systems lack sophistication</a:t>
            </a:r>
          </a:p>
          <a:p>
            <a:pPr lvl="1"/>
            <a:r>
              <a:rPr lang="en-US" sz="2400" dirty="0"/>
              <a:t>P</a:t>
            </a:r>
            <a:r>
              <a:rPr lang="en-US" sz="2400" dirty="0" smtClean="0"/>
              <a:t>roduct </a:t>
            </a:r>
            <a:r>
              <a:rPr lang="en-US" sz="2400" dirty="0" smtClean="0"/>
              <a:t>complexity</a:t>
            </a:r>
          </a:p>
          <a:p>
            <a:pPr lvl="1"/>
            <a:r>
              <a:rPr lang="en-US" sz="2400" dirty="0"/>
              <a:t>L</a:t>
            </a:r>
            <a:r>
              <a:rPr lang="en-US" sz="2400" dirty="0" smtClean="0"/>
              <a:t>egal</a:t>
            </a:r>
            <a:r>
              <a:rPr lang="en-US" sz="2400" dirty="0"/>
              <a:t>, security and privacy </a:t>
            </a:r>
            <a:r>
              <a:rPr lang="en-US" sz="2400" dirty="0" smtClean="0"/>
              <a:t>issues</a:t>
            </a:r>
          </a:p>
          <a:p>
            <a:pPr lvl="1"/>
            <a:r>
              <a:rPr lang="en-US" sz="2400" dirty="0"/>
              <a:t>V</a:t>
            </a:r>
            <a:r>
              <a:rPr lang="en-US" sz="2400" dirty="0" smtClean="0"/>
              <a:t>isitor </a:t>
            </a:r>
            <a:r>
              <a:rPr lang="en-US" sz="2400" dirty="0" smtClean="0"/>
              <a:t>behavior</a:t>
            </a:r>
            <a:endParaRPr lang="en-US" sz="2400" dirty="0"/>
          </a:p>
          <a:p>
            <a:endParaRPr lang="en-US" sz="2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21</a:t>
            </a:fld>
            <a:endParaRPr lang="en-AU"/>
          </a:p>
        </p:txBody>
      </p:sp>
    </p:spTree>
    <p:extLst>
      <p:ext uri="{BB962C8B-B14F-4D97-AF65-F5344CB8AC3E}">
        <p14:creationId xmlns:p14="http://schemas.microsoft.com/office/powerpoint/2010/main" val="2788991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Questions</a:t>
            </a:r>
            <a:endParaRPr lang="en-US" dirty="0"/>
          </a:p>
        </p:txBody>
      </p:sp>
      <p:sp>
        <p:nvSpPr>
          <p:cNvPr id="4" name="Text Placeholder 3"/>
          <p:cNvSpPr>
            <a:spLocks noGrp="1"/>
          </p:cNvSpPr>
          <p:nvPr>
            <p:ph type="body" sz="quarter" idx="10"/>
          </p:nvPr>
        </p:nvSpPr>
        <p:spPr>
          <a:xfrm>
            <a:off x="599440" y="1782762"/>
            <a:ext cx="8341360" cy="4910138"/>
          </a:xfrm>
        </p:spPr>
        <p:txBody>
          <a:bodyPr>
            <a:noAutofit/>
          </a:bodyPr>
          <a:lstStyle/>
          <a:p>
            <a:pPr marL="342900" lvl="0" indent="-342900">
              <a:buClrTx/>
              <a:buFont typeface="+mj-lt"/>
              <a:buAutoNum type="arabicPeriod"/>
            </a:pPr>
            <a:r>
              <a:rPr lang="en-US" sz="2000" dirty="0"/>
              <a:t>In the introduction we suggest that mobile technologies enable the fluidity and liquidity of experiences. Read some of the mobilities literature dealing with technology and write a paragraph to explain what this statement means. </a:t>
            </a:r>
            <a:endParaRPr lang="en-AU" sz="2000" dirty="0"/>
          </a:p>
          <a:p>
            <a:pPr marL="342900" lvl="0" indent="-342900">
              <a:buClrTx/>
              <a:buFont typeface="+mj-lt"/>
              <a:buAutoNum type="arabicPeriod"/>
            </a:pPr>
            <a:r>
              <a:rPr lang="en-US" sz="2000" dirty="0"/>
              <a:t>In the past a holiday meant being away from home, both physiologically and psychologically. But it seems that mobile devices are making it more difficult to separate our everyday lives from our travel experiences. Do you think this is a problem? What does this suggest about future travel experiences?</a:t>
            </a:r>
            <a:endParaRPr lang="en-AU" sz="2000" dirty="0"/>
          </a:p>
          <a:p>
            <a:pPr marL="342900" lvl="0" indent="-342900">
              <a:buClrTx/>
              <a:buFont typeface="+mj-lt"/>
              <a:buAutoNum type="arabicPeriod"/>
            </a:pPr>
            <a:r>
              <a:rPr lang="en-US" sz="2000" dirty="0"/>
              <a:t>In previous chapters we have discussed how the Internet has eroded the influence of traditional travel intermediaries. Arguably mobile devices go further by automating many of the functions performed by travel intermediaries by providing a management tool for the entire travel experience. Do you think that mobile devices will mean the end of traditional intermediaries</a:t>
            </a:r>
            <a:r>
              <a:rPr lang="en-US" sz="2000" dirty="0" smtClean="0"/>
              <a:t>?</a:t>
            </a:r>
            <a:endParaRPr lang="en-AU" sz="20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22</a:t>
            </a:fld>
            <a:endParaRPr lang="en-AU"/>
          </a:p>
        </p:txBody>
      </p:sp>
    </p:spTree>
    <p:extLst>
      <p:ext uri="{BB962C8B-B14F-4D97-AF65-F5344CB8AC3E}">
        <p14:creationId xmlns:p14="http://schemas.microsoft.com/office/powerpoint/2010/main" val="983417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Questions</a:t>
            </a:r>
            <a:endParaRPr lang="en-US" dirty="0"/>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Tx/>
              <a:buFont typeface="+mj-lt"/>
              <a:buAutoNum type="arabicPeriod" startAt="4"/>
            </a:pPr>
            <a:r>
              <a:rPr lang="en-US" sz="2000" dirty="0"/>
              <a:t>We have identified that mobile devices can use a range of contextual data to customize and personalize travel experiences. But frameworks like the TILES model require access to a lot of data, some of which may raise privacy concerns. How might app designers overcome these challenges?</a:t>
            </a:r>
            <a:endParaRPr lang="en-AU" sz="2000" dirty="0"/>
          </a:p>
          <a:p>
            <a:pPr marL="457200" lvl="0" indent="-457200">
              <a:buClrTx/>
              <a:buFont typeface="+mj-lt"/>
              <a:buAutoNum type="arabicPeriod" startAt="4"/>
            </a:pPr>
            <a:r>
              <a:rPr lang="en-US" sz="2000" dirty="0"/>
              <a:t>Many younger generations have grown up in a culture where games and rewards incentivize performance. How do you feel about the idea of gamification in travel? Would you participate in a virtual </a:t>
            </a:r>
            <a:r>
              <a:rPr lang="en-US" sz="2000" dirty="0" smtClean="0"/>
              <a:t>“Amazing Race” </a:t>
            </a:r>
            <a:r>
              <a:rPr lang="en-US" sz="2000" dirty="0"/>
              <a:t>powered by your mobile phone if you could earn virtual or real prizes? Select a city you are familiar with and design a mobile app based on the concept of gamifying the travel experience.</a:t>
            </a:r>
            <a:endParaRPr lang="en-AU" sz="2000" dirty="0"/>
          </a:p>
          <a:p>
            <a:pPr marL="457200" lvl="0" indent="-457200">
              <a:buClrTx/>
              <a:buFont typeface="+mj-lt"/>
              <a:buAutoNum type="arabicPeriod" startAt="4"/>
            </a:pPr>
            <a:r>
              <a:rPr lang="en-US" sz="2000" dirty="0"/>
              <a:t>This book was written in 2014. What advances have taken place in mobile technologies since this time? How can these technologies be used by travel organizations and destinations? What opportunities are created by advances in wearable and ubiquitous technologies? </a:t>
            </a:r>
            <a:endParaRPr lang="en-AU" sz="20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23</a:t>
            </a:fld>
            <a:endParaRPr lang="en-AU" dirty="0"/>
          </a:p>
        </p:txBody>
      </p:sp>
    </p:spTree>
    <p:extLst>
      <p:ext uri="{BB962C8B-B14F-4D97-AF65-F5344CB8AC3E}">
        <p14:creationId xmlns:p14="http://schemas.microsoft.com/office/powerpoint/2010/main" val="220000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Websites</a:t>
            </a:r>
            <a:endParaRPr lang="en-US" dirty="0"/>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24</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4111539644"/>
              </p:ext>
            </p:extLst>
          </p:nvPr>
        </p:nvGraphicFramePr>
        <p:xfrm>
          <a:off x="723900" y="1828798"/>
          <a:ext cx="7952739" cy="4269974"/>
        </p:xfrm>
        <a:graphic>
          <a:graphicData uri="http://schemas.openxmlformats.org/drawingml/2006/table">
            <a:tbl>
              <a:tblPr>
                <a:tableStyleId>{912C8C85-51F0-491E-9774-3900AFEF0FD7}</a:tableStyleId>
              </a:tblPr>
              <a:tblGrid>
                <a:gridCol w="1143000"/>
                <a:gridCol w="2273300"/>
                <a:gridCol w="1066800"/>
                <a:gridCol w="3469639"/>
              </a:tblGrid>
              <a:tr h="1056871">
                <a:tc>
                  <a:txBody>
                    <a:bodyPr/>
                    <a:lstStyle/>
                    <a:p>
                      <a:pPr algn="ctr">
                        <a:spcBef>
                          <a:spcPts val="400"/>
                        </a:spcBef>
                        <a:spcAft>
                          <a:spcPts val="0"/>
                        </a:spcAft>
                      </a:pPr>
                      <a:endParaRPr lang="en-US" sz="2000" i="0" dirty="0">
                        <a:effectLst/>
                        <a:latin typeface="Arial Narrow"/>
                        <a:ea typeface="Calibri"/>
                        <a:cs typeface="Arial Narrow"/>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err="1" smtClean="0">
                          <a:effectLst/>
                          <a:latin typeface="Arial Narrow"/>
                          <a:ea typeface="Calibri"/>
                          <a:cs typeface="Arial Narrow"/>
                        </a:rPr>
                        <a:t>EpicMix</a:t>
                      </a:r>
                      <a:endParaRPr lang="en-AU" sz="2000" i="0" dirty="0" smtClean="0">
                        <a:effectLst/>
                        <a:latin typeface="Arial Narrow"/>
                        <a:ea typeface="Calibri"/>
                        <a:cs typeface="Arial Narrow"/>
                      </a:endParaRPr>
                    </a:p>
                    <a:p>
                      <a:pPr>
                        <a:spcBef>
                          <a:spcPts val="400"/>
                        </a:spcBef>
                        <a:spcAft>
                          <a:spcPts val="0"/>
                        </a:spcAft>
                      </a:pPr>
                      <a:r>
                        <a:rPr lang="en-US" sz="2000" i="0" dirty="0" err="1" smtClean="0">
                          <a:effectLst/>
                          <a:latin typeface="Arial Narrow"/>
                          <a:ea typeface="Calibri"/>
                          <a:cs typeface="Arial Narrow"/>
                        </a:rPr>
                        <a:t>www.epicmix.com</a:t>
                      </a:r>
                      <a:endParaRPr lang="en-AU" sz="2000" i="0" dirty="0" smtClean="0">
                        <a:effectLst/>
                        <a:latin typeface="Arial Narrow"/>
                        <a:ea typeface="Calibri"/>
                        <a:cs typeface="Arial Narrow"/>
                      </a:endParaRPr>
                    </a:p>
                    <a:p>
                      <a:pPr>
                        <a:spcBef>
                          <a:spcPts val="400"/>
                        </a:spcBef>
                        <a:spcAft>
                          <a:spcPts val="0"/>
                        </a:spcAft>
                      </a:pPr>
                      <a:endParaRPr lang="en-AU" sz="2000" i="0" dirty="0">
                        <a:effectLst/>
                        <a:latin typeface="Arial Narrow"/>
                        <a:ea typeface="Calibri"/>
                        <a:cs typeface="Arial Narrow"/>
                      </a:endParaRPr>
                    </a:p>
                  </a:txBody>
                  <a:tcPr marL="68580" marR="68580" marT="0" marB="0">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smtClean="0">
                          <a:effectLst/>
                          <a:latin typeface="Arial Narrow"/>
                          <a:ea typeface="Calibri"/>
                          <a:cs typeface="Arial Narrow"/>
                        </a:rPr>
                        <a:t>Near Field Communication</a:t>
                      </a:r>
                      <a:endParaRPr lang="en-AU" sz="2000" i="0" dirty="0" smtClean="0">
                        <a:effectLst/>
                        <a:latin typeface="Arial Narrow"/>
                        <a:ea typeface="Calibri"/>
                        <a:cs typeface="Arial Narrow"/>
                      </a:endParaRPr>
                    </a:p>
                    <a:p>
                      <a:pPr>
                        <a:spcBef>
                          <a:spcPts val="400"/>
                        </a:spcBef>
                        <a:spcAft>
                          <a:spcPts val="0"/>
                        </a:spcAft>
                      </a:pPr>
                      <a:r>
                        <a:rPr lang="en-US" sz="2000" i="0" dirty="0" err="1" smtClean="0">
                          <a:effectLst/>
                          <a:latin typeface="Arial Narrow"/>
                          <a:ea typeface="Calibri"/>
                          <a:cs typeface="Arial Narrow"/>
                        </a:rPr>
                        <a:t>www.nearfieldcommunication.com</a:t>
                      </a:r>
                      <a:endParaRPr lang="en-AU" sz="2000" i="0" dirty="0" smtClean="0">
                        <a:effectLst/>
                        <a:latin typeface="Arial Narrow"/>
                        <a:ea typeface="Calibri"/>
                        <a:cs typeface="Arial Narrow"/>
                      </a:endParaRPr>
                    </a:p>
                    <a:p>
                      <a:pPr>
                        <a:spcBef>
                          <a:spcPts val="400"/>
                        </a:spcBef>
                        <a:spcAft>
                          <a:spcPts val="0"/>
                        </a:spcAft>
                      </a:pPr>
                      <a:r>
                        <a:rPr lang="en-US" sz="2000" i="0" dirty="0" smtClean="0">
                          <a:effectLst/>
                          <a:latin typeface="Arial Narrow"/>
                          <a:ea typeface="Calibri"/>
                          <a:cs typeface="Arial Narrow"/>
                        </a:rPr>
                        <a:t> </a:t>
                      </a:r>
                      <a:endParaRPr lang="en-AU" sz="2000" i="0" dirty="0">
                        <a:effectLst/>
                        <a:latin typeface="Arial Narrow"/>
                        <a:ea typeface="Calibri"/>
                        <a:cs typeface="Arial Narrow"/>
                      </a:endParaRPr>
                    </a:p>
                  </a:txBody>
                  <a:tcPr marL="68580" marR="68580" marT="0" marB="0">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r>
              <a:tr h="1099361">
                <a:tc>
                  <a:txBody>
                    <a:bodyPr/>
                    <a:lstStyle/>
                    <a:p>
                      <a:pPr algn="ctr">
                        <a:spcBef>
                          <a:spcPts val="400"/>
                        </a:spcBef>
                        <a:spcAft>
                          <a:spcPts val="0"/>
                        </a:spcAft>
                      </a:pPr>
                      <a:endParaRPr lang="en-US" sz="20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err="1">
                          <a:effectLst/>
                          <a:latin typeface="Arial Narrow"/>
                          <a:ea typeface="Calibri"/>
                          <a:cs typeface="Arial Narrow"/>
                        </a:rPr>
                        <a:t>TravelByGPS.com</a:t>
                      </a:r>
                      <a:endParaRPr lang="en-AU" sz="2000" i="0" dirty="0">
                        <a:effectLst/>
                        <a:latin typeface="Arial Narrow"/>
                        <a:ea typeface="Calibri"/>
                        <a:cs typeface="Arial Narrow"/>
                      </a:endParaRPr>
                    </a:p>
                    <a:p>
                      <a:pPr>
                        <a:spcBef>
                          <a:spcPts val="400"/>
                        </a:spcBef>
                        <a:spcAft>
                          <a:spcPts val="0"/>
                        </a:spcAft>
                      </a:pPr>
                      <a:r>
                        <a:rPr lang="en-US" sz="2000" i="0" dirty="0" err="1" smtClean="0">
                          <a:effectLst/>
                          <a:latin typeface="Arial Narrow"/>
                          <a:ea typeface="Calibri"/>
                          <a:cs typeface="Arial Narrow"/>
                        </a:rPr>
                        <a:t>www.travelbygps.com</a:t>
                      </a: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smtClean="0">
                          <a:effectLst/>
                          <a:latin typeface="Arial Narrow"/>
                          <a:ea typeface="Calibri"/>
                          <a:cs typeface="Arial Narrow"/>
                        </a:rPr>
                        <a:t>6th Sense Transport</a:t>
                      </a:r>
                      <a:endParaRPr lang="en-AU" sz="2000" i="0" dirty="0" smtClean="0">
                        <a:effectLst/>
                        <a:latin typeface="Arial Narrow"/>
                        <a:ea typeface="Calibri"/>
                        <a:cs typeface="Arial Narrow"/>
                      </a:endParaRPr>
                    </a:p>
                    <a:p>
                      <a:pPr>
                        <a:spcBef>
                          <a:spcPts val="400"/>
                        </a:spcBef>
                        <a:spcAft>
                          <a:spcPts val="0"/>
                        </a:spcAft>
                      </a:pPr>
                      <a:r>
                        <a:rPr lang="en-US" sz="2000" i="0" dirty="0" err="1" smtClean="0">
                          <a:effectLst/>
                          <a:latin typeface="Arial Narrow"/>
                          <a:ea typeface="Calibri"/>
                          <a:cs typeface="Arial Narrow"/>
                        </a:rPr>
                        <a:t>www.sixthsensetransport.com</a:t>
                      </a:r>
                      <a:endParaRPr lang="en-AU" sz="2000" i="0" dirty="0" smtClean="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r>
              <a:tr h="1056871">
                <a:tc>
                  <a:txBody>
                    <a:bodyPr/>
                    <a:lstStyle/>
                    <a:p>
                      <a:pPr algn="ctr">
                        <a:spcBef>
                          <a:spcPts val="400"/>
                        </a:spcBef>
                        <a:spcAft>
                          <a:spcPts val="0"/>
                        </a:spcAft>
                      </a:pPr>
                      <a:endParaRPr lang="en-US" sz="20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err="1">
                          <a:effectLst/>
                          <a:latin typeface="Arial Narrow"/>
                          <a:ea typeface="Calibri"/>
                          <a:cs typeface="Arial Narrow"/>
                        </a:rPr>
                        <a:t>GPS.gov</a:t>
                      </a:r>
                      <a:endParaRPr lang="en-AU" sz="2000" i="0" dirty="0">
                        <a:effectLst/>
                        <a:latin typeface="Arial Narrow"/>
                        <a:ea typeface="Calibri"/>
                        <a:cs typeface="Arial Narrow"/>
                      </a:endParaRPr>
                    </a:p>
                    <a:p>
                      <a:pPr>
                        <a:spcBef>
                          <a:spcPts val="400"/>
                        </a:spcBef>
                        <a:spcAft>
                          <a:spcPts val="0"/>
                        </a:spcAft>
                      </a:pPr>
                      <a:r>
                        <a:rPr lang="en-US" sz="2000" i="0" dirty="0" smtClean="0">
                          <a:effectLst/>
                          <a:latin typeface="Arial Narrow"/>
                          <a:ea typeface="Calibri"/>
                          <a:cs typeface="Arial Narrow"/>
                        </a:rPr>
                        <a:t>/</a:t>
                      </a:r>
                      <a:r>
                        <a:rPr lang="en-US" sz="2000" i="0" dirty="0" err="1" smtClean="0">
                          <a:effectLst/>
                          <a:latin typeface="Arial Narrow"/>
                          <a:ea typeface="Calibri"/>
                          <a:cs typeface="Arial Narrow"/>
                        </a:rPr>
                        <a:t>www.gps.gov</a:t>
                      </a: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a:effectLst/>
                          <a:latin typeface="Arial Narrow"/>
                          <a:ea typeface="Calibri"/>
                          <a:cs typeface="Arial Narrow"/>
                        </a:rPr>
                        <a:t>Ingress</a:t>
                      </a:r>
                      <a:endParaRPr lang="en-AU" sz="2000" i="0" dirty="0">
                        <a:effectLst/>
                        <a:latin typeface="Arial Narrow"/>
                        <a:ea typeface="Calibri"/>
                        <a:cs typeface="Arial Narrow"/>
                      </a:endParaRPr>
                    </a:p>
                    <a:p>
                      <a:pPr>
                        <a:spcBef>
                          <a:spcPts val="400"/>
                        </a:spcBef>
                        <a:spcAft>
                          <a:spcPts val="0"/>
                        </a:spcAft>
                      </a:pPr>
                      <a:r>
                        <a:rPr lang="en-US" sz="2000" i="0" dirty="0" err="1" smtClean="0">
                          <a:effectLst/>
                          <a:latin typeface="Arial Narrow"/>
                          <a:ea typeface="Calibri"/>
                          <a:cs typeface="Arial Narrow"/>
                        </a:rPr>
                        <a:t>www.ingress.com</a:t>
                      </a: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r>
              <a:tr h="1056871">
                <a:tc>
                  <a:txBody>
                    <a:bodyPr/>
                    <a:lstStyle/>
                    <a:p>
                      <a:pPr algn="ctr">
                        <a:spcBef>
                          <a:spcPts val="400"/>
                        </a:spcBef>
                        <a:spcAft>
                          <a:spcPts val="0"/>
                        </a:spcAft>
                      </a:pPr>
                      <a:endParaRPr lang="en-US" sz="20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a:effectLst/>
                          <a:latin typeface="Arial Narrow"/>
                          <a:ea typeface="Calibri"/>
                          <a:cs typeface="Arial Narrow"/>
                        </a:rPr>
                        <a:t>Bluetooth</a:t>
                      </a:r>
                      <a:endParaRPr lang="en-AU" sz="2000" i="0" dirty="0">
                        <a:effectLst/>
                        <a:latin typeface="Arial Narrow"/>
                        <a:ea typeface="Calibri"/>
                        <a:cs typeface="Arial Narrow"/>
                      </a:endParaRPr>
                    </a:p>
                    <a:p>
                      <a:pPr>
                        <a:spcBef>
                          <a:spcPts val="400"/>
                        </a:spcBef>
                        <a:spcAft>
                          <a:spcPts val="0"/>
                        </a:spcAft>
                      </a:pPr>
                      <a:r>
                        <a:rPr lang="en-US" sz="2000" i="0" dirty="0" err="1" smtClean="0">
                          <a:effectLst/>
                          <a:latin typeface="Arial Narrow"/>
                          <a:ea typeface="Calibri"/>
                          <a:cs typeface="Arial Narrow"/>
                        </a:rPr>
                        <a:t>www.bluetooth.com</a:t>
                      </a: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r>
            </a:tbl>
          </a:graphicData>
        </a:graphic>
      </p:graphicFrame>
      <p:pic>
        <p:nvPicPr>
          <p:cNvPr id="15" name="Picture 14" descr="CH6 EpicMix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99" y="1663699"/>
            <a:ext cx="1007998" cy="1007998"/>
          </a:xfrm>
          <a:prstGeom prst="rect">
            <a:avLst/>
          </a:prstGeom>
        </p:spPr>
      </p:pic>
      <p:pic>
        <p:nvPicPr>
          <p:cNvPr id="20" name="Picture 19" descr="CH6 travelbygps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99" y="2730499"/>
            <a:ext cx="1007998" cy="1007998"/>
          </a:xfrm>
          <a:prstGeom prst="rect">
            <a:avLst/>
          </a:prstGeom>
        </p:spPr>
      </p:pic>
      <p:pic>
        <p:nvPicPr>
          <p:cNvPr id="21" name="Picture 20" descr="CH6 gps-gov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99" y="3797299"/>
            <a:ext cx="1007998" cy="1007998"/>
          </a:xfrm>
          <a:prstGeom prst="rect">
            <a:avLst/>
          </a:prstGeom>
        </p:spPr>
      </p:pic>
      <p:pic>
        <p:nvPicPr>
          <p:cNvPr id="22" name="Picture 21" descr="CH6 Bluetooth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499" y="4864099"/>
            <a:ext cx="1007998" cy="1007998"/>
          </a:xfrm>
          <a:prstGeom prst="rect">
            <a:avLst/>
          </a:prstGeom>
        </p:spPr>
      </p:pic>
      <p:pic>
        <p:nvPicPr>
          <p:cNvPr id="23" name="Picture 22" descr="CH6 NFC-com Q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3700" y="1663699"/>
            <a:ext cx="1008000" cy="1008000"/>
          </a:xfrm>
          <a:prstGeom prst="rect">
            <a:avLst/>
          </a:prstGeom>
        </p:spPr>
      </p:pic>
      <p:pic>
        <p:nvPicPr>
          <p:cNvPr id="24" name="Picture 23" descr="CH6 6thSense Q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3700" y="2730499"/>
            <a:ext cx="1008000" cy="1008000"/>
          </a:xfrm>
          <a:prstGeom prst="rect">
            <a:avLst/>
          </a:prstGeom>
        </p:spPr>
      </p:pic>
      <p:pic>
        <p:nvPicPr>
          <p:cNvPr id="25" name="Picture 24" descr="CH6 Ingress Q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3700" y="3797299"/>
            <a:ext cx="1008000" cy="1008000"/>
          </a:xfrm>
          <a:prstGeom prst="rect">
            <a:avLst/>
          </a:prstGeom>
        </p:spPr>
      </p:pic>
    </p:spTree>
    <p:extLst>
      <p:ext uri="{BB962C8B-B14F-4D97-AF65-F5344CB8AC3E}">
        <p14:creationId xmlns:p14="http://schemas.microsoft.com/office/powerpoint/2010/main" val="3288473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475" y="1156319"/>
            <a:ext cx="7911744" cy="442818"/>
          </a:xfrm>
        </p:spPr>
        <p:txBody>
          <a:bodyPr/>
          <a:lstStyle/>
          <a:p>
            <a:r>
              <a:rPr lang="en-US" sz="2800" dirty="0" smtClean="0"/>
              <a:t>Case Study</a:t>
            </a:r>
            <a:r>
              <a:rPr lang="en-US" sz="2800" b="0" dirty="0" smtClean="0"/>
              <a:t> Google Glass</a:t>
            </a:r>
            <a:endParaRPr lang="en-US" sz="2800" b="0" dirty="0"/>
          </a:p>
        </p:txBody>
      </p:sp>
      <p:sp>
        <p:nvSpPr>
          <p:cNvPr id="5" name="Text Placeholder 4"/>
          <p:cNvSpPr>
            <a:spLocks noGrp="1"/>
          </p:cNvSpPr>
          <p:nvPr>
            <p:ph type="body" sz="quarter" idx="10"/>
          </p:nvPr>
        </p:nvSpPr>
        <p:spPr>
          <a:xfrm>
            <a:off x="510540" y="1706562"/>
            <a:ext cx="8361680" cy="5011738"/>
          </a:xfrm>
        </p:spPr>
        <p:txBody>
          <a:bodyPr>
            <a:noAutofit/>
          </a:bodyPr>
          <a:lstStyle/>
          <a:p>
            <a:pPr lvl="1">
              <a:spcBef>
                <a:spcPts val="200"/>
              </a:spcBef>
              <a:spcAft>
                <a:spcPts val="200"/>
              </a:spcAft>
              <a:buClr>
                <a:schemeClr val="tx1">
                  <a:lumMod val="65000"/>
                  <a:lumOff val="35000"/>
                </a:schemeClr>
              </a:buClr>
            </a:pPr>
            <a:r>
              <a:rPr lang="en-AU" sz="2000" dirty="0"/>
              <a:t>Wearable computer with an optical head-mounted display (OHMD</a:t>
            </a:r>
            <a:r>
              <a:rPr lang="en-AU" sz="2000" dirty="0" smtClean="0"/>
              <a:t>).</a:t>
            </a:r>
            <a:endParaRPr lang="en-AU" sz="2000" dirty="0"/>
          </a:p>
          <a:p>
            <a:pPr lvl="1">
              <a:spcBef>
                <a:spcPts val="200"/>
              </a:spcBef>
              <a:spcAft>
                <a:spcPts val="200"/>
              </a:spcAft>
              <a:buClr>
                <a:schemeClr val="tx1">
                  <a:lumMod val="65000"/>
                  <a:lumOff val="35000"/>
                </a:schemeClr>
              </a:buClr>
            </a:pPr>
            <a:r>
              <a:rPr lang="en-AU" sz="2000" dirty="0" smtClean="0"/>
              <a:t>A </a:t>
            </a:r>
            <a:r>
              <a:rPr lang="en-AU" sz="2000" dirty="0"/>
              <a:t>new form </a:t>
            </a:r>
            <a:r>
              <a:rPr lang="en-AU" sz="2000" dirty="0" smtClean="0"/>
              <a:t>factor/product class, not a replacement for other </a:t>
            </a:r>
            <a:r>
              <a:rPr lang="en-AU" sz="2000" dirty="0" smtClean="0"/>
              <a:t>devices.</a:t>
            </a:r>
            <a:endParaRPr lang="en-AU" sz="2000" dirty="0"/>
          </a:p>
          <a:p>
            <a:pPr lvl="1">
              <a:spcBef>
                <a:spcPts val="200"/>
              </a:spcBef>
              <a:spcAft>
                <a:spcPts val="200"/>
              </a:spcAft>
              <a:buClr>
                <a:schemeClr val="tx1">
                  <a:lumMod val="65000"/>
                  <a:lumOff val="35000"/>
                </a:schemeClr>
              </a:buClr>
            </a:pPr>
            <a:r>
              <a:rPr lang="en-AU" sz="2000" dirty="0" smtClean="0"/>
              <a:t>Displays </a:t>
            </a:r>
            <a:r>
              <a:rPr lang="en-AU" sz="2000" dirty="0"/>
              <a:t>information in a smartphone-like hands-free </a:t>
            </a:r>
            <a:r>
              <a:rPr lang="en-AU" sz="2000" dirty="0" smtClean="0"/>
              <a:t>format.</a:t>
            </a:r>
            <a:endParaRPr lang="en-AU" sz="2000" dirty="0" smtClean="0"/>
          </a:p>
          <a:p>
            <a:pPr lvl="1">
              <a:spcBef>
                <a:spcPts val="200"/>
              </a:spcBef>
              <a:spcAft>
                <a:spcPts val="200"/>
              </a:spcAft>
              <a:buClr>
                <a:schemeClr val="tx1">
                  <a:lumMod val="65000"/>
                  <a:lumOff val="35000"/>
                </a:schemeClr>
              </a:buClr>
            </a:pPr>
            <a:r>
              <a:rPr lang="en-AU" sz="2000" dirty="0" smtClean="0"/>
              <a:t>Can </a:t>
            </a:r>
            <a:r>
              <a:rPr lang="en-AU" sz="2000" dirty="0"/>
              <a:t>communicate with the Internet using natural language voice </a:t>
            </a:r>
            <a:r>
              <a:rPr lang="en-AU" sz="2000" dirty="0" smtClean="0"/>
              <a:t>commands.</a:t>
            </a:r>
            <a:endParaRPr lang="en-AU" sz="2000" dirty="0"/>
          </a:p>
          <a:p>
            <a:pPr lvl="1">
              <a:spcBef>
                <a:spcPts val="200"/>
              </a:spcBef>
              <a:spcAft>
                <a:spcPts val="200"/>
              </a:spcAft>
              <a:buClr>
                <a:schemeClr val="tx1">
                  <a:lumMod val="65000"/>
                  <a:lumOff val="35000"/>
                </a:schemeClr>
              </a:buClr>
            </a:pPr>
            <a:r>
              <a:rPr lang="en-AU" sz="2000" dirty="0" smtClean="0"/>
              <a:t>Features </a:t>
            </a:r>
            <a:r>
              <a:rPr lang="en-AU" sz="2000" dirty="0"/>
              <a:t>include the ability to take photos, record short videos, interact with others on Google+, send emails, get directions, make phone calls and conduct simple </a:t>
            </a:r>
            <a:r>
              <a:rPr lang="en-AU" sz="2000" dirty="0" smtClean="0"/>
              <a:t>searches.</a:t>
            </a:r>
            <a:endParaRPr lang="en-AU" sz="2000" dirty="0" smtClean="0"/>
          </a:p>
          <a:p>
            <a:pPr lvl="1">
              <a:spcBef>
                <a:spcPts val="200"/>
              </a:spcBef>
              <a:spcAft>
                <a:spcPts val="200"/>
              </a:spcAft>
              <a:buClr>
                <a:schemeClr val="tx1">
                  <a:lumMod val="65000"/>
                  <a:lumOff val="35000"/>
                </a:schemeClr>
              </a:buClr>
            </a:pPr>
            <a:r>
              <a:rPr lang="en-AU" sz="2000" dirty="0" smtClean="0"/>
              <a:t>Ties users into the Google ecosystem including third party apps on Google </a:t>
            </a:r>
            <a:r>
              <a:rPr lang="en-AU" sz="2000" dirty="0" smtClean="0"/>
              <a:t>Play.</a:t>
            </a:r>
            <a:endParaRPr lang="en-AU" sz="2000" dirty="0" smtClean="0"/>
          </a:p>
          <a:p>
            <a:pPr lvl="1">
              <a:spcBef>
                <a:spcPts val="200"/>
              </a:spcBef>
              <a:spcAft>
                <a:spcPts val="200"/>
              </a:spcAft>
              <a:buClr>
                <a:schemeClr val="tx1">
                  <a:lumMod val="65000"/>
                  <a:lumOff val="35000"/>
                </a:schemeClr>
              </a:buClr>
            </a:pPr>
            <a:r>
              <a:rPr lang="en-AU" sz="2000" dirty="0" smtClean="0"/>
              <a:t>Applications include interpretation, augmented reality tours and games, marketing and visitor information, translation, and use by customer service staff to access data and </a:t>
            </a:r>
            <a:r>
              <a:rPr lang="en-AU" sz="2000" smtClean="0"/>
              <a:t>customize </a:t>
            </a:r>
            <a:r>
              <a:rPr lang="en-AU" sz="2000" smtClean="0"/>
              <a:t>interactions.</a:t>
            </a:r>
            <a:endParaRPr lang="en-AU" sz="2000" dirty="0" smtClean="0"/>
          </a:p>
        </p:txBody>
      </p:sp>
      <p:sp>
        <p:nvSpPr>
          <p:cNvPr id="2" name="Slide Number Placeholder 1"/>
          <p:cNvSpPr>
            <a:spLocks noGrp="1"/>
          </p:cNvSpPr>
          <p:nvPr>
            <p:ph type="sldNum" sz="quarter" idx="11"/>
          </p:nvPr>
        </p:nvSpPr>
        <p:spPr/>
        <p:txBody>
          <a:bodyPr/>
          <a:lstStyle/>
          <a:p>
            <a:fld id="{FA145648-7FE8-402D-88EC-E9CFE9DCEB83}" type="slidenum">
              <a:rPr lang="en-AU" smtClean="0"/>
              <a:pPr/>
              <a:t>25</a:t>
            </a:fld>
            <a:endParaRPr lang="en-AU" dirty="0"/>
          </a:p>
        </p:txBody>
      </p:sp>
    </p:spTree>
    <p:extLst>
      <p:ext uri="{BB962C8B-B14F-4D97-AF65-F5344CB8AC3E}">
        <p14:creationId xmlns:p14="http://schemas.microsoft.com/office/powerpoint/2010/main" val="106715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6 Learning Objectives</a:t>
            </a:r>
            <a:endParaRPr lang="en-GB" dirty="0"/>
          </a:p>
        </p:txBody>
      </p:sp>
      <p:sp>
        <p:nvSpPr>
          <p:cNvPr id="3" name="Text Placeholder 2"/>
          <p:cNvSpPr>
            <a:spLocks noGrp="1"/>
          </p:cNvSpPr>
          <p:nvPr>
            <p:ph type="body" sz="quarter" idx="10"/>
          </p:nvPr>
        </p:nvSpPr>
        <p:spPr>
          <a:xfrm>
            <a:off x="599440" y="1782762"/>
            <a:ext cx="8163559" cy="4884737"/>
          </a:xfrm>
        </p:spPr>
        <p:txBody>
          <a:bodyPr>
            <a:normAutofit fontScale="92500"/>
          </a:bodyPr>
          <a:lstStyle/>
          <a:p>
            <a:pPr>
              <a:lnSpc>
                <a:spcPct val="110000"/>
              </a:lnSpc>
            </a:pPr>
            <a:r>
              <a:rPr lang="en-US" dirty="0"/>
              <a:t>After studying this chapter you should be able to:</a:t>
            </a:r>
            <a:endParaRPr lang="en-AU" dirty="0"/>
          </a:p>
          <a:p>
            <a:pPr marL="514350" lvl="0" indent="-514350">
              <a:lnSpc>
                <a:spcPct val="110000"/>
              </a:lnSpc>
              <a:buClr>
                <a:schemeClr val="tx1">
                  <a:lumMod val="75000"/>
                  <a:lumOff val="25000"/>
                </a:schemeClr>
              </a:buClr>
              <a:buFont typeface="+mj-lt"/>
              <a:buAutoNum type="arabicPeriod"/>
            </a:pPr>
            <a:r>
              <a:rPr lang="en-AU" sz="2400" dirty="0" smtClean="0"/>
              <a:t>apply </a:t>
            </a:r>
            <a:r>
              <a:rPr lang="en-AU" sz="2400" dirty="0"/>
              <a:t>the mobilities paradigm to the understanding of mobile technologies and travel;</a:t>
            </a:r>
          </a:p>
          <a:p>
            <a:pPr marL="514350" lvl="0" indent="-514350">
              <a:lnSpc>
                <a:spcPct val="110000"/>
              </a:lnSpc>
              <a:buClr>
                <a:schemeClr val="tx1">
                  <a:lumMod val="75000"/>
                  <a:lumOff val="25000"/>
                </a:schemeClr>
              </a:buClr>
              <a:buFont typeface="+mj-lt"/>
              <a:buAutoNum type="arabicPeriod"/>
            </a:pPr>
            <a:r>
              <a:rPr lang="en-AU" sz="2400" dirty="0" smtClean="0"/>
              <a:t>explain </a:t>
            </a:r>
            <a:r>
              <a:rPr lang="en-AU" sz="2400" dirty="0"/>
              <a:t>the key elements of mobile devices using the mobile technologies ecosystem;</a:t>
            </a:r>
          </a:p>
          <a:p>
            <a:pPr marL="514350" lvl="0" indent="-514350">
              <a:lnSpc>
                <a:spcPct val="110000"/>
              </a:lnSpc>
              <a:buClr>
                <a:schemeClr val="tx1">
                  <a:lumMod val="75000"/>
                  <a:lumOff val="25000"/>
                </a:schemeClr>
              </a:buClr>
              <a:buFont typeface="+mj-lt"/>
              <a:buAutoNum type="arabicPeriod"/>
            </a:pPr>
            <a:r>
              <a:rPr lang="en-AU" sz="2400" dirty="0"/>
              <a:t>k</a:t>
            </a:r>
            <a:r>
              <a:rPr lang="en-AU" sz="2400" dirty="0" smtClean="0"/>
              <a:t>now </a:t>
            </a:r>
            <a:r>
              <a:rPr lang="en-AU" sz="2400" dirty="0"/>
              <a:t>what a context-aware tourism system is and how it can facilitate the tourist experience;</a:t>
            </a:r>
          </a:p>
          <a:p>
            <a:pPr marL="514350" lvl="0" indent="-514350">
              <a:lnSpc>
                <a:spcPct val="110000"/>
              </a:lnSpc>
              <a:buClr>
                <a:schemeClr val="tx1">
                  <a:lumMod val="75000"/>
                  <a:lumOff val="25000"/>
                </a:schemeClr>
              </a:buClr>
              <a:buFont typeface="+mj-lt"/>
              <a:buAutoNum type="arabicPeriod"/>
            </a:pPr>
            <a:r>
              <a:rPr lang="en-AU" sz="2400" dirty="0"/>
              <a:t>e</a:t>
            </a:r>
            <a:r>
              <a:rPr lang="en-AU" sz="2400" dirty="0" smtClean="0"/>
              <a:t>xplain </a:t>
            </a:r>
            <a:r>
              <a:rPr lang="en-AU" sz="2400" dirty="0"/>
              <a:t>the various mobile functions described in this chapter can be used to enhance travel experiences; and</a:t>
            </a:r>
          </a:p>
          <a:p>
            <a:pPr marL="514350" lvl="0" indent="-514350">
              <a:lnSpc>
                <a:spcPct val="110000"/>
              </a:lnSpc>
              <a:buClr>
                <a:schemeClr val="tx1">
                  <a:lumMod val="75000"/>
                  <a:lumOff val="25000"/>
                </a:schemeClr>
              </a:buClr>
              <a:buFont typeface="+mj-lt"/>
              <a:buAutoNum type="arabicPeriod"/>
            </a:pPr>
            <a:r>
              <a:rPr lang="en-AU" sz="2400" dirty="0"/>
              <a:t>a</a:t>
            </a:r>
            <a:r>
              <a:rPr lang="en-AU" sz="2400" dirty="0" smtClean="0"/>
              <a:t>ppreciate </a:t>
            </a:r>
            <a:r>
              <a:rPr lang="en-AU" sz="2400" dirty="0"/>
              <a:t>some of the opportunities and challenges in implementing mobile technologies.</a:t>
            </a:r>
          </a:p>
        </p:txBody>
      </p:sp>
    </p:spTree>
    <p:extLst>
      <p:ext uri="{BB962C8B-B14F-4D97-AF65-F5344CB8AC3E}">
        <p14:creationId xmlns:p14="http://schemas.microsoft.com/office/powerpoint/2010/main" val="3498193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Text Placeholder 2"/>
          <p:cNvSpPr>
            <a:spLocks noGrp="1"/>
          </p:cNvSpPr>
          <p:nvPr>
            <p:ph type="body" sz="quarter" idx="11"/>
          </p:nvPr>
        </p:nvSpPr>
        <p:spPr/>
        <p:txBody>
          <a:bodyPr>
            <a:noAutofit/>
          </a:bodyPr>
          <a:lstStyle/>
          <a:p>
            <a:pPr lvl="1"/>
            <a:r>
              <a:rPr lang="en-US" sz="2400" dirty="0" smtClean="0"/>
              <a:t>Mobilities paradigm - convergence</a:t>
            </a:r>
            <a:r>
              <a:rPr lang="en-US" sz="2400" dirty="0"/>
              <a:t>, digital elasticity, </a:t>
            </a:r>
            <a:r>
              <a:rPr lang="en-US" sz="2400" dirty="0" smtClean="0"/>
              <a:t>fluidity, ubiquity, hybridization, saturation creativity</a:t>
            </a:r>
          </a:p>
          <a:p>
            <a:pPr lvl="1"/>
            <a:r>
              <a:rPr lang="en-US" sz="2400" dirty="0"/>
              <a:t>Sensing and signaling technologies</a:t>
            </a:r>
          </a:p>
          <a:p>
            <a:pPr lvl="1"/>
            <a:r>
              <a:rPr lang="en-US" sz="2400" dirty="0"/>
              <a:t>Bluetooth </a:t>
            </a:r>
            <a:r>
              <a:rPr lang="en-US" sz="2400" dirty="0" smtClean="0"/>
              <a:t>Low </a:t>
            </a:r>
            <a:r>
              <a:rPr lang="en-US" sz="2400" dirty="0"/>
              <a:t>E</a:t>
            </a:r>
            <a:r>
              <a:rPr lang="en-US" sz="2400" dirty="0" smtClean="0"/>
              <a:t>nergy </a:t>
            </a:r>
            <a:r>
              <a:rPr lang="en-US" sz="2400" dirty="0"/>
              <a:t>(BLE</a:t>
            </a:r>
            <a:r>
              <a:rPr lang="en-US" sz="2400" dirty="0" smtClean="0"/>
              <a:t>)</a:t>
            </a:r>
          </a:p>
          <a:p>
            <a:pPr lvl="1"/>
            <a:r>
              <a:rPr lang="en-US" sz="2400" dirty="0" smtClean="0"/>
              <a:t>Near </a:t>
            </a:r>
            <a:r>
              <a:rPr lang="en-US" sz="2400" dirty="0"/>
              <a:t>Field Communication (NFC</a:t>
            </a:r>
            <a:r>
              <a:rPr lang="en-US" sz="2400" dirty="0" smtClean="0"/>
              <a:t>)</a:t>
            </a:r>
          </a:p>
          <a:p>
            <a:pPr lvl="1"/>
            <a:r>
              <a:rPr lang="en-US" sz="2400" dirty="0" smtClean="0"/>
              <a:t>Radio</a:t>
            </a:r>
            <a:r>
              <a:rPr lang="en-US" sz="2400" dirty="0"/>
              <a:t>-frequency identification (RFID)</a:t>
            </a:r>
            <a:endParaRPr lang="en-US" sz="2400" dirty="0" smtClean="0"/>
          </a:p>
          <a:p>
            <a:pPr lvl="1"/>
            <a:r>
              <a:rPr lang="en-US" sz="2400" dirty="0" smtClean="0"/>
              <a:t>Gamification</a:t>
            </a:r>
          </a:p>
          <a:p>
            <a:pPr lvl="1"/>
            <a:r>
              <a:rPr lang="en-US" sz="2400" dirty="0" smtClean="0"/>
              <a:t>Location</a:t>
            </a:r>
            <a:r>
              <a:rPr lang="en-US" sz="2400" dirty="0"/>
              <a:t>-based services (</a:t>
            </a:r>
            <a:r>
              <a:rPr lang="en-US" sz="2400" dirty="0" smtClean="0"/>
              <a:t>LBS) </a:t>
            </a:r>
          </a:p>
          <a:p>
            <a:pPr lvl="1"/>
            <a:r>
              <a:rPr lang="en-US" sz="2400" dirty="0" smtClean="0"/>
              <a:t>Ubiquitous and wearable technologies</a:t>
            </a:r>
          </a:p>
          <a:p>
            <a:pPr lvl="1"/>
            <a:r>
              <a:rPr lang="en-US" sz="2400" dirty="0" smtClean="0"/>
              <a:t>TILES model</a:t>
            </a:r>
          </a:p>
          <a:p>
            <a:pPr lvl="1">
              <a:lnSpc>
                <a:spcPct val="120000"/>
              </a:lnSpc>
            </a:pPr>
            <a:endParaRPr lang="en-US" sz="2400" dirty="0" smtClean="0"/>
          </a:p>
          <a:p>
            <a:pPr lvl="1">
              <a:lnSpc>
                <a:spcPct val="120000"/>
              </a:lnSpc>
            </a:pPr>
            <a:endParaRPr lang="en-US" sz="2400" dirty="0"/>
          </a:p>
          <a:p>
            <a:pPr lvl="1">
              <a:lnSpc>
                <a:spcPct val="120000"/>
              </a:lnSpc>
            </a:pPr>
            <a:endParaRPr lang="en-US" sz="2400" dirty="0" smtClean="0"/>
          </a:p>
          <a:p>
            <a:pPr lvl="1">
              <a:lnSpc>
                <a:spcPct val="120000"/>
              </a:lnSpc>
            </a:pPr>
            <a:endParaRPr lang="en-US" sz="2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a:p>
        </p:txBody>
      </p:sp>
    </p:spTree>
    <p:extLst>
      <p:ext uri="{BB962C8B-B14F-4D97-AF65-F5344CB8AC3E}">
        <p14:creationId xmlns:p14="http://schemas.microsoft.com/office/powerpoint/2010/main" val="2131145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Mobilities Concepts</a:t>
            </a:r>
            <a:endParaRPr lang="en-US" dirty="0"/>
          </a:p>
        </p:txBody>
      </p:sp>
      <p:sp>
        <p:nvSpPr>
          <p:cNvPr id="3" name="Text Placeholder 2"/>
          <p:cNvSpPr>
            <a:spLocks noGrp="1"/>
          </p:cNvSpPr>
          <p:nvPr>
            <p:ph type="body" sz="quarter" idx="11"/>
          </p:nvPr>
        </p:nvSpPr>
        <p:spPr>
          <a:xfrm>
            <a:off x="680720" y="1783079"/>
            <a:ext cx="8196580" cy="4757421"/>
          </a:xfrm>
        </p:spPr>
        <p:txBody>
          <a:bodyPr>
            <a:noAutofit/>
          </a:bodyPr>
          <a:lstStyle/>
          <a:p>
            <a:pPr lvl="1"/>
            <a:r>
              <a:rPr lang="en-US" sz="1800" dirty="0" smtClean="0"/>
              <a:t>The </a:t>
            </a:r>
            <a:r>
              <a:rPr lang="en-US" sz="1800" b="1" dirty="0"/>
              <a:t>mobilities paradigm </a:t>
            </a:r>
            <a:r>
              <a:rPr lang="en-US" sz="1800" dirty="0"/>
              <a:t>explores the movement of people, ideas and things, as well as the broader social implications of those movements </a:t>
            </a:r>
            <a:r>
              <a:rPr lang="en-US" sz="1400" dirty="0"/>
              <a:t>(Sheller, 2011</a:t>
            </a:r>
            <a:r>
              <a:rPr lang="en-US" sz="1400" dirty="0" smtClean="0"/>
              <a:t>).</a:t>
            </a:r>
            <a:endParaRPr lang="en-US" sz="1800" dirty="0" smtClean="0"/>
          </a:p>
          <a:p>
            <a:pPr lvl="1"/>
            <a:r>
              <a:rPr lang="en-US" sz="1800" dirty="0" smtClean="0"/>
              <a:t>Mobile </a:t>
            </a:r>
            <a:r>
              <a:rPr lang="en-US" sz="1800" dirty="0"/>
              <a:t>technologies </a:t>
            </a:r>
            <a:r>
              <a:rPr lang="en-US" sz="1800" dirty="0" smtClean="0"/>
              <a:t>enable the </a:t>
            </a:r>
            <a:r>
              <a:rPr lang="en-US" sz="1800" b="1" dirty="0"/>
              <a:t>fluidity</a:t>
            </a:r>
            <a:r>
              <a:rPr lang="en-US" sz="1800" dirty="0"/>
              <a:t> and </a:t>
            </a:r>
            <a:r>
              <a:rPr lang="en-US" sz="1800" b="1" dirty="0"/>
              <a:t>liquidity</a:t>
            </a:r>
            <a:r>
              <a:rPr lang="en-US" sz="1800" dirty="0"/>
              <a:t> of experiences by </a:t>
            </a:r>
            <a:r>
              <a:rPr lang="en-US" sz="1800" dirty="0" smtClean="0"/>
              <a:t>softening </a:t>
            </a:r>
            <a:r>
              <a:rPr lang="en-US" sz="1800" dirty="0"/>
              <a:t>the links between activities, space and time </a:t>
            </a:r>
            <a:r>
              <a:rPr lang="en-US" sz="1400" dirty="0"/>
              <a:t>(Green, 2002; </a:t>
            </a:r>
            <a:r>
              <a:rPr lang="en-US" sz="1400" dirty="0" err="1"/>
              <a:t>Uriely</a:t>
            </a:r>
            <a:r>
              <a:rPr lang="en-US" sz="1400" dirty="0"/>
              <a:t>, 2005</a:t>
            </a:r>
            <a:r>
              <a:rPr lang="en-US" sz="1400" dirty="0" smtClean="0"/>
              <a:t>).</a:t>
            </a:r>
            <a:endParaRPr lang="en-US" sz="1800" dirty="0" smtClean="0"/>
          </a:p>
          <a:p>
            <a:pPr lvl="1"/>
            <a:r>
              <a:rPr lang="en-US" sz="1800" dirty="0" smtClean="0"/>
              <a:t>Technology </a:t>
            </a:r>
            <a:r>
              <a:rPr lang="en-US" sz="1800" dirty="0"/>
              <a:t>creates </a:t>
            </a:r>
            <a:r>
              <a:rPr lang="en-US" sz="1800" b="1" dirty="0" smtClean="0"/>
              <a:t>occasional, imagined </a:t>
            </a:r>
            <a:r>
              <a:rPr lang="en-US" sz="1800" dirty="0" smtClean="0"/>
              <a:t>and </a:t>
            </a:r>
            <a:r>
              <a:rPr lang="en-US" sz="1800" b="1" dirty="0"/>
              <a:t>virtual co-presence </a:t>
            </a:r>
            <a:r>
              <a:rPr lang="en-US" sz="1800" dirty="0" smtClean="0"/>
              <a:t>where travelers enjoy </a:t>
            </a:r>
            <a:r>
              <a:rPr lang="en-US" sz="1800" dirty="0"/>
              <a:t>an experience not just for themselves but </a:t>
            </a:r>
            <a:r>
              <a:rPr lang="en-US" sz="1800" dirty="0" smtClean="0"/>
              <a:t>also for others </a:t>
            </a:r>
            <a:r>
              <a:rPr lang="en-US" sz="1400" dirty="0" smtClean="0"/>
              <a:t>(</a:t>
            </a:r>
            <a:r>
              <a:rPr lang="en-US" sz="1400" dirty="0" err="1" smtClean="0"/>
              <a:t>Urry</a:t>
            </a:r>
            <a:r>
              <a:rPr lang="en-US" sz="1400" dirty="0" smtClean="0"/>
              <a:t>, 2002).</a:t>
            </a:r>
            <a:r>
              <a:rPr lang="en-US" sz="1800" dirty="0" smtClean="0"/>
              <a:t> </a:t>
            </a:r>
          </a:p>
          <a:p>
            <a:pPr lvl="1"/>
            <a:r>
              <a:rPr lang="en-US" sz="1800" b="1" dirty="0" smtClean="0"/>
              <a:t>Digital </a:t>
            </a:r>
            <a:r>
              <a:rPr lang="en-US" sz="1800" b="1" dirty="0"/>
              <a:t>elasticity </a:t>
            </a:r>
            <a:r>
              <a:rPr lang="en-US" sz="1800" dirty="0" smtClean="0"/>
              <a:t>describes </a:t>
            </a:r>
            <a:r>
              <a:rPr lang="en-US" sz="1800" dirty="0"/>
              <a:t>how travelers remain electronically linked with everyday life as they explore other </a:t>
            </a:r>
            <a:r>
              <a:rPr lang="en-US" sz="1800" dirty="0" smtClean="0"/>
              <a:t>places </a:t>
            </a:r>
            <a:r>
              <a:rPr lang="en-US" sz="1400" dirty="0" smtClean="0"/>
              <a:t>(Pearce, 2011).</a:t>
            </a:r>
          </a:p>
          <a:p>
            <a:pPr lvl="1"/>
            <a:r>
              <a:rPr lang="en-US" sz="1800" dirty="0" smtClean="0"/>
              <a:t>The </a:t>
            </a:r>
            <a:r>
              <a:rPr lang="en-US" sz="1800" dirty="0"/>
              <a:t>technologies of mobility are characterized </a:t>
            </a:r>
            <a:r>
              <a:rPr lang="en-US" sz="1800" dirty="0" smtClean="0"/>
              <a:t>by </a:t>
            </a:r>
            <a:r>
              <a:rPr lang="en-US" sz="1800" b="1" dirty="0" smtClean="0"/>
              <a:t>convergence, saturation, hybridization and ubiquity </a:t>
            </a:r>
            <a:r>
              <a:rPr lang="en-US" sz="1400" dirty="0" smtClean="0"/>
              <a:t>(Pellegrino, 2009). </a:t>
            </a:r>
            <a:endParaRPr lang="en-US" sz="1800" dirty="0" smtClean="0"/>
          </a:p>
          <a:p>
            <a:pPr lvl="1"/>
            <a:r>
              <a:rPr lang="en-US" sz="1800" dirty="0" smtClean="0"/>
              <a:t>Mobile </a:t>
            </a:r>
            <a:r>
              <a:rPr lang="en-US" sz="1800" dirty="0"/>
              <a:t>technologies also empower travelers to </a:t>
            </a:r>
            <a:r>
              <a:rPr lang="en-US" sz="1800" b="1" dirty="0"/>
              <a:t>create</a:t>
            </a:r>
            <a:r>
              <a:rPr lang="en-US" sz="1800" dirty="0"/>
              <a:t> new engaging, interactive </a:t>
            </a:r>
            <a:r>
              <a:rPr lang="en-US" sz="1400" dirty="0" smtClean="0"/>
              <a:t>(</a:t>
            </a:r>
            <a:r>
              <a:rPr lang="en-US" sz="1400" dirty="0"/>
              <a:t>Richards &amp; Wilson, 2006</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5</a:t>
            </a:fld>
            <a:endParaRPr lang="en-AU"/>
          </a:p>
        </p:txBody>
      </p:sp>
    </p:spTree>
    <p:extLst>
      <p:ext uri="{BB962C8B-B14F-4D97-AF65-F5344CB8AC3E}">
        <p14:creationId xmlns:p14="http://schemas.microsoft.com/office/powerpoint/2010/main" val="2324968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8" name="Straight Connector 147"/>
          <p:cNvCxnSpPr/>
          <p:nvPr/>
        </p:nvCxnSpPr>
        <p:spPr>
          <a:xfrm flipV="1">
            <a:off x="7482877" y="2426752"/>
            <a:ext cx="1" cy="2249672"/>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151" name="Straight Connector 150"/>
          <p:cNvCxnSpPr/>
          <p:nvPr/>
        </p:nvCxnSpPr>
        <p:spPr>
          <a:xfrm flipV="1">
            <a:off x="6840763" y="2426753"/>
            <a:ext cx="294286" cy="57806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120" name="Straight Connector 119"/>
          <p:cNvCxnSpPr/>
          <p:nvPr/>
        </p:nvCxnSpPr>
        <p:spPr>
          <a:xfrm flipH="1">
            <a:off x="5672061" y="3572941"/>
            <a:ext cx="654696" cy="215502"/>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1778162" y="1830352"/>
            <a:ext cx="1973598" cy="126122"/>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1778162" y="1893413"/>
            <a:ext cx="1366832" cy="533339"/>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1778162" y="1893413"/>
            <a:ext cx="992067" cy="111140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1778162" y="1830352"/>
            <a:ext cx="700263" cy="1866314"/>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flipH="1" flipV="1">
            <a:off x="6840763" y="3932200"/>
            <a:ext cx="294286" cy="835308"/>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5023623" y="2159713"/>
            <a:ext cx="1817140" cy="1002322"/>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H="1" flipV="1">
            <a:off x="5023623" y="4325268"/>
            <a:ext cx="1702520" cy="768853"/>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flipH="1">
            <a:off x="3144995" y="4104098"/>
            <a:ext cx="448514" cy="1468814"/>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70" name="Straight Connector 69"/>
          <p:cNvCxnSpPr/>
          <p:nvPr/>
        </p:nvCxnSpPr>
        <p:spPr>
          <a:xfrm flipH="1">
            <a:off x="2301752" y="3932200"/>
            <a:ext cx="1211391" cy="116192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74" name="Straight Connector 73"/>
          <p:cNvCxnSpPr>
            <a:stCxn id="9" idx="4"/>
            <a:endCxn id="6" idx="0"/>
          </p:cNvCxnSpPr>
          <p:nvPr/>
        </p:nvCxnSpPr>
        <p:spPr>
          <a:xfrm>
            <a:off x="1778162" y="2560125"/>
            <a:ext cx="17101" cy="2116299"/>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a:off x="3751760" y="1956474"/>
            <a:ext cx="269756" cy="1205561"/>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a:off x="3144995" y="2426753"/>
            <a:ext cx="522684" cy="136169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a:off x="2773323" y="3004813"/>
            <a:ext cx="894356" cy="78363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85" name="Straight Connector 84"/>
          <p:cNvCxnSpPr/>
          <p:nvPr/>
        </p:nvCxnSpPr>
        <p:spPr>
          <a:xfrm>
            <a:off x="2478425" y="3696666"/>
            <a:ext cx="1189253" cy="91777"/>
          </a:xfrm>
          <a:prstGeom prst="line">
            <a:avLst/>
          </a:prstGeom>
          <a:ln w="28575" cmpd="sng"/>
          <a:effectLst/>
        </p:spPr>
        <p:style>
          <a:lnRef idx="3">
            <a:schemeClr val="dk1"/>
          </a:lnRef>
          <a:fillRef idx="0">
            <a:schemeClr val="dk1"/>
          </a:fillRef>
          <a:effectRef idx="2">
            <a:schemeClr val="dk1"/>
          </a:effectRef>
          <a:fontRef idx="minor">
            <a:schemeClr val="tx1"/>
          </a:fontRef>
        </p:style>
      </p:cxnSp>
      <p:sp>
        <p:nvSpPr>
          <p:cNvPr id="4" name="Oval 3"/>
          <p:cNvSpPr/>
          <p:nvPr/>
        </p:nvSpPr>
        <p:spPr>
          <a:xfrm>
            <a:off x="3593509" y="2886578"/>
            <a:ext cx="1880930" cy="1880928"/>
          </a:xfrm>
          <a:prstGeom prst="ellipse">
            <a:avLst/>
          </a:prstGeom>
          <a:solidFill>
            <a:schemeClr val="accent2">
              <a:lumMod val="20000"/>
              <a:lumOff val="80000"/>
            </a:schemeClr>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b="1" dirty="0" smtClean="0">
                <a:solidFill>
                  <a:schemeClr val="tx1"/>
                </a:solidFill>
                <a:latin typeface="Arial Narrow"/>
                <a:cs typeface="Arial Narrow"/>
              </a:rPr>
              <a:t>Mobile </a:t>
            </a:r>
            <a:br>
              <a:rPr lang="en-US" sz="1400" b="1" dirty="0" smtClean="0">
                <a:solidFill>
                  <a:schemeClr val="tx1"/>
                </a:solidFill>
                <a:latin typeface="Arial Narrow"/>
                <a:cs typeface="Arial Narrow"/>
              </a:rPr>
            </a:br>
            <a:r>
              <a:rPr lang="en-US" sz="1400" b="1" dirty="0" smtClean="0">
                <a:solidFill>
                  <a:schemeClr val="tx1"/>
                </a:solidFill>
                <a:latin typeface="Arial Narrow"/>
                <a:cs typeface="Arial Narrow"/>
              </a:rPr>
              <a:t>devices</a:t>
            </a:r>
            <a:endParaRPr lang="en-US" sz="1400" b="1" dirty="0">
              <a:solidFill>
                <a:schemeClr val="tx1"/>
              </a:solidFill>
              <a:latin typeface="Arial Narrow"/>
              <a:cs typeface="Arial Narrow"/>
            </a:endParaRPr>
          </a:p>
        </p:txBody>
      </p:sp>
      <p:sp>
        <p:nvSpPr>
          <p:cNvPr id="6" name="Oval 5"/>
          <p:cNvSpPr/>
          <p:nvPr/>
        </p:nvSpPr>
        <p:spPr>
          <a:xfrm>
            <a:off x="1112101" y="4676424"/>
            <a:ext cx="1366324" cy="1366325"/>
          </a:xfrm>
          <a:prstGeom prst="ellipse">
            <a:avLst/>
          </a:prstGeom>
          <a:solidFill>
            <a:schemeClr val="accent3">
              <a:lumMod val="20000"/>
              <a:lumOff val="80000"/>
            </a:schemeClr>
          </a:solidFill>
          <a:ln w="57150" cmpd="sng">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b="1" dirty="0" smtClean="0">
              <a:solidFill>
                <a:schemeClr val="tx1"/>
              </a:solidFill>
              <a:latin typeface="Arial Narrow"/>
              <a:cs typeface="Arial Narrow"/>
            </a:endParaRPr>
          </a:p>
          <a:p>
            <a:pPr algn="ctr"/>
            <a:endParaRPr lang="en-US" sz="1400" b="1" dirty="0">
              <a:solidFill>
                <a:schemeClr val="tx1"/>
              </a:solidFill>
              <a:latin typeface="Arial Narrow"/>
              <a:cs typeface="Arial Narrow"/>
            </a:endParaRPr>
          </a:p>
          <a:p>
            <a:pPr algn="ctr"/>
            <a:r>
              <a:rPr lang="en-US" sz="1400" b="1" dirty="0" smtClean="0">
                <a:solidFill>
                  <a:schemeClr val="tx1"/>
                </a:solidFill>
                <a:latin typeface="Arial Narrow"/>
                <a:cs typeface="Arial Narrow"/>
              </a:rPr>
              <a:t>Network providers</a:t>
            </a:r>
            <a:endParaRPr lang="en-US" sz="1400" b="1" dirty="0">
              <a:solidFill>
                <a:schemeClr val="tx1"/>
              </a:solidFill>
              <a:latin typeface="Arial Narrow"/>
              <a:cs typeface="Arial Narrow"/>
            </a:endParaRPr>
          </a:p>
        </p:txBody>
      </p:sp>
      <p:sp>
        <p:nvSpPr>
          <p:cNvPr id="7" name="Oval 6"/>
          <p:cNvSpPr/>
          <p:nvPr/>
        </p:nvSpPr>
        <p:spPr>
          <a:xfrm>
            <a:off x="6019174" y="2923772"/>
            <a:ext cx="1147405" cy="1147405"/>
          </a:xfrm>
          <a:prstGeom prst="ellipse">
            <a:avLst/>
          </a:prstGeom>
          <a:solidFill>
            <a:schemeClr val="accent4">
              <a:lumMod val="20000"/>
              <a:lumOff val="80000"/>
            </a:schemeClr>
          </a:solidFill>
          <a:ln w="57150" cmpd="sng">
            <a:solidFill>
              <a:schemeClr val="accent4"/>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b="1" dirty="0" smtClean="0">
              <a:solidFill>
                <a:schemeClr val="tx1"/>
              </a:solidFill>
              <a:latin typeface="Arial Narrow"/>
              <a:cs typeface="Arial Narrow"/>
            </a:endParaRPr>
          </a:p>
          <a:p>
            <a:pPr algn="ctr"/>
            <a:endParaRPr lang="en-US" sz="1400" b="1" dirty="0">
              <a:solidFill>
                <a:schemeClr val="tx1"/>
              </a:solidFill>
              <a:latin typeface="Arial Narrow"/>
              <a:cs typeface="Arial Narrow"/>
            </a:endParaRPr>
          </a:p>
          <a:p>
            <a:pPr algn="ctr"/>
            <a:r>
              <a:rPr lang="en-US" sz="1400" b="1" dirty="0" smtClean="0">
                <a:solidFill>
                  <a:schemeClr val="tx1"/>
                </a:solidFill>
                <a:latin typeface="Arial Narrow"/>
                <a:cs typeface="Arial Narrow"/>
              </a:rPr>
              <a:t>Context</a:t>
            </a:r>
            <a:endParaRPr lang="en-US" sz="1400" b="1" dirty="0">
              <a:solidFill>
                <a:schemeClr val="tx1"/>
              </a:solidFill>
              <a:latin typeface="Arial Narrow"/>
              <a:cs typeface="Arial Narrow"/>
            </a:endParaRPr>
          </a:p>
        </p:txBody>
      </p:sp>
      <p:sp>
        <p:nvSpPr>
          <p:cNvPr id="8" name="Oval 7"/>
          <p:cNvSpPr/>
          <p:nvPr/>
        </p:nvSpPr>
        <p:spPr>
          <a:xfrm>
            <a:off x="6651829" y="1193800"/>
            <a:ext cx="1366324" cy="1366325"/>
          </a:xfrm>
          <a:prstGeom prst="ellipse">
            <a:avLst/>
          </a:prstGeom>
          <a:solidFill>
            <a:schemeClr val="bg2"/>
          </a:solidFill>
          <a:ln w="57150" cmpd="sng">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ct val="90000"/>
              </a:lnSpc>
            </a:pPr>
            <a:endParaRPr lang="en-US" sz="1400" b="1" dirty="0" smtClean="0">
              <a:solidFill>
                <a:schemeClr val="tx1"/>
              </a:solidFill>
              <a:latin typeface="Arial Narrow"/>
              <a:cs typeface="Arial Narrow"/>
            </a:endParaRPr>
          </a:p>
          <a:p>
            <a:pPr algn="ctr">
              <a:lnSpc>
                <a:spcPct val="90000"/>
              </a:lnSpc>
            </a:pPr>
            <a:endParaRPr lang="en-US" sz="2400" b="1" dirty="0" smtClean="0">
              <a:solidFill>
                <a:schemeClr val="tx1"/>
              </a:solidFill>
              <a:latin typeface="Arial Narrow"/>
              <a:cs typeface="Arial Narrow"/>
            </a:endParaRPr>
          </a:p>
          <a:p>
            <a:pPr algn="ctr"/>
            <a:r>
              <a:rPr lang="en-US" sz="1400" b="1" dirty="0" smtClean="0">
                <a:solidFill>
                  <a:schemeClr val="tx1"/>
                </a:solidFill>
                <a:latin typeface="Arial Narrow"/>
                <a:cs typeface="Arial Narrow"/>
              </a:rPr>
              <a:t>Companions</a:t>
            </a:r>
            <a:br>
              <a:rPr lang="en-US" sz="1400" b="1" dirty="0" smtClean="0">
                <a:solidFill>
                  <a:schemeClr val="tx1"/>
                </a:solidFill>
                <a:latin typeface="Arial Narrow"/>
                <a:cs typeface="Arial Narrow"/>
              </a:rPr>
            </a:br>
            <a:r>
              <a:rPr lang="en-US" sz="1400" b="1" dirty="0" smtClean="0">
                <a:solidFill>
                  <a:schemeClr val="tx1"/>
                </a:solidFill>
                <a:latin typeface="Arial Narrow"/>
                <a:cs typeface="Arial Narrow"/>
              </a:rPr>
              <a:t>friends</a:t>
            </a:r>
            <a:endParaRPr lang="en-US" sz="1400" b="1" dirty="0">
              <a:solidFill>
                <a:schemeClr val="tx1"/>
              </a:solidFill>
              <a:latin typeface="Arial Narrow"/>
              <a:cs typeface="Arial Narrow"/>
            </a:endParaRPr>
          </a:p>
        </p:txBody>
      </p:sp>
      <p:sp>
        <p:nvSpPr>
          <p:cNvPr id="16" name="Oval 15"/>
          <p:cNvSpPr/>
          <p:nvPr/>
        </p:nvSpPr>
        <p:spPr>
          <a:xfrm>
            <a:off x="3443456" y="1678309"/>
            <a:ext cx="578060" cy="578060"/>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smtClean="0">
                <a:solidFill>
                  <a:schemeClr val="tx1"/>
                </a:solidFill>
                <a:latin typeface="Arial Narrow"/>
                <a:cs typeface="Arial Narrow"/>
              </a:rPr>
              <a:t>QR</a:t>
            </a:r>
            <a:endParaRPr lang="en-US" sz="1400" dirty="0">
              <a:solidFill>
                <a:schemeClr val="tx1"/>
              </a:solidFill>
              <a:latin typeface="Arial Narrow"/>
              <a:cs typeface="Arial Narrow"/>
            </a:endParaRPr>
          </a:p>
        </p:txBody>
      </p:sp>
      <p:sp>
        <p:nvSpPr>
          <p:cNvPr id="13" name="Oval 12"/>
          <p:cNvSpPr/>
          <p:nvPr/>
        </p:nvSpPr>
        <p:spPr>
          <a:xfrm>
            <a:off x="2879811" y="2159713"/>
            <a:ext cx="578060" cy="578060"/>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smtClean="0">
                <a:solidFill>
                  <a:schemeClr val="tx1"/>
                </a:solidFill>
                <a:latin typeface="Arial Narrow"/>
                <a:cs typeface="Arial Narrow"/>
              </a:rPr>
              <a:t>NFC</a:t>
            </a:r>
            <a:endParaRPr lang="en-US" sz="1400" dirty="0">
              <a:solidFill>
                <a:schemeClr val="tx1"/>
              </a:solidFill>
              <a:latin typeface="Arial Narrow"/>
              <a:cs typeface="Arial Narrow"/>
            </a:endParaRPr>
          </a:p>
        </p:txBody>
      </p:sp>
      <p:sp>
        <p:nvSpPr>
          <p:cNvPr id="14" name="Oval 13"/>
          <p:cNvSpPr/>
          <p:nvPr/>
        </p:nvSpPr>
        <p:spPr>
          <a:xfrm>
            <a:off x="2461324" y="2737773"/>
            <a:ext cx="578060" cy="578060"/>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smtClean="0">
                <a:solidFill>
                  <a:schemeClr val="tx1"/>
                </a:solidFill>
                <a:latin typeface="Arial Narrow"/>
                <a:cs typeface="Arial Narrow"/>
              </a:rPr>
              <a:t>BLE</a:t>
            </a:r>
            <a:endParaRPr lang="en-US" sz="1400" dirty="0">
              <a:solidFill>
                <a:schemeClr val="tx1"/>
              </a:solidFill>
              <a:latin typeface="Arial Narrow"/>
              <a:cs typeface="Arial Narrow"/>
            </a:endParaRPr>
          </a:p>
        </p:txBody>
      </p:sp>
      <p:sp>
        <p:nvSpPr>
          <p:cNvPr id="17" name="Oval 16"/>
          <p:cNvSpPr/>
          <p:nvPr/>
        </p:nvSpPr>
        <p:spPr>
          <a:xfrm>
            <a:off x="2195263" y="3426196"/>
            <a:ext cx="578060" cy="578060"/>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smtClean="0">
                <a:solidFill>
                  <a:schemeClr val="tx1"/>
                </a:solidFill>
                <a:latin typeface="Arial Narrow"/>
                <a:cs typeface="Arial Narrow"/>
              </a:rPr>
              <a:t>WiFi</a:t>
            </a:r>
            <a:endParaRPr lang="en-US" sz="1400" dirty="0">
              <a:solidFill>
                <a:schemeClr val="tx1"/>
              </a:solidFill>
              <a:latin typeface="Arial Narrow"/>
              <a:cs typeface="Arial Narrow"/>
            </a:endParaRPr>
          </a:p>
        </p:txBody>
      </p:sp>
      <p:sp>
        <p:nvSpPr>
          <p:cNvPr id="10" name="Oval 9"/>
          <p:cNvSpPr/>
          <p:nvPr/>
        </p:nvSpPr>
        <p:spPr>
          <a:xfrm>
            <a:off x="4113565" y="2560125"/>
            <a:ext cx="840815" cy="840815"/>
          </a:xfrm>
          <a:prstGeom prst="ellipse">
            <a:avLst/>
          </a:prstGeom>
          <a:solidFill>
            <a:srgbClr val="FFF1CE"/>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dirty="0" smtClean="0">
              <a:solidFill>
                <a:schemeClr val="tx1"/>
              </a:solidFill>
              <a:latin typeface="Arial Narrow"/>
              <a:cs typeface="Arial Narrow"/>
            </a:endParaRPr>
          </a:p>
          <a:p>
            <a:pPr algn="ctr"/>
            <a:endParaRPr lang="en-US" sz="1400" dirty="0">
              <a:solidFill>
                <a:schemeClr val="tx1"/>
              </a:solidFill>
              <a:latin typeface="Arial Narrow"/>
              <a:cs typeface="Arial Narrow"/>
            </a:endParaRPr>
          </a:p>
          <a:p>
            <a:pPr algn="ctr"/>
            <a:r>
              <a:rPr lang="en-US" sz="1400" dirty="0" smtClean="0">
                <a:solidFill>
                  <a:schemeClr val="tx1"/>
                </a:solidFill>
                <a:latin typeface="Arial Narrow"/>
                <a:cs typeface="Arial Narrow"/>
              </a:rPr>
              <a:t>OS</a:t>
            </a:r>
            <a:endParaRPr lang="en-US" sz="1400" dirty="0">
              <a:solidFill>
                <a:schemeClr val="tx1"/>
              </a:solidFill>
              <a:latin typeface="Arial Narrow"/>
              <a:cs typeface="Arial Narrow"/>
            </a:endParaRPr>
          </a:p>
        </p:txBody>
      </p:sp>
      <p:sp>
        <p:nvSpPr>
          <p:cNvPr id="20" name="Oval 19"/>
          <p:cNvSpPr/>
          <p:nvPr/>
        </p:nvSpPr>
        <p:spPr>
          <a:xfrm>
            <a:off x="3272751" y="3412490"/>
            <a:ext cx="840815" cy="840815"/>
          </a:xfrm>
          <a:prstGeom prst="ellipse">
            <a:avLst/>
          </a:prstGeom>
          <a:solidFill>
            <a:srgbClr val="FFF1CE"/>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dirty="0" smtClean="0">
              <a:solidFill>
                <a:schemeClr val="tx1"/>
              </a:solidFill>
              <a:latin typeface="Arial Narrow"/>
              <a:cs typeface="Arial Narrow"/>
            </a:endParaRPr>
          </a:p>
          <a:p>
            <a:pPr algn="ctr"/>
            <a:r>
              <a:rPr lang="en-US" sz="1400" dirty="0" smtClean="0">
                <a:solidFill>
                  <a:schemeClr val="tx1"/>
                </a:solidFill>
                <a:latin typeface="Arial Narrow"/>
                <a:cs typeface="Arial Narrow"/>
              </a:rPr>
              <a:t>Signals</a:t>
            </a:r>
            <a:endParaRPr lang="en-US" sz="1400" dirty="0">
              <a:solidFill>
                <a:schemeClr val="tx1"/>
              </a:solidFill>
              <a:latin typeface="Arial Narrow"/>
              <a:cs typeface="Arial Narrow"/>
            </a:endParaRPr>
          </a:p>
        </p:txBody>
      </p:sp>
      <p:sp>
        <p:nvSpPr>
          <p:cNvPr id="9" name="Oval 8"/>
          <p:cNvSpPr/>
          <p:nvPr/>
        </p:nvSpPr>
        <p:spPr>
          <a:xfrm>
            <a:off x="1095000" y="1193800"/>
            <a:ext cx="1366324" cy="1366325"/>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400" b="1" dirty="0" smtClean="0">
              <a:solidFill>
                <a:schemeClr val="tx1"/>
              </a:solidFill>
              <a:latin typeface="Arial Narrow"/>
              <a:cs typeface="Arial Narrow"/>
            </a:endParaRPr>
          </a:p>
          <a:p>
            <a:pPr algn="ctr"/>
            <a:r>
              <a:rPr lang="en-US" sz="1400" b="1" dirty="0" smtClean="0">
                <a:solidFill>
                  <a:schemeClr val="tx1"/>
                </a:solidFill>
                <a:latin typeface="Arial Narrow"/>
                <a:cs typeface="Arial Narrow"/>
              </a:rPr>
              <a:t>Content </a:t>
            </a:r>
            <a:r>
              <a:rPr lang="en-US" sz="1400" b="1" dirty="0" smtClean="0">
                <a:solidFill>
                  <a:schemeClr val="tx1"/>
                </a:solidFill>
                <a:latin typeface="Arial Narrow"/>
                <a:cs typeface="Arial Narrow"/>
              </a:rPr>
              <a:t>providers</a:t>
            </a:r>
            <a:endParaRPr lang="en-US" sz="1400" b="1" dirty="0">
              <a:solidFill>
                <a:schemeClr val="tx1"/>
              </a:solidFill>
              <a:latin typeface="Arial Narrow"/>
              <a:cs typeface="Arial Narrow"/>
            </a:endParaRPr>
          </a:p>
        </p:txBody>
      </p:sp>
      <p:cxnSp>
        <p:nvCxnSpPr>
          <p:cNvPr id="89" name="Straight Connector 88"/>
          <p:cNvCxnSpPr>
            <a:endCxn id="12" idx="5"/>
          </p:cNvCxnSpPr>
          <p:nvPr/>
        </p:nvCxnSpPr>
        <p:spPr>
          <a:xfrm flipH="1" flipV="1">
            <a:off x="5672061" y="4130170"/>
            <a:ext cx="1168702" cy="876947"/>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91" name="Straight Connector 90"/>
          <p:cNvCxnSpPr>
            <a:stCxn id="5" idx="2"/>
          </p:cNvCxnSpPr>
          <p:nvPr/>
        </p:nvCxnSpPr>
        <p:spPr>
          <a:xfrm flipH="1" flipV="1">
            <a:off x="4832606" y="4872952"/>
            <a:ext cx="1819222" cy="428440"/>
          </a:xfrm>
          <a:prstGeom prst="line">
            <a:avLst/>
          </a:prstGeom>
          <a:ln w="28575" cmpd="sng"/>
          <a:effectLst/>
        </p:spPr>
        <p:style>
          <a:lnRef idx="3">
            <a:schemeClr val="dk1"/>
          </a:lnRef>
          <a:fillRef idx="0">
            <a:schemeClr val="dk1"/>
          </a:fillRef>
          <a:effectRef idx="2">
            <a:schemeClr val="dk1"/>
          </a:effectRef>
          <a:fontRef idx="minor">
            <a:schemeClr val="tx1"/>
          </a:fontRef>
        </p:style>
      </p:cxnSp>
      <p:sp>
        <p:nvSpPr>
          <p:cNvPr id="5" name="Oval 4"/>
          <p:cNvSpPr/>
          <p:nvPr/>
        </p:nvSpPr>
        <p:spPr>
          <a:xfrm>
            <a:off x="6651829" y="4618230"/>
            <a:ext cx="1366324" cy="1366325"/>
          </a:xfrm>
          <a:prstGeom prst="ellipse">
            <a:avLst/>
          </a:prstGeom>
          <a:solidFill>
            <a:schemeClr val="accent1">
              <a:lumMod val="20000"/>
              <a:lumOff val="80000"/>
            </a:schemeClr>
          </a:solidFill>
          <a:ln w="57150" cmpd="sng">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b="1" dirty="0" smtClean="0">
              <a:solidFill>
                <a:schemeClr val="tx1"/>
              </a:solidFill>
              <a:latin typeface="Arial Narrow"/>
              <a:cs typeface="Arial Narrow"/>
            </a:endParaRPr>
          </a:p>
          <a:p>
            <a:pPr algn="ctr"/>
            <a:endParaRPr lang="en-US" sz="1400" b="1" dirty="0">
              <a:solidFill>
                <a:schemeClr val="tx1"/>
              </a:solidFill>
              <a:latin typeface="Arial Narrow"/>
              <a:cs typeface="Arial Narrow"/>
            </a:endParaRPr>
          </a:p>
          <a:p>
            <a:pPr algn="ctr"/>
            <a:r>
              <a:rPr lang="en-US" sz="1400" b="1" dirty="0" smtClean="0">
                <a:solidFill>
                  <a:schemeClr val="tx1"/>
                </a:solidFill>
                <a:latin typeface="Arial Narrow"/>
                <a:cs typeface="Arial Narrow"/>
              </a:rPr>
              <a:t>Traveler</a:t>
            </a:r>
            <a:endParaRPr lang="en-US" sz="1400" b="1" dirty="0">
              <a:solidFill>
                <a:schemeClr val="tx1"/>
              </a:solidFill>
              <a:latin typeface="Arial Narrow"/>
              <a:cs typeface="Arial Narrow"/>
            </a:endParaRPr>
          </a:p>
        </p:txBody>
      </p:sp>
      <p:sp>
        <p:nvSpPr>
          <p:cNvPr id="12" name="Oval 11"/>
          <p:cNvSpPr/>
          <p:nvPr/>
        </p:nvSpPr>
        <p:spPr>
          <a:xfrm>
            <a:off x="4954380" y="3412490"/>
            <a:ext cx="840815" cy="840815"/>
          </a:xfrm>
          <a:prstGeom prst="ellipse">
            <a:avLst/>
          </a:prstGeom>
          <a:solidFill>
            <a:srgbClr val="FFF1CE"/>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dirty="0" smtClean="0">
              <a:solidFill>
                <a:schemeClr val="tx1"/>
              </a:solidFill>
              <a:latin typeface="Arial Narrow"/>
              <a:cs typeface="Arial Narrow"/>
            </a:endParaRPr>
          </a:p>
          <a:p>
            <a:pPr algn="ctr"/>
            <a:r>
              <a:rPr lang="en-US" sz="1400" dirty="0" smtClean="0">
                <a:solidFill>
                  <a:schemeClr val="tx1"/>
                </a:solidFill>
                <a:latin typeface="Arial Narrow"/>
                <a:cs typeface="Arial Narrow"/>
              </a:rPr>
              <a:t>Sensors</a:t>
            </a:r>
            <a:endParaRPr lang="en-US" sz="1400" dirty="0">
              <a:solidFill>
                <a:schemeClr val="tx1"/>
              </a:solidFill>
              <a:latin typeface="Arial Narrow"/>
              <a:cs typeface="Arial Narrow"/>
            </a:endParaRPr>
          </a:p>
        </p:txBody>
      </p:sp>
      <p:sp>
        <p:nvSpPr>
          <p:cNvPr id="11" name="Oval 10"/>
          <p:cNvSpPr/>
          <p:nvPr/>
        </p:nvSpPr>
        <p:spPr>
          <a:xfrm>
            <a:off x="4113565" y="4253305"/>
            <a:ext cx="840815" cy="840815"/>
          </a:xfrm>
          <a:prstGeom prst="ellipse">
            <a:avLst/>
          </a:prstGeom>
          <a:solidFill>
            <a:srgbClr val="FFF1CE"/>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400" dirty="0" smtClean="0">
              <a:solidFill>
                <a:schemeClr val="tx1"/>
              </a:solidFill>
              <a:latin typeface="Arial Narrow"/>
              <a:cs typeface="Arial Narrow"/>
            </a:endParaRPr>
          </a:p>
          <a:p>
            <a:pPr algn="ctr"/>
            <a:r>
              <a:rPr lang="en-US" sz="1400" dirty="0" smtClean="0">
                <a:solidFill>
                  <a:schemeClr val="tx1"/>
                </a:solidFill>
                <a:latin typeface="Arial Narrow"/>
                <a:cs typeface="Arial Narrow"/>
              </a:rPr>
              <a:t>Apps</a:t>
            </a:r>
            <a:endParaRPr lang="en-US" sz="1400" dirty="0">
              <a:solidFill>
                <a:schemeClr val="tx1"/>
              </a:solidFill>
              <a:latin typeface="Arial Narrow"/>
              <a:cs typeface="Arial Narrow"/>
            </a:endParaRPr>
          </a:p>
        </p:txBody>
      </p:sp>
      <p:sp>
        <p:nvSpPr>
          <p:cNvPr id="180" name="Oval 179"/>
          <p:cNvSpPr/>
          <p:nvPr/>
        </p:nvSpPr>
        <p:spPr>
          <a:xfrm>
            <a:off x="2689840" y="5202866"/>
            <a:ext cx="840815" cy="840815"/>
          </a:xfrm>
          <a:prstGeom prst="ellipse">
            <a:avLst/>
          </a:prstGeom>
          <a:solidFill>
            <a:schemeClr val="accent3">
              <a:lumMod val="20000"/>
              <a:lumOff val="80000"/>
            </a:schemeClr>
          </a:solidFill>
          <a:ln w="57150" cmpd="sng">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dirty="0">
              <a:solidFill>
                <a:schemeClr val="tx1"/>
              </a:solidFill>
              <a:latin typeface="Arial Narrow"/>
              <a:cs typeface="Arial Narrow"/>
            </a:endParaRPr>
          </a:p>
        </p:txBody>
      </p:sp>
      <p:pic>
        <p:nvPicPr>
          <p:cNvPr id="178" name="Picture 177"/>
          <p:cNvPicPr>
            <a:picLocks noChangeAspect="1"/>
          </p:cNvPicPr>
          <p:nvPr/>
        </p:nvPicPr>
        <p:blipFill rotWithShape="1">
          <a:blip r:embed="rId2"/>
          <a:srcRect b="23389"/>
          <a:stretch/>
        </p:blipFill>
        <p:spPr>
          <a:xfrm>
            <a:off x="2854587" y="5279588"/>
            <a:ext cx="536274" cy="440188"/>
          </a:xfrm>
          <a:prstGeom prst="rect">
            <a:avLst/>
          </a:prstGeom>
          <a:noFill/>
          <a:ln w="76200" cmpd="sng">
            <a:noFill/>
          </a:ln>
        </p:spPr>
      </p:pic>
      <p:sp>
        <p:nvSpPr>
          <p:cNvPr id="181" name="TextBox 180"/>
          <p:cNvSpPr txBox="1"/>
          <p:nvPr/>
        </p:nvSpPr>
        <p:spPr>
          <a:xfrm>
            <a:off x="2862995" y="5670496"/>
            <a:ext cx="495611" cy="307777"/>
          </a:xfrm>
          <a:prstGeom prst="rect">
            <a:avLst/>
          </a:prstGeom>
          <a:noFill/>
        </p:spPr>
        <p:txBody>
          <a:bodyPr wrap="none" rtlCol="0">
            <a:spAutoFit/>
          </a:bodyPr>
          <a:lstStyle/>
          <a:p>
            <a:r>
              <a:rPr lang="en-US" sz="1400" dirty="0" smtClean="0">
                <a:latin typeface="Arial Narrow"/>
                <a:cs typeface="Arial Narrow"/>
              </a:rPr>
              <a:t>GPS</a:t>
            </a:r>
            <a:endParaRPr lang="en-US" sz="1400" dirty="0">
              <a:latin typeface="Arial Narrow"/>
              <a:cs typeface="Arial Narrow"/>
            </a:endParaRPr>
          </a:p>
        </p:txBody>
      </p:sp>
      <p:pic>
        <p:nvPicPr>
          <p:cNvPr id="183" name="Picture 182"/>
          <p:cNvPicPr>
            <a:picLocks noChangeAspect="1"/>
          </p:cNvPicPr>
          <p:nvPr/>
        </p:nvPicPr>
        <p:blipFill>
          <a:blip r:embed="rId3"/>
          <a:stretch>
            <a:fillRect/>
          </a:stretch>
        </p:blipFill>
        <p:spPr>
          <a:xfrm>
            <a:off x="1561128" y="4847888"/>
            <a:ext cx="468269" cy="492464"/>
          </a:xfrm>
          <a:prstGeom prst="rect">
            <a:avLst/>
          </a:prstGeom>
        </p:spPr>
      </p:pic>
      <p:pic>
        <p:nvPicPr>
          <p:cNvPr id="190" name="Picture 189"/>
          <p:cNvPicPr>
            <a:picLocks noChangeAspect="1"/>
          </p:cNvPicPr>
          <p:nvPr/>
        </p:nvPicPr>
        <p:blipFill>
          <a:blip r:embed="rId4">
            <a:biLevel thresh="75000"/>
          </a:blip>
          <a:stretch>
            <a:fillRect/>
          </a:stretch>
        </p:blipFill>
        <p:spPr>
          <a:xfrm>
            <a:off x="2823779" y="2041280"/>
            <a:ext cx="336445" cy="336445"/>
          </a:xfrm>
          <a:prstGeom prst="rect">
            <a:avLst/>
          </a:prstGeom>
        </p:spPr>
      </p:pic>
      <p:pic>
        <p:nvPicPr>
          <p:cNvPr id="193" name="Picture 192"/>
          <p:cNvPicPr>
            <a:picLocks noChangeAspect="1"/>
          </p:cNvPicPr>
          <p:nvPr/>
        </p:nvPicPr>
        <p:blipFill>
          <a:blip r:embed="rId5"/>
          <a:stretch>
            <a:fillRect/>
          </a:stretch>
        </p:blipFill>
        <p:spPr>
          <a:xfrm>
            <a:off x="2274976" y="2560125"/>
            <a:ext cx="495253" cy="495253"/>
          </a:xfrm>
          <a:prstGeom prst="rect">
            <a:avLst/>
          </a:prstGeom>
        </p:spPr>
      </p:pic>
      <p:pic>
        <p:nvPicPr>
          <p:cNvPr id="194" name="Picture 193"/>
          <p:cNvPicPr>
            <a:picLocks noChangeAspect="1"/>
          </p:cNvPicPr>
          <p:nvPr/>
        </p:nvPicPr>
        <p:blipFill>
          <a:blip r:embed="rId6"/>
          <a:stretch>
            <a:fillRect/>
          </a:stretch>
        </p:blipFill>
        <p:spPr>
          <a:xfrm>
            <a:off x="2065617" y="3224395"/>
            <a:ext cx="472271" cy="472271"/>
          </a:xfrm>
          <a:prstGeom prst="rect">
            <a:avLst/>
          </a:prstGeom>
        </p:spPr>
      </p:pic>
      <p:pic>
        <p:nvPicPr>
          <p:cNvPr id="195" name="Picture 194"/>
          <p:cNvPicPr>
            <a:picLocks noChangeAspect="1"/>
          </p:cNvPicPr>
          <p:nvPr/>
        </p:nvPicPr>
        <p:blipFill rotWithShape="1">
          <a:blip r:embed="rId7"/>
          <a:srcRect b="29554"/>
          <a:stretch/>
        </p:blipFill>
        <p:spPr>
          <a:xfrm>
            <a:off x="4253084" y="4342084"/>
            <a:ext cx="561779" cy="416580"/>
          </a:xfrm>
          <a:prstGeom prst="rect">
            <a:avLst/>
          </a:prstGeom>
        </p:spPr>
      </p:pic>
      <p:grpSp>
        <p:nvGrpSpPr>
          <p:cNvPr id="199" name="Group 198"/>
          <p:cNvGrpSpPr/>
          <p:nvPr/>
        </p:nvGrpSpPr>
        <p:grpSpPr>
          <a:xfrm>
            <a:off x="4306288" y="2633037"/>
            <a:ext cx="455370" cy="455370"/>
            <a:chOff x="4059759" y="2172720"/>
            <a:chExt cx="563635" cy="563635"/>
          </a:xfrm>
        </p:grpSpPr>
        <p:sp>
          <p:nvSpPr>
            <p:cNvPr id="198" name="Rectangle 197"/>
            <p:cNvSpPr/>
            <p:nvPr/>
          </p:nvSpPr>
          <p:spPr>
            <a:xfrm>
              <a:off x="4170988" y="2231961"/>
              <a:ext cx="319732" cy="3758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latin typeface="Arial Narrow"/>
                <a:cs typeface="Arial Narrow"/>
              </a:endParaRPr>
            </a:p>
          </p:txBody>
        </p:sp>
        <p:pic>
          <p:nvPicPr>
            <p:cNvPr id="197" name="Picture 196"/>
            <p:cNvPicPr>
              <a:picLocks noChangeAspect="1"/>
            </p:cNvPicPr>
            <p:nvPr/>
          </p:nvPicPr>
          <p:blipFill>
            <a:blip r:embed="rId8">
              <a:biLevel thresh="75000"/>
            </a:blip>
            <a:stretch>
              <a:fillRect/>
            </a:stretch>
          </p:blipFill>
          <p:spPr>
            <a:xfrm>
              <a:off x="4059759" y="2172720"/>
              <a:ext cx="563635" cy="563635"/>
            </a:xfrm>
            <a:prstGeom prst="rect">
              <a:avLst/>
            </a:prstGeom>
          </p:spPr>
        </p:pic>
      </p:grpSp>
      <p:grpSp>
        <p:nvGrpSpPr>
          <p:cNvPr id="208" name="Group 207"/>
          <p:cNvGrpSpPr/>
          <p:nvPr/>
        </p:nvGrpSpPr>
        <p:grpSpPr>
          <a:xfrm>
            <a:off x="3195716" y="1542017"/>
            <a:ext cx="455370" cy="455370"/>
            <a:chOff x="3813319" y="942757"/>
            <a:chExt cx="550247" cy="550247"/>
          </a:xfrm>
        </p:grpSpPr>
        <p:pic>
          <p:nvPicPr>
            <p:cNvPr id="205" name="Picture 204"/>
            <p:cNvPicPr>
              <a:picLocks noChangeAspect="1"/>
            </p:cNvPicPr>
            <p:nvPr/>
          </p:nvPicPr>
          <p:blipFill>
            <a:blip r:embed="rId8">
              <a:biLevel thresh="75000"/>
            </a:blip>
            <a:stretch>
              <a:fillRect/>
            </a:stretch>
          </p:blipFill>
          <p:spPr>
            <a:xfrm>
              <a:off x="3813319" y="942757"/>
              <a:ext cx="550247" cy="550247"/>
            </a:xfrm>
            <a:prstGeom prst="rect">
              <a:avLst/>
            </a:prstGeom>
          </p:spPr>
        </p:pic>
        <p:sp>
          <p:nvSpPr>
            <p:cNvPr id="206" name="Rectangle 205"/>
            <p:cNvSpPr/>
            <p:nvPr/>
          </p:nvSpPr>
          <p:spPr>
            <a:xfrm>
              <a:off x="3959226" y="1007909"/>
              <a:ext cx="273050" cy="3732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latin typeface="Arial Narrow"/>
                <a:cs typeface="Arial Narrow"/>
              </a:endParaRPr>
            </a:p>
          </p:txBody>
        </p:sp>
        <p:pic>
          <p:nvPicPr>
            <p:cNvPr id="207" name="Picture 206"/>
            <p:cNvPicPr>
              <a:picLocks noChangeAspect="1"/>
            </p:cNvPicPr>
            <p:nvPr/>
          </p:nvPicPr>
          <p:blipFill>
            <a:blip r:embed="rId9"/>
            <a:stretch>
              <a:fillRect/>
            </a:stretch>
          </p:blipFill>
          <p:spPr>
            <a:xfrm>
              <a:off x="3977312" y="1027641"/>
              <a:ext cx="239183" cy="239183"/>
            </a:xfrm>
            <a:prstGeom prst="rect">
              <a:avLst/>
            </a:prstGeom>
          </p:spPr>
        </p:pic>
      </p:grpSp>
      <p:grpSp>
        <p:nvGrpSpPr>
          <p:cNvPr id="212" name="Group 211"/>
          <p:cNvGrpSpPr/>
          <p:nvPr/>
        </p:nvGrpSpPr>
        <p:grpSpPr>
          <a:xfrm rot="18775124">
            <a:off x="5134238" y="3351730"/>
            <a:ext cx="510292" cy="690926"/>
            <a:chOff x="4305300" y="1219200"/>
            <a:chExt cx="717550" cy="971550"/>
          </a:xfrm>
        </p:grpSpPr>
        <p:pic>
          <p:nvPicPr>
            <p:cNvPr id="202" name="Picture 201"/>
            <p:cNvPicPr>
              <a:picLocks noChangeAspect="1"/>
            </p:cNvPicPr>
            <p:nvPr/>
          </p:nvPicPr>
          <p:blipFill>
            <a:blip r:embed="rId8">
              <a:biLevel thresh="75000"/>
            </a:blip>
            <a:stretch>
              <a:fillRect/>
            </a:stretch>
          </p:blipFill>
          <p:spPr>
            <a:xfrm>
              <a:off x="4375294" y="1434882"/>
              <a:ext cx="550247" cy="550247"/>
            </a:xfrm>
            <a:prstGeom prst="rect">
              <a:avLst/>
            </a:prstGeom>
          </p:spPr>
        </p:pic>
        <p:sp>
          <p:nvSpPr>
            <p:cNvPr id="201" name="Rectangle 200"/>
            <p:cNvSpPr/>
            <p:nvPr/>
          </p:nvSpPr>
          <p:spPr>
            <a:xfrm>
              <a:off x="4521201" y="1500034"/>
              <a:ext cx="273050" cy="3732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latin typeface="Arial Narrow"/>
                <a:cs typeface="Arial Narrow"/>
              </a:endParaRPr>
            </a:p>
          </p:txBody>
        </p:sp>
        <p:pic>
          <p:nvPicPr>
            <p:cNvPr id="210" name="Picture 209"/>
            <p:cNvPicPr>
              <a:picLocks noChangeAspect="1"/>
            </p:cNvPicPr>
            <p:nvPr/>
          </p:nvPicPr>
          <p:blipFill>
            <a:blip r:embed="rId10"/>
            <a:stretch>
              <a:fillRect/>
            </a:stretch>
          </p:blipFill>
          <p:spPr>
            <a:xfrm>
              <a:off x="4305300" y="1219200"/>
              <a:ext cx="400050" cy="400050"/>
            </a:xfrm>
            <a:prstGeom prst="rect">
              <a:avLst/>
            </a:prstGeom>
          </p:spPr>
        </p:pic>
        <p:pic>
          <p:nvPicPr>
            <p:cNvPr id="211" name="Picture 210"/>
            <p:cNvPicPr>
              <a:picLocks noChangeAspect="1"/>
            </p:cNvPicPr>
            <p:nvPr/>
          </p:nvPicPr>
          <p:blipFill>
            <a:blip r:embed="rId10"/>
            <a:stretch>
              <a:fillRect/>
            </a:stretch>
          </p:blipFill>
          <p:spPr>
            <a:xfrm rot="10800000">
              <a:off x="4622800" y="1790700"/>
              <a:ext cx="400050" cy="400050"/>
            </a:xfrm>
            <a:prstGeom prst="rect">
              <a:avLst/>
            </a:prstGeom>
          </p:spPr>
        </p:pic>
      </p:grpSp>
      <p:pic>
        <p:nvPicPr>
          <p:cNvPr id="213" name="Picture 212"/>
          <p:cNvPicPr>
            <a:picLocks noChangeAspect="1"/>
          </p:cNvPicPr>
          <p:nvPr/>
        </p:nvPicPr>
        <p:blipFill>
          <a:blip r:embed="rId11"/>
          <a:stretch>
            <a:fillRect/>
          </a:stretch>
        </p:blipFill>
        <p:spPr>
          <a:xfrm>
            <a:off x="3478750" y="3484655"/>
            <a:ext cx="428816" cy="428816"/>
          </a:xfrm>
          <a:prstGeom prst="rect">
            <a:avLst/>
          </a:prstGeom>
        </p:spPr>
      </p:pic>
      <p:pic>
        <p:nvPicPr>
          <p:cNvPr id="214" name="Picture 213"/>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61224" y="1490725"/>
            <a:ext cx="238012" cy="318368"/>
          </a:xfrm>
          <a:prstGeom prst="rect">
            <a:avLst/>
          </a:prstGeom>
        </p:spPr>
      </p:pic>
      <p:pic>
        <p:nvPicPr>
          <p:cNvPr id="218" name="Picture 217"/>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67177" y="1490725"/>
            <a:ext cx="358225" cy="318368"/>
          </a:xfrm>
          <a:prstGeom prst="rect">
            <a:avLst/>
          </a:prstGeom>
        </p:spPr>
      </p:pic>
      <p:pic>
        <p:nvPicPr>
          <p:cNvPr id="219" name="Picture 218"/>
          <p:cNvPicPr>
            <a:picLocks noChangeAspect="1"/>
          </p:cNvPicPr>
          <p:nvPr/>
        </p:nvPicPr>
        <p:blipFill>
          <a:blip r:embed="rId14">
            <a:duotone>
              <a:schemeClr val="accent6">
                <a:shade val="45000"/>
                <a:satMod val="135000"/>
              </a:schemeClr>
              <a:prstClr val="white"/>
            </a:duotone>
          </a:blip>
          <a:stretch>
            <a:fillRect/>
          </a:stretch>
        </p:blipFill>
        <p:spPr>
          <a:xfrm>
            <a:off x="1945568" y="1490725"/>
            <a:ext cx="320461" cy="318368"/>
          </a:xfrm>
          <a:prstGeom prst="rect">
            <a:avLst/>
          </a:prstGeom>
        </p:spPr>
      </p:pic>
      <p:pic>
        <p:nvPicPr>
          <p:cNvPr id="221" name="Picture 220"/>
          <p:cNvPicPr>
            <a:picLocks noChangeAspect="1"/>
          </p:cNvPicPr>
          <p:nvPr/>
        </p:nvPicPr>
        <p:blipFill>
          <a:blip r:embed="rId15"/>
          <a:stretch>
            <a:fillRect/>
          </a:stretch>
        </p:blipFill>
        <p:spPr>
          <a:xfrm>
            <a:off x="6285580" y="3027859"/>
            <a:ext cx="600976" cy="600974"/>
          </a:xfrm>
          <a:prstGeom prst="rect">
            <a:avLst/>
          </a:prstGeom>
        </p:spPr>
      </p:pic>
      <p:pic>
        <p:nvPicPr>
          <p:cNvPr id="222" name="Picture 221" descr="user-icon.png"/>
          <p:cNvPicPr>
            <a:picLocks noChangeAspect="1"/>
          </p:cNvPicPr>
          <p:nvPr/>
        </p:nvPicPr>
        <p:blipFill>
          <a:blip r:embed="rId16" cstate="print">
            <a:biLevel thresh="75000"/>
            <a:extLst>
              <a:ext uri="{28A0092B-C50C-407E-A947-70E740481C1C}">
                <a14:useLocalDpi xmlns:a14="http://schemas.microsoft.com/office/drawing/2010/main" val="0"/>
              </a:ext>
            </a:extLst>
          </a:blip>
          <a:stretch>
            <a:fillRect/>
          </a:stretch>
        </p:blipFill>
        <p:spPr>
          <a:xfrm>
            <a:off x="7069868" y="4818579"/>
            <a:ext cx="530246" cy="530246"/>
          </a:xfrm>
          <a:prstGeom prst="rect">
            <a:avLst/>
          </a:prstGeom>
        </p:spPr>
      </p:pic>
      <p:pic>
        <p:nvPicPr>
          <p:cNvPr id="223" name="Picture 222" descr="users-icon.png"/>
          <p:cNvPicPr>
            <a:picLocks noChangeAspect="1"/>
          </p:cNvPicPr>
          <p:nvPr/>
        </p:nvPicPr>
        <p:blipFill>
          <a:blip r:embed="rId17" cstate="print">
            <a:biLevel thresh="75000"/>
            <a:extLst>
              <a:ext uri="{28A0092B-C50C-407E-A947-70E740481C1C}">
                <a14:useLocalDpi xmlns:a14="http://schemas.microsoft.com/office/drawing/2010/main" val="0"/>
              </a:ext>
            </a:extLst>
          </a:blip>
          <a:stretch>
            <a:fillRect/>
          </a:stretch>
        </p:blipFill>
        <p:spPr>
          <a:xfrm>
            <a:off x="7047968" y="1307305"/>
            <a:ext cx="600256" cy="600256"/>
          </a:xfrm>
          <a:prstGeom prst="rect">
            <a:avLst/>
          </a:prstGeom>
        </p:spPr>
      </p:pic>
      <p:sp>
        <p:nvSpPr>
          <p:cNvPr id="3" name="Title 2"/>
          <p:cNvSpPr>
            <a:spLocks noGrp="1"/>
          </p:cNvSpPr>
          <p:nvPr>
            <p:ph type="title"/>
          </p:nvPr>
        </p:nvSpPr>
        <p:spPr>
          <a:xfrm>
            <a:off x="680661" y="6096618"/>
            <a:ext cx="7830457" cy="545481"/>
          </a:xfrm>
        </p:spPr>
        <p:txBody>
          <a:bodyPr/>
          <a:lstStyle/>
          <a:p>
            <a:pPr algn="ctr">
              <a:lnSpc>
                <a:spcPct val="100000"/>
              </a:lnSpc>
            </a:pPr>
            <a:r>
              <a:rPr lang="en-US" sz="2000" dirty="0"/>
              <a:t>FIGURE 6.1 </a:t>
            </a:r>
            <a:r>
              <a:rPr lang="en-US" sz="2000" b="0" dirty="0" smtClean="0"/>
              <a:t>Mobile </a:t>
            </a:r>
            <a:r>
              <a:rPr lang="en-US" sz="2000" b="0" dirty="0"/>
              <a:t>t</a:t>
            </a:r>
            <a:r>
              <a:rPr lang="en-US" sz="2000" b="0" dirty="0" smtClean="0"/>
              <a:t>echnologies </a:t>
            </a:r>
            <a:r>
              <a:rPr lang="en-US" sz="2000" b="0" dirty="0" smtClean="0"/>
              <a:t>ecosystem.</a:t>
            </a:r>
            <a:endParaRPr lang="en-US" sz="2000" b="0" dirty="0"/>
          </a:p>
        </p:txBody>
      </p:sp>
    </p:spTree>
    <p:extLst>
      <p:ext uri="{BB962C8B-B14F-4D97-AF65-F5344CB8AC3E}">
        <p14:creationId xmlns:p14="http://schemas.microsoft.com/office/powerpoint/2010/main" val="286380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7</a:t>
            </a:fld>
            <a:endParaRPr lang="en-AU"/>
          </a:p>
        </p:txBody>
      </p:sp>
      <p:graphicFrame>
        <p:nvGraphicFramePr>
          <p:cNvPr id="5" name="Diagram 4"/>
          <p:cNvGraphicFramePr/>
          <p:nvPr>
            <p:extLst>
              <p:ext uri="{D42A27DB-BD31-4B8C-83A1-F6EECF244321}">
                <p14:modId xmlns:p14="http://schemas.microsoft.com/office/powerpoint/2010/main" val="1766899438"/>
              </p:ext>
            </p:extLst>
          </p:nvPr>
        </p:nvGraphicFramePr>
        <p:xfrm>
          <a:off x="749300" y="1308100"/>
          <a:ext cx="8204200" cy="524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479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Signals &amp; Sensors</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8</a:t>
            </a:fld>
            <a:endParaRPr lang="en-AU"/>
          </a:p>
        </p:txBody>
      </p:sp>
      <p:graphicFrame>
        <p:nvGraphicFramePr>
          <p:cNvPr id="6" name="Diagram 5"/>
          <p:cNvGraphicFramePr/>
          <p:nvPr>
            <p:extLst>
              <p:ext uri="{D42A27DB-BD31-4B8C-83A1-F6EECF244321}">
                <p14:modId xmlns:p14="http://schemas.microsoft.com/office/powerpoint/2010/main" val="1042153612"/>
              </p:ext>
            </p:extLst>
          </p:nvPr>
        </p:nvGraphicFramePr>
        <p:xfrm>
          <a:off x="787400" y="1841500"/>
          <a:ext cx="7899400" cy="433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341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608497" y="-591079"/>
            <a:ext cx="6027759" cy="6027757"/>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smtClean="0">
              <a:solidFill>
                <a:schemeClr val="tx1"/>
              </a:solidFill>
              <a:latin typeface="Arial Narrow"/>
              <a:cs typeface="Arial Narrow"/>
            </a:endParaRPr>
          </a:p>
        </p:txBody>
      </p:sp>
      <p:sp>
        <p:nvSpPr>
          <p:cNvPr id="13" name="Oval 12"/>
          <p:cNvSpPr/>
          <p:nvPr/>
        </p:nvSpPr>
        <p:spPr>
          <a:xfrm>
            <a:off x="2209063" y="9487"/>
            <a:ext cx="4826626" cy="4826625"/>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smtClean="0">
              <a:solidFill>
                <a:schemeClr val="tx1"/>
              </a:solidFill>
              <a:latin typeface="Arial Narrow"/>
              <a:cs typeface="Arial Narrow"/>
            </a:endParaRPr>
          </a:p>
        </p:txBody>
      </p:sp>
      <p:sp>
        <p:nvSpPr>
          <p:cNvPr id="9" name="Oval 8"/>
          <p:cNvSpPr/>
          <p:nvPr/>
        </p:nvSpPr>
        <p:spPr>
          <a:xfrm>
            <a:off x="2795035" y="595459"/>
            <a:ext cx="3654682" cy="3654680"/>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smtClean="0">
              <a:solidFill>
                <a:schemeClr val="tx1"/>
              </a:solidFill>
              <a:latin typeface="Arial Narrow"/>
              <a:cs typeface="Arial Narrow"/>
            </a:endParaRPr>
          </a:p>
        </p:txBody>
      </p:sp>
      <p:sp>
        <p:nvSpPr>
          <p:cNvPr id="4" name="Oval 3"/>
          <p:cNvSpPr/>
          <p:nvPr/>
        </p:nvSpPr>
        <p:spPr>
          <a:xfrm>
            <a:off x="3371371" y="1171795"/>
            <a:ext cx="2502009" cy="2502009"/>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smtClean="0">
              <a:solidFill>
                <a:schemeClr val="tx1"/>
              </a:solidFill>
              <a:latin typeface="Arial Narrow"/>
              <a:cs typeface="Arial Narrow"/>
            </a:endParaRPr>
          </a:p>
        </p:txBody>
      </p:sp>
      <p:sp>
        <p:nvSpPr>
          <p:cNvPr id="2" name="Oval 1"/>
          <p:cNvSpPr/>
          <p:nvPr/>
        </p:nvSpPr>
        <p:spPr>
          <a:xfrm>
            <a:off x="3743325" y="1581150"/>
            <a:ext cx="1906345" cy="1539885"/>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smtClean="0">
              <a:solidFill>
                <a:schemeClr val="tx1"/>
              </a:solidFill>
              <a:latin typeface="Arial Narrow"/>
              <a:cs typeface="Arial Narrow"/>
            </a:endParaRPr>
          </a:p>
          <a:p>
            <a:pPr algn="ctr"/>
            <a:endParaRPr lang="en-US" sz="1600" b="1" dirty="0">
              <a:solidFill>
                <a:schemeClr val="tx1"/>
              </a:solidFill>
              <a:latin typeface="Arial Narrow"/>
              <a:cs typeface="Arial Narrow"/>
            </a:endParaRPr>
          </a:p>
          <a:p>
            <a:pPr algn="ctr"/>
            <a:r>
              <a:rPr lang="en-US" sz="1600" b="1" dirty="0" smtClean="0">
                <a:solidFill>
                  <a:schemeClr val="tx1"/>
                </a:solidFill>
                <a:latin typeface="Arial Narrow"/>
                <a:cs typeface="Arial Narrow"/>
              </a:rPr>
              <a:t>Chip/Transmitter</a:t>
            </a:r>
            <a:endParaRPr lang="en-US" sz="1600" b="1" dirty="0">
              <a:solidFill>
                <a:schemeClr val="tx1"/>
              </a:solidFill>
              <a:latin typeface="Arial Narrow"/>
              <a:cs typeface="Arial Narrow"/>
            </a:endParaRPr>
          </a:p>
        </p:txBody>
      </p:sp>
      <p:pic>
        <p:nvPicPr>
          <p:cNvPr id="5" name="Picture 4"/>
          <p:cNvPicPr>
            <a:picLocks noChangeAspect="1"/>
          </p:cNvPicPr>
          <p:nvPr/>
        </p:nvPicPr>
        <p:blipFill>
          <a:blip r:embed="rId2">
            <a:biLevel thresh="75000"/>
          </a:blip>
          <a:stretch>
            <a:fillRect/>
          </a:stretch>
        </p:blipFill>
        <p:spPr>
          <a:xfrm>
            <a:off x="4056090" y="3095410"/>
            <a:ext cx="283740" cy="283740"/>
          </a:xfrm>
          <a:prstGeom prst="rect">
            <a:avLst/>
          </a:prstGeom>
        </p:spPr>
      </p:pic>
      <p:sp>
        <p:nvSpPr>
          <p:cNvPr id="6" name="TextBox 5"/>
          <p:cNvSpPr txBox="1"/>
          <p:nvPr/>
        </p:nvSpPr>
        <p:spPr>
          <a:xfrm>
            <a:off x="4297073" y="3085359"/>
            <a:ext cx="946693" cy="338554"/>
          </a:xfrm>
          <a:prstGeom prst="rect">
            <a:avLst/>
          </a:prstGeom>
          <a:noFill/>
        </p:spPr>
        <p:txBody>
          <a:bodyPr wrap="none" rtlCol="0">
            <a:spAutoFit/>
          </a:bodyPr>
          <a:lstStyle/>
          <a:p>
            <a:r>
              <a:rPr lang="en-US" sz="1600" b="1" dirty="0" smtClean="0">
                <a:latin typeface="Arial Narrow"/>
                <a:cs typeface="Arial Narrow"/>
              </a:rPr>
              <a:t>NFC</a:t>
            </a:r>
            <a:r>
              <a:rPr lang="en-US" sz="1600" dirty="0" smtClean="0">
                <a:latin typeface="Arial Narrow"/>
                <a:cs typeface="Arial Narrow"/>
              </a:rPr>
              <a:t> &lt; 7in</a:t>
            </a:r>
            <a:endParaRPr lang="en-US" sz="1600" dirty="0">
              <a:latin typeface="Arial Narrow"/>
              <a:cs typeface="Arial Narrow"/>
            </a:endParaRPr>
          </a:p>
        </p:txBody>
      </p:sp>
      <p:pic>
        <p:nvPicPr>
          <p:cNvPr id="7" name="Picture 6"/>
          <p:cNvPicPr>
            <a:picLocks noChangeAspect="1"/>
          </p:cNvPicPr>
          <p:nvPr/>
        </p:nvPicPr>
        <p:blipFill>
          <a:blip r:embed="rId3"/>
          <a:stretch>
            <a:fillRect/>
          </a:stretch>
        </p:blipFill>
        <p:spPr>
          <a:xfrm>
            <a:off x="3972506" y="3596550"/>
            <a:ext cx="364100" cy="364100"/>
          </a:xfrm>
          <a:prstGeom prst="rect">
            <a:avLst/>
          </a:prstGeom>
        </p:spPr>
      </p:pic>
      <p:sp>
        <p:nvSpPr>
          <p:cNvPr id="8" name="TextBox 7"/>
          <p:cNvSpPr txBox="1"/>
          <p:nvPr/>
        </p:nvSpPr>
        <p:spPr>
          <a:xfrm>
            <a:off x="4212407" y="3628896"/>
            <a:ext cx="993681" cy="338554"/>
          </a:xfrm>
          <a:prstGeom prst="rect">
            <a:avLst/>
          </a:prstGeom>
          <a:noFill/>
        </p:spPr>
        <p:txBody>
          <a:bodyPr wrap="none" rtlCol="0">
            <a:spAutoFit/>
          </a:bodyPr>
          <a:lstStyle/>
          <a:p>
            <a:r>
              <a:rPr lang="en-US" sz="1600" b="1" dirty="0" smtClean="0">
                <a:latin typeface="Arial Narrow"/>
                <a:cs typeface="Arial Narrow"/>
              </a:rPr>
              <a:t>BLE </a:t>
            </a:r>
            <a:r>
              <a:rPr lang="en-US" sz="1600" dirty="0" smtClean="0">
                <a:latin typeface="Arial Narrow"/>
                <a:cs typeface="Arial Narrow"/>
              </a:rPr>
              <a:t>&lt; 30ft</a:t>
            </a:r>
            <a:endParaRPr lang="en-US" sz="1600" dirty="0">
              <a:latin typeface="Arial Narrow"/>
              <a:cs typeface="Arial Narrow"/>
            </a:endParaRPr>
          </a:p>
        </p:txBody>
      </p:sp>
      <p:sp>
        <p:nvSpPr>
          <p:cNvPr id="11" name="TextBox 10"/>
          <p:cNvSpPr txBox="1"/>
          <p:nvPr/>
        </p:nvSpPr>
        <p:spPr>
          <a:xfrm>
            <a:off x="4308192" y="4214800"/>
            <a:ext cx="964226" cy="338554"/>
          </a:xfrm>
          <a:prstGeom prst="rect">
            <a:avLst/>
          </a:prstGeom>
          <a:noFill/>
        </p:spPr>
        <p:txBody>
          <a:bodyPr wrap="none" rtlCol="0">
            <a:spAutoFit/>
          </a:bodyPr>
          <a:lstStyle/>
          <a:p>
            <a:r>
              <a:rPr lang="en-US" sz="1600" b="1" dirty="0" smtClean="0">
                <a:latin typeface="Arial Narrow"/>
                <a:cs typeface="Arial Narrow"/>
              </a:rPr>
              <a:t>WiFi </a:t>
            </a:r>
            <a:r>
              <a:rPr lang="en-US" sz="1600" dirty="0" smtClean="0">
                <a:latin typeface="Arial Narrow"/>
                <a:cs typeface="Arial Narrow"/>
              </a:rPr>
              <a:t>~65ft</a:t>
            </a:r>
            <a:endParaRPr lang="en-US" sz="1600" dirty="0">
              <a:latin typeface="Arial Narrow"/>
              <a:cs typeface="Arial Narrow"/>
            </a:endParaRPr>
          </a:p>
        </p:txBody>
      </p:sp>
      <p:pic>
        <p:nvPicPr>
          <p:cNvPr id="12" name="Picture 11"/>
          <p:cNvPicPr>
            <a:picLocks noChangeAspect="1"/>
          </p:cNvPicPr>
          <p:nvPr/>
        </p:nvPicPr>
        <p:blipFill>
          <a:blip r:embed="rId4"/>
          <a:stretch>
            <a:fillRect/>
          </a:stretch>
        </p:blipFill>
        <p:spPr>
          <a:xfrm>
            <a:off x="3919474" y="4157035"/>
            <a:ext cx="430882" cy="430882"/>
          </a:xfrm>
          <a:prstGeom prst="rect">
            <a:avLst/>
          </a:prstGeom>
        </p:spPr>
      </p:pic>
      <p:sp>
        <p:nvSpPr>
          <p:cNvPr id="14" name="TextBox 13"/>
          <p:cNvSpPr txBox="1"/>
          <p:nvPr/>
        </p:nvSpPr>
        <p:spPr>
          <a:xfrm>
            <a:off x="3669841" y="4788265"/>
            <a:ext cx="1979829" cy="338554"/>
          </a:xfrm>
          <a:prstGeom prst="rect">
            <a:avLst/>
          </a:prstGeom>
          <a:noFill/>
        </p:spPr>
        <p:txBody>
          <a:bodyPr wrap="none" rtlCol="0">
            <a:spAutoFit/>
          </a:bodyPr>
          <a:lstStyle/>
          <a:p>
            <a:r>
              <a:rPr lang="en-US" sz="1600" b="1" dirty="0" smtClean="0">
                <a:latin typeface="Arial Narrow"/>
                <a:cs typeface="Arial Narrow"/>
              </a:rPr>
              <a:t>Cellular Network </a:t>
            </a:r>
            <a:r>
              <a:rPr lang="en-US" sz="1600" dirty="0" smtClean="0">
                <a:latin typeface="Arial Narrow"/>
                <a:cs typeface="Arial Narrow"/>
              </a:rPr>
              <a:t>1-5mi</a:t>
            </a:r>
            <a:endParaRPr lang="en-US" sz="1600" dirty="0">
              <a:latin typeface="Arial Narrow"/>
              <a:cs typeface="Arial Narrow"/>
            </a:endParaRPr>
          </a:p>
        </p:txBody>
      </p:sp>
      <p:sp>
        <p:nvSpPr>
          <p:cNvPr id="15" name="TextBox 14"/>
          <p:cNvSpPr txBox="1"/>
          <p:nvPr/>
        </p:nvSpPr>
        <p:spPr>
          <a:xfrm>
            <a:off x="4069749" y="5421268"/>
            <a:ext cx="1073231" cy="338554"/>
          </a:xfrm>
          <a:prstGeom prst="rect">
            <a:avLst/>
          </a:prstGeom>
          <a:noFill/>
        </p:spPr>
        <p:txBody>
          <a:bodyPr wrap="none" rtlCol="0">
            <a:spAutoFit/>
          </a:bodyPr>
          <a:lstStyle/>
          <a:p>
            <a:r>
              <a:rPr lang="en-US" sz="1600" b="1" dirty="0" smtClean="0">
                <a:latin typeface="Arial Narrow"/>
                <a:cs typeface="Arial Narrow"/>
              </a:rPr>
              <a:t>GPS </a:t>
            </a:r>
            <a:r>
              <a:rPr lang="en-US" sz="1600" dirty="0" smtClean="0">
                <a:latin typeface="Arial Narrow"/>
                <a:cs typeface="Arial Narrow"/>
              </a:rPr>
              <a:t>Global</a:t>
            </a:r>
            <a:endParaRPr lang="en-US" sz="1600" dirty="0">
              <a:latin typeface="Arial Narrow"/>
              <a:cs typeface="Arial Narrow"/>
            </a:endParaRPr>
          </a:p>
        </p:txBody>
      </p:sp>
      <p:sp>
        <p:nvSpPr>
          <p:cNvPr id="17" name="Rectangle 16"/>
          <p:cNvSpPr/>
          <p:nvPr/>
        </p:nvSpPr>
        <p:spPr>
          <a:xfrm>
            <a:off x="690858" y="-753134"/>
            <a:ext cx="7734300" cy="3158173"/>
          </a:xfrm>
          <a:prstGeom prst="rect">
            <a:avLst/>
          </a:prstGeom>
          <a:gradFill flip="none" rotWithShape="1">
            <a:gsLst>
              <a:gs pos="0">
                <a:schemeClr val="bg1">
                  <a:alpha val="0"/>
                </a:schemeClr>
              </a:gs>
              <a:gs pos="47000">
                <a:schemeClr val="bg1"/>
              </a:gs>
            </a:gsLst>
            <a:lin ang="1620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latin typeface="Arial Narrow"/>
              <a:cs typeface="Arial Narrow"/>
            </a:endParaRPr>
          </a:p>
        </p:txBody>
      </p:sp>
      <p:pic>
        <p:nvPicPr>
          <p:cNvPr id="3" name="Picture 2"/>
          <p:cNvPicPr>
            <a:picLocks noChangeAspect="1"/>
          </p:cNvPicPr>
          <p:nvPr/>
        </p:nvPicPr>
        <p:blipFill>
          <a:blip r:embed="rId5"/>
          <a:stretch>
            <a:fillRect/>
          </a:stretch>
        </p:blipFill>
        <p:spPr>
          <a:xfrm>
            <a:off x="4371011" y="1807518"/>
            <a:ext cx="478601" cy="503329"/>
          </a:xfrm>
          <a:prstGeom prst="rect">
            <a:avLst/>
          </a:prstGeom>
        </p:spPr>
      </p:pic>
      <p:sp>
        <p:nvSpPr>
          <p:cNvPr id="18" name="Rectangle 17"/>
          <p:cNvSpPr/>
          <p:nvPr/>
        </p:nvSpPr>
        <p:spPr>
          <a:xfrm>
            <a:off x="-74162" y="454274"/>
            <a:ext cx="9298118" cy="371679"/>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sp>
        <p:nvSpPr>
          <p:cNvPr id="19" name="Title 2"/>
          <p:cNvSpPr txBox="1">
            <a:spLocks/>
          </p:cNvSpPr>
          <p:nvPr/>
        </p:nvSpPr>
        <p:spPr>
          <a:xfrm>
            <a:off x="680661" y="6096618"/>
            <a:ext cx="7830457" cy="545481"/>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smtClean="0"/>
              <a:t>FIGURE 6.2 </a:t>
            </a:r>
            <a:r>
              <a:rPr lang="en-US" sz="2000" b="0" dirty="0"/>
              <a:t>Typical range of various mobile signaling </a:t>
            </a:r>
            <a:r>
              <a:rPr lang="en-US" sz="2000" b="0" dirty="0" smtClean="0"/>
              <a:t>technologies.</a:t>
            </a:r>
            <a:endParaRPr lang="en-US" sz="2000" b="0" dirty="0"/>
          </a:p>
        </p:txBody>
      </p:sp>
    </p:spTree>
    <p:extLst>
      <p:ext uri="{BB962C8B-B14F-4D97-AF65-F5344CB8AC3E}">
        <p14:creationId xmlns:p14="http://schemas.microsoft.com/office/powerpoint/2010/main" val="354284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8749</TotalTime>
  <Words>1632</Words>
  <Application>Microsoft Office PowerPoint</Application>
  <PresentationFormat>On-screen Show (4:3)</PresentationFormat>
  <Paragraphs>283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Template</vt:lpstr>
      <vt:lpstr>PowerPoint Presentation</vt:lpstr>
      <vt:lpstr>Chapter 6</vt:lpstr>
      <vt:lpstr>Chapter 6 Learning Objectives</vt:lpstr>
      <vt:lpstr>Key Concepts</vt:lpstr>
      <vt:lpstr>Mobilities Concepts</vt:lpstr>
      <vt:lpstr>FIGURE 6.1 Mobile technologies ecosystem.</vt:lpstr>
      <vt:lpstr>Mobile Devices</vt:lpstr>
      <vt:lpstr>Mobile Signals &amp; Sensors</vt:lpstr>
      <vt:lpstr>PowerPoint Presentation</vt:lpstr>
      <vt:lpstr>Functions of Mobile Technologies in Travel</vt:lpstr>
      <vt:lpstr>Mobile Visitor Information</vt:lpstr>
      <vt:lpstr>PowerPoint Presentation</vt:lpstr>
      <vt:lpstr>PowerPoint Presentation</vt:lpstr>
      <vt:lpstr>TILES Model of Contextual Data</vt:lpstr>
      <vt:lpstr>Personalizing Experiences</vt:lpstr>
      <vt:lpstr>Mobile social media applications</vt:lpstr>
      <vt:lpstr>“Four I’s” of mobile social media</vt:lpstr>
      <vt:lpstr>Visitor management</vt:lpstr>
      <vt:lpstr>Gamification</vt:lpstr>
      <vt:lpstr>Augmented reality</vt:lpstr>
      <vt:lpstr>Challenges</vt:lpstr>
      <vt:lpstr>Discussion Questions</vt:lpstr>
      <vt:lpstr>Discussion Questions</vt:lpstr>
      <vt:lpstr>Useful Websites</vt:lpstr>
      <vt:lpstr>Case Study Google Glass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Claire Sissen</cp:lastModifiedBy>
  <cp:revision>105</cp:revision>
  <dcterms:created xsi:type="dcterms:W3CDTF">2014-03-11T00:39:50Z</dcterms:created>
  <dcterms:modified xsi:type="dcterms:W3CDTF">2014-08-29T16:26:20Z</dcterms:modified>
</cp:coreProperties>
</file>