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8"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3E4"/>
    <a:srgbClr val="39A7C9"/>
    <a:srgbClr val="240C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61" autoAdjust="0"/>
  </p:normalViewPr>
  <p:slideViewPr>
    <p:cSldViewPr snapToGrid="0" snapToObjects="1">
      <p:cViewPr>
        <p:scale>
          <a:sx n="80" d="100"/>
          <a:sy n="80" d="100"/>
        </p:scale>
        <p:origin x="-1260"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1410F26-8F81-6D4B-BB7D-4A1EC4465954}"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81307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410F26-8F81-6D4B-BB7D-4A1EC4465954}"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404045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410F26-8F81-6D4B-BB7D-4A1EC4465954}"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251084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410F26-8F81-6D4B-BB7D-4A1EC4465954}"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370865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1410F26-8F81-6D4B-BB7D-4A1EC4465954}" type="datetimeFigureOut">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316846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1410F26-8F81-6D4B-BB7D-4A1EC4465954}" type="datetimeFigureOut">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252873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1410F26-8F81-6D4B-BB7D-4A1EC4465954}" type="datetimeFigureOut">
              <a:rPr lang="en-US" smtClean="0"/>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172449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1410F26-8F81-6D4B-BB7D-4A1EC4465954}" type="datetimeFigureOut">
              <a:rPr lang="en-US" smtClean="0"/>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254267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10F26-8F81-6D4B-BB7D-4A1EC4465954}" type="datetimeFigureOut">
              <a:rPr lang="en-US" smtClean="0"/>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421909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1410F26-8F81-6D4B-BB7D-4A1EC4465954}" type="datetimeFigureOut">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166078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1410F26-8F81-6D4B-BB7D-4A1EC4465954}" type="datetimeFigureOut">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277427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10F26-8F81-6D4B-BB7D-4A1EC4465954}" type="datetimeFigureOut">
              <a:rPr lang="en-US" smtClean="0"/>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32D2-FBE9-BD48-88FB-87CFCAE69CAB}" type="slidenum">
              <a:rPr lang="en-US" smtClean="0"/>
              <a:t>‹#›</a:t>
            </a:fld>
            <a:endParaRPr lang="en-US"/>
          </a:p>
        </p:txBody>
      </p:sp>
    </p:spTree>
    <p:extLst>
      <p:ext uri="{BB962C8B-B14F-4D97-AF65-F5344CB8AC3E}">
        <p14:creationId xmlns:p14="http://schemas.microsoft.com/office/powerpoint/2010/main" val="3788102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academic.mintel.com/sinatra/oxygen_academic/search_results/show&amp;/display/id=395460" TargetMode="External"/><Relationship Id="rId3" Type="http://schemas.openxmlformats.org/officeDocument/2006/relationships/hyperlink" Target="http://www.hotelstars.eu/en/" TargetMode="External"/><Relationship Id="rId7" Type="http://schemas.openxmlformats.org/officeDocument/2006/relationships/hyperlink" Target="http://wk6kg9sd8m.scholar.serialssolutions.com/?sid=google&amp;auinit=K&amp;aulast=Cser&amp;atitle=World+Practices+of+Hotel+Classification+Systems&amp;id=doi:10.1080/10941660802420960&amp;title=Asia+Pacific+journal+of+tourism+research&amp;volume=13&amp;issue=4&amp;date=2008&amp;spage=379&amp;issn=1094-1665" TargetMode="Externa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hyperlink" Target="http://www.theaa.com/travel/accommodation_restaurants_grading.html" TargetMode="External"/><Relationship Id="rId5" Type="http://schemas.openxmlformats.org/officeDocument/2006/relationships/hyperlink" Target="http://www.independent.co.uk/travel/news-and-advice/new-grading-system-for-hotels-432111.html" TargetMode="External"/><Relationship Id="rId4" Type="http://schemas.openxmlformats.org/officeDocument/2006/relationships/hyperlink" Target="http://en.wikipedia.org/wiki/Tourist_Grading_Council_of_South_Africa"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hutterstock_868509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7632" cy="5145543"/>
          </a:xfrm>
          <a:prstGeom prst="rect">
            <a:avLst/>
          </a:prstGeom>
        </p:spPr>
      </p:pic>
      <p:sp>
        <p:nvSpPr>
          <p:cNvPr id="6" name="Rectangle 5"/>
          <p:cNvSpPr/>
          <p:nvPr/>
        </p:nvSpPr>
        <p:spPr>
          <a:xfrm>
            <a:off x="0" y="4715969"/>
            <a:ext cx="9147632" cy="2142032"/>
          </a:xfrm>
          <a:prstGeom prst="rect">
            <a:avLst/>
          </a:prstGeom>
          <a:solidFill>
            <a:srgbClr val="240C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 name="TextBox 6"/>
          <p:cNvSpPr txBox="1"/>
          <p:nvPr/>
        </p:nvSpPr>
        <p:spPr>
          <a:xfrm>
            <a:off x="0" y="4719415"/>
            <a:ext cx="9144000" cy="1446550"/>
          </a:xfrm>
          <a:prstGeom prst="rect">
            <a:avLst/>
          </a:prstGeom>
          <a:noFill/>
        </p:spPr>
        <p:txBody>
          <a:bodyPr wrap="square" rtlCol="0">
            <a:spAutoFit/>
          </a:bodyPr>
          <a:lstStyle/>
          <a:p>
            <a:pPr algn="ctr"/>
            <a:r>
              <a:rPr lang="en-US" sz="8800" dirty="0" smtClean="0">
                <a:solidFill>
                  <a:srgbClr val="FFFFFF"/>
                </a:solidFill>
                <a:latin typeface="Arial"/>
                <a:cs typeface="Arial"/>
              </a:rPr>
              <a:t>TOURISM</a:t>
            </a:r>
            <a:endParaRPr lang="en-US" sz="8800" dirty="0">
              <a:solidFill>
                <a:srgbClr val="FFFFFF"/>
              </a:solidFill>
              <a:latin typeface="Arial"/>
              <a:cs typeface="Arial"/>
            </a:endParaRPr>
          </a:p>
        </p:txBody>
      </p:sp>
      <p:sp>
        <p:nvSpPr>
          <p:cNvPr id="8" name="TextBox 7"/>
          <p:cNvSpPr txBox="1"/>
          <p:nvPr/>
        </p:nvSpPr>
        <p:spPr>
          <a:xfrm>
            <a:off x="0" y="6184642"/>
            <a:ext cx="9147632" cy="307777"/>
          </a:xfrm>
          <a:prstGeom prst="rect">
            <a:avLst/>
          </a:prstGeom>
          <a:noFill/>
        </p:spPr>
        <p:txBody>
          <a:bodyPr wrap="square" rtlCol="0">
            <a:spAutoFit/>
          </a:bodyPr>
          <a:lstStyle/>
          <a:p>
            <a:pPr algn="ctr"/>
            <a:r>
              <a:rPr lang="en-US" sz="1400" dirty="0" smtClean="0">
                <a:solidFill>
                  <a:schemeClr val="bg1"/>
                </a:solidFill>
                <a:latin typeface="Arial"/>
                <a:cs typeface="Arial"/>
              </a:rPr>
              <a:t>PETER ROBINSON       MICHAEL LÜCK       STEPHEN L. J. SMITH</a:t>
            </a:r>
            <a:endParaRPr lang="en-US" sz="1400" dirty="0">
              <a:solidFill>
                <a:schemeClr val="bg1"/>
              </a:solidFill>
              <a:latin typeface="Arial"/>
              <a:cs typeface="Arial"/>
            </a:endParaRPr>
          </a:p>
        </p:txBody>
      </p:sp>
      <p:pic>
        <p:nvPicPr>
          <p:cNvPr id="9" name="Picture 8" descr="CABI_URL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58641"/>
            <a:ext cx="945921" cy="581783"/>
          </a:xfrm>
          <a:prstGeom prst="rect">
            <a:avLst/>
          </a:prstGeom>
        </p:spPr>
      </p:pic>
    </p:spTree>
    <p:extLst>
      <p:ext uri="{BB962C8B-B14F-4D97-AF65-F5344CB8AC3E}">
        <p14:creationId xmlns:p14="http://schemas.microsoft.com/office/powerpoint/2010/main" val="483547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665018" y="1295401"/>
            <a:ext cx="8021782" cy="429468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1800" dirty="0">
                <a:latin typeface="Arial" pitchFamily="34" charset="0"/>
                <a:cs typeface="Arial" pitchFamily="34" charset="0"/>
              </a:rPr>
              <a:t>Customer contact (how much and what will the nature of the contact be?)</a:t>
            </a:r>
          </a:p>
          <a:p>
            <a:r>
              <a:rPr kumimoji="1" lang="en-GB" altLang="ja-JP" sz="1800" dirty="0">
                <a:latin typeface="Arial" pitchFamily="34" charset="0"/>
                <a:cs typeface="Arial" pitchFamily="34" charset="0"/>
              </a:rPr>
              <a:t>Service mix (e.g. outdoor and indoor sports, adventure sports, leisure activities – art galleries, theatres, museums, parks etc.)</a:t>
            </a:r>
          </a:p>
          <a:p>
            <a:r>
              <a:rPr kumimoji="1" lang="en-GB" altLang="ja-JP" sz="1800" dirty="0">
                <a:latin typeface="Arial" pitchFamily="34" charset="0"/>
                <a:cs typeface="Arial" pitchFamily="34" charset="0"/>
              </a:rPr>
              <a:t>Location</a:t>
            </a:r>
          </a:p>
          <a:p>
            <a:r>
              <a:rPr kumimoji="1" lang="en-GB" altLang="ja-JP" sz="1800" dirty="0">
                <a:latin typeface="Arial" pitchFamily="34" charset="0"/>
                <a:cs typeface="Arial" pitchFamily="34" charset="0"/>
              </a:rPr>
              <a:t>Design of service facility (layout, furnishing, uniforms, signs etc.)</a:t>
            </a:r>
          </a:p>
          <a:p>
            <a:r>
              <a:rPr kumimoji="1" lang="en-GB" altLang="ja-JP" sz="1800" dirty="0">
                <a:latin typeface="Arial" pitchFamily="34" charset="0"/>
                <a:cs typeface="Arial" pitchFamily="34" charset="0"/>
              </a:rPr>
              <a:t>Technology</a:t>
            </a:r>
          </a:p>
          <a:p>
            <a:r>
              <a:rPr kumimoji="1" lang="en-GB" altLang="ja-JP" sz="1800" dirty="0">
                <a:latin typeface="Arial" pitchFamily="34" charset="0"/>
                <a:cs typeface="Arial" pitchFamily="34" charset="0"/>
              </a:rPr>
              <a:t>Employees (how many? Ratio of f/t and p/t? Back-office and front-office? Skills?</a:t>
            </a:r>
          </a:p>
          <a:p>
            <a:r>
              <a:rPr kumimoji="1" lang="en-GB" altLang="ja-JP" sz="1800" dirty="0">
                <a:latin typeface="Arial" pitchFamily="34" charset="0"/>
                <a:cs typeface="Arial" pitchFamily="34" charset="0"/>
              </a:rPr>
              <a:t>Organisation structure (Finance, Personnel, Operations, Marketing etc.)</a:t>
            </a:r>
          </a:p>
          <a:p>
            <a:r>
              <a:rPr kumimoji="1" lang="en-GB" altLang="ja-JP" sz="1800" dirty="0">
                <a:latin typeface="Arial" pitchFamily="34" charset="0"/>
                <a:cs typeface="Arial" pitchFamily="34" charset="0"/>
              </a:rPr>
              <a:t>Information (that needed for running the organization, how it will be stored, who has access)</a:t>
            </a:r>
          </a:p>
          <a:p>
            <a:r>
              <a:rPr kumimoji="1" lang="en-GB" altLang="ja-JP" sz="1800" dirty="0">
                <a:latin typeface="Arial" pitchFamily="34" charset="0"/>
                <a:cs typeface="Arial" pitchFamily="34" charset="0"/>
              </a:rPr>
              <a:t>Demand and supply management (how flexible is capacity for meeting demand fluctuations)</a:t>
            </a:r>
          </a:p>
          <a:p>
            <a:r>
              <a:rPr kumimoji="1" lang="en-GB" altLang="ja-JP" sz="1800" dirty="0">
                <a:latin typeface="Arial" pitchFamily="34" charset="0"/>
                <a:cs typeface="Arial" pitchFamily="34" charset="0"/>
              </a:rPr>
              <a:t>Procedures (standardized or customized)</a:t>
            </a:r>
          </a:p>
          <a:p>
            <a:r>
              <a:rPr kumimoji="1" lang="en-GB" altLang="ja-JP" sz="1800" dirty="0">
                <a:latin typeface="Arial" pitchFamily="34" charset="0"/>
                <a:cs typeface="Arial" pitchFamily="34" charset="0"/>
              </a:rPr>
              <a:t>Control (systems for the smooth running of the organization</a:t>
            </a:r>
            <a:r>
              <a:rPr kumimoji="1" lang="en-GB" altLang="ja-JP" sz="1800" dirty="0" smtClean="0">
                <a:latin typeface="Arial" pitchFamily="34" charset="0"/>
                <a:cs typeface="Arial" pitchFamily="34" charset="0"/>
              </a:rPr>
              <a:t>)</a:t>
            </a:r>
            <a:br>
              <a:rPr kumimoji="1" lang="en-GB" altLang="ja-JP" sz="1800" dirty="0" smtClean="0">
                <a:latin typeface="Arial" pitchFamily="34" charset="0"/>
                <a:cs typeface="Arial" pitchFamily="34" charset="0"/>
              </a:rPr>
            </a:br>
            <a:r>
              <a:rPr kumimoji="1" lang="en-GB" altLang="ja-JP" sz="1600" dirty="0" smtClean="0">
                <a:latin typeface="Arial" pitchFamily="34" charset="0"/>
                <a:cs typeface="Arial" pitchFamily="34" charset="0"/>
              </a:rPr>
              <a:t>                                                                                  </a:t>
            </a:r>
            <a:r>
              <a:rPr kumimoji="1" lang="en-GB" altLang="ja-JP" sz="1600" dirty="0" smtClean="0">
                <a:latin typeface="Arial" pitchFamily="34" charset="0"/>
                <a:cs typeface="Arial" pitchFamily="34" charset="0"/>
              </a:rPr>
              <a:t>(</a:t>
            </a:r>
            <a:r>
              <a:rPr kumimoji="1" lang="en-GB" altLang="ja-JP" sz="1600" dirty="0" err="1">
                <a:latin typeface="Arial" pitchFamily="34" charset="0"/>
                <a:cs typeface="Arial" pitchFamily="34" charset="0"/>
              </a:rPr>
              <a:t>Mudie</a:t>
            </a:r>
            <a:r>
              <a:rPr kumimoji="1" lang="en-GB" altLang="ja-JP" sz="1600" dirty="0">
                <a:latin typeface="Arial" pitchFamily="34" charset="0"/>
                <a:cs typeface="Arial" pitchFamily="34" charset="0"/>
              </a:rPr>
              <a:t> and </a:t>
            </a:r>
            <a:r>
              <a:rPr kumimoji="1" lang="en-GB" altLang="ja-JP" sz="1600" dirty="0" err="1">
                <a:latin typeface="Arial" pitchFamily="34" charset="0"/>
                <a:cs typeface="Arial" pitchFamily="34" charset="0"/>
              </a:rPr>
              <a:t>Cottam</a:t>
            </a:r>
            <a:r>
              <a:rPr kumimoji="1" lang="en-GB" altLang="ja-JP" sz="1600" dirty="0">
                <a:latin typeface="Arial" pitchFamily="34" charset="0"/>
                <a:cs typeface="Arial" pitchFamily="34" charset="0"/>
              </a:rPr>
              <a:t>, 1999) </a:t>
            </a:r>
          </a:p>
        </p:txBody>
      </p:sp>
      <p:sp>
        <p:nvSpPr>
          <p:cNvPr id="12" name="Title 1"/>
          <p:cNvSpPr txBox="1">
            <a:spLocks/>
          </p:cNvSpPr>
          <p:nvPr/>
        </p:nvSpPr>
        <p:spPr>
          <a:xfrm>
            <a:off x="1607639" y="409719"/>
            <a:ext cx="6212528" cy="790432"/>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a:cs typeface="Arial"/>
              </a:rPr>
              <a:t>General Service 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517610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800" dirty="0">
                <a:latin typeface="Arial" pitchFamily="34" charset="0"/>
                <a:cs typeface="Arial" pitchFamily="34" charset="0"/>
              </a:rPr>
              <a:t>Design of service setting may affect customer feelings and responses</a:t>
            </a:r>
          </a:p>
          <a:p>
            <a:r>
              <a:rPr kumimoji="1" lang="en-GB" altLang="ja-JP" sz="2800" dirty="0">
                <a:latin typeface="Arial" pitchFamily="34" charset="0"/>
                <a:cs typeface="Arial" pitchFamily="34" charset="0"/>
              </a:rPr>
              <a:t>Matter of taste and perception</a:t>
            </a:r>
          </a:p>
          <a:p>
            <a:r>
              <a:rPr kumimoji="1" lang="en-GB" altLang="ja-JP" sz="2800" dirty="0">
                <a:latin typeface="Arial" pitchFamily="34" charset="0"/>
                <a:cs typeface="Arial" pitchFamily="34" charset="0"/>
              </a:rPr>
              <a:t>Organizations must develop understanding of how customers respond to layout, furnishings, colour, light etc.</a:t>
            </a:r>
          </a:p>
          <a:p>
            <a:r>
              <a:rPr kumimoji="1" lang="en-GB" altLang="ja-JP" sz="2800" dirty="0">
                <a:latin typeface="Arial" pitchFamily="34" charset="0"/>
                <a:cs typeface="Arial" pitchFamily="34" charset="0"/>
              </a:rPr>
              <a:t>A main objective would be to determine the relationship between environmental conditions and behavioural outcomes – why?</a:t>
            </a:r>
          </a:p>
        </p:txBody>
      </p:sp>
      <p:sp>
        <p:nvSpPr>
          <p:cNvPr id="12" name="Title 1"/>
          <p:cNvSpPr txBox="1">
            <a:spLocks/>
          </p:cNvSpPr>
          <p:nvPr/>
        </p:nvSpPr>
        <p:spPr>
          <a:xfrm>
            <a:off x="571500" y="504968"/>
            <a:ext cx="7248667"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Designing the Service Setting </a:t>
            </a:r>
            <a:br>
              <a:rPr lang="en-GB" sz="3600" b="1" dirty="0">
                <a:solidFill>
                  <a:srgbClr val="39A7C9"/>
                </a:solidFill>
                <a:latin typeface="Arial"/>
                <a:cs typeface="Arial"/>
              </a:rPr>
            </a:br>
            <a:r>
              <a:rPr lang="en-GB" sz="3600" b="1" dirty="0">
                <a:solidFill>
                  <a:srgbClr val="39A7C9"/>
                </a:solidFill>
                <a:latin typeface="Arial"/>
                <a:cs typeface="Arial"/>
              </a:rPr>
              <a:t>(from </a:t>
            </a:r>
            <a:r>
              <a:rPr lang="en-GB" sz="3600" b="1" dirty="0" err="1">
                <a:solidFill>
                  <a:srgbClr val="39A7C9"/>
                </a:solidFill>
                <a:latin typeface="Arial"/>
                <a:cs typeface="Arial"/>
              </a:rPr>
              <a:t>Mudie</a:t>
            </a:r>
            <a:r>
              <a:rPr lang="en-GB" sz="3600" b="1" dirty="0">
                <a:solidFill>
                  <a:srgbClr val="39A7C9"/>
                </a:solidFill>
                <a:latin typeface="Arial"/>
                <a:cs typeface="Arial"/>
              </a:rPr>
              <a:t> and </a:t>
            </a:r>
            <a:r>
              <a:rPr lang="en-GB" sz="3600" b="1" dirty="0" err="1">
                <a:solidFill>
                  <a:srgbClr val="39A7C9"/>
                </a:solidFill>
                <a:latin typeface="Arial"/>
                <a:cs typeface="Arial"/>
              </a:rPr>
              <a:t>Cottam</a:t>
            </a:r>
            <a:r>
              <a:rPr lang="en-GB" sz="3600" b="1" dirty="0">
                <a:solidFill>
                  <a:srgbClr val="39A7C9"/>
                </a:solidFill>
                <a:latin typeface="Arial"/>
                <a:cs typeface="Arial"/>
              </a:rPr>
              <a:t>, 1999)</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2895637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0050" y="1638300"/>
            <a:ext cx="7935885" cy="39517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800" dirty="0">
                <a:latin typeface="Arial" pitchFamily="34" charset="0"/>
                <a:cs typeface="Arial" pitchFamily="34" charset="0"/>
              </a:rPr>
              <a:t>When planning the design of a service setting, providers should consider</a:t>
            </a:r>
          </a:p>
          <a:p>
            <a:pPr lvl="1"/>
            <a:r>
              <a:rPr kumimoji="1" lang="en-GB" altLang="ja-JP" sz="2400" dirty="0">
                <a:latin typeface="Arial" pitchFamily="34" charset="0"/>
                <a:cs typeface="Arial" pitchFamily="34" charset="0"/>
              </a:rPr>
              <a:t>Environmental stimuli (ambience, space, signs etc.)</a:t>
            </a:r>
          </a:p>
          <a:p>
            <a:pPr lvl="1"/>
            <a:r>
              <a:rPr kumimoji="1" lang="en-GB" altLang="ja-JP" sz="2400" dirty="0">
                <a:latin typeface="Arial" pitchFamily="34" charset="0"/>
                <a:cs typeface="Arial" pitchFamily="34" charset="0"/>
              </a:rPr>
              <a:t>Beliefs and feelings </a:t>
            </a:r>
          </a:p>
          <a:p>
            <a:pPr lvl="2"/>
            <a:r>
              <a:rPr kumimoji="1" lang="en-GB" altLang="ja-JP" sz="2000" dirty="0">
                <a:latin typeface="Arial" pitchFamily="34" charset="0"/>
                <a:cs typeface="Arial" pitchFamily="34" charset="0"/>
              </a:rPr>
              <a:t>(emotional, physiological)</a:t>
            </a:r>
          </a:p>
          <a:p>
            <a:pPr lvl="1"/>
            <a:r>
              <a:rPr kumimoji="1" lang="en-GB" altLang="ja-JP" sz="2400" dirty="0">
                <a:latin typeface="Arial" pitchFamily="34" charset="0"/>
                <a:cs typeface="Arial" pitchFamily="34" charset="0"/>
              </a:rPr>
              <a:t>Responses </a:t>
            </a:r>
          </a:p>
          <a:p>
            <a:pPr lvl="2"/>
            <a:r>
              <a:rPr kumimoji="1" lang="en-GB" altLang="ja-JP" sz="2000" dirty="0">
                <a:latin typeface="Arial" pitchFamily="34" charset="0"/>
                <a:cs typeface="Arial" pitchFamily="34" charset="0"/>
              </a:rPr>
              <a:t>(approach, avoid)</a:t>
            </a:r>
          </a:p>
        </p:txBody>
      </p:sp>
      <p:sp>
        <p:nvSpPr>
          <p:cNvPr id="12" name="Title 1"/>
          <p:cNvSpPr txBox="1">
            <a:spLocks/>
          </p:cNvSpPr>
          <p:nvPr/>
        </p:nvSpPr>
        <p:spPr>
          <a:xfrm>
            <a:off x="571500" y="469343"/>
            <a:ext cx="7248667" cy="979816"/>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Designing the Service Setting </a:t>
            </a:r>
            <a:br>
              <a:rPr lang="en-GB" sz="3600" b="1" dirty="0">
                <a:solidFill>
                  <a:srgbClr val="39A7C9"/>
                </a:solidFill>
                <a:latin typeface="Arial"/>
                <a:cs typeface="Arial"/>
              </a:rPr>
            </a:br>
            <a:r>
              <a:rPr lang="en-GB" sz="3600" b="1" dirty="0">
                <a:solidFill>
                  <a:srgbClr val="39A7C9"/>
                </a:solidFill>
                <a:latin typeface="Arial"/>
                <a:cs typeface="Arial"/>
              </a:rPr>
              <a:t>(from </a:t>
            </a:r>
            <a:r>
              <a:rPr lang="en-GB" sz="3600" b="1" dirty="0" err="1">
                <a:solidFill>
                  <a:srgbClr val="39A7C9"/>
                </a:solidFill>
                <a:latin typeface="Arial"/>
                <a:cs typeface="Arial"/>
              </a:rPr>
              <a:t>Mudie</a:t>
            </a:r>
            <a:r>
              <a:rPr lang="en-GB" sz="3600" b="1" dirty="0">
                <a:solidFill>
                  <a:srgbClr val="39A7C9"/>
                </a:solidFill>
                <a:latin typeface="Arial"/>
                <a:cs typeface="Arial"/>
              </a:rPr>
              <a:t> and </a:t>
            </a:r>
            <a:r>
              <a:rPr lang="en-GB" sz="3600" b="1" dirty="0" err="1">
                <a:solidFill>
                  <a:srgbClr val="39A7C9"/>
                </a:solidFill>
                <a:latin typeface="Arial"/>
                <a:cs typeface="Arial"/>
              </a:rPr>
              <a:t>Cottam</a:t>
            </a:r>
            <a:r>
              <a:rPr lang="en-GB" sz="3600" b="1" dirty="0">
                <a:solidFill>
                  <a:srgbClr val="39A7C9"/>
                </a:solidFill>
                <a:latin typeface="Arial"/>
                <a:cs typeface="Arial"/>
              </a:rPr>
              <a:t>, 1999)</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1016103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591293" y="1829614"/>
            <a:ext cx="6887690"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800" dirty="0" err="1">
                <a:latin typeface="Arial" pitchFamily="34" charset="0"/>
                <a:cs typeface="Arial" pitchFamily="34" charset="0"/>
              </a:rPr>
              <a:t>Katsigiris</a:t>
            </a:r>
            <a:r>
              <a:rPr kumimoji="1" lang="en-GB" altLang="ja-JP" sz="2800" dirty="0">
                <a:latin typeface="Arial" pitchFamily="34" charset="0"/>
                <a:cs typeface="Arial" pitchFamily="34" charset="0"/>
              </a:rPr>
              <a:t> and Thomas (1999) define design as ‘the definition of sizes, shapes, styles and decorations’ and suggest that design is important in both ‘soft’ and ‘hard’ ways</a:t>
            </a:r>
          </a:p>
        </p:txBody>
      </p:sp>
      <p:sp>
        <p:nvSpPr>
          <p:cNvPr id="12" name="Title 1"/>
          <p:cNvSpPr txBox="1">
            <a:spLocks/>
          </p:cNvSpPr>
          <p:nvPr/>
        </p:nvSpPr>
        <p:spPr>
          <a:xfrm>
            <a:off x="1591292" y="754343"/>
            <a:ext cx="6300125"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Bedroom 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3286786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800" dirty="0">
              <a:latin typeface="Arial" pitchFamily="34" charset="0"/>
              <a:cs typeface="Arial" pitchFamily="34" charset="0"/>
            </a:endParaRPr>
          </a:p>
        </p:txBody>
      </p:sp>
      <p:sp>
        <p:nvSpPr>
          <p:cNvPr id="12" name="Title 1"/>
          <p:cNvSpPr txBox="1">
            <a:spLocks/>
          </p:cNvSpPr>
          <p:nvPr/>
        </p:nvSpPr>
        <p:spPr>
          <a:xfrm>
            <a:off x="1591304" y="754343"/>
            <a:ext cx="5848863"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Bedroom 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6" name="Text Placeholder 3"/>
          <p:cNvSpPr txBox="1">
            <a:spLocks/>
          </p:cNvSpPr>
          <p:nvPr/>
        </p:nvSpPr>
        <p:spPr>
          <a:xfrm>
            <a:off x="838925" y="1820113"/>
            <a:ext cx="428783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smtClean="0"/>
              <a:t>Soft factors</a:t>
            </a:r>
            <a:endParaRPr lang="en-GB" b="1" dirty="0"/>
          </a:p>
        </p:txBody>
      </p:sp>
      <p:sp>
        <p:nvSpPr>
          <p:cNvPr id="7" name="Content Placeholder 2"/>
          <p:cNvSpPr>
            <a:spLocks noGrp="1"/>
          </p:cNvSpPr>
          <p:nvPr>
            <p:ph sz="half" idx="4294967295"/>
          </p:nvPr>
        </p:nvSpPr>
        <p:spPr>
          <a:xfrm>
            <a:off x="838925" y="2459875"/>
            <a:ext cx="4287838" cy="3951288"/>
          </a:xfrm>
          <a:prstGeom prst="rect">
            <a:avLst/>
          </a:prstGeom>
        </p:spPr>
        <p:txBody>
          <a:bodyPr/>
          <a:lstStyle/>
          <a:p>
            <a:r>
              <a:rPr lang="en-GB" sz="2800" dirty="0" smtClean="0">
                <a:solidFill>
                  <a:schemeClr val="tx1"/>
                </a:solidFill>
              </a:rPr>
              <a:t>Good design can affect ‘soft’ factors including:</a:t>
            </a:r>
          </a:p>
          <a:p>
            <a:pPr lvl="1"/>
            <a:r>
              <a:rPr lang="en-GB" dirty="0" smtClean="0">
                <a:solidFill>
                  <a:schemeClr val="tx1"/>
                </a:solidFill>
              </a:rPr>
              <a:t>image</a:t>
            </a:r>
          </a:p>
          <a:p>
            <a:pPr lvl="1"/>
            <a:r>
              <a:rPr lang="en-GB" dirty="0" smtClean="0">
                <a:solidFill>
                  <a:schemeClr val="tx1"/>
                </a:solidFill>
              </a:rPr>
              <a:t>style</a:t>
            </a:r>
          </a:p>
          <a:p>
            <a:pPr lvl="1"/>
            <a:r>
              <a:rPr lang="en-GB" dirty="0" smtClean="0">
                <a:solidFill>
                  <a:schemeClr val="tx1"/>
                </a:solidFill>
              </a:rPr>
              <a:t>comfort</a:t>
            </a:r>
          </a:p>
          <a:p>
            <a:pPr lvl="1"/>
            <a:r>
              <a:rPr lang="en-GB" dirty="0" smtClean="0">
                <a:solidFill>
                  <a:schemeClr val="tx1"/>
                </a:solidFill>
              </a:rPr>
              <a:t>marketing</a:t>
            </a:r>
          </a:p>
          <a:p>
            <a:pPr lvl="1"/>
            <a:r>
              <a:rPr lang="en-GB" dirty="0" smtClean="0">
                <a:solidFill>
                  <a:schemeClr val="tx1"/>
                </a:solidFill>
              </a:rPr>
              <a:t>ambience</a:t>
            </a:r>
            <a:endParaRPr lang="en-GB" dirty="0"/>
          </a:p>
        </p:txBody>
      </p:sp>
      <p:sp>
        <p:nvSpPr>
          <p:cNvPr id="9" name="Text Placeholder 4"/>
          <p:cNvSpPr txBox="1">
            <a:spLocks/>
          </p:cNvSpPr>
          <p:nvPr/>
        </p:nvSpPr>
        <p:spPr>
          <a:xfrm>
            <a:off x="4997368" y="1820113"/>
            <a:ext cx="4318807"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smtClean="0"/>
              <a:t>Harder factors</a:t>
            </a:r>
            <a:endParaRPr lang="en-GB" b="1" dirty="0"/>
          </a:p>
        </p:txBody>
      </p:sp>
      <p:sp>
        <p:nvSpPr>
          <p:cNvPr id="10" name="Content Placeholder 5"/>
          <p:cNvSpPr>
            <a:spLocks noGrp="1"/>
          </p:cNvSpPr>
          <p:nvPr>
            <p:ph sz="quarter" idx="4294967295"/>
          </p:nvPr>
        </p:nvSpPr>
        <p:spPr>
          <a:xfrm>
            <a:off x="4997368" y="2459875"/>
            <a:ext cx="4318808" cy="3951288"/>
          </a:xfrm>
          <a:prstGeom prst="rect">
            <a:avLst/>
          </a:prstGeom>
        </p:spPr>
        <p:txBody>
          <a:bodyPr>
            <a:normAutofit lnSpcReduction="10000"/>
          </a:bodyPr>
          <a:lstStyle/>
          <a:p>
            <a:r>
              <a:rPr lang="en-GB" sz="2800" dirty="0" smtClean="0">
                <a:solidFill>
                  <a:schemeClr val="tx1"/>
                </a:solidFill>
              </a:rPr>
              <a:t>operational efficiency</a:t>
            </a:r>
          </a:p>
          <a:p>
            <a:r>
              <a:rPr lang="en-GB" sz="2800" dirty="0" smtClean="0">
                <a:solidFill>
                  <a:schemeClr val="tx1"/>
                </a:solidFill>
              </a:rPr>
              <a:t>cost</a:t>
            </a:r>
          </a:p>
          <a:p>
            <a:r>
              <a:rPr lang="en-GB" sz="2800" dirty="0" smtClean="0">
                <a:solidFill>
                  <a:schemeClr val="tx1"/>
                </a:solidFill>
              </a:rPr>
              <a:t>safety</a:t>
            </a:r>
          </a:p>
          <a:p>
            <a:r>
              <a:rPr lang="en-GB" sz="2800" dirty="0" err="1" smtClean="0">
                <a:solidFill>
                  <a:schemeClr val="tx1"/>
                </a:solidFill>
              </a:rPr>
              <a:t>cleanability</a:t>
            </a:r>
            <a:r>
              <a:rPr lang="en-GB" sz="2800" dirty="0" smtClean="0">
                <a:solidFill>
                  <a:schemeClr val="tx1"/>
                </a:solidFill>
              </a:rPr>
              <a:t> and maintenance</a:t>
            </a:r>
          </a:p>
          <a:p>
            <a:r>
              <a:rPr lang="en-GB" sz="2800" dirty="0" smtClean="0">
                <a:solidFill>
                  <a:schemeClr val="tx1"/>
                </a:solidFill>
              </a:rPr>
              <a:t>ergonomics</a:t>
            </a:r>
          </a:p>
          <a:p>
            <a:r>
              <a:rPr lang="en-GB" sz="2800" dirty="0" smtClean="0">
                <a:solidFill>
                  <a:schemeClr val="tx1"/>
                </a:solidFill>
              </a:rPr>
              <a:t>noise</a:t>
            </a:r>
          </a:p>
          <a:p>
            <a:r>
              <a:rPr lang="en-GB" sz="2800" dirty="0" smtClean="0">
                <a:solidFill>
                  <a:schemeClr val="tx1"/>
                </a:solidFill>
              </a:rPr>
              <a:t>space allocation</a:t>
            </a:r>
            <a:endParaRPr lang="en-GB" sz="2800" dirty="0"/>
          </a:p>
        </p:txBody>
      </p:sp>
    </p:spTree>
    <p:extLst>
      <p:ext uri="{BB962C8B-B14F-4D97-AF65-F5344CB8AC3E}">
        <p14:creationId xmlns:p14="http://schemas.microsoft.com/office/powerpoint/2010/main" val="356054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03160" y="754343"/>
            <a:ext cx="6537632"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Hotel Bedrooms (2)</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6" name="Text Placeholder 3"/>
          <p:cNvSpPr txBox="1">
            <a:spLocks/>
          </p:cNvSpPr>
          <p:nvPr/>
        </p:nvSpPr>
        <p:spPr>
          <a:xfrm>
            <a:off x="209550" y="1535113"/>
            <a:ext cx="428783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400" b="1" dirty="0"/>
          </a:p>
        </p:txBody>
      </p:sp>
      <p:sp>
        <p:nvSpPr>
          <p:cNvPr id="9" name="Text Placeholder 4"/>
          <p:cNvSpPr txBox="1">
            <a:spLocks/>
          </p:cNvSpPr>
          <p:nvPr/>
        </p:nvSpPr>
        <p:spPr>
          <a:xfrm>
            <a:off x="4367993" y="1535113"/>
            <a:ext cx="4318807"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400" b="1" dirty="0"/>
          </a:p>
        </p:txBody>
      </p:sp>
      <p:sp>
        <p:nvSpPr>
          <p:cNvPr id="18" name="Text Placeholder 1"/>
          <p:cNvSpPr txBox="1">
            <a:spLocks/>
          </p:cNvSpPr>
          <p:nvPr/>
        </p:nvSpPr>
        <p:spPr>
          <a:xfrm>
            <a:off x="445325" y="1689488"/>
            <a:ext cx="404018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smtClean="0"/>
              <a:t>How</a:t>
            </a:r>
            <a:endParaRPr lang="en-GB" sz="2400" b="1" dirty="0"/>
          </a:p>
        </p:txBody>
      </p:sp>
      <p:sp>
        <p:nvSpPr>
          <p:cNvPr id="19" name="Rectangle 3"/>
          <p:cNvSpPr>
            <a:spLocks noGrp="1" noChangeArrowheads="1"/>
          </p:cNvSpPr>
          <p:nvPr>
            <p:ph sz="half" idx="4294967295"/>
          </p:nvPr>
        </p:nvSpPr>
        <p:spPr>
          <a:xfrm>
            <a:off x="445325" y="2329250"/>
            <a:ext cx="4040188" cy="3951288"/>
          </a:xfrm>
          <a:prstGeom prst="rect">
            <a:avLst/>
          </a:prstGeom>
        </p:spPr>
        <p:txBody>
          <a:bodyPr>
            <a:normAutofit lnSpcReduction="10000"/>
          </a:bodyPr>
          <a:lstStyle/>
          <a:p>
            <a:r>
              <a:rPr lang="en-US" sz="2400" dirty="0" smtClean="0"/>
              <a:t>Size</a:t>
            </a:r>
          </a:p>
          <a:p>
            <a:r>
              <a:rPr lang="en-US" sz="2400" dirty="0" smtClean="0"/>
              <a:t>Materials</a:t>
            </a:r>
          </a:p>
          <a:p>
            <a:r>
              <a:rPr lang="en-US" sz="2400" dirty="0" smtClean="0"/>
              <a:t>Finishes</a:t>
            </a:r>
          </a:p>
          <a:p>
            <a:r>
              <a:rPr lang="en-US" sz="2400" dirty="0" smtClean="0"/>
              <a:t>Hygiene</a:t>
            </a:r>
          </a:p>
          <a:p>
            <a:r>
              <a:rPr lang="en-US" sz="2400" dirty="0" smtClean="0"/>
              <a:t>Carpets/floor coverings</a:t>
            </a:r>
          </a:p>
          <a:p>
            <a:r>
              <a:rPr lang="en-US" sz="2400" dirty="0" smtClean="0"/>
              <a:t>Fabrics</a:t>
            </a:r>
          </a:p>
          <a:p>
            <a:r>
              <a:rPr lang="en-US" sz="2400" dirty="0" smtClean="0"/>
              <a:t>Soft furnishings</a:t>
            </a:r>
          </a:p>
          <a:p>
            <a:r>
              <a:rPr lang="en-US" sz="2400" dirty="0" smtClean="0"/>
              <a:t>En-Suite </a:t>
            </a:r>
          </a:p>
          <a:p>
            <a:r>
              <a:rPr lang="en-US" sz="2400" dirty="0" smtClean="0"/>
              <a:t>Sanitary facilities</a:t>
            </a:r>
          </a:p>
          <a:p>
            <a:pPr>
              <a:lnSpc>
                <a:spcPct val="90000"/>
              </a:lnSpc>
            </a:pPr>
            <a:endParaRPr lang="en-GB" sz="2400" dirty="0" smtClean="0"/>
          </a:p>
        </p:txBody>
      </p:sp>
      <p:sp>
        <p:nvSpPr>
          <p:cNvPr id="20" name="Text Placeholder 2"/>
          <p:cNvSpPr txBox="1">
            <a:spLocks/>
          </p:cNvSpPr>
          <p:nvPr/>
        </p:nvSpPr>
        <p:spPr>
          <a:xfrm>
            <a:off x="4633150" y="1689488"/>
            <a:ext cx="4041775"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smtClean="0"/>
              <a:t>What</a:t>
            </a:r>
          </a:p>
        </p:txBody>
      </p:sp>
      <p:sp>
        <p:nvSpPr>
          <p:cNvPr id="21" name="Content Placeholder 3"/>
          <p:cNvSpPr>
            <a:spLocks noGrp="1"/>
          </p:cNvSpPr>
          <p:nvPr>
            <p:ph sz="quarter" idx="4294967295"/>
          </p:nvPr>
        </p:nvSpPr>
        <p:spPr>
          <a:xfrm>
            <a:off x="4633150" y="2329250"/>
            <a:ext cx="4041775" cy="3951288"/>
          </a:xfrm>
          <a:prstGeom prst="rect">
            <a:avLst/>
          </a:prstGeom>
        </p:spPr>
        <p:txBody>
          <a:bodyPr/>
          <a:lstStyle/>
          <a:p>
            <a:pPr>
              <a:lnSpc>
                <a:spcPct val="90000"/>
              </a:lnSpc>
            </a:pPr>
            <a:r>
              <a:rPr lang="en-GB" sz="2400" dirty="0" smtClean="0"/>
              <a:t>Furniture</a:t>
            </a:r>
          </a:p>
          <a:p>
            <a:pPr>
              <a:lnSpc>
                <a:spcPct val="90000"/>
              </a:lnSpc>
            </a:pPr>
            <a:r>
              <a:rPr lang="en-GB" sz="2400" dirty="0" smtClean="0"/>
              <a:t>Mini bar</a:t>
            </a:r>
          </a:p>
          <a:p>
            <a:pPr>
              <a:lnSpc>
                <a:spcPct val="90000"/>
              </a:lnSpc>
            </a:pPr>
            <a:r>
              <a:rPr lang="en-GB" sz="2400" dirty="0" smtClean="0"/>
              <a:t>Room service</a:t>
            </a:r>
          </a:p>
          <a:p>
            <a:pPr>
              <a:lnSpc>
                <a:spcPct val="90000"/>
              </a:lnSpc>
            </a:pPr>
            <a:r>
              <a:rPr lang="en-GB" sz="2400" dirty="0" smtClean="0"/>
              <a:t>Coffee/tea making (other)</a:t>
            </a:r>
          </a:p>
          <a:p>
            <a:pPr>
              <a:lnSpc>
                <a:spcPct val="90000"/>
              </a:lnSpc>
            </a:pPr>
            <a:r>
              <a:rPr lang="en-GB" sz="2400" dirty="0" smtClean="0"/>
              <a:t>Electronics (TV, plasma screen, CD player, games console, Internet access)</a:t>
            </a:r>
          </a:p>
          <a:p>
            <a:pPr>
              <a:lnSpc>
                <a:spcPct val="90000"/>
              </a:lnSpc>
            </a:pPr>
            <a:r>
              <a:rPr lang="en-GB" sz="2400" dirty="0" smtClean="0"/>
              <a:t>Bath/shower/bidet</a:t>
            </a:r>
          </a:p>
          <a:p>
            <a:pPr>
              <a:lnSpc>
                <a:spcPct val="90000"/>
              </a:lnSpc>
            </a:pPr>
            <a:r>
              <a:rPr lang="en-GB" sz="2400" dirty="0" smtClean="0"/>
              <a:t>Toiletries, towels, bathmats, (other)</a:t>
            </a:r>
          </a:p>
          <a:p>
            <a:endParaRPr lang="en-GB" sz="2400" dirty="0"/>
          </a:p>
        </p:txBody>
      </p:sp>
    </p:spTree>
    <p:extLst>
      <p:ext uri="{BB962C8B-B14F-4D97-AF65-F5344CB8AC3E}">
        <p14:creationId xmlns:p14="http://schemas.microsoft.com/office/powerpoint/2010/main" val="2375034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15045" y="1829614"/>
            <a:ext cx="6720890"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800" dirty="0">
                <a:latin typeface="Arial" pitchFamily="34" charset="0"/>
                <a:cs typeface="Arial" pitchFamily="34" charset="0"/>
              </a:rPr>
              <a:t>Tariffs</a:t>
            </a:r>
          </a:p>
          <a:p>
            <a:pPr lvl="1"/>
            <a:r>
              <a:rPr kumimoji="1" lang="en-GB" altLang="ja-JP" sz="2400" dirty="0">
                <a:latin typeface="Arial" pitchFamily="34" charset="0"/>
                <a:cs typeface="Arial" pitchFamily="34" charset="0"/>
              </a:rPr>
              <a:t>Rack rate</a:t>
            </a:r>
          </a:p>
          <a:p>
            <a:pPr lvl="1"/>
            <a:r>
              <a:rPr kumimoji="1" lang="en-GB" altLang="ja-JP" sz="2400" dirty="0">
                <a:latin typeface="Arial" pitchFamily="34" charset="0"/>
                <a:cs typeface="Arial" pitchFamily="34" charset="0"/>
              </a:rPr>
              <a:t>Discounts</a:t>
            </a:r>
          </a:p>
          <a:p>
            <a:r>
              <a:rPr kumimoji="1" lang="en-GB" altLang="ja-JP" sz="2800" dirty="0">
                <a:latin typeface="Arial" pitchFamily="34" charset="0"/>
                <a:cs typeface="Arial" pitchFamily="34" charset="0"/>
              </a:rPr>
              <a:t>Yield Management</a:t>
            </a:r>
          </a:p>
          <a:p>
            <a:pPr marL="0" indent="0">
              <a:buNone/>
            </a:pPr>
            <a:r>
              <a:rPr kumimoji="1" lang="en-GB" altLang="ja-JP" sz="2800" dirty="0" smtClean="0">
                <a:latin typeface="Arial" pitchFamily="34" charset="0"/>
                <a:cs typeface="Arial" pitchFamily="34" charset="0"/>
              </a:rPr>
              <a:t>	the</a:t>
            </a:r>
            <a:r>
              <a:rPr kumimoji="1" lang="en-GB" altLang="ja-JP" sz="2800" dirty="0">
                <a:latin typeface="Arial" pitchFamily="34" charset="0"/>
                <a:cs typeface="Arial" pitchFamily="34" charset="0"/>
              </a:rPr>
              <a:t> process of frequently adjusting the price of </a:t>
            </a:r>
            <a:r>
              <a:rPr kumimoji="1" lang="en-GB" altLang="ja-JP" sz="2800" dirty="0" smtClean="0">
                <a:latin typeface="Arial" pitchFamily="34" charset="0"/>
                <a:cs typeface="Arial" pitchFamily="34" charset="0"/>
              </a:rPr>
              <a:t>	a</a:t>
            </a:r>
            <a:r>
              <a:rPr kumimoji="1" lang="en-GB" altLang="ja-JP" sz="2800" dirty="0">
                <a:latin typeface="Arial" pitchFamily="34" charset="0"/>
                <a:cs typeface="Arial" pitchFamily="34" charset="0"/>
              </a:rPr>
              <a:t> product </a:t>
            </a:r>
            <a:r>
              <a:rPr kumimoji="1" lang="en-GB" altLang="ja-JP" sz="2800" dirty="0" smtClean="0">
                <a:latin typeface="Arial" pitchFamily="34" charset="0"/>
                <a:cs typeface="Arial" pitchFamily="34" charset="0"/>
              </a:rPr>
              <a:t>in 	response</a:t>
            </a:r>
            <a:r>
              <a:rPr kumimoji="1" lang="en-GB" altLang="ja-JP" sz="2800" dirty="0">
                <a:latin typeface="Arial" pitchFamily="34" charset="0"/>
                <a:cs typeface="Arial" pitchFamily="34" charset="0"/>
              </a:rPr>
              <a:t> to various market factors, such </a:t>
            </a:r>
            <a:r>
              <a:rPr kumimoji="1" lang="en-GB" altLang="ja-JP" sz="2800" dirty="0" smtClean="0">
                <a:latin typeface="Arial" pitchFamily="34" charset="0"/>
                <a:cs typeface="Arial" pitchFamily="34" charset="0"/>
              </a:rPr>
              <a:t>	as</a:t>
            </a:r>
            <a:r>
              <a:rPr kumimoji="1" lang="en-GB" altLang="ja-JP" sz="2800" dirty="0">
                <a:latin typeface="Arial" pitchFamily="34" charset="0"/>
                <a:cs typeface="Arial" pitchFamily="34" charset="0"/>
              </a:rPr>
              <a:t> demand or competition</a:t>
            </a:r>
          </a:p>
          <a:p>
            <a:r>
              <a:rPr kumimoji="1" lang="en-GB" altLang="ja-JP" sz="2800" dirty="0">
                <a:latin typeface="Arial" pitchFamily="34" charset="0"/>
                <a:cs typeface="Arial" pitchFamily="34" charset="0"/>
              </a:rPr>
              <a:t>Staffing and equipment</a:t>
            </a:r>
          </a:p>
        </p:txBody>
      </p:sp>
      <p:sp>
        <p:nvSpPr>
          <p:cNvPr id="12" name="Title 1"/>
          <p:cNvSpPr txBox="1">
            <a:spLocks/>
          </p:cNvSpPr>
          <p:nvPr/>
        </p:nvSpPr>
        <p:spPr>
          <a:xfrm>
            <a:off x="1615045" y="730593"/>
            <a:ext cx="6169497"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Price and Expectation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336449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098969"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15038" y="1841489"/>
            <a:ext cx="7196453" cy="36567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400" dirty="0">
                <a:latin typeface="Arial" pitchFamily="34" charset="0"/>
                <a:cs typeface="Arial" pitchFamily="34" charset="0"/>
              </a:rPr>
              <a:t>Theme</a:t>
            </a:r>
          </a:p>
          <a:p>
            <a:r>
              <a:rPr kumimoji="1" lang="en-GB" altLang="ja-JP" sz="2400" dirty="0">
                <a:latin typeface="Arial" pitchFamily="34" charset="0"/>
                <a:cs typeface="Arial" pitchFamily="34" charset="0"/>
              </a:rPr>
              <a:t>Location</a:t>
            </a:r>
          </a:p>
          <a:p>
            <a:r>
              <a:rPr kumimoji="1" lang="en-GB" altLang="ja-JP" sz="2400" dirty="0">
                <a:latin typeface="Arial" pitchFamily="34" charset="0"/>
                <a:cs typeface="Arial" pitchFamily="34" charset="0"/>
              </a:rPr>
              <a:t>History</a:t>
            </a:r>
          </a:p>
          <a:p>
            <a:r>
              <a:rPr kumimoji="1" lang="en-GB" altLang="ja-JP" sz="2400" dirty="0">
                <a:latin typeface="Arial" pitchFamily="34" charset="0"/>
                <a:cs typeface="Arial" pitchFamily="34" charset="0"/>
              </a:rPr>
              <a:t>Authenticity</a:t>
            </a:r>
          </a:p>
          <a:p>
            <a:r>
              <a:rPr kumimoji="1" lang="en-GB" altLang="ja-JP" sz="2400" dirty="0">
                <a:latin typeface="Arial" pitchFamily="34" charset="0"/>
                <a:cs typeface="Arial" pitchFamily="34" charset="0"/>
              </a:rPr>
              <a:t>Quality standards</a:t>
            </a:r>
          </a:p>
          <a:p>
            <a:r>
              <a:rPr kumimoji="1" lang="en-GB" altLang="ja-JP" sz="2400" dirty="0">
                <a:latin typeface="Arial" pitchFamily="34" charset="0"/>
                <a:cs typeface="Arial" pitchFamily="34" charset="0"/>
              </a:rPr>
              <a:t>Service quality</a:t>
            </a:r>
          </a:p>
          <a:p>
            <a:r>
              <a:rPr kumimoji="1" lang="en-GB" altLang="ja-JP" sz="2400" dirty="0">
                <a:latin typeface="Arial" pitchFamily="34" charset="0"/>
                <a:cs typeface="Arial" pitchFamily="34" charset="0"/>
              </a:rPr>
              <a:t>Atmosphere</a:t>
            </a:r>
          </a:p>
          <a:p>
            <a:r>
              <a:rPr kumimoji="1" lang="en-GB" altLang="ja-JP" sz="2400" dirty="0">
                <a:latin typeface="Arial" pitchFamily="34" charset="0"/>
                <a:cs typeface="Arial" pitchFamily="34" charset="0"/>
              </a:rPr>
              <a:t>Sense and relaxation</a:t>
            </a:r>
          </a:p>
          <a:p>
            <a:pPr marL="0" indent="0">
              <a:buNone/>
            </a:pPr>
            <a:r>
              <a:rPr kumimoji="1" lang="en-GB" altLang="ja-JP" sz="2400" dirty="0" smtClean="0">
                <a:latin typeface="Arial" pitchFamily="34" charset="0"/>
                <a:cs typeface="Arial" pitchFamily="34" charset="0"/>
              </a:rPr>
              <a:t>Remember </a:t>
            </a:r>
            <a:r>
              <a:rPr kumimoji="1" lang="en-GB" altLang="ja-JP" sz="2400" dirty="0">
                <a:latin typeface="Arial" pitchFamily="34" charset="0"/>
                <a:cs typeface="Arial" pitchFamily="34" charset="0"/>
              </a:rPr>
              <a:t>Design from Operations Management!</a:t>
            </a:r>
          </a:p>
        </p:txBody>
      </p:sp>
      <p:sp>
        <p:nvSpPr>
          <p:cNvPr id="12" name="Title 1"/>
          <p:cNvSpPr txBox="1">
            <a:spLocks/>
          </p:cNvSpPr>
          <p:nvPr/>
        </p:nvSpPr>
        <p:spPr>
          <a:xfrm>
            <a:off x="1626916" y="730593"/>
            <a:ext cx="6312001"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Applied 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1757087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15044" y="730593"/>
            <a:ext cx="6205123"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Hotel 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6" name="Text Placeholder 3"/>
          <p:cNvSpPr txBox="1">
            <a:spLocks/>
          </p:cNvSpPr>
          <p:nvPr/>
        </p:nvSpPr>
        <p:spPr>
          <a:xfrm>
            <a:off x="1531919" y="1689488"/>
            <a:ext cx="2882344"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t>Consider</a:t>
            </a:r>
            <a:endParaRPr lang="en-GB" dirty="0"/>
          </a:p>
        </p:txBody>
      </p:sp>
      <p:sp>
        <p:nvSpPr>
          <p:cNvPr id="7" name="Content Placeholder 2"/>
          <p:cNvSpPr>
            <a:spLocks noGrp="1"/>
          </p:cNvSpPr>
          <p:nvPr>
            <p:ph sz="half" idx="4294967295"/>
          </p:nvPr>
        </p:nvSpPr>
        <p:spPr>
          <a:xfrm>
            <a:off x="1615044" y="2448000"/>
            <a:ext cx="3738006" cy="3951288"/>
          </a:xfrm>
          <a:prstGeom prst="rect">
            <a:avLst/>
          </a:prstGeom>
        </p:spPr>
        <p:txBody>
          <a:bodyPr>
            <a:normAutofit fontScale="62500" lnSpcReduction="20000"/>
          </a:bodyPr>
          <a:lstStyle/>
          <a:p>
            <a:r>
              <a:rPr lang="en-GB" dirty="0" smtClean="0"/>
              <a:t>Corridors</a:t>
            </a:r>
          </a:p>
          <a:p>
            <a:r>
              <a:rPr lang="en-GB" dirty="0" smtClean="0"/>
              <a:t>Reception</a:t>
            </a:r>
          </a:p>
          <a:p>
            <a:r>
              <a:rPr lang="en-GB" dirty="0" smtClean="0"/>
              <a:t>Signage</a:t>
            </a:r>
          </a:p>
          <a:p>
            <a:r>
              <a:rPr lang="en-GB" dirty="0" smtClean="0"/>
              <a:t>Health and safety</a:t>
            </a:r>
          </a:p>
          <a:p>
            <a:r>
              <a:rPr lang="en-GB" dirty="0" smtClean="0"/>
              <a:t>Pets</a:t>
            </a:r>
          </a:p>
          <a:p>
            <a:r>
              <a:rPr lang="en-GB" dirty="0" smtClean="0"/>
              <a:t>Kitchen design</a:t>
            </a:r>
          </a:p>
          <a:p>
            <a:r>
              <a:rPr lang="en-GB" dirty="0" smtClean="0"/>
              <a:t>Ventilation</a:t>
            </a:r>
          </a:p>
          <a:p>
            <a:r>
              <a:rPr lang="en-GB" dirty="0" smtClean="0"/>
              <a:t>Air conditioning</a:t>
            </a:r>
          </a:p>
          <a:p>
            <a:r>
              <a:rPr lang="en-GB" dirty="0" smtClean="0"/>
              <a:t>Changing rooms</a:t>
            </a:r>
          </a:p>
          <a:p>
            <a:r>
              <a:rPr lang="en-GB" dirty="0" smtClean="0"/>
              <a:t>Leisure facilities</a:t>
            </a:r>
          </a:p>
          <a:p>
            <a:r>
              <a:rPr lang="en-GB" dirty="0" smtClean="0"/>
              <a:t>Access/egress/circulation</a:t>
            </a:r>
          </a:p>
          <a:p>
            <a:r>
              <a:rPr lang="en-GB" dirty="0" smtClean="0"/>
              <a:t>Sustainability</a:t>
            </a:r>
          </a:p>
          <a:p>
            <a:endParaRPr lang="en-GB" dirty="0"/>
          </a:p>
        </p:txBody>
      </p:sp>
    </p:spTree>
    <p:extLst>
      <p:ext uri="{BB962C8B-B14F-4D97-AF65-F5344CB8AC3E}">
        <p14:creationId xmlns:p14="http://schemas.microsoft.com/office/powerpoint/2010/main" val="3029539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15041" y="742468"/>
            <a:ext cx="6335751"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Bedroom 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6" name="Text Placeholder 3"/>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a:p>
        </p:txBody>
      </p:sp>
      <p:sp>
        <p:nvSpPr>
          <p:cNvPr id="9" name="Text Placeholder 3"/>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t>    Design</a:t>
            </a:r>
            <a:endParaRPr lang="en-GB" dirty="0"/>
          </a:p>
        </p:txBody>
      </p:sp>
      <p:sp>
        <p:nvSpPr>
          <p:cNvPr id="10" name="Content Placeholder 2"/>
          <p:cNvSpPr>
            <a:spLocks noGrp="1"/>
          </p:cNvSpPr>
          <p:nvPr>
            <p:ph sz="half" idx="4294967295"/>
          </p:nvPr>
        </p:nvSpPr>
        <p:spPr>
          <a:xfrm>
            <a:off x="457200" y="2174875"/>
            <a:ext cx="4040188" cy="3951288"/>
          </a:xfrm>
          <a:prstGeom prst="rect">
            <a:avLst/>
          </a:prstGeom>
        </p:spPr>
        <p:txBody>
          <a:bodyPr>
            <a:normAutofit fontScale="55000" lnSpcReduction="20000"/>
          </a:bodyPr>
          <a:lstStyle/>
          <a:p>
            <a:r>
              <a:rPr lang="en-GB" dirty="0" smtClean="0"/>
              <a:t>Beds</a:t>
            </a:r>
          </a:p>
          <a:p>
            <a:r>
              <a:rPr lang="en-GB" dirty="0" smtClean="0"/>
              <a:t>Television</a:t>
            </a:r>
          </a:p>
          <a:p>
            <a:r>
              <a:rPr lang="en-GB" dirty="0" smtClean="0"/>
              <a:t>Tea/coffee tray</a:t>
            </a:r>
          </a:p>
          <a:p>
            <a:r>
              <a:rPr lang="en-GB" dirty="0" smtClean="0"/>
              <a:t>Table</a:t>
            </a:r>
          </a:p>
          <a:p>
            <a:r>
              <a:rPr lang="en-GB" dirty="0" smtClean="0"/>
              <a:t>Chairs</a:t>
            </a:r>
          </a:p>
          <a:p>
            <a:r>
              <a:rPr lang="en-GB" dirty="0" smtClean="0"/>
              <a:t>Internet access?</a:t>
            </a:r>
          </a:p>
          <a:p>
            <a:r>
              <a:rPr lang="en-GB" dirty="0" smtClean="0"/>
              <a:t>Mirror</a:t>
            </a:r>
          </a:p>
          <a:p>
            <a:r>
              <a:rPr lang="en-GB" dirty="0" smtClean="0"/>
              <a:t>Pictures</a:t>
            </a:r>
          </a:p>
          <a:p>
            <a:r>
              <a:rPr lang="en-GB" dirty="0" smtClean="0"/>
              <a:t>Colours</a:t>
            </a:r>
          </a:p>
          <a:p>
            <a:r>
              <a:rPr lang="en-GB" dirty="0" smtClean="0"/>
              <a:t>Linen</a:t>
            </a:r>
          </a:p>
          <a:p>
            <a:r>
              <a:rPr lang="en-GB" dirty="0" smtClean="0"/>
              <a:t>Flexibility</a:t>
            </a:r>
          </a:p>
          <a:p>
            <a:r>
              <a:rPr lang="en-GB" dirty="0" smtClean="0"/>
              <a:t>Specification</a:t>
            </a:r>
          </a:p>
          <a:p>
            <a:r>
              <a:rPr lang="en-GB" dirty="0" smtClean="0"/>
              <a:t>Trouser press</a:t>
            </a:r>
          </a:p>
          <a:p>
            <a:r>
              <a:rPr lang="en-GB" dirty="0" smtClean="0"/>
              <a:t>Wardrobe?</a:t>
            </a:r>
          </a:p>
          <a:p>
            <a:endParaRPr lang="en-GB" dirty="0"/>
          </a:p>
        </p:txBody>
      </p:sp>
      <p:sp>
        <p:nvSpPr>
          <p:cNvPr id="14" name="Text Placeholder 4"/>
          <p:cNvSpPr txBox="1">
            <a:spLocks/>
          </p:cNvSpPr>
          <p:nvPr/>
        </p:nvSpPr>
        <p:spPr>
          <a:xfrm>
            <a:off x="4497389" y="1535113"/>
            <a:ext cx="4189412"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t>     Specification</a:t>
            </a:r>
            <a:endParaRPr lang="en-GB" dirty="0"/>
          </a:p>
        </p:txBody>
      </p:sp>
      <p:sp>
        <p:nvSpPr>
          <p:cNvPr id="15" name="Content Placeholder 5"/>
          <p:cNvSpPr>
            <a:spLocks noGrp="1"/>
          </p:cNvSpPr>
          <p:nvPr>
            <p:ph sz="quarter" idx="4294967295"/>
          </p:nvPr>
        </p:nvSpPr>
        <p:spPr>
          <a:xfrm>
            <a:off x="4645025" y="2174875"/>
            <a:ext cx="4041775" cy="2406253"/>
          </a:xfrm>
          <a:prstGeom prst="rect">
            <a:avLst/>
          </a:prstGeom>
        </p:spPr>
        <p:txBody>
          <a:bodyPr>
            <a:normAutofit fontScale="55000" lnSpcReduction="20000"/>
          </a:bodyPr>
          <a:lstStyle/>
          <a:p>
            <a:r>
              <a:rPr lang="en-GB" dirty="0" smtClean="0"/>
              <a:t>Easy to clean</a:t>
            </a:r>
          </a:p>
          <a:p>
            <a:r>
              <a:rPr lang="en-GB" dirty="0" smtClean="0"/>
              <a:t>Quick to clean</a:t>
            </a:r>
          </a:p>
          <a:p>
            <a:r>
              <a:rPr lang="en-GB" dirty="0" smtClean="0"/>
              <a:t>Low maintenance costs</a:t>
            </a:r>
          </a:p>
          <a:p>
            <a:r>
              <a:rPr lang="en-GB" dirty="0" smtClean="0"/>
              <a:t>Good quality</a:t>
            </a:r>
          </a:p>
          <a:p>
            <a:r>
              <a:rPr lang="en-GB" dirty="0" smtClean="0"/>
              <a:t>Star rated</a:t>
            </a:r>
          </a:p>
          <a:p>
            <a:r>
              <a:rPr lang="en-GB" dirty="0" smtClean="0"/>
              <a:t>Customer feedback</a:t>
            </a:r>
          </a:p>
          <a:p>
            <a:r>
              <a:rPr lang="en-GB" dirty="0" smtClean="0"/>
              <a:t>Well maintained</a:t>
            </a:r>
          </a:p>
          <a:p>
            <a:r>
              <a:rPr lang="en-GB" dirty="0" smtClean="0"/>
              <a:t>Easy to replace/maintain</a:t>
            </a:r>
            <a:endParaRPr lang="en-GB" dirty="0"/>
          </a:p>
        </p:txBody>
      </p:sp>
      <p:sp>
        <p:nvSpPr>
          <p:cNvPr id="16" name="Rectangle 15"/>
          <p:cNvSpPr/>
          <p:nvPr/>
        </p:nvSpPr>
        <p:spPr>
          <a:xfrm>
            <a:off x="4168774" y="4511402"/>
            <a:ext cx="3274839" cy="1692771"/>
          </a:xfrm>
          <a:prstGeom prst="rect">
            <a:avLst/>
          </a:prstGeom>
        </p:spPr>
        <p:txBody>
          <a:bodyPr wrap="square">
            <a:spAutoFit/>
          </a:bodyPr>
          <a:lstStyle/>
          <a:p>
            <a:r>
              <a:rPr lang="en-GB" sz="3200" dirty="0" smtClean="0">
                <a:latin typeface="+mj-lt"/>
              </a:rPr>
              <a:t>        Bathroom</a:t>
            </a:r>
          </a:p>
          <a:p>
            <a:pPr marL="742950" lvl="1" indent="-285750">
              <a:buFont typeface="Arial" pitchFamily="34" charset="0"/>
              <a:buChar char="•"/>
            </a:pPr>
            <a:r>
              <a:rPr lang="en-GB" dirty="0" smtClean="0">
                <a:latin typeface="+mj-lt"/>
              </a:rPr>
              <a:t>Clean </a:t>
            </a:r>
            <a:r>
              <a:rPr lang="en-GB" dirty="0">
                <a:latin typeface="+mj-lt"/>
              </a:rPr>
              <a:t>colours</a:t>
            </a:r>
          </a:p>
          <a:p>
            <a:pPr marL="742950" lvl="1" indent="-285750">
              <a:buFont typeface="Arial" pitchFamily="34" charset="0"/>
              <a:buChar char="•"/>
            </a:pPr>
            <a:r>
              <a:rPr lang="en-GB" dirty="0">
                <a:latin typeface="+mj-lt"/>
              </a:rPr>
              <a:t>Visible cleanliness</a:t>
            </a:r>
          </a:p>
          <a:p>
            <a:pPr marL="742950" lvl="1" indent="-285750">
              <a:buFont typeface="Arial" pitchFamily="34" charset="0"/>
              <a:buChar char="•"/>
            </a:pPr>
            <a:r>
              <a:rPr lang="en-GB" dirty="0">
                <a:latin typeface="+mj-lt"/>
              </a:rPr>
              <a:t>Shower </a:t>
            </a:r>
            <a:r>
              <a:rPr lang="en-GB" dirty="0" smtClean="0">
                <a:latin typeface="+mj-lt"/>
              </a:rPr>
              <a:t>and bath</a:t>
            </a:r>
            <a:endParaRPr lang="en-GB" dirty="0">
              <a:latin typeface="+mj-lt"/>
            </a:endParaRPr>
          </a:p>
          <a:p>
            <a:pPr marL="742950" lvl="1" indent="-285750">
              <a:buFont typeface="Arial" pitchFamily="34" charset="0"/>
              <a:buChar char="•"/>
            </a:pPr>
            <a:r>
              <a:rPr lang="en-GB" dirty="0">
                <a:latin typeface="+mj-lt"/>
              </a:rPr>
              <a:t>Powerful </a:t>
            </a:r>
            <a:r>
              <a:rPr lang="en-GB" dirty="0" smtClean="0">
                <a:latin typeface="+mj-lt"/>
              </a:rPr>
              <a:t>shower</a:t>
            </a:r>
            <a:endParaRPr lang="en-GB" dirty="0">
              <a:latin typeface="+mj-lt"/>
            </a:endParaRPr>
          </a:p>
        </p:txBody>
      </p:sp>
    </p:spTree>
    <p:extLst>
      <p:ext uri="{BB962C8B-B14F-4D97-AF65-F5344CB8AC3E}">
        <p14:creationId xmlns:p14="http://schemas.microsoft.com/office/powerpoint/2010/main" val="1593154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3705"/>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620000" y="1800000"/>
            <a:ext cx="6018286" cy="3790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ro-RO" sz="4000" baseline="30000" dirty="0">
              <a:solidFill>
                <a:srgbClr val="240C46"/>
              </a:solidFill>
              <a:latin typeface="Arial"/>
              <a:cs typeface="Arial"/>
            </a:endParaRPr>
          </a:p>
        </p:txBody>
      </p:sp>
      <p:sp>
        <p:nvSpPr>
          <p:cNvPr id="14" name="Title 1"/>
          <p:cNvSpPr txBox="1">
            <a:spLocks/>
          </p:cNvSpPr>
          <p:nvPr/>
        </p:nvSpPr>
        <p:spPr>
          <a:xfrm>
            <a:off x="1631389" y="1030769"/>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a:cs typeface="Arial"/>
              </a:rPr>
              <a:t>Accommodation</a:t>
            </a:r>
          </a:p>
        </p:txBody>
      </p:sp>
      <p:grpSp>
        <p:nvGrpSpPr>
          <p:cNvPr id="15" name="Group 14"/>
          <p:cNvGrpSpPr/>
          <p:nvPr/>
        </p:nvGrpSpPr>
        <p:grpSpPr>
          <a:xfrm>
            <a:off x="540000" y="540000"/>
            <a:ext cx="994528" cy="994528"/>
            <a:chOff x="214767" y="214768"/>
            <a:chExt cx="1348273" cy="1348273"/>
          </a:xfrm>
        </p:grpSpPr>
        <p:sp>
          <p:nvSpPr>
            <p:cNvPr id="16" name="Teardrop 15"/>
            <p:cNvSpPr/>
            <p:nvPr/>
          </p:nvSpPr>
          <p:spPr>
            <a:xfrm rot="5400000">
              <a:off x="214767" y="214768"/>
              <a:ext cx="1348273" cy="1348273"/>
            </a:xfrm>
            <a:prstGeom prst="teardrop">
              <a:avLst/>
            </a:prstGeom>
            <a:solidFill>
              <a:srgbClr val="39A7C9"/>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14768" y="348119"/>
              <a:ext cx="1348272" cy="1126575"/>
            </a:xfrm>
            <a:prstGeom prst="rect">
              <a:avLst/>
            </a:prstGeom>
            <a:noFill/>
          </p:spPr>
          <p:txBody>
            <a:bodyPr wrap="square" rtlCol="0">
              <a:spAutoFit/>
            </a:bodyPr>
            <a:lstStyle/>
            <a:p>
              <a:pPr algn="ctr"/>
              <a:r>
                <a:rPr lang="en-US" sz="4800" b="1" dirty="0" smtClean="0">
                  <a:solidFill>
                    <a:schemeClr val="bg1"/>
                  </a:solidFill>
                  <a:latin typeface="Arial"/>
                  <a:cs typeface="Arial"/>
                </a:rPr>
                <a:t>7</a:t>
              </a:r>
              <a:endParaRPr lang="en-US" sz="4800" b="1" dirty="0">
                <a:solidFill>
                  <a:schemeClr val="bg1"/>
                </a:solidFill>
                <a:latin typeface="Arial"/>
                <a:cs typeface="Arial"/>
              </a:endParaRPr>
            </a:p>
          </p:txBody>
        </p:sp>
      </p:grpSp>
    </p:spTree>
    <p:extLst>
      <p:ext uri="{BB962C8B-B14F-4D97-AF65-F5344CB8AC3E}">
        <p14:creationId xmlns:p14="http://schemas.microsoft.com/office/powerpoint/2010/main" val="3472254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26919" y="552469"/>
            <a:ext cx="6193248" cy="714232"/>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Self-Catering 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pic>
        <p:nvPicPr>
          <p:cNvPr id="17" name="Picture 16" descr="DSCF6474.JPG"/>
          <p:cNvPicPr>
            <a:picLocks noChangeAspect="1"/>
          </p:cNvPicPr>
          <p:nvPr/>
        </p:nvPicPr>
        <p:blipFill>
          <a:blip r:embed="rId3" cstate="print"/>
          <a:stretch>
            <a:fillRect/>
          </a:stretch>
        </p:blipFill>
        <p:spPr>
          <a:xfrm>
            <a:off x="237506" y="3950196"/>
            <a:ext cx="2442976" cy="1974354"/>
          </a:xfrm>
          <a:prstGeom prst="rect">
            <a:avLst/>
          </a:prstGeom>
        </p:spPr>
      </p:pic>
      <p:pic>
        <p:nvPicPr>
          <p:cNvPr id="18" name="Picture 17" descr="DSCF6480.JPG"/>
          <p:cNvPicPr>
            <a:picLocks noChangeAspect="1"/>
          </p:cNvPicPr>
          <p:nvPr/>
        </p:nvPicPr>
        <p:blipFill>
          <a:blip r:embed="rId4" cstate="print"/>
          <a:stretch>
            <a:fillRect/>
          </a:stretch>
        </p:blipFill>
        <p:spPr>
          <a:xfrm>
            <a:off x="237506" y="1438300"/>
            <a:ext cx="2563058" cy="2106234"/>
          </a:xfrm>
          <a:prstGeom prst="rect">
            <a:avLst/>
          </a:prstGeom>
        </p:spPr>
      </p:pic>
      <p:pic>
        <p:nvPicPr>
          <p:cNvPr id="19" name="Picture 18" descr="DSCF6484.JPG"/>
          <p:cNvPicPr>
            <a:picLocks noChangeAspect="1"/>
          </p:cNvPicPr>
          <p:nvPr/>
        </p:nvPicPr>
        <p:blipFill>
          <a:blip r:embed="rId5" cstate="print"/>
          <a:stretch>
            <a:fillRect/>
          </a:stretch>
        </p:blipFill>
        <p:spPr>
          <a:xfrm>
            <a:off x="5681390" y="1438300"/>
            <a:ext cx="2904323" cy="2178242"/>
          </a:xfrm>
          <a:prstGeom prst="rect">
            <a:avLst/>
          </a:prstGeom>
        </p:spPr>
      </p:pic>
      <p:pic>
        <p:nvPicPr>
          <p:cNvPr id="20" name="Picture 19" descr="DSCF6485.JPG"/>
          <p:cNvPicPr>
            <a:picLocks noChangeAspect="1"/>
          </p:cNvPicPr>
          <p:nvPr/>
        </p:nvPicPr>
        <p:blipFill>
          <a:blip r:embed="rId6" cstate="print"/>
          <a:stretch>
            <a:fillRect/>
          </a:stretch>
        </p:blipFill>
        <p:spPr>
          <a:xfrm>
            <a:off x="5491337" y="3854946"/>
            <a:ext cx="2833514" cy="2125136"/>
          </a:xfrm>
          <a:prstGeom prst="rect">
            <a:avLst/>
          </a:prstGeom>
        </p:spPr>
      </p:pic>
      <p:pic>
        <p:nvPicPr>
          <p:cNvPr id="21" name="Picture 20" descr="untitled.png"/>
          <p:cNvPicPr>
            <a:picLocks noChangeAspect="1"/>
          </p:cNvPicPr>
          <p:nvPr/>
        </p:nvPicPr>
        <p:blipFill>
          <a:blip r:embed="rId7" cstate="print"/>
          <a:stretch>
            <a:fillRect/>
          </a:stretch>
        </p:blipFill>
        <p:spPr>
          <a:xfrm>
            <a:off x="3032205" y="4166220"/>
            <a:ext cx="2171318" cy="1512168"/>
          </a:xfrm>
          <a:prstGeom prst="rect">
            <a:avLst/>
          </a:prstGeom>
        </p:spPr>
      </p:pic>
      <p:pic>
        <p:nvPicPr>
          <p:cNvPr id="22" name="Picture 21" descr="DSCF7021.JPG"/>
          <p:cNvPicPr>
            <a:picLocks noChangeAspect="1"/>
          </p:cNvPicPr>
          <p:nvPr/>
        </p:nvPicPr>
        <p:blipFill>
          <a:blip r:embed="rId8" cstate="print"/>
          <a:stretch>
            <a:fillRect/>
          </a:stretch>
        </p:blipFill>
        <p:spPr>
          <a:xfrm>
            <a:off x="2897080" y="1467822"/>
            <a:ext cx="2784309" cy="2088232"/>
          </a:xfrm>
          <a:prstGeom prst="rect">
            <a:avLst/>
          </a:prstGeom>
        </p:spPr>
      </p:pic>
    </p:spTree>
    <p:extLst>
      <p:ext uri="{BB962C8B-B14F-4D97-AF65-F5344CB8AC3E}">
        <p14:creationId xmlns:p14="http://schemas.microsoft.com/office/powerpoint/2010/main" val="1763154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15044" y="528719"/>
            <a:ext cx="6205123" cy="714232"/>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Best Practice</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pic>
        <p:nvPicPr>
          <p:cNvPr id="14" name="Picture 2" descr="C:\Users\Lucy and Peter\Pictures\Anglesey - 2009\Friday\DSCF3182.JPG"/>
          <p:cNvPicPr>
            <a:picLocks noChangeAspect="1" noChangeArrowheads="1"/>
          </p:cNvPicPr>
          <p:nvPr/>
        </p:nvPicPr>
        <p:blipFill>
          <a:blip r:embed="rId3" cstate="print"/>
          <a:srcRect/>
          <a:stretch>
            <a:fillRect/>
          </a:stretch>
        </p:blipFill>
        <p:spPr bwMode="auto">
          <a:xfrm>
            <a:off x="2333310" y="2244597"/>
            <a:ext cx="2443300" cy="1832475"/>
          </a:xfrm>
          <a:prstGeom prst="rect">
            <a:avLst/>
          </a:prstGeom>
          <a:noFill/>
        </p:spPr>
      </p:pic>
      <p:pic>
        <p:nvPicPr>
          <p:cNvPr id="15" name="Picture 3" descr="C:\Users\Lucy and Peter\Pictures\Anglesey - 2009\Friday\DSCF3192.JPG"/>
          <p:cNvPicPr>
            <a:picLocks noChangeAspect="1" noChangeArrowheads="1"/>
          </p:cNvPicPr>
          <p:nvPr/>
        </p:nvPicPr>
        <p:blipFill>
          <a:blip r:embed="rId4" cstate="print"/>
          <a:srcRect/>
          <a:stretch>
            <a:fillRect/>
          </a:stretch>
        </p:blipFill>
        <p:spPr bwMode="auto">
          <a:xfrm>
            <a:off x="508012" y="4372422"/>
            <a:ext cx="2583360" cy="1937520"/>
          </a:xfrm>
          <a:prstGeom prst="rect">
            <a:avLst/>
          </a:prstGeom>
          <a:noFill/>
        </p:spPr>
      </p:pic>
      <p:pic>
        <p:nvPicPr>
          <p:cNvPr id="16" name="Picture 4" descr="C:\Users\Lucy and Peter\Pictures\Anglesey - 2009\Friday\DSCF3131.JPG"/>
          <p:cNvPicPr>
            <a:picLocks noChangeAspect="1" noChangeArrowheads="1"/>
          </p:cNvPicPr>
          <p:nvPr/>
        </p:nvPicPr>
        <p:blipFill>
          <a:blip r:embed="rId5" cstate="print"/>
          <a:srcRect/>
          <a:stretch>
            <a:fillRect/>
          </a:stretch>
        </p:blipFill>
        <p:spPr bwMode="auto">
          <a:xfrm>
            <a:off x="67358" y="1850497"/>
            <a:ext cx="1656184" cy="2208245"/>
          </a:xfrm>
          <a:prstGeom prst="rect">
            <a:avLst/>
          </a:prstGeom>
          <a:noFill/>
        </p:spPr>
      </p:pic>
      <p:pic>
        <p:nvPicPr>
          <p:cNvPr id="23" name="Picture 5" descr="C:\Users\Lucy and Peter\Pictures\Anglesey - 2009\Friday\DSCF3135.JPG"/>
          <p:cNvPicPr>
            <a:picLocks noChangeAspect="1" noChangeArrowheads="1"/>
          </p:cNvPicPr>
          <p:nvPr/>
        </p:nvPicPr>
        <p:blipFill>
          <a:blip r:embed="rId6" cstate="print"/>
          <a:srcRect/>
          <a:stretch>
            <a:fillRect/>
          </a:stretch>
        </p:blipFill>
        <p:spPr bwMode="auto">
          <a:xfrm>
            <a:off x="5587919" y="1095043"/>
            <a:ext cx="2232248" cy="2976331"/>
          </a:xfrm>
          <a:prstGeom prst="rect">
            <a:avLst/>
          </a:prstGeom>
          <a:noFill/>
        </p:spPr>
      </p:pic>
      <p:pic>
        <p:nvPicPr>
          <p:cNvPr id="24" name="Picture 6" descr="C:\Users\Lucy and Peter\Pictures\Anglesey - 2009\Friday\DSCF3149.JPG"/>
          <p:cNvPicPr>
            <a:picLocks noChangeAspect="1" noChangeArrowheads="1"/>
          </p:cNvPicPr>
          <p:nvPr/>
        </p:nvPicPr>
        <p:blipFill>
          <a:blip r:embed="rId7" cstate="print"/>
          <a:srcRect/>
          <a:stretch>
            <a:fillRect/>
          </a:stretch>
        </p:blipFill>
        <p:spPr bwMode="auto">
          <a:xfrm>
            <a:off x="4776610" y="4480434"/>
            <a:ext cx="2439344" cy="1829508"/>
          </a:xfrm>
          <a:prstGeom prst="rect">
            <a:avLst/>
          </a:prstGeom>
          <a:noFill/>
        </p:spPr>
      </p:pic>
    </p:spTree>
    <p:extLst>
      <p:ext uri="{BB962C8B-B14F-4D97-AF65-F5344CB8AC3E}">
        <p14:creationId xmlns:p14="http://schemas.microsoft.com/office/powerpoint/2010/main" val="1639129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47425" y="730593"/>
            <a:ext cx="7248667"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Yes or No?</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6" name="Content Placeholder 3"/>
          <p:cNvSpPr>
            <a:spLocks noGrp="1"/>
          </p:cNvSpPr>
          <p:nvPr>
            <p:ph sz="half" idx="1"/>
          </p:nvPr>
        </p:nvSpPr>
        <p:spPr>
          <a:xfrm>
            <a:off x="457200" y="1944575"/>
            <a:ext cx="4038600" cy="4525963"/>
          </a:xfrm>
        </p:spPr>
        <p:txBody>
          <a:bodyPr>
            <a:normAutofit fontScale="85000" lnSpcReduction="20000"/>
          </a:bodyPr>
          <a:lstStyle/>
          <a:p>
            <a:r>
              <a:rPr lang="en-GB" dirty="0" smtClean="0"/>
              <a:t>Dried flowers</a:t>
            </a:r>
          </a:p>
          <a:p>
            <a:r>
              <a:rPr lang="en-GB" dirty="0" smtClean="0"/>
              <a:t>Plants</a:t>
            </a:r>
          </a:p>
          <a:p>
            <a:r>
              <a:rPr lang="en-GB" dirty="0" smtClean="0"/>
              <a:t>Plastic plants</a:t>
            </a:r>
          </a:p>
          <a:p>
            <a:r>
              <a:rPr lang="en-GB" dirty="0" smtClean="0"/>
              <a:t>Patterned carpets</a:t>
            </a:r>
          </a:p>
          <a:p>
            <a:r>
              <a:rPr lang="en-GB" dirty="0" smtClean="0"/>
              <a:t>White carpets</a:t>
            </a:r>
          </a:p>
          <a:p>
            <a:r>
              <a:rPr lang="en-GB" dirty="0" smtClean="0"/>
              <a:t>Wardrobe</a:t>
            </a:r>
          </a:p>
          <a:p>
            <a:r>
              <a:rPr lang="en-GB" dirty="0" smtClean="0"/>
              <a:t>Trouser press</a:t>
            </a:r>
          </a:p>
          <a:p>
            <a:r>
              <a:rPr lang="en-GB" dirty="0" smtClean="0"/>
              <a:t>Large mirrors in the bathroom</a:t>
            </a:r>
          </a:p>
          <a:p>
            <a:r>
              <a:rPr lang="en-GB" dirty="0" smtClean="0"/>
              <a:t>Magazines and bedroom browsers</a:t>
            </a:r>
            <a:endParaRPr lang="en-GB" dirty="0"/>
          </a:p>
        </p:txBody>
      </p:sp>
      <p:sp>
        <p:nvSpPr>
          <p:cNvPr id="7" name="Content Placeholder 4"/>
          <p:cNvSpPr txBox="1">
            <a:spLocks/>
          </p:cNvSpPr>
          <p:nvPr/>
        </p:nvSpPr>
        <p:spPr>
          <a:xfrm>
            <a:off x="4648200" y="1944575"/>
            <a:ext cx="4038600" cy="4525963"/>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mtClean="0"/>
              <a:t>Window brackets</a:t>
            </a:r>
          </a:p>
          <a:p>
            <a:r>
              <a:rPr lang="en-GB" smtClean="0"/>
              <a:t>Balcony</a:t>
            </a:r>
          </a:p>
          <a:p>
            <a:r>
              <a:rPr lang="en-GB" smtClean="0"/>
              <a:t>Pictures</a:t>
            </a:r>
          </a:p>
          <a:p>
            <a:r>
              <a:rPr lang="en-GB" smtClean="0"/>
              <a:t>Blankets and eiderdowns</a:t>
            </a:r>
          </a:p>
          <a:p>
            <a:r>
              <a:rPr lang="en-GB" smtClean="0"/>
              <a:t>Candles</a:t>
            </a:r>
          </a:p>
          <a:p>
            <a:r>
              <a:rPr lang="en-GB" smtClean="0"/>
              <a:t>Ironing board and iron</a:t>
            </a:r>
          </a:p>
          <a:p>
            <a:r>
              <a:rPr lang="en-GB" smtClean="0"/>
              <a:t>Bath</a:t>
            </a:r>
          </a:p>
          <a:p>
            <a:r>
              <a:rPr lang="en-GB" smtClean="0"/>
              <a:t>Net curtains</a:t>
            </a:r>
          </a:p>
          <a:p>
            <a:r>
              <a:rPr lang="en-GB" smtClean="0"/>
              <a:t>CRT TV</a:t>
            </a:r>
          </a:p>
          <a:p>
            <a:r>
              <a:rPr lang="en-GB" smtClean="0"/>
              <a:t>Books </a:t>
            </a:r>
          </a:p>
          <a:p>
            <a:r>
              <a:rPr lang="en-GB" smtClean="0"/>
              <a:t>Games (electronic?)</a:t>
            </a:r>
          </a:p>
          <a:p>
            <a:endParaRPr lang="en-GB" dirty="0" smtClean="0"/>
          </a:p>
        </p:txBody>
      </p:sp>
    </p:spTree>
    <p:extLst>
      <p:ext uri="{BB962C8B-B14F-4D97-AF65-F5344CB8AC3E}">
        <p14:creationId xmlns:p14="http://schemas.microsoft.com/office/powerpoint/2010/main" val="687373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26917" y="718718"/>
            <a:ext cx="6276375"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Activity 1</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0" name="Content Placeholder 2"/>
          <p:cNvSpPr>
            <a:spLocks noGrp="1"/>
          </p:cNvSpPr>
          <p:nvPr>
            <p:ph idx="1"/>
          </p:nvPr>
        </p:nvSpPr>
        <p:spPr>
          <a:xfrm>
            <a:off x="1567542" y="1790200"/>
            <a:ext cx="6709018" cy="4525963"/>
          </a:xfrm>
        </p:spPr>
        <p:txBody>
          <a:bodyPr/>
          <a:lstStyle/>
          <a:p>
            <a:r>
              <a:rPr lang="en-GB" dirty="0" smtClean="0">
                <a:latin typeface="Arial" pitchFamily="34" charset="0"/>
                <a:cs typeface="Arial" pitchFamily="34" charset="0"/>
              </a:rPr>
              <a:t>In groups, consider the best and worst design features in hotels and other accommodation you have stayed in</a:t>
            </a:r>
          </a:p>
          <a:p>
            <a:endParaRPr lang="en-GB" dirty="0" smtClean="0">
              <a:latin typeface="Arial" pitchFamily="34" charset="0"/>
              <a:cs typeface="Arial" pitchFamily="34" charset="0"/>
            </a:endParaRPr>
          </a:p>
          <a:p>
            <a:r>
              <a:rPr lang="en-GB" dirty="0" smtClean="0">
                <a:latin typeface="Arial" pitchFamily="34" charset="0"/>
                <a:cs typeface="Arial" pitchFamily="34" charset="0"/>
              </a:rPr>
              <a:t>Present your Top 3 and Worst 3 to the rest of the group!</a:t>
            </a:r>
            <a:endParaRPr lang="en-GB" dirty="0">
              <a:latin typeface="Arial" pitchFamily="34" charset="0"/>
              <a:cs typeface="Arial" pitchFamily="34" charset="0"/>
            </a:endParaRPr>
          </a:p>
        </p:txBody>
      </p:sp>
    </p:spTree>
    <p:extLst>
      <p:ext uri="{BB962C8B-B14F-4D97-AF65-F5344CB8AC3E}">
        <p14:creationId xmlns:p14="http://schemas.microsoft.com/office/powerpoint/2010/main" val="3415641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38806" y="730593"/>
            <a:ext cx="5753861"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rgbClr val="39A7C9"/>
                </a:solidFill>
                <a:latin typeface="Arial"/>
                <a:cs typeface="Arial"/>
              </a:rPr>
              <a:t>Activity 2</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0" name="Content Placeholder 2"/>
          <p:cNvSpPr>
            <a:spLocks noGrp="1"/>
          </p:cNvSpPr>
          <p:nvPr>
            <p:ph idx="1"/>
          </p:nvPr>
        </p:nvSpPr>
        <p:spPr>
          <a:xfrm>
            <a:off x="1567556" y="1793173"/>
            <a:ext cx="6697129" cy="4368615"/>
          </a:xfrm>
        </p:spPr>
        <p:txBody>
          <a:bodyPr>
            <a:normAutofit/>
          </a:bodyPr>
          <a:lstStyle/>
          <a:p>
            <a:r>
              <a:rPr lang="en-GB" dirty="0" smtClean="0">
                <a:latin typeface="Arial" pitchFamily="34" charset="0"/>
                <a:cs typeface="Arial" pitchFamily="34" charset="0"/>
              </a:rPr>
              <a:t>Using the flipchart paper provided, design your dream hotel room</a:t>
            </a:r>
          </a:p>
          <a:p>
            <a:endParaRPr lang="en-GB" dirty="0">
              <a:latin typeface="Arial" pitchFamily="34" charset="0"/>
              <a:cs typeface="Arial" pitchFamily="34" charset="0"/>
            </a:endParaRPr>
          </a:p>
          <a:p>
            <a:r>
              <a:rPr lang="en-GB" dirty="0" smtClean="0">
                <a:latin typeface="Arial" pitchFamily="34" charset="0"/>
                <a:cs typeface="Arial" pitchFamily="34" charset="0"/>
              </a:rPr>
              <a:t>What would it look like, what facilities and services would be on offer?</a:t>
            </a:r>
            <a:endParaRPr lang="en-GB" dirty="0">
              <a:latin typeface="Arial" pitchFamily="34" charset="0"/>
              <a:cs typeface="Arial" pitchFamily="34" charset="0"/>
            </a:endParaRPr>
          </a:p>
        </p:txBody>
      </p:sp>
    </p:spTree>
    <p:extLst>
      <p:ext uri="{BB962C8B-B14F-4D97-AF65-F5344CB8AC3E}">
        <p14:creationId xmlns:p14="http://schemas.microsoft.com/office/powerpoint/2010/main" val="1805240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571500" y="504968"/>
            <a:ext cx="7248667"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Quality Rating Systems:</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0" name="Content Placeholder 2"/>
          <p:cNvSpPr>
            <a:spLocks noGrp="1"/>
          </p:cNvSpPr>
          <p:nvPr>
            <p:ph idx="1"/>
          </p:nvPr>
        </p:nvSpPr>
        <p:spPr>
          <a:xfrm>
            <a:off x="152400" y="1446664"/>
            <a:ext cx="8183535" cy="4679500"/>
          </a:xfrm>
        </p:spPr>
        <p:txBody>
          <a:bodyPr>
            <a:noAutofit/>
          </a:bodyPr>
          <a:lstStyle/>
          <a:p>
            <a:pPr lvl="0" defTabSz="914400">
              <a:lnSpc>
                <a:spcPct val="80000"/>
              </a:lnSpc>
              <a:buFont typeface="Arial" pitchFamily="34" charset="0"/>
              <a:buChar char="•"/>
            </a:pPr>
            <a:r>
              <a:rPr lang="en-US" sz="2000" dirty="0"/>
              <a:t>World Rating System</a:t>
            </a:r>
          </a:p>
          <a:p>
            <a:pPr lvl="0" defTabSz="914400">
              <a:lnSpc>
                <a:spcPct val="80000"/>
              </a:lnSpc>
              <a:buFont typeface="Arial" pitchFamily="34" charset="0"/>
              <a:buChar char="•"/>
            </a:pPr>
            <a:r>
              <a:rPr lang="en-US" sz="2000" dirty="0"/>
              <a:t>European Rating System (HOTREC) attempted but differences exist: e.g. </a:t>
            </a:r>
          </a:p>
          <a:p>
            <a:pPr lvl="1" defTabSz="914400">
              <a:lnSpc>
                <a:spcPct val="80000"/>
              </a:lnSpc>
              <a:buFont typeface="Arial" pitchFamily="34" charset="0"/>
              <a:buChar char="–"/>
            </a:pPr>
            <a:r>
              <a:rPr lang="en-GB" sz="1600" dirty="0"/>
              <a:t>Some countries have rating by a single public standard – Belgium, Denmark, Greece, Italy, Malta, the Netherlands, Portugal, Spain and Hungary have laws defining the hotel rating. In Germany, Austria and Switzerland the rating is defined by the respective hotel industry association using a 5-star system – the German classifications are Tourist (*), Standard (**), Comfort (***), First Class (****) and Lexus (*****), with the mark Superior to flag extras beyond the minimum defined in the standard. This system has influenced the </a:t>
            </a:r>
            <a:r>
              <a:rPr lang="en-GB" sz="1600" dirty="0">
                <a:hlinkClick r:id="rId3"/>
              </a:rPr>
              <a:t>European </a:t>
            </a:r>
            <a:r>
              <a:rPr lang="en-GB" sz="1600" dirty="0" err="1">
                <a:hlinkClick r:id="rId3"/>
              </a:rPr>
              <a:t>Hotelstars</a:t>
            </a:r>
            <a:r>
              <a:rPr lang="en-GB" sz="1600" dirty="0">
                <a:hlinkClick r:id="rId3"/>
              </a:rPr>
              <a:t> rating system</a:t>
            </a:r>
            <a:endParaRPr lang="en-GB" sz="1600" dirty="0"/>
          </a:p>
          <a:p>
            <a:pPr lvl="1" defTabSz="914400">
              <a:lnSpc>
                <a:spcPct val="80000"/>
              </a:lnSpc>
              <a:buFont typeface="Arial" pitchFamily="34" charset="0"/>
              <a:buChar char="–"/>
            </a:pPr>
            <a:r>
              <a:rPr lang="en-GB" sz="1600" dirty="0"/>
              <a:t>In France, the rating is defined by the public tourist board of the department using a 4-star system (plus ‘L’ for </a:t>
            </a:r>
            <a:r>
              <a:rPr lang="en-GB" sz="1600" dirty="0" err="1"/>
              <a:t>Luxus</a:t>
            </a:r>
            <a:r>
              <a:rPr lang="en-GB" sz="1600" dirty="0"/>
              <a:t>), which has changed to a 5-star system from 2009. </a:t>
            </a:r>
          </a:p>
          <a:p>
            <a:pPr lvl="0" defTabSz="914400">
              <a:lnSpc>
                <a:spcPct val="80000"/>
              </a:lnSpc>
              <a:buFont typeface="Arial" pitchFamily="34" charset="0"/>
              <a:buChar char="•"/>
            </a:pPr>
            <a:r>
              <a:rPr lang="en-GB" sz="2000" dirty="0"/>
              <a:t>In South Africa and Namibia, the </a:t>
            </a:r>
            <a:r>
              <a:rPr lang="en-GB" sz="2000" dirty="0">
                <a:hlinkClick r:id="rId4" tooltip="Tourist Grading Council of South Africa"/>
              </a:rPr>
              <a:t>Tourist Grading Council of South Africa</a:t>
            </a:r>
            <a:r>
              <a:rPr lang="en-GB" sz="2000" dirty="0"/>
              <a:t> has strict rules for hotel types, granting up to 5 stars</a:t>
            </a:r>
            <a:endParaRPr lang="en-US" sz="2000" dirty="0"/>
          </a:p>
          <a:p>
            <a:pPr lvl="0" defTabSz="914400">
              <a:lnSpc>
                <a:spcPct val="80000"/>
              </a:lnSpc>
              <a:buFont typeface="Arial" pitchFamily="34" charset="0"/>
              <a:buChar char="•"/>
            </a:pPr>
            <a:r>
              <a:rPr lang="en-US" sz="2000" dirty="0"/>
              <a:t>UK through </a:t>
            </a:r>
            <a:r>
              <a:rPr lang="en-US" sz="2000" dirty="0" err="1"/>
              <a:t>VisitBritain</a:t>
            </a:r>
            <a:r>
              <a:rPr lang="en-US" sz="2000" dirty="0"/>
              <a:t>: </a:t>
            </a:r>
          </a:p>
          <a:p>
            <a:pPr lvl="1" defTabSz="914400">
              <a:lnSpc>
                <a:spcPct val="80000"/>
              </a:lnSpc>
              <a:buFont typeface="Arial" pitchFamily="34" charset="0"/>
              <a:buChar char="–"/>
            </a:pPr>
            <a:r>
              <a:rPr lang="en-US" sz="1600" dirty="0"/>
              <a:t>2007 agreement reached</a:t>
            </a:r>
          </a:p>
          <a:p>
            <a:pPr lvl="1" defTabSz="914400">
              <a:lnSpc>
                <a:spcPct val="80000"/>
              </a:lnSpc>
              <a:buFont typeface="Arial" pitchFamily="34" charset="0"/>
              <a:buChar char="–"/>
            </a:pPr>
            <a:r>
              <a:rPr lang="en-US" sz="1600" dirty="0">
                <a:hlinkClick r:id="rId5"/>
              </a:rPr>
              <a:t>National Quality Assurance Standards</a:t>
            </a:r>
            <a:endParaRPr lang="en-US" sz="1600" dirty="0"/>
          </a:p>
          <a:p>
            <a:pPr lvl="1" defTabSz="914400">
              <a:lnSpc>
                <a:spcPct val="80000"/>
              </a:lnSpc>
              <a:buFont typeface="Arial" pitchFamily="34" charset="0"/>
              <a:buChar char="–"/>
            </a:pPr>
            <a:r>
              <a:rPr lang="en-US" sz="1600" dirty="0"/>
              <a:t>January 2008 implementation began</a:t>
            </a:r>
          </a:p>
          <a:p>
            <a:pPr lvl="1" defTabSz="914400">
              <a:lnSpc>
                <a:spcPct val="80000"/>
              </a:lnSpc>
              <a:buFont typeface="Arial" pitchFamily="34" charset="0"/>
              <a:buChar char="–"/>
            </a:pPr>
            <a:r>
              <a:rPr lang="en-US" sz="1600" dirty="0">
                <a:hlinkClick r:id="rId6"/>
              </a:rPr>
              <a:t>AA Grading Scheme</a:t>
            </a:r>
            <a:endParaRPr lang="en-US" sz="1600" dirty="0"/>
          </a:p>
          <a:p>
            <a:pPr lvl="0" defTabSz="914400">
              <a:lnSpc>
                <a:spcPct val="80000"/>
              </a:lnSpc>
              <a:buFont typeface="Arial" pitchFamily="34" charset="0"/>
              <a:buChar char="•"/>
            </a:pPr>
            <a:r>
              <a:rPr lang="en-US" sz="2000" dirty="0">
                <a:hlinkClick r:id="rId7"/>
              </a:rPr>
              <a:t>Academic debates</a:t>
            </a:r>
            <a:r>
              <a:rPr lang="en-US" sz="2000" dirty="0"/>
              <a:t> using Google Scholar; also good </a:t>
            </a:r>
            <a:r>
              <a:rPr lang="en-US" sz="2000" dirty="0">
                <a:hlinkClick r:id="rId8"/>
              </a:rPr>
              <a:t>Mintel Reports on hotels</a:t>
            </a:r>
            <a:endParaRPr lang="en-US" sz="2000" dirty="0"/>
          </a:p>
          <a:p>
            <a:pPr marL="0" indent="0">
              <a:buNone/>
            </a:pPr>
            <a:endParaRPr lang="en-GB" sz="4000" dirty="0">
              <a:latin typeface="Arial" pitchFamily="34" charset="0"/>
              <a:cs typeface="Arial" pitchFamily="34" charset="0"/>
            </a:endParaRPr>
          </a:p>
        </p:txBody>
      </p:sp>
    </p:spTree>
    <p:extLst>
      <p:ext uri="{BB962C8B-B14F-4D97-AF65-F5344CB8AC3E}">
        <p14:creationId xmlns:p14="http://schemas.microsoft.com/office/powerpoint/2010/main" val="771265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400050" y="1639614"/>
            <a:ext cx="7935885" cy="39504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kumimoji="1" lang="en-GB" altLang="ja-JP" sz="2400" dirty="0">
              <a:latin typeface="Arial" pitchFamily="34" charset="0"/>
              <a:cs typeface="Arial" pitchFamily="34" charset="0"/>
            </a:endParaRPr>
          </a:p>
        </p:txBody>
      </p:sp>
      <p:sp>
        <p:nvSpPr>
          <p:cNvPr id="12" name="Title 1"/>
          <p:cNvSpPr txBox="1">
            <a:spLocks/>
          </p:cNvSpPr>
          <p:nvPr/>
        </p:nvSpPr>
        <p:spPr>
          <a:xfrm>
            <a:off x="1603168" y="754343"/>
            <a:ext cx="6240749" cy="941695"/>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a:cs typeface="Arial"/>
              </a:rPr>
              <a:t>Conclusions</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0" name="Content Placeholder 2"/>
          <p:cNvSpPr>
            <a:spLocks noGrp="1"/>
          </p:cNvSpPr>
          <p:nvPr>
            <p:ph idx="1"/>
          </p:nvPr>
        </p:nvSpPr>
        <p:spPr>
          <a:xfrm>
            <a:off x="1603168" y="1911924"/>
            <a:ext cx="6732767" cy="4332989"/>
          </a:xfrm>
        </p:spPr>
        <p:txBody>
          <a:bodyPr>
            <a:normAutofit fontScale="77500" lnSpcReduction="20000"/>
          </a:bodyPr>
          <a:lstStyle/>
          <a:p>
            <a:r>
              <a:rPr lang="en-GB" dirty="0">
                <a:latin typeface="Arial" pitchFamily="34" charset="0"/>
                <a:cs typeface="Arial" pitchFamily="34" charset="0"/>
              </a:rPr>
              <a:t>Hotel bedroom design is dependent on the end user</a:t>
            </a:r>
          </a:p>
          <a:p>
            <a:r>
              <a:rPr lang="en-GB" dirty="0">
                <a:latin typeface="Arial" pitchFamily="34" charset="0"/>
                <a:cs typeface="Arial" pitchFamily="34" charset="0"/>
              </a:rPr>
              <a:t>Rack rate price charged relates to complex calculations on bedroom capital cost, consumer demand discounting techniques</a:t>
            </a:r>
          </a:p>
          <a:p>
            <a:r>
              <a:rPr lang="en-GB" dirty="0">
                <a:latin typeface="Arial" pitchFamily="34" charset="0"/>
                <a:cs typeface="Arial" pitchFamily="34" charset="0"/>
              </a:rPr>
              <a:t>Quality assessments are based on design aspects (soft furnishings, quality of beds)</a:t>
            </a:r>
          </a:p>
          <a:p>
            <a:r>
              <a:rPr lang="en-GB" dirty="0">
                <a:latin typeface="Arial" pitchFamily="34" charset="0"/>
                <a:cs typeface="Arial" pitchFamily="34" charset="0"/>
              </a:rPr>
              <a:t>Bedroom includes all ancillary products</a:t>
            </a:r>
          </a:p>
          <a:p>
            <a:r>
              <a:rPr lang="en-GB" dirty="0">
                <a:latin typeface="Arial" pitchFamily="34" charset="0"/>
                <a:cs typeface="Arial" pitchFamily="34" charset="0"/>
              </a:rPr>
              <a:t>Need to see, hear, feel the product – many hotel chains now offering the ‘sleep test’</a:t>
            </a:r>
          </a:p>
          <a:p>
            <a:r>
              <a:rPr lang="en-GB" dirty="0">
                <a:latin typeface="Arial" pitchFamily="34" charset="0"/>
                <a:cs typeface="Arial" pitchFamily="34" charset="0"/>
              </a:rPr>
              <a:t>A complex aspect of managing the accommodation sector</a:t>
            </a: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Tree>
    <p:extLst>
      <p:ext uri="{BB962C8B-B14F-4D97-AF65-F5344CB8AC3E}">
        <p14:creationId xmlns:p14="http://schemas.microsoft.com/office/powerpoint/2010/main" val="3274624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10844" y="-74708"/>
            <a:ext cx="9797644" cy="6527648"/>
          </a:xfrm>
          <a:prstGeom prst="round2DiagRect">
            <a:avLst/>
          </a:prstGeom>
          <a:solidFill>
            <a:srgbClr val="240C46"/>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b="1" dirty="0" smtClean="0">
                <a:solidFill>
                  <a:srgbClr val="FFFFFF"/>
                </a:solidFill>
                <a:latin typeface="Arial"/>
                <a:cs typeface="Arial"/>
              </a:rPr>
              <a:t>References</a:t>
            </a:r>
            <a:endParaRPr lang="en-US" dirty="0">
              <a:solidFill>
                <a:srgbClr val="FFFFFF"/>
              </a:solidFill>
            </a:endParaRPr>
          </a:p>
        </p:txBody>
      </p:sp>
      <p:sp>
        <p:nvSpPr>
          <p:cNvPr id="3" name="Content Placeholder 2"/>
          <p:cNvSpPr>
            <a:spLocks noGrp="1"/>
          </p:cNvSpPr>
          <p:nvPr>
            <p:ph idx="1"/>
          </p:nvPr>
        </p:nvSpPr>
        <p:spPr>
          <a:xfrm>
            <a:off x="569603" y="1600200"/>
            <a:ext cx="7519052" cy="4691418"/>
          </a:xfrm>
        </p:spPr>
        <p:txBody>
          <a:bodyPr>
            <a:noAutofit/>
          </a:bodyPr>
          <a:lstStyle/>
          <a:p>
            <a:pPr>
              <a:lnSpc>
                <a:spcPct val="80000"/>
              </a:lnSpc>
              <a:buClrTx/>
            </a:pPr>
            <a:endParaRPr lang="en-GB" sz="1800" dirty="0">
              <a:solidFill>
                <a:schemeClr val="bg1"/>
              </a:solidFill>
              <a:latin typeface="Arial" pitchFamily="34" charset="0"/>
              <a:cs typeface="Arial" pitchFamily="34" charset="0"/>
            </a:endParaRPr>
          </a:p>
          <a:p>
            <a:pPr>
              <a:lnSpc>
                <a:spcPct val="80000"/>
              </a:lnSpc>
              <a:buClrTx/>
            </a:pPr>
            <a:r>
              <a:rPr lang="en-GB" sz="1800" dirty="0">
                <a:solidFill>
                  <a:schemeClr val="bg1"/>
                </a:solidFill>
                <a:latin typeface="Arial" pitchFamily="34" charset="0"/>
                <a:cs typeface="Arial" pitchFamily="34" charset="0"/>
              </a:rPr>
              <a:t>Galloway, L., </a:t>
            </a:r>
            <a:r>
              <a:rPr lang="en-GB" sz="1800" dirty="0" err="1">
                <a:solidFill>
                  <a:schemeClr val="bg1"/>
                </a:solidFill>
                <a:latin typeface="Arial" pitchFamily="34" charset="0"/>
                <a:cs typeface="Arial" pitchFamily="34" charset="0"/>
              </a:rPr>
              <a:t>Rowbotham</a:t>
            </a:r>
            <a:r>
              <a:rPr lang="en-GB" sz="1800" dirty="0">
                <a:solidFill>
                  <a:schemeClr val="bg1"/>
                </a:solidFill>
                <a:latin typeface="Arial" pitchFamily="34" charset="0"/>
                <a:cs typeface="Arial" pitchFamily="34" charset="0"/>
              </a:rPr>
              <a:t>, F. and </a:t>
            </a:r>
            <a:r>
              <a:rPr lang="en-GB" sz="1800" dirty="0" err="1">
                <a:solidFill>
                  <a:schemeClr val="bg1"/>
                </a:solidFill>
                <a:latin typeface="Arial" pitchFamily="34" charset="0"/>
                <a:cs typeface="Arial" pitchFamily="34" charset="0"/>
              </a:rPr>
              <a:t>Azhashemi</a:t>
            </a:r>
            <a:r>
              <a:rPr lang="en-GB" sz="1800" dirty="0">
                <a:solidFill>
                  <a:schemeClr val="bg1"/>
                </a:solidFill>
                <a:latin typeface="Arial" pitchFamily="34" charset="0"/>
                <a:cs typeface="Arial" pitchFamily="34" charset="0"/>
              </a:rPr>
              <a:t>, M. (2000) </a:t>
            </a:r>
            <a:r>
              <a:rPr lang="en-GB" sz="1800" i="1" dirty="0">
                <a:solidFill>
                  <a:schemeClr val="bg1"/>
                </a:solidFill>
                <a:latin typeface="Arial" pitchFamily="34" charset="0"/>
                <a:cs typeface="Arial" pitchFamily="34" charset="0"/>
              </a:rPr>
              <a:t>Operations Management in Context</a:t>
            </a:r>
            <a:r>
              <a:rPr lang="en-GB" sz="1800" dirty="0">
                <a:solidFill>
                  <a:schemeClr val="bg1"/>
                </a:solidFill>
                <a:latin typeface="Arial" pitchFamily="34" charset="0"/>
                <a:cs typeface="Arial" pitchFamily="34" charset="0"/>
              </a:rPr>
              <a:t>. Butterworth, Oxford</a:t>
            </a:r>
            <a:r>
              <a:rPr lang="en-GB" sz="1800" dirty="0" smtClean="0">
                <a:solidFill>
                  <a:schemeClr val="bg1"/>
                </a:solidFill>
                <a:latin typeface="Arial" pitchFamily="34" charset="0"/>
                <a:cs typeface="Arial" pitchFamily="34" charset="0"/>
              </a:rPr>
              <a:t>.</a:t>
            </a:r>
            <a:br>
              <a:rPr lang="en-GB" sz="1800" dirty="0" smtClean="0">
                <a:solidFill>
                  <a:schemeClr val="bg1"/>
                </a:solidFill>
                <a:latin typeface="Arial" pitchFamily="34" charset="0"/>
                <a:cs typeface="Arial" pitchFamily="34" charset="0"/>
              </a:rPr>
            </a:br>
            <a:endParaRPr lang="en-GB" sz="1800" dirty="0">
              <a:solidFill>
                <a:schemeClr val="bg1"/>
              </a:solidFill>
              <a:latin typeface="Arial" pitchFamily="34" charset="0"/>
              <a:cs typeface="Arial" pitchFamily="34" charset="0"/>
            </a:endParaRPr>
          </a:p>
          <a:p>
            <a:pPr>
              <a:lnSpc>
                <a:spcPct val="80000"/>
              </a:lnSpc>
              <a:buClrTx/>
            </a:pPr>
            <a:r>
              <a:rPr lang="en-GB" sz="1800" dirty="0" err="1">
                <a:solidFill>
                  <a:schemeClr val="bg1"/>
                </a:solidFill>
                <a:latin typeface="Arial" pitchFamily="34" charset="0"/>
                <a:cs typeface="Arial" pitchFamily="34" charset="0"/>
              </a:rPr>
              <a:t>Mudie</a:t>
            </a:r>
            <a:r>
              <a:rPr lang="en-GB" sz="1800" dirty="0">
                <a:solidFill>
                  <a:schemeClr val="bg1"/>
                </a:solidFill>
                <a:latin typeface="Arial" pitchFamily="34" charset="0"/>
                <a:cs typeface="Arial" pitchFamily="34" charset="0"/>
              </a:rPr>
              <a:t>, P. and </a:t>
            </a:r>
            <a:r>
              <a:rPr lang="en-GB" sz="1800" dirty="0" err="1">
                <a:solidFill>
                  <a:schemeClr val="bg1"/>
                </a:solidFill>
                <a:latin typeface="Arial" pitchFamily="34" charset="0"/>
                <a:cs typeface="Arial" pitchFamily="34" charset="0"/>
              </a:rPr>
              <a:t>Cottam</a:t>
            </a:r>
            <a:r>
              <a:rPr lang="en-GB" sz="1800" dirty="0">
                <a:solidFill>
                  <a:schemeClr val="bg1"/>
                </a:solidFill>
                <a:latin typeface="Arial" pitchFamily="34" charset="0"/>
                <a:cs typeface="Arial" pitchFamily="34" charset="0"/>
              </a:rPr>
              <a:t>, A. (1999) </a:t>
            </a:r>
            <a:r>
              <a:rPr lang="en-GB" sz="1800" i="1" dirty="0">
                <a:solidFill>
                  <a:schemeClr val="bg1"/>
                </a:solidFill>
                <a:latin typeface="Arial" pitchFamily="34" charset="0"/>
                <a:cs typeface="Arial" pitchFamily="34" charset="0"/>
              </a:rPr>
              <a:t>The Management and Marketing of Services</a:t>
            </a:r>
            <a:r>
              <a:rPr lang="en-GB" sz="1800" dirty="0">
                <a:solidFill>
                  <a:schemeClr val="bg1"/>
                </a:solidFill>
                <a:latin typeface="Arial" pitchFamily="34" charset="0"/>
                <a:cs typeface="Arial" pitchFamily="34" charset="0"/>
              </a:rPr>
              <a:t>, 2nd </a:t>
            </a:r>
            <a:r>
              <a:rPr lang="en-GB" sz="1800" dirty="0" err="1">
                <a:solidFill>
                  <a:schemeClr val="bg1"/>
                </a:solidFill>
                <a:latin typeface="Arial" pitchFamily="34" charset="0"/>
                <a:cs typeface="Arial" pitchFamily="34" charset="0"/>
              </a:rPr>
              <a:t>edn</a:t>
            </a:r>
            <a:r>
              <a:rPr lang="en-GB" sz="1800" dirty="0">
                <a:solidFill>
                  <a:schemeClr val="bg1"/>
                </a:solidFill>
                <a:latin typeface="Arial" pitchFamily="34" charset="0"/>
                <a:cs typeface="Arial" pitchFamily="34" charset="0"/>
              </a:rPr>
              <a:t>. Butterworth-Heinemann, Oxford</a:t>
            </a:r>
            <a:r>
              <a:rPr lang="en-GB" sz="1800" dirty="0" smtClean="0">
                <a:solidFill>
                  <a:schemeClr val="bg1"/>
                </a:solidFill>
                <a:latin typeface="Arial" pitchFamily="34" charset="0"/>
                <a:cs typeface="Arial" pitchFamily="34" charset="0"/>
              </a:rPr>
              <a:t>.</a:t>
            </a:r>
            <a:br>
              <a:rPr lang="en-GB" sz="1800" dirty="0" smtClean="0">
                <a:solidFill>
                  <a:schemeClr val="bg1"/>
                </a:solidFill>
                <a:latin typeface="Arial" pitchFamily="34" charset="0"/>
                <a:cs typeface="Arial" pitchFamily="34" charset="0"/>
              </a:rPr>
            </a:br>
            <a:endParaRPr lang="en-GB" sz="1800" dirty="0">
              <a:solidFill>
                <a:schemeClr val="bg1"/>
              </a:solidFill>
              <a:latin typeface="Arial" pitchFamily="34" charset="0"/>
              <a:cs typeface="Arial" pitchFamily="34" charset="0"/>
            </a:endParaRPr>
          </a:p>
          <a:p>
            <a:pPr>
              <a:lnSpc>
                <a:spcPct val="80000"/>
              </a:lnSpc>
              <a:buClrTx/>
            </a:pPr>
            <a:r>
              <a:rPr lang="en-GB" sz="1800" dirty="0">
                <a:solidFill>
                  <a:schemeClr val="bg1"/>
                </a:solidFill>
                <a:latin typeface="Arial" pitchFamily="34" charset="0"/>
                <a:cs typeface="Arial" pitchFamily="34" charset="0"/>
              </a:rPr>
              <a:t>Slack, N., Chambers, S. and Johnston, R. (2004) </a:t>
            </a:r>
            <a:r>
              <a:rPr lang="en-GB" sz="1800" i="1" dirty="0">
                <a:solidFill>
                  <a:schemeClr val="bg1"/>
                </a:solidFill>
                <a:latin typeface="Arial" pitchFamily="34" charset="0"/>
                <a:cs typeface="Arial" pitchFamily="34" charset="0"/>
              </a:rPr>
              <a:t>Operations Management</a:t>
            </a:r>
            <a:r>
              <a:rPr lang="en-GB" sz="1800" dirty="0">
                <a:solidFill>
                  <a:schemeClr val="bg1"/>
                </a:solidFill>
                <a:latin typeface="Arial" pitchFamily="34" charset="0"/>
                <a:cs typeface="Arial" pitchFamily="34" charset="0"/>
              </a:rPr>
              <a:t>, 4th </a:t>
            </a:r>
            <a:r>
              <a:rPr lang="en-GB" sz="1800" dirty="0" err="1">
                <a:solidFill>
                  <a:schemeClr val="bg1"/>
                </a:solidFill>
                <a:latin typeface="Arial" pitchFamily="34" charset="0"/>
                <a:cs typeface="Arial" pitchFamily="34" charset="0"/>
              </a:rPr>
              <a:t>edn</a:t>
            </a:r>
            <a:r>
              <a:rPr lang="en-GB" sz="1800" dirty="0">
                <a:solidFill>
                  <a:schemeClr val="bg1"/>
                </a:solidFill>
                <a:latin typeface="Arial" pitchFamily="34" charset="0"/>
                <a:cs typeface="Arial" pitchFamily="34" charset="0"/>
              </a:rPr>
              <a:t>. Pearson Education Limited, Harlow, UK.</a:t>
            </a:r>
          </a:p>
          <a:p>
            <a:pPr>
              <a:lnSpc>
                <a:spcPct val="80000"/>
              </a:lnSpc>
              <a:buClrTx/>
            </a:pPr>
            <a:endParaRPr lang="en-GB" sz="1800" dirty="0">
              <a:solidFill>
                <a:schemeClr val="bg1"/>
              </a:solidFill>
              <a:latin typeface="Arial" pitchFamily="34" charset="0"/>
              <a:cs typeface="Arial" pitchFamily="34" charset="0"/>
            </a:endParaRPr>
          </a:p>
          <a:p>
            <a:pPr>
              <a:lnSpc>
                <a:spcPct val="80000"/>
              </a:lnSpc>
              <a:buClrTx/>
            </a:pPr>
            <a:endParaRPr lang="en-GB" sz="1800" dirty="0">
              <a:solidFill>
                <a:schemeClr val="bg1"/>
              </a:solidFill>
              <a:latin typeface="Arial" pitchFamily="34" charset="0"/>
              <a:cs typeface="Arial" pitchFamily="34" charset="0"/>
            </a:endParaRPr>
          </a:p>
          <a:p>
            <a:pPr>
              <a:lnSpc>
                <a:spcPct val="80000"/>
              </a:lnSpc>
              <a:buClrTx/>
            </a:pPr>
            <a:endParaRPr lang="en-GB" sz="1800" dirty="0">
              <a:solidFill>
                <a:schemeClr val="bg1"/>
              </a:solidFill>
              <a:latin typeface="Arial" pitchFamily="34" charset="0"/>
              <a:cs typeface="Arial" pitchFamily="34" charset="0"/>
            </a:endParaRPr>
          </a:p>
        </p:txBody>
      </p:sp>
      <p:cxnSp>
        <p:nvCxnSpPr>
          <p:cNvPr id="8" name="Straight Connector 7"/>
          <p:cNvCxnSpPr/>
          <p:nvPr/>
        </p:nvCxnSpPr>
        <p:spPr>
          <a:xfrm>
            <a:off x="569603" y="1270043"/>
            <a:ext cx="7423518" cy="0"/>
          </a:xfrm>
          <a:prstGeom prst="line">
            <a:avLst/>
          </a:prstGeom>
          <a:ln>
            <a:solidFill>
              <a:srgbClr val="39A7C9"/>
            </a:solidFill>
          </a:ln>
          <a:effectLst/>
        </p:spPr>
        <p:style>
          <a:lnRef idx="2">
            <a:schemeClr val="accent1"/>
          </a:lnRef>
          <a:fillRef idx="0">
            <a:schemeClr val="accent1"/>
          </a:fillRef>
          <a:effectRef idx="1">
            <a:schemeClr val="accent1"/>
          </a:effectRef>
          <a:fontRef idx="minor">
            <a:schemeClr val="tx1"/>
          </a:fontRef>
        </p:style>
      </p:cxnSp>
      <p:pic>
        <p:nvPicPr>
          <p:cNvPr id="6" name="Picture 5"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86" y="483158"/>
            <a:ext cx="1007525" cy="1573770"/>
          </a:xfrm>
          <a:prstGeom prst="rect">
            <a:avLst/>
          </a:prstGeom>
        </p:spPr>
      </p:pic>
    </p:spTree>
    <p:extLst>
      <p:ext uri="{BB962C8B-B14F-4D97-AF65-F5344CB8AC3E}">
        <p14:creationId xmlns:p14="http://schemas.microsoft.com/office/powerpoint/2010/main" val="93909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10844" y="-74708"/>
            <a:ext cx="9797644" cy="6527648"/>
          </a:xfrm>
          <a:prstGeom prst="round2DiagRect">
            <a:avLst/>
          </a:prstGeom>
          <a:solidFill>
            <a:srgbClr val="240C46"/>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a:solidFill>
                  <a:schemeClr val="bg1"/>
                </a:solidFill>
                <a:latin typeface="Arial" pitchFamily="34" charset="0"/>
                <a:cs typeface="Arial" pitchFamily="34" charset="0"/>
              </a:rPr>
              <a:t>Learning Objectives</a:t>
            </a:r>
          </a:p>
        </p:txBody>
      </p:sp>
      <p:sp>
        <p:nvSpPr>
          <p:cNvPr id="3" name="Content Placeholder 2"/>
          <p:cNvSpPr>
            <a:spLocks noGrp="1"/>
          </p:cNvSpPr>
          <p:nvPr>
            <p:ph idx="1"/>
          </p:nvPr>
        </p:nvSpPr>
        <p:spPr>
          <a:xfrm>
            <a:off x="457200" y="1885950"/>
            <a:ext cx="8229600" cy="4297363"/>
          </a:xfrm>
        </p:spPr>
        <p:txBody>
          <a:bodyPr>
            <a:normAutofit fontScale="92500" lnSpcReduction="10000"/>
          </a:bodyPr>
          <a:lstStyle/>
          <a:p>
            <a:pPr marL="609600" indent="-609600"/>
            <a:r>
              <a:rPr lang="en-GB" dirty="0">
                <a:solidFill>
                  <a:schemeClr val="bg1"/>
                </a:solidFill>
                <a:latin typeface="Arial" pitchFamily="34" charset="0"/>
                <a:cs typeface="Arial" pitchFamily="34" charset="0"/>
              </a:rPr>
              <a:t>Critically analyse the concept of </a:t>
            </a:r>
            <a:r>
              <a:rPr lang="en-GB" dirty="0" smtClean="0">
                <a:solidFill>
                  <a:schemeClr val="bg1"/>
                </a:solidFill>
                <a:latin typeface="Arial" pitchFamily="34" charset="0"/>
                <a:cs typeface="Arial" pitchFamily="34" charset="0"/>
              </a:rPr>
              <a:t>design</a:t>
            </a:r>
            <a:br>
              <a:rPr lang="en-GB" dirty="0" smtClean="0">
                <a:solidFill>
                  <a:schemeClr val="bg1"/>
                </a:solidFill>
                <a:latin typeface="Arial" pitchFamily="34" charset="0"/>
                <a:cs typeface="Arial" pitchFamily="34" charset="0"/>
              </a:rPr>
            </a:br>
            <a:endParaRPr lang="en-GB" dirty="0">
              <a:solidFill>
                <a:schemeClr val="bg1"/>
              </a:solidFill>
              <a:latin typeface="Arial" pitchFamily="34" charset="0"/>
              <a:cs typeface="Arial" pitchFamily="34" charset="0"/>
            </a:endParaRPr>
          </a:p>
          <a:p>
            <a:pPr marL="609600" indent="-609600"/>
            <a:r>
              <a:rPr lang="en-GB" dirty="0">
                <a:solidFill>
                  <a:schemeClr val="bg1"/>
                </a:solidFill>
                <a:latin typeface="Arial" pitchFamily="34" charset="0"/>
                <a:cs typeface="Arial" pitchFamily="34" charset="0"/>
              </a:rPr>
              <a:t>Critically evaluate the design of hotel room </a:t>
            </a:r>
            <a:r>
              <a:rPr lang="en-GB" dirty="0" smtClean="0">
                <a:solidFill>
                  <a:schemeClr val="bg1"/>
                </a:solidFill>
                <a:latin typeface="Arial" pitchFamily="34" charset="0"/>
                <a:cs typeface="Arial" pitchFamily="34" charset="0"/>
              </a:rPr>
              <a:t/>
            </a:r>
            <a:br>
              <a:rPr lang="en-GB" dirty="0" smtClean="0">
                <a:solidFill>
                  <a:schemeClr val="bg1"/>
                </a:solidFill>
                <a:latin typeface="Arial" pitchFamily="34" charset="0"/>
                <a:cs typeface="Arial" pitchFamily="34" charset="0"/>
              </a:rPr>
            </a:br>
            <a:endParaRPr lang="en-GB" dirty="0">
              <a:solidFill>
                <a:schemeClr val="bg1"/>
              </a:solidFill>
              <a:latin typeface="Arial" pitchFamily="34" charset="0"/>
              <a:cs typeface="Arial" pitchFamily="34" charset="0"/>
            </a:endParaRPr>
          </a:p>
          <a:p>
            <a:pPr marL="609600" indent="-609600"/>
            <a:r>
              <a:rPr lang="en-GB" dirty="0">
                <a:solidFill>
                  <a:schemeClr val="bg1"/>
                </a:solidFill>
                <a:latin typeface="Arial" pitchFamily="34" charset="0"/>
                <a:cs typeface="Arial" pitchFamily="34" charset="0"/>
              </a:rPr>
              <a:t>Critically assess the relationship between price and consumer </a:t>
            </a:r>
            <a:r>
              <a:rPr lang="en-GB" dirty="0" smtClean="0">
                <a:solidFill>
                  <a:schemeClr val="bg1"/>
                </a:solidFill>
                <a:latin typeface="Arial" pitchFamily="34" charset="0"/>
                <a:cs typeface="Arial" pitchFamily="34" charset="0"/>
              </a:rPr>
              <a:t>expectations</a:t>
            </a:r>
            <a:br>
              <a:rPr lang="en-GB" dirty="0" smtClean="0">
                <a:solidFill>
                  <a:schemeClr val="bg1"/>
                </a:solidFill>
                <a:latin typeface="Arial" pitchFamily="34" charset="0"/>
                <a:cs typeface="Arial" pitchFamily="34" charset="0"/>
              </a:rPr>
            </a:br>
            <a:endParaRPr lang="en-GB" dirty="0">
              <a:solidFill>
                <a:schemeClr val="bg1"/>
              </a:solidFill>
              <a:latin typeface="Arial" pitchFamily="34" charset="0"/>
              <a:cs typeface="Arial" pitchFamily="34" charset="0"/>
            </a:endParaRPr>
          </a:p>
          <a:p>
            <a:pPr marL="609600" indent="-609600"/>
            <a:r>
              <a:rPr lang="en-GB" dirty="0">
                <a:solidFill>
                  <a:schemeClr val="bg1"/>
                </a:solidFill>
                <a:latin typeface="Arial" pitchFamily="34" charset="0"/>
                <a:cs typeface="Arial" pitchFamily="34" charset="0"/>
              </a:rPr>
              <a:t>Critically evaluate the current system of accommodation quality rating in the UK </a:t>
            </a:r>
          </a:p>
          <a:p>
            <a:pPr marL="609600" indent="-609600"/>
            <a:endParaRPr lang="en-GB" dirty="0">
              <a:solidFill>
                <a:schemeClr val="bg1"/>
              </a:solidFill>
              <a:latin typeface="Arial" pitchFamily="34" charset="0"/>
              <a:cs typeface="Arial" pitchFamily="34" charset="0"/>
            </a:endParaRPr>
          </a:p>
          <a:p>
            <a:pPr marL="609600" indent="-609600"/>
            <a:endParaRPr lang="en-GB" dirty="0">
              <a:solidFill>
                <a:schemeClr val="bg1"/>
              </a:solidFill>
              <a:latin typeface="Arial" pitchFamily="34" charset="0"/>
              <a:cs typeface="Arial" pitchFamily="34" charset="0"/>
            </a:endParaRPr>
          </a:p>
        </p:txBody>
      </p:sp>
      <p:cxnSp>
        <p:nvCxnSpPr>
          <p:cNvPr id="8" name="Straight Connector 7"/>
          <p:cNvCxnSpPr/>
          <p:nvPr/>
        </p:nvCxnSpPr>
        <p:spPr>
          <a:xfrm>
            <a:off x="569603" y="1270043"/>
            <a:ext cx="7423518" cy="0"/>
          </a:xfrm>
          <a:prstGeom prst="line">
            <a:avLst/>
          </a:prstGeom>
          <a:ln>
            <a:solidFill>
              <a:srgbClr val="39A7C9"/>
            </a:solidFill>
          </a:ln>
          <a:effectLst/>
        </p:spPr>
        <p:style>
          <a:lnRef idx="2">
            <a:schemeClr val="accent1"/>
          </a:lnRef>
          <a:fillRef idx="0">
            <a:schemeClr val="accent1"/>
          </a:fillRef>
          <a:effectRef idx="1">
            <a:schemeClr val="accent1"/>
          </a:effectRef>
          <a:fontRef idx="minor">
            <a:schemeClr val="tx1"/>
          </a:fontRef>
        </p:style>
      </p:cxnSp>
      <p:pic>
        <p:nvPicPr>
          <p:cNvPr id="6" name="Picture 5"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86" y="483158"/>
            <a:ext cx="1007525" cy="1573770"/>
          </a:xfrm>
          <a:prstGeom prst="rect">
            <a:avLst/>
          </a:prstGeom>
        </p:spPr>
      </p:pic>
    </p:spTree>
    <p:extLst>
      <p:ext uri="{BB962C8B-B14F-4D97-AF65-F5344CB8AC3E}">
        <p14:creationId xmlns:p14="http://schemas.microsoft.com/office/powerpoint/2010/main" val="3996294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07639" y="1894999"/>
            <a:ext cx="6728298" cy="41120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000" dirty="0">
                <a:latin typeface="Arial" pitchFamily="34" charset="0"/>
                <a:cs typeface="Arial" pitchFamily="34" charset="0"/>
              </a:rPr>
              <a:t>‘The operations manager has to undertake responsibility for being involved in the design of both the end service/product and the delivery processes. This means taking responsibility for: the way in which the end product functions, the organisation of the transformation process, the technology used and the design of the jobs involved… Being involved in design is not an easy role, as the operations perspective is usually concerned with the constraints of the operation, whilst the design perspective is focused upon creativity… Bringing the creative and the operations perspectives together in a positive manner is one of the features of organisations that manage design well</a:t>
            </a:r>
            <a:r>
              <a:rPr kumimoji="1" lang="en-GB" altLang="ja-JP" sz="2000" dirty="0" smtClean="0">
                <a:latin typeface="Arial" pitchFamily="34" charset="0"/>
                <a:cs typeface="Arial" pitchFamily="34" charset="0"/>
              </a:rPr>
              <a:t>.’</a:t>
            </a:r>
            <a:br>
              <a:rPr kumimoji="1" lang="en-GB" altLang="ja-JP" sz="2000" dirty="0" smtClean="0">
                <a:latin typeface="Arial" pitchFamily="34" charset="0"/>
                <a:cs typeface="Arial" pitchFamily="34" charset="0"/>
              </a:rPr>
            </a:br>
            <a:r>
              <a:rPr kumimoji="1" lang="en-GB" altLang="ja-JP" sz="2000" dirty="0">
                <a:latin typeface="Arial" pitchFamily="34" charset="0"/>
                <a:cs typeface="Arial" pitchFamily="34" charset="0"/>
              </a:rPr>
              <a:t>	</a:t>
            </a:r>
            <a:r>
              <a:rPr kumimoji="1" lang="en-GB" altLang="ja-JP" sz="2000" dirty="0" smtClean="0">
                <a:latin typeface="Arial" pitchFamily="34" charset="0"/>
                <a:cs typeface="Arial" pitchFamily="34" charset="0"/>
              </a:rPr>
              <a:t>						      </a:t>
            </a:r>
            <a:r>
              <a:rPr kumimoji="1" lang="en-GB" altLang="ja-JP" sz="1800" dirty="0" smtClean="0">
                <a:latin typeface="Arial" pitchFamily="34" charset="0"/>
                <a:cs typeface="Arial" pitchFamily="34" charset="0"/>
              </a:rPr>
              <a:t>(</a:t>
            </a:r>
            <a:r>
              <a:rPr kumimoji="1" lang="en-GB" altLang="ja-JP" sz="1800" dirty="0">
                <a:latin typeface="Arial" pitchFamily="34" charset="0"/>
                <a:cs typeface="Arial" pitchFamily="34" charset="0"/>
              </a:rPr>
              <a:t>Galloway </a:t>
            </a:r>
            <a:r>
              <a:rPr kumimoji="1" lang="en-GB" altLang="ja-JP" sz="1800" i="1" dirty="0">
                <a:latin typeface="Arial" pitchFamily="34" charset="0"/>
                <a:cs typeface="Arial" pitchFamily="34" charset="0"/>
              </a:rPr>
              <a:t>et al., </a:t>
            </a:r>
            <a:r>
              <a:rPr kumimoji="1" lang="en-GB" altLang="ja-JP" sz="1800" dirty="0">
                <a:latin typeface="Arial" pitchFamily="34" charset="0"/>
                <a:cs typeface="Arial" pitchFamily="34" charset="0"/>
              </a:rPr>
              <a:t>2000, p. 7)</a:t>
            </a:r>
          </a:p>
          <a:p>
            <a:endParaRPr kumimoji="1" lang="en-GB" altLang="ja-JP" sz="2000" dirty="0">
              <a:latin typeface="Arial" pitchFamily="34" charset="0"/>
              <a:cs typeface="Arial" pitchFamily="34" charset="0"/>
            </a:endParaRPr>
          </a:p>
        </p:txBody>
      </p:sp>
      <p:sp>
        <p:nvSpPr>
          <p:cNvPr id="12" name="Title 1"/>
          <p:cNvSpPr txBox="1">
            <a:spLocks/>
          </p:cNvSpPr>
          <p:nvPr/>
        </p:nvSpPr>
        <p:spPr>
          <a:xfrm>
            <a:off x="1607639" y="1042644"/>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a:cs typeface="Arial"/>
              </a:rPr>
              <a:t>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3236973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20000" y="1838450"/>
            <a:ext cx="6715935" cy="37041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800" dirty="0">
                <a:latin typeface="Arial" pitchFamily="34" charset="0"/>
                <a:cs typeface="Arial" pitchFamily="34" charset="0"/>
              </a:rPr>
              <a:t>‘Design is the activity of determining the physical form, shape and composition of products, services and processes … it is crucial to the operation’s other activities</a:t>
            </a:r>
            <a:r>
              <a:rPr kumimoji="1" lang="en-GB" altLang="ja-JP" sz="2800" dirty="0" smtClean="0">
                <a:latin typeface="Arial" pitchFamily="34" charset="0"/>
                <a:cs typeface="Arial" pitchFamily="34" charset="0"/>
              </a:rPr>
              <a:t>’.</a:t>
            </a:r>
            <a:br>
              <a:rPr kumimoji="1" lang="en-GB" altLang="ja-JP" sz="2800" dirty="0" smtClean="0">
                <a:latin typeface="Arial" pitchFamily="34" charset="0"/>
                <a:cs typeface="Arial" pitchFamily="34" charset="0"/>
              </a:rPr>
            </a:br>
            <a:endParaRPr kumimoji="1" lang="en-GB" altLang="ja-JP" sz="2800" dirty="0">
              <a:latin typeface="Arial" pitchFamily="34" charset="0"/>
              <a:cs typeface="Arial" pitchFamily="34" charset="0"/>
            </a:endParaRPr>
          </a:p>
          <a:p>
            <a:pPr marL="0" indent="0">
              <a:buNone/>
            </a:pPr>
            <a:r>
              <a:rPr kumimoji="1" lang="en-GB" altLang="ja-JP" sz="2800" dirty="0" smtClean="0">
                <a:latin typeface="Arial" pitchFamily="34" charset="0"/>
                <a:cs typeface="Arial" pitchFamily="34" charset="0"/>
              </a:rPr>
              <a:t>					  (</a:t>
            </a:r>
            <a:r>
              <a:rPr kumimoji="1" lang="en-GB" altLang="ja-JP" sz="2800" dirty="0">
                <a:latin typeface="Arial" pitchFamily="34" charset="0"/>
                <a:cs typeface="Arial" pitchFamily="34" charset="0"/>
              </a:rPr>
              <a:t>Slack </a:t>
            </a:r>
            <a:r>
              <a:rPr kumimoji="1" lang="en-GB" altLang="ja-JP" sz="2800" i="1" dirty="0">
                <a:latin typeface="Arial" pitchFamily="34" charset="0"/>
                <a:cs typeface="Arial" pitchFamily="34" charset="0"/>
              </a:rPr>
              <a:t>et al</a:t>
            </a:r>
            <a:r>
              <a:rPr kumimoji="1" lang="en-GB" altLang="ja-JP" sz="2800" dirty="0">
                <a:latin typeface="Arial" pitchFamily="34" charset="0"/>
                <a:cs typeface="Arial" pitchFamily="34" charset="0"/>
              </a:rPr>
              <a:t>., 2004, p. 27)</a:t>
            </a:r>
          </a:p>
          <a:p>
            <a:endParaRPr kumimoji="1" lang="en-GB" altLang="ja-JP" sz="2000" dirty="0">
              <a:latin typeface="Arial" pitchFamily="34" charset="0"/>
              <a:cs typeface="Arial" pitchFamily="34" charset="0"/>
            </a:endParaRPr>
          </a:p>
          <a:p>
            <a:pPr marL="0" indent="0">
              <a:buNone/>
            </a:pPr>
            <a:endParaRPr kumimoji="1" lang="en-GB" altLang="ja-JP" sz="2000" dirty="0">
              <a:latin typeface="Arial" pitchFamily="34" charset="0"/>
              <a:cs typeface="Arial" pitchFamily="34" charset="0"/>
            </a:endParaRPr>
          </a:p>
        </p:txBody>
      </p:sp>
      <p:sp>
        <p:nvSpPr>
          <p:cNvPr id="12" name="Title 1"/>
          <p:cNvSpPr txBox="1">
            <a:spLocks/>
          </p:cNvSpPr>
          <p:nvPr/>
        </p:nvSpPr>
        <p:spPr>
          <a:xfrm>
            <a:off x="1607639" y="504968"/>
            <a:ext cx="6212528" cy="1190482"/>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a:cs typeface="Arial"/>
              </a:rPr>
              <a:t>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216333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07638" y="1835975"/>
            <a:ext cx="6728299" cy="374223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400" dirty="0">
                <a:latin typeface="Arial" pitchFamily="34" charset="0"/>
                <a:cs typeface="Arial" pitchFamily="34" charset="0"/>
              </a:rPr>
              <a:t>‘Products and Services are usually the first thing which customers see of a company, so they should have an impact … although operations managers often do not have direct responsibility for product and service design, they always have, at least, an indirect responsibility to provide the information and advice upon which successful product or service development depends … unless a service, however well conceived, can be implemented, the design can never bring its full benefits</a:t>
            </a:r>
            <a:r>
              <a:rPr kumimoji="1" lang="en-GB" altLang="ja-JP" sz="2400" dirty="0" smtClean="0">
                <a:latin typeface="Arial" pitchFamily="34" charset="0"/>
                <a:cs typeface="Arial" pitchFamily="34" charset="0"/>
              </a:rPr>
              <a:t>’</a:t>
            </a:r>
            <a:r>
              <a:rPr kumimoji="1" lang="en-GB" altLang="ja-JP" sz="2400" dirty="0" smtClean="0">
                <a:latin typeface="Arial" pitchFamily="34" charset="0"/>
                <a:cs typeface="Arial" pitchFamily="34" charset="0"/>
              </a:rPr>
              <a:t>			     </a:t>
            </a:r>
            <a:r>
              <a:rPr kumimoji="1" lang="en-GB" altLang="ja-JP" sz="1800" dirty="0" smtClean="0">
                <a:latin typeface="Arial" pitchFamily="34" charset="0"/>
                <a:cs typeface="Arial" pitchFamily="34" charset="0"/>
              </a:rPr>
              <a:t>(</a:t>
            </a:r>
            <a:r>
              <a:rPr kumimoji="1" lang="en-GB" altLang="ja-JP" sz="1800" dirty="0">
                <a:latin typeface="Arial" pitchFamily="34" charset="0"/>
                <a:cs typeface="Arial" pitchFamily="34" charset="0"/>
              </a:rPr>
              <a:t>Slack </a:t>
            </a:r>
            <a:r>
              <a:rPr kumimoji="1" lang="en-GB" altLang="ja-JP" sz="1800" i="1" dirty="0">
                <a:latin typeface="Arial" pitchFamily="34" charset="0"/>
                <a:cs typeface="Arial" pitchFamily="34" charset="0"/>
              </a:rPr>
              <a:t>et al</a:t>
            </a:r>
            <a:r>
              <a:rPr kumimoji="1" lang="en-GB" altLang="ja-JP" sz="1800" dirty="0">
                <a:latin typeface="Arial" pitchFamily="34" charset="0"/>
                <a:cs typeface="Arial" pitchFamily="34" charset="0"/>
              </a:rPr>
              <a:t>., 2004, p. 127)</a:t>
            </a:r>
          </a:p>
        </p:txBody>
      </p:sp>
      <p:sp>
        <p:nvSpPr>
          <p:cNvPr id="12" name="Title 1"/>
          <p:cNvSpPr txBox="1">
            <a:spLocks/>
          </p:cNvSpPr>
          <p:nvPr/>
        </p:nvSpPr>
        <p:spPr>
          <a:xfrm>
            <a:off x="1607639" y="504968"/>
            <a:ext cx="6212528" cy="1191756"/>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a:cs typeface="Arial"/>
              </a:rPr>
              <a:t>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397309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20000" y="1800000"/>
            <a:ext cx="6715935" cy="3790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800" dirty="0">
                <a:latin typeface="Arial" pitchFamily="34" charset="0"/>
                <a:cs typeface="Arial" pitchFamily="34" charset="0"/>
              </a:rPr>
              <a:t>‘Services require an operating and delivery system in order to function. That system should be designed in such a way as to offer effective customer service through an efficiently operated process</a:t>
            </a:r>
            <a:r>
              <a:rPr kumimoji="1" lang="en-GB" altLang="ja-JP" sz="2800" dirty="0" smtClean="0">
                <a:latin typeface="Arial" pitchFamily="34" charset="0"/>
                <a:cs typeface="Arial" pitchFamily="34" charset="0"/>
              </a:rPr>
              <a:t>.’</a:t>
            </a:r>
            <a:br>
              <a:rPr kumimoji="1" lang="en-GB" altLang="ja-JP" sz="2800" dirty="0" smtClean="0">
                <a:latin typeface="Arial" pitchFamily="34" charset="0"/>
                <a:cs typeface="Arial" pitchFamily="34" charset="0"/>
              </a:rPr>
            </a:br>
            <a:endParaRPr kumimoji="1" lang="en-GB" altLang="ja-JP" sz="2800" dirty="0">
              <a:latin typeface="Arial" pitchFamily="34" charset="0"/>
              <a:cs typeface="Arial" pitchFamily="34" charset="0"/>
            </a:endParaRPr>
          </a:p>
          <a:p>
            <a:pPr marL="0" indent="0">
              <a:buNone/>
            </a:pPr>
            <a:r>
              <a:rPr kumimoji="1" lang="en-GB" altLang="ja-JP" sz="2800" dirty="0" smtClean="0">
                <a:latin typeface="Arial" pitchFamily="34" charset="0"/>
                <a:cs typeface="Arial" pitchFamily="34" charset="0"/>
              </a:rPr>
              <a:t>	         (</a:t>
            </a:r>
            <a:r>
              <a:rPr kumimoji="1" lang="en-GB" altLang="ja-JP" sz="2800" dirty="0" err="1">
                <a:latin typeface="Arial" pitchFamily="34" charset="0"/>
                <a:cs typeface="Arial" pitchFamily="34" charset="0"/>
              </a:rPr>
              <a:t>Mudie</a:t>
            </a:r>
            <a:r>
              <a:rPr kumimoji="1" lang="en-GB" altLang="ja-JP" sz="2800" dirty="0">
                <a:latin typeface="Arial" pitchFamily="34" charset="0"/>
                <a:cs typeface="Arial" pitchFamily="34" charset="0"/>
              </a:rPr>
              <a:t> and </a:t>
            </a:r>
            <a:r>
              <a:rPr kumimoji="1" lang="en-GB" altLang="ja-JP" sz="2800" dirty="0" err="1">
                <a:latin typeface="Arial" pitchFamily="34" charset="0"/>
                <a:cs typeface="Arial" pitchFamily="34" charset="0"/>
              </a:rPr>
              <a:t>Cottam</a:t>
            </a:r>
            <a:r>
              <a:rPr kumimoji="1" lang="en-GB" altLang="ja-JP" sz="2800" dirty="0">
                <a:latin typeface="Arial" pitchFamily="34" charset="0"/>
                <a:cs typeface="Arial" pitchFamily="34" charset="0"/>
              </a:rPr>
              <a:t>, 1999, p. 44)</a:t>
            </a:r>
          </a:p>
        </p:txBody>
      </p:sp>
      <p:sp>
        <p:nvSpPr>
          <p:cNvPr id="12" name="Title 1"/>
          <p:cNvSpPr txBox="1">
            <a:spLocks/>
          </p:cNvSpPr>
          <p:nvPr/>
        </p:nvSpPr>
        <p:spPr>
          <a:xfrm>
            <a:off x="1607639" y="504968"/>
            <a:ext cx="6212528" cy="1191756"/>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a:cs typeface="Arial"/>
              </a:rPr>
              <a:t>Service Design</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206015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07638" y="1828799"/>
            <a:ext cx="6728297" cy="37612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GB" altLang="ja-JP" sz="2800" dirty="0">
                <a:latin typeface="Arial" pitchFamily="34" charset="0"/>
                <a:cs typeface="Arial" pitchFamily="34" charset="0"/>
              </a:rPr>
              <a:t>‘The objective of designing products and services is to satisfy customers by meeting their actual or anticipated needs and expectations. This, in turn, enhances the competitiveness of the organisation. Product and service design, therefore, can be seen as starting and ending with the customer</a:t>
            </a:r>
            <a:r>
              <a:rPr kumimoji="1" lang="en-GB" altLang="ja-JP" sz="2800" dirty="0" smtClean="0">
                <a:latin typeface="Arial" pitchFamily="34" charset="0"/>
                <a:cs typeface="Arial" pitchFamily="34" charset="0"/>
              </a:rPr>
              <a:t>.’</a:t>
            </a:r>
            <a:br>
              <a:rPr kumimoji="1" lang="en-GB" altLang="ja-JP" sz="2800" dirty="0" smtClean="0">
                <a:latin typeface="Arial" pitchFamily="34" charset="0"/>
                <a:cs typeface="Arial" pitchFamily="34" charset="0"/>
              </a:rPr>
            </a:br>
            <a:endParaRPr kumimoji="1" lang="en-GB" altLang="ja-JP" sz="2800" dirty="0">
              <a:latin typeface="Arial" pitchFamily="34" charset="0"/>
              <a:cs typeface="Arial" pitchFamily="34" charset="0"/>
            </a:endParaRPr>
          </a:p>
          <a:p>
            <a:pPr marL="0" indent="0">
              <a:buNone/>
            </a:pPr>
            <a:r>
              <a:rPr kumimoji="1" lang="en-GB" altLang="ja-JP" sz="2800" dirty="0" smtClean="0">
                <a:latin typeface="Arial" pitchFamily="34" charset="0"/>
                <a:cs typeface="Arial" pitchFamily="34" charset="0"/>
              </a:rPr>
              <a:t>			          </a:t>
            </a:r>
            <a:r>
              <a:rPr kumimoji="1" lang="en-GB" altLang="ja-JP" sz="2800" dirty="0" smtClean="0">
                <a:latin typeface="Arial" pitchFamily="34" charset="0"/>
                <a:cs typeface="Arial" pitchFamily="34" charset="0"/>
              </a:rPr>
              <a:t>(</a:t>
            </a:r>
            <a:r>
              <a:rPr kumimoji="1" lang="en-GB" altLang="ja-JP" sz="2800" dirty="0">
                <a:latin typeface="Arial" pitchFamily="34" charset="0"/>
                <a:cs typeface="Arial" pitchFamily="34" charset="0"/>
              </a:rPr>
              <a:t>Slack et al., 2004, p. 129)</a:t>
            </a:r>
          </a:p>
        </p:txBody>
      </p:sp>
      <p:sp>
        <p:nvSpPr>
          <p:cNvPr id="12" name="Title 1"/>
          <p:cNvSpPr txBox="1">
            <a:spLocks/>
          </p:cNvSpPr>
          <p:nvPr/>
        </p:nvSpPr>
        <p:spPr>
          <a:xfrm>
            <a:off x="1631389" y="504969"/>
            <a:ext cx="6212528" cy="1171432"/>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a:cs typeface="Arial"/>
              </a:rPr>
              <a:t>Design – A Competitive Advantage?</a:t>
            </a:r>
            <a:endParaRPr lang="en-US" sz="36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Tree>
    <p:extLst>
      <p:ext uri="{BB962C8B-B14F-4D97-AF65-F5344CB8AC3E}">
        <p14:creationId xmlns:p14="http://schemas.microsoft.com/office/powerpoint/2010/main" val="4222083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10844" y="-7470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20000" y="1891862"/>
            <a:ext cx="6715935" cy="36982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kumimoji="1" lang="en-GB" altLang="ja-JP" sz="2400" dirty="0">
              <a:latin typeface="Arial" pitchFamily="34" charset="0"/>
              <a:cs typeface="Arial" pitchFamily="34" charset="0"/>
            </a:endParaRPr>
          </a:p>
        </p:txBody>
      </p:sp>
      <p:sp>
        <p:nvSpPr>
          <p:cNvPr id="12" name="Title 1"/>
          <p:cNvSpPr txBox="1">
            <a:spLocks/>
          </p:cNvSpPr>
          <p:nvPr/>
        </p:nvSpPr>
        <p:spPr>
          <a:xfrm>
            <a:off x="993228" y="251592"/>
            <a:ext cx="6826939" cy="131368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39A7C9"/>
                </a:solidFill>
                <a:latin typeface="Arial"/>
                <a:cs typeface="Arial"/>
              </a:rPr>
              <a:t>Design – A Competitive Advantage? </a:t>
            </a:r>
            <a:br>
              <a:rPr lang="en-GB" sz="2800" b="1" dirty="0">
                <a:solidFill>
                  <a:srgbClr val="39A7C9"/>
                </a:solidFill>
                <a:latin typeface="Arial"/>
                <a:cs typeface="Arial"/>
              </a:rPr>
            </a:br>
            <a:r>
              <a:rPr lang="en-GB" sz="2800" b="1" dirty="0">
                <a:solidFill>
                  <a:srgbClr val="39A7C9"/>
                </a:solidFill>
                <a:latin typeface="Arial"/>
                <a:cs typeface="Arial"/>
              </a:rPr>
              <a:t>The customer–marketing–design feedback loop </a:t>
            </a:r>
            <a:endParaRPr lang="en-US" sz="2800" dirty="0">
              <a:solidFill>
                <a:srgbClr val="39A7C9"/>
              </a:solidFill>
            </a:endParaRPr>
          </a:p>
        </p:txBody>
      </p:sp>
      <p:pic>
        <p:nvPicPr>
          <p:cNvPr id="13" name="Picture 12"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22" name="Rectangle 4"/>
          <p:cNvSpPr>
            <a:spLocks noChangeArrowheads="1"/>
          </p:cNvSpPr>
          <p:nvPr/>
        </p:nvSpPr>
        <p:spPr bwMode="auto">
          <a:xfrm>
            <a:off x="693537" y="4684713"/>
            <a:ext cx="1779587"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dirty="0" smtClean="0"/>
              <a:t>Product/service</a:t>
            </a:r>
            <a:endParaRPr lang="en-GB" b="1" dirty="0"/>
          </a:p>
          <a:p>
            <a:pPr algn="ctr"/>
            <a:r>
              <a:rPr lang="en-GB" b="1" dirty="0"/>
              <a:t>design</a:t>
            </a:r>
          </a:p>
        </p:txBody>
      </p:sp>
      <p:sp>
        <p:nvSpPr>
          <p:cNvPr id="23" name="Rectangle 5"/>
          <p:cNvSpPr>
            <a:spLocks noChangeArrowheads="1"/>
          </p:cNvSpPr>
          <p:nvPr/>
        </p:nvSpPr>
        <p:spPr bwMode="auto">
          <a:xfrm>
            <a:off x="3357362" y="4684713"/>
            <a:ext cx="1655762"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Operations</a:t>
            </a:r>
          </a:p>
        </p:txBody>
      </p:sp>
      <p:sp>
        <p:nvSpPr>
          <p:cNvPr id="24" name="Rectangle 6"/>
          <p:cNvSpPr>
            <a:spLocks noChangeArrowheads="1"/>
          </p:cNvSpPr>
          <p:nvPr/>
        </p:nvSpPr>
        <p:spPr bwMode="auto">
          <a:xfrm>
            <a:off x="5878312" y="4684713"/>
            <a:ext cx="163512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Customer</a:t>
            </a:r>
          </a:p>
        </p:txBody>
      </p:sp>
      <p:sp>
        <p:nvSpPr>
          <p:cNvPr id="25" name="Rectangle 7"/>
          <p:cNvSpPr>
            <a:spLocks noChangeArrowheads="1"/>
          </p:cNvSpPr>
          <p:nvPr/>
        </p:nvSpPr>
        <p:spPr bwMode="auto">
          <a:xfrm>
            <a:off x="3141462" y="1660526"/>
            <a:ext cx="1655762"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dirty="0"/>
              <a:t>Marketing</a:t>
            </a:r>
          </a:p>
        </p:txBody>
      </p:sp>
      <p:sp>
        <p:nvSpPr>
          <p:cNvPr id="26" name="Line 8"/>
          <p:cNvSpPr>
            <a:spLocks noChangeShapeType="1"/>
          </p:cNvSpPr>
          <p:nvPr/>
        </p:nvSpPr>
        <p:spPr bwMode="auto">
          <a:xfrm>
            <a:off x="2601310" y="5189538"/>
            <a:ext cx="6688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9"/>
          <p:cNvSpPr>
            <a:spLocks noChangeShapeType="1"/>
          </p:cNvSpPr>
          <p:nvPr/>
        </p:nvSpPr>
        <p:spPr bwMode="auto">
          <a:xfrm>
            <a:off x="5086149" y="518953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10"/>
          <p:cNvSpPr>
            <a:spLocks noChangeShapeType="1"/>
          </p:cNvSpPr>
          <p:nvPr/>
        </p:nvSpPr>
        <p:spPr bwMode="auto">
          <a:xfrm flipH="1" flipV="1">
            <a:off x="4849612" y="2117725"/>
            <a:ext cx="1820862" cy="2497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Line 11"/>
          <p:cNvSpPr>
            <a:spLocks noChangeShapeType="1"/>
          </p:cNvSpPr>
          <p:nvPr/>
        </p:nvSpPr>
        <p:spPr bwMode="auto">
          <a:xfrm flipH="1">
            <a:off x="1341236" y="2093913"/>
            <a:ext cx="1728787" cy="25209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Text Box 18"/>
          <p:cNvSpPr txBox="1">
            <a:spLocks noChangeArrowheads="1"/>
          </p:cNvSpPr>
          <p:nvPr/>
        </p:nvSpPr>
        <p:spPr bwMode="auto">
          <a:xfrm>
            <a:off x="5857674" y="2400301"/>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t>Expectations</a:t>
            </a:r>
          </a:p>
        </p:txBody>
      </p:sp>
      <p:sp>
        <p:nvSpPr>
          <p:cNvPr id="31" name="Text Box 19"/>
          <p:cNvSpPr txBox="1">
            <a:spLocks noChangeArrowheads="1"/>
          </p:cNvSpPr>
          <p:nvPr/>
        </p:nvSpPr>
        <p:spPr bwMode="auto">
          <a:xfrm>
            <a:off x="961824" y="2257426"/>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dirty="0"/>
              <a:t>Interpretation of</a:t>
            </a:r>
          </a:p>
          <a:p>
            <a:pPr algn="l"/>
            <a:r>
              <a:rPr lang="en-GB" dirty="0"/>
              <a:t>Expectations</a:t>
            </a:r>
          </a:p>
        </p:txBody>
      </p:sp>
      <p:sp>
        <p:nvSpPr>
          <p:cNvPr id="32" name="Text Box 21"/>
          <p:cNvSpPr txBox="1">
            <a:spLocks noChangeArrowheads="1"/>
          </p:cNvSpPr>
          <p:nvPr/>
        </p:nvSpPr>
        <p:spPr bwMode="auto">
          <a:xfrm>
            <a:off x="1898449" y="5641976"/>
            <a:ext cx="175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t>Product/service</a:t>
            </a:r>
          </a:p>
          <a:p>
            <a:pPr algn="l"/>
            <a:r>
              <a:rPr lang="en-GB"/>
              <a:t>specification</a:t>
            </a:r>
          </a:p>
        </p:txBody>
      </p:sp>
      <p:sp>
        <p:nvSpPr>
          <p:cNvPr id="33" name="Text Box 22"/>
          <p:cNvSpPr txBox="1">
            <a:spLocks noChangeArrowheads="1"/>
          </p:cNvSpPr>
          <p:nvPr/>
        </p:nvSpPr>
        <p:spPr bwMode="auto">
          <a:xfrm>
            <a:off x="4849612" y="5568951"/>
            <a:ext cx="175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t>Product/service</a:t>
            </a:r>
          </a:p>
        </p:txBody>
      </p:sp>
      <p:sp>
        <p:nvSpPr>
          <p:cNvPr id="2" name="Rectangle 1"/>
          <p:cNvSpPr/>
          <p:nvPr/>
        </p:nvSpPr>
        <p:spPr>
          <a:xfrm>
            <a:off x="5878312" y="1380609"/>
            <a:ext cx="2591159" cy="369332"/>
          </a:xfrm>
          <a:prstGeom prst="rect">
            <a:avLst/>
          </a:prstGeom>
        </p:spPr>
        <p:txBody>
          <a:bodyPr wrap="none">
            <a:spAutoFit/>
          </a:bodyPr>
          <a:lstStyle/>
          <a:p>
            <a:r>
              <a:rPr lang="en-GB" dirty="0"/>
              <a:t>(Slack </a:t>
            </a:r>
            <a:r>
              <a:rPr lang="en-GB" i="1" dirty="0"/>
              <a:t>et al</a:t>
            </a:r>
            <a:r>
              <a:rPr lang="en-GB" dirty="0"/>
              <a:t>., 2004, p. 130)</a:t>
            </a:r>
          </a:p>
        </p:txBody>
      </p:sp>
    </p:spTree>
    <p:extLst>
      <p:ext uri="{BB962C8B-B14F-4D97-AF65-F5344CB8AC3E}">
        <p14:creationId xmlns:p14="http://schemas.microsoft.com/office/powerpoint/2010/main" val="31052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0-#ppt_w/2"/>
                                          </p:val>
                                        </p:tav>
                                        <p:tav tm="100000">
                                          <p:val>
                                            <p:strVal val="#ppt_x"/>
                                          </p:val>
                                        </p:tav>
                                      </p:tavLst>
                                    </p:anim>
                                    <p:anim calcmode="lin" valueType="num">
                                      <p:cBhvr additive="base">
                                        <p:cTn id="14"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ppt_x"/>
                                          </p:val>
                                        </p:tav>
                                        <p:tav tm="100000">
                                          <p:val>
                                            <p:strVal val="#ppt_x"/>
                                          </p:val>
                                        </p:tav>
                                      </p:tavLst>
                                    </p:anim>
                                    <p:anim calcmode="lin" valueType="num">
                                      <p:cBhvr additive="base">
                                        <p:cTn id="26"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7112</TotalTime>
  <Words>1264</Words>
  <Application>Microsoft Office PowerPoint</Application>
  <PresentationFormat>On-screen Show (4:3)</PresentationFormat>
  <Paragraphs>215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Simon Hill</cp:lastModifiedBy>
  <cp:revision>59</cp:revision>
  <dcterms:created xsi:type="dcterms:W3CDTF">2013-01-29T15:10:25Z</dcterms:created>
  <dcterms:modified xsi:type="dcterms:W3CDTF">2013-05-23T08:11:03Z</dcterms:modified>
</cp:coreProperties>
</file>