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0" r:id="rId5"/>
    <p:sldId id="267" r:id="rId6"/>
    <p:sldId id="257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3E4"/>
    <a:srgbClr val="39A7C9"/>
    <a:srgbClr val="24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hutterstock_868509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7632" cy="514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15969"/>
            <a:ext cx="9147632" cy="2142032"/>
          </a:xfrm>
          <a:prstGeom prst="rect">
            <a:avLst/>
          </a:prstGeom>
          <a:solidFill>
            <a:srgbClr val="240C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1941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FF"/>
                </a:solidFill>
                <a:latin typeface="Arial"/>
                <a:cs typeface="Arial"/>
              </a:rPr>
              <a:t>TOURISM</a:t>
            </a:r>
            <a:endParaRPr lang="en-US" sz="8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84642"/>
            <a:ext cx="914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PETER ROBINSON       MICHAEL LÜCK       STEPHEN L. J. SMITH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641"/>
            <a:ext cx="945921" cy="5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69603" y="6332594"/>
            <a:ext cx="8039810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24" y="5761886"/>
            <a:ext cx="701729" cy="10961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26479" y="903003"/>
            <a:ext cx="7814376" cy="94954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International Tourism </a:t>
            </a:r>
            <a:endParaRPr lang="en-GB" sz="3600" b="1" dirty="0" smtClean="0">
              <a:solidFill>
                <a:srgbClr val="39A7C9"/>
              </a:solidFill>
              <a:latin typeface="Arial"/>
              <a:cs typeface="Arial"/>
            </a:endParaRPr>
          </a:p>
          <a:p>
            <a:pPr algn="l"/>
            <a:r>
              <a:rPr lang="en-GB" sz="3600" b="1" dirty="0" smtClean="0">
                <a:solidFill>
                  <a:srgbClr val="39A7C9"/>
                </a:solidFill>
                <a:latin typeface="Arial"/>
                <a:cs typeface="Arial"/>
              </a:rPr>
              <a:t>Expenditure</a:t>
            </a:r>
            <a:br>
              <a:rPr lang="en-GB" sz="3600" b="1" dirty="0" smtClean="0">
                <a:solidFill>
                  <a:srgbClr val="39A7C9"/>
                </a:solidFill>
                <a:latin typeface="Arial"/>
                <a:cs typeface="Arial"/>
              </a:rPr>
            </a:br>
            <a:r>
              <a:rPr lang="en-GB" sz="1200" b="1" dirty="0" smtClean="0">
                <a:latin typeface="Arial"/>
                <a:cs typeface="Arial"/>
              </a:rPr>
              <a:t>(UNWTO</a:t>
            </a:r>
            <a:r>
              <a:rPr lang="en-GB" sz="1200" b="1" dirty="0">
                <a:latin typeface="Arial"/>
                <a:cs typeface="Arial"/>
              </a:rPr>
              <a:t>, 2011)</a:t>
            </a:r>
            <a:endParaRPr lang="en-US" sz="1200" dirty="0"/>
          </a:p>
        </p:txBody>
      </p:sp>
      <p:pic>
        <p:nvPicPr>
          <p:cNvPr id="7" name="Content Placeholder 3" descr="Screen Shot 2013-03-18 at 12.19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6" b="-2906"/>
          <a:stretch>
            <a:fillRect/>
          </a:stretch>
        </p:blipFill>
        <p:spPr>
          <a:xfrm>
            <a:off x="504700" y="1935678"/>
            <a:ext cx="8023688" cy="41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475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Tourist types (Smith, 1989)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Explorer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Elite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Off-beat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Unusual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Incipient mass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Mass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Charter</a:t>
            </a:r>
          </a:p>
          <a:p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138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Socio-Cultural Impacts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475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 err="1">
                <a:latin typeface="Arial" pitchFamily="34" charset="0"/>
                <a:cs typeface="Arial" pitchFamily="34" charset="0"/>
              </a:rPr>
              <a:t>Psychocentric</a:t>
            </a: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Near </a:t>
            </a:r>
            <a:r>
              <a:rPr kumimoji="1" lang="en-GB" altLang="ja-JP" sz="2800" dirty="0" err="1">
                <a:latin typeface="Arial" pitchFamily="34" charset="0"/>
                <a:cs typeface="Arial" pitchFamily="34" charset="0"/>
              </a:rPr>
              <a:t>psychocentric</a:t>
            </a: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 err="1">
                <a:latin typeface="Arial" pitchFamily="34" charset="0"/>
                <a:cs typeface="Arial" pitchFamily="34" charset="0"/>
              </a:rPr>
              <a:t>Midcentric</a:t>
            </a: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Near </a:t>
            </a:r>
            <a:r>
              <a:rPr kumimoji="1" lang="en-GB" altLang="ja-JP" sz="2800" dirty="0" err="1">
                <a:latin typeface="Arial" pitchFamily="34" charset="0"/>
                <a:cs typeface="Arial" pitchFamily="34" charset="0"/>
              </a:rPr>
              <a:t>allocentric</a:t>
            </a: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 err="1">
                <a:latin typeface="Arial" pitchFamily="34" charset="0"/>
                <a:cs typeface="Arial" pitchFamily="34" charset="0"/>
              </a:rPr>
              <a:t>Allocentric</a:t>
            </a: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39A7C9"/>
                </a:solidFill>
                <a:latin typeface="Arial"/>
                <a:cs typeface="Arial"/>
              </a:rPr>
              <a:t>Plog’s</a:t>
            </a:r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 Typologies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475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Authenticity (lack of)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Cultural pride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Demonstration effect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Education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Crime</a:t>
            </a:r>
          </a:p>
          <a:p>
            <a:endParaRPr kumimoji="1" lang="en-GB" altLang="ja-JP" sz="28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Key Social and Cultural Impacts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475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Pollution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Noise, land, air, water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Heavy and over-use of natural resources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Environmental degradation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Wildlife disturbance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Education/awareness raising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Funding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Volunteer tourism programmes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18894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Key Environmental Impacts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475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Traditional worldview (Dominant Social Paradigm)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 belief in limitless resources, continuous progress and the necessity of growth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Faith in the problem-solving abilities of science and technology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Strong emotional commitment to a laissez-faire economy and the sanctity of private property rights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1389" y="1042644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Sustainability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31875" y="1883125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Meet the needs and wants of the local host community in terms of improved living standards and quality of life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Satisfy the demands of tourists and the tourism industry, and continue to attract them in order to meet the first aim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Safeguard the environmental resources base for tourism, encompassing natural, built and cultural components, in order to achieve both preceding aims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18894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Sustainable Tourism Development (STD)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31875" y="1883125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fr-FR" altLang="ja-JP" sz="2400" dirty="0" err="1">
                <a:latin typeface="Arial" pitchFamily="34" charset="0"/>
                <a:cs typeface="Arial" pitchFamily="34" charset="0"/>
              </a:rPr>
              <a:t>Tourism</a:t>
            </a:r>
            <a:r>
              <a:rPr kumimoji="1" lang="fr-FR" altLang="ja-JP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fr-FR" altLang="ja-JP" sz="2400" dirty="0" err="1">
                <a:latin typeface="Arial" pitchFamily="34" charset="0"/>
                <a:cs typeface="Arial" pitchFamily="34" charset="0"/>
              </a:rPr>
              <a:t>resource</a:t>
            </a:r>
            <a:r>
              <a:rPr kumimoji="1" lang="fr-FR" altLang="ja-JP" sz="2400" dirty="0">
                <a:latin typeface="Arial" pitchFamily="34" charset="0"/>
                <a:cs typeface="Arial" pitchFamily="34" charset="0"/>
              </a:rPr>
              <a:t> audit</a:t>
            </a:r>
          </a:p>
          <a:p>
            <a:r>
              <a:rPr kumimoji="1" lang="fr-FR" altLang="ja-JP" sz="2400" dirty="0" err="1" smtClean="0">
                <a:latin typeface="Arial" pitchFamily="34" charset="0"/>
                <a:cs typeface="Arial" pitchFamily="34" charset="0"/>
              </a:rPr>
              <a:t>Environmental</a:t>
            </a:r>
            <a:r>
              <a:rPr kumimoji="1" lang="fr-FR" altLang="ja-JP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fr-FR" altLang="ja-JP" sz="2400" dirty="0">
                <a:latin typeface="Arial" pitchFamily="34" charset="0"/>
                <a:cs typeface="Arial" pitchFamily="34" charset="0"/>
              </a:rPr>
              <a:t>impact </a:t>
            </a:r>
            <a:r>
              <a:rPr kumimoji="1" lang="fr-FR" altLang="ja-JP" sz="2400" dirty="0" err="1">
                <a:latin typeface="Arial" pitchFamily="34" charset="0"/>
                <a:cs typeface="Arial" pitchFamily="34" charset="0"/>
              </a:rPr>
              <a:t>assessment</a:t>
            </a:r>
            <a:endParaRPr kumimoji="1" lang="fr-FR" altLang="ja-JP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fr-FR" altLang="ja-JP" sz="2400" dirty="0">
                <a:latin typeface="Arial" pitchFamily="34" charset="0"/>
                <a:cs typeface="Arial" pitchFamily="34" charset="0"/>
              </a:rPr>
              <a:t>Indirect management techniques</a:t>
            </a:r>
          </a:p>
          <a:p>
            <a:r>
              <a:rPr kumimoji="1" lang="fr-FR" altLang="ja-JP" sz="2400" dirty="0" err="1">
                <a:latin typeface="Arial" pitchFamily="34" charset="0"/>
                <a:cs typeface="Arial" pitchFamily="34" charset="0"/>
              </a:rPr>
              <a:t>Physical</a:t>
            </a:r>
            <a:r>
              <a:rPr kumimoji="1" lang="fr-FR" altLang="ja-JP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fr-FR" altLang="ja-JP" sz="2400" dirty="0" err="1">
                <a:latin typeface="Arial" pitchFamily="34" charset="0"/>
                <a:cs typeface="Arial" pitchFamily="34" charset="0"/>
              </a:rPr>
              <a:t>alterations</a:t>
            </a:r>
            <a:endParaRPr kumimoji="1" lang="fr-FR" altLang="ja-JP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fr-FR" altLang="ja-JP" sz="2400" dirty="0">
                <a:latin typeface="Arial" pitchFamily="34" charset="0"/>
                <a:cs typeface="Arial" pitchFamily="34" charset="0"/>
              </a:rPr>
              <a:t>Information dispersal</a:t>
            </a:r>
          </a:p>
          <a:p>
            <a:r>
              <a:rPr kumimoji="1" lang="fr-FR" altLang="ja-JP" sz="2400" dirty="0" err="1">
                <a:latin typeface="Arial" pitchFamily="34" charset="0"/>
                <a:cs typeface="Arial" pitchFamily="34" charset="0"/>
              </a:rPr>
              <a:t>Eligibility</a:t>
            </a:r>
            <a:r>
              <a:rPr kumimoji="1" lang="fr-FR" altLang="ja-JP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fr-FR" altLang="ja-JP" sz="2400" dirty="0" err="1">
                <a:latin typeface="Arial" pitchFamily="34" charset="0"/>
                <a:cs typeface="Arial" pitchFamily="34" charset="0"/>
              </a:rPr>
              <a:t>requirements</a:t>
            </a:r>
            <a:endParaRPr kumimoji="1" lang="fr-FR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Management Strategies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31875" y="1883125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Direct management techniques</a:t>
            </a:r>
          </a:p>
          <a:p>
            <a:pPr lvl="1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Increased enforcement</a:t>
            </a:r>
          </a:p>
          <a:p>
            <a:pPr lvl="1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Zoning</a:t>
            </a:r>
          </a:p>
          <a:p>
            <a:pPr lvl="1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Rationing of intensity</a:t>
            </a:r>
          </a:p>
          <a:p>
            <a:pPr lvl="1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Restrictions on activities</a:t>
            </a:r>
          </a:p>
          <a:p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  <a:p>
            <a:endParaRPr kumimoji="1" lang="en-GB" altLang="ja-JP" sz="24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Management Strategies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rgbClr val="240C46"/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References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631455" cy="46914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Tx/>
            </a:pPr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UNWTO  (2011) 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 Highlights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UNWTO, Madrid. </a:t>
            </a:r>
          </a:p>
          <a:p>
            <a:pPr>
              <a:lnSpc>
                <a:spcPct val="80000"/>
              </a:lnSpc>
              <a:buClrTx/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UNWTO (2012b) Tourism 2020 Vision. Available at: http://www.unwto.org/facts/eng/vision.htm (accessed on 17 July 2011).</a:t>
            </a:r>
          </a:p>
          <a:p>
            <a:pPr>
              <a:lnSpc>
                <a:spcPct val="80000"/>
              </a:lnSpc>
              <a:buClrTx/>
            </a:pPr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Smith 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V.L. (1989) 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Hosts and Guests: The Anthropology of Tourism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3rd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edn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University of Pennsylvania Press, Philadelphia.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9603" y="1270043"/>
            <a:ext cx="7423518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6" y="483158"/>
            <a:ext cx="1007525" cy="15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-1110844" y="-73705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20000" y="1800000"/>
            <a:ext cx="601828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4000" baseline="30000" dirty="0">
              <a:solidFill>
                <a:srgbClr val="240C46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31389" y="1030769"/>
            <a:ext cx="6485483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and Sustainability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0000" y="540000"/>
            <a:ext cx="994528" cy="994528"/>
            <a:chOff x="214767" y="214768"/>
            <a:chExt cx="1348273" cy="1348273"/>
          </a:xfrm>
        </p:grpSpPr>
        <p:sp>
          <p:nvSpPr>
            <p:cNvPr id="16" name="Teardrop 15"/>
            <p:cNvSpPr/>
            <p:nvPr/>
          </p:nvSpPr>
          <p:spPr>
            <a:xfrm rot="5400000">
              <a:off x="214767" y="214768"/>
              <a:ext cx="1348273" cy="1348273"/>
            </a:xfrm>
            <a:prstGeom prst="teardrop">
              <a:avLst/>
            </a:prstGeom>
            <a:solidFill>
              <a:srgbClr val="39A7C9"/>
            </a:solidFill>
            <a:ln w="76200" cmpd="sng">
              <a:solidFill>
                <a:srgbClr val="99D3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768" y="348119"/>
              <a:ext cx="1348272" cy="112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16</a:t>
              </a:r>
              <a:endParaRPr lang="en-US" sz="48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rgbClr val="240C46"/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the various forms of tourism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resources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comprehend the concept of carrying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capacity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the nature of economic, socio-cultural and environmental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impacts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discuss the concepts of sustainability and sustainable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management techniques for sustainable tourism use of resources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9603" y="1270043"/>
            <a:ext cx="7423518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6" y="483158"/>
            <a:ext cx="1007525" cy="15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69603" y="6332594"/>
            <a:ext cx="8039810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24" y="5761886"/>
            <a:ext cx="701729" cy="10961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3265" y="624347"/>
            <a:ext cx="5636292" cy="1061947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39A7C9"/>
                </a:solidFill>
                <a:latin typeface="Arial"/>
                <a:cs typeface="Arial"/>
              </a:rPr>
              <a:t>The </a:t>
            </a:r>
            <a:r>
              <a:rPr lang="en-GB" sz="3200" b="1" dirty="0" smtClean="0">
                <a:solidFill>
                  <a:srgbClr val="39A7C9"/>
                </a:solidFill>
                <a:latin typeface="Arial"/>
                <a:cs typeface="Arial"/>
              </a:rPr>
              <a:t>Interrelationship</a:t>
            </a:r>
          </a:p>
          <a:p>
            <a:r>
              <a:rPr lang="en-GB" sz="3200" b="1" dirty="0" smtClean="0">
                <a:solidFill>
                  <a:srgbClr val="39A7C9"/>
                </a:solidFill>
                <a:latin typeface="Arial"/>
                <a:cs typeface="Arial"/>
              </a:rPr>
              <a:t>of </a:t>
            </a:r>
            <a:r>
              <a:rPr lang="en-GB" sz="3200" b="1" dirty="0">
                <a:solidFill>
                  <a:srgbClr val="39A7C9"/>
                </a:solidFill>
                <a:latin typeface="Arial"/>
                <a:cs typeface="Arial"/>
              </a:rPr>
              <a:t>Tourism Impacts</a:t>
            </a:r>
            <a:endParaRPr lang="en-US" sz="3200" dirty="0">
              <a:solidFill>
                <a:srgbClr val="39A7C9"/>
              </a:solidFill>
            </a:endParaRPr>
          </a:p>
        </p:txBody>
      </p:sp>
      <p:pic>
        <p:nvPicPr>
          <p:cNvPr id="6" name="Content Placeholder 3" descr="Screen Shot 2013-03-18 at 12.0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8" y="2054431"/>
            <a:ext cx="6667580" cy="339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3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09575" y="1030769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Resources</a:t>
            </a:r>
            <a:endParaRPr lang="en-US" sz="3600" dirty="0">
              <a:solidFill>
                <a:srgbClr val="39A7C9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203202"/>
              </p:ext>
            </p:extLst>
          </p:nvPr>
        </p:nvGraphicFramePr>
        <p:xfrm>
          <a:off x="944075" y="1994686"/>
          <a:ext cx="7333017" cy="394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339"/>
                <a:gridCol w="2444339"/>
                <a:gridCol w="2444339"/>
              </a:tblGrid>
              <a:tr h="289783"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Category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Type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Examples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</a:tr>
              <a:tr h="492631"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Natural resources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Flora, landscape, fauna, climate, water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Forests, beaches, wildlife,</a:t>
                      </a:r>
                      <a:r>
                        <a:rPr kumimoji="1" lang="en-AU" altLang="ja-JP" sz="1300" baseline="0" dirty="0" smtClean="0"/>
                        <a:t> seasons, sea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</a:tr>
              <a:tr h="663553"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Cultural resources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Religious, heritage, other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Churches, temples, historic buildings, ethnic celebrations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</a:tr>
              <a:tr h="663553"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Event resources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Festivals, tournaments,</a:t>
                      </a:r>
                      <a:r>
                        <a:rPr kumimoji="1" lang="en-AU" altLang="ja-JP" sz="1300" baseline="0" dirty="0" smtClean="0"/>
                        <a:t> business, other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Music, art,</a:t>
                      </a:r>
                      <a:r>
                        <a:rPr kumimoji="1" lang="en-AU" altLang="ja-JP" sz="1300" baseline="0" dirty="0" smtClean="0"/>
                        <a:t> sport, trade shows, conferences, carnivals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</a:tr>
              <a:tr h="735300"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Activity resources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Recreational, services, facilities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Golf courses, swimming pools, museums, theatres, zoos, theme parks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</a:tr>
              <a:tr h="1101176"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Services (tourism infrastructure)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Transport, accommodation, reception, catering, services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  <a:tc>
                  <a:txBody>
                    <a:bodyPr/>
                    <a:lstStyle/>
                    <a:p>
                      <a:r>
                        <a:rPr kumimoji="1" lang="en-AU" altLang="ja-JP" sz="1300" dirty="0" smtClean="0"/>
                        <a:t>Airports, hotels, tourist information network, maps, guides, bars, restaurants, marinas, foreign exchange services</a:t>
                      </a:r>
                      <a:endParaRPr kumimoji="1" lang="ja-JP" altLang="en-US" sz="1300" dirty="0"/>
                    </a:p>
                  </a:txBody>
                  <a:tcPr marL="86935" marR="86935" marT="43467" marB="434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5625"/>
            <a:ext cx="7606800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Physical carrying capacity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Ecological or biological carrying capacity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Psychological carrying capacity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Social carrying capacity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Carrying Capacity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5625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Investigates social carrying capacity from a host community </a:t>
            </a:r>
            <a:r>
              <a:rPr kumimoji="1" lang="en-GB" altLang="ja-JP" sz="2800" dirty="0" smtClean="0">
                <a:latin typeface="Arial" pitchFamily="34" charset="0"/>
                <a:cs typeface="Arial" pitchFamily="34" charset="0"/>
              </a:rPr>
              <a:t>viewpoint</a:t>
            </a:r>
            <a:br>
              <a:rPr kumimoji="1" lang="en-GB" altLang="ja-JP" sz="2800" dirty="0" smtClean="0">
                <a:latin typeface="Arial" pitchFamily="34" charset="0"/>
                <a:cs typeface="Arial" pitchFamily="34" charset="0"/>
              </a:rPr>
            </a:b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Stages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Euphoria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Apathy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Irritation/annoyance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Antagonism</a:t>
            </a:r>
          </a:p>
          <a:p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39A7C9"/>
                </a:solidFill>
                <a:latin typeface="Arial"/>
                <a:cs typeface="Arial"/>
              </a:rPr>
              <a:t>Doxey’s</a:t>
            </a:r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39A7C9"/>
                </a:solidFill>
                <a:latin typeface="Arial"/>
                <a:cs typeface="Arial"/>
              </a:rPr>
              <a:t>Irridex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69603" y="6332594"/>
            <a:ext cx="8039810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24" y="5761886"/>
            <a:ext cx="701729" cy="10961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7638" y="1116276"/>
            <a:ext cx="6569885" cy="736270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International Tourist Arrivals </a:t>
            </a:r>
            <a:r>
              <a:rPr lang="en-US" sz="1200" b="1" dirty="0">
                <a:latin typeface="Arial"/>
                <a:cs typeface="Arial"/>
              </a:rPr>
              <a:t>(UNWTO 2011, 2012)</a:t>
            </a:r>
            <a:endParaRPr lang="en-US" sz="1200" dirty="0"/>
          </a:p>
        </p:txBody>
      </p:sp>
      <p:pic>
        <p:nvPicPr>
          <p:cNvPr id="7" name="Content Placeholder 3" descr="Screen Shot 2013-03-18 at 12.1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69" b="-31169"/>
          <a:stretch>
            <a:fillRect/>
          </a:stretch>
        </p:blipFill>
        <p:spPr>
          <a:xfrm>
            <a:off x="569602" y="1600200"/>
            <a:ext cx="78737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69603" y="6332594"/>
            <a:ext cx="8039810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24" y="5761886"/>
            <a:ext cx="701729" cy="10961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26479" y="903003"/>
            <a:ext cx="6901909" cy="94954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39A7C9"/>
                </a:solidFill>
                <a:latin typeface="Arial"/>
                <a:cs typeface="Arial"/>
              </a:rPr>
              <a:t>International </a:t>
            </a:r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Arrivals and </a:t>
            </a:r>
            <a:endParaRPr lang="en-GB" sz="3600" b="1" dirty="0" smtClean="0">
              <a:solidFill>
                <a:srgbClr val="39A7C9"/>
              </a:solidFill>
              <a:latin typeface="Arial"/>
              <a:cs typeface="Arial"/>
            </a:endParaRPr>
          </a:p>
          <a:p>
            <a:pPr algn="l"/>
            <a:r>
              <a:rPr lang="en-GB" sz="3600" b="1" dirty="0" smtClean="0">
                <a:solidFill>
                  <a:srgbClr val="39A7C9"/>
                </a:solidFill>
                <a:latin typeface="Arial"/>
                <a:cs typeface="Arial"/>
              </a:rPr>
              <a:t>Tourism Receipts</a:t>
            </a:r>
            <a:br>
              <a:rPr lang="en-GB" sz="3600" b="1" dirty="0" smtClean="0">
                <a:solidFill>
                  <a:srgbClr val="39A7C9"/>
                </a:solidFill>
                <a:latin typeface="Arial"/>
                <a:cs typeface="Arial"/>
              </a:rPr>
            </a:br>
            <a:r>
              <a:rPr lang="en-GB" sz="1200" b="1" dirty="0" smtClean="0">
                <a:latin typeface="Arial"/>
                <a:cs typeface="Arial"/>
              </a:rPr>
              <a:t>(UNWTO</a:t>
            </a:r>
            <a:r>
              <a:rPr lang="en-GB" sz="1200" b="1" dirty="0">
                <a:latin typeface="Arial"/>
                <a:cs typeface="Arial"/>
              </a:rPr>
              <a:t>, 2011)</a:t>
            </a:r>
            <a:endParaRPr lang="en-US" sz="1200" dirty="0"/>
          </a:p>
        </p:txBody>
      </p:sp>
      <p:pic>
        <p:nvPicPr>
          <p:cNvPr id="6" name="Content Placeholder 3" descr="Screen Shot 2013-03-18 at 12.1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8" b="-3538"/>
          <a:stretch>
            <a:fillRect/>
          </a:stretch>
        </p:blipFill>
        <p:spPr>
          <a:xfrm>
            <a:off x="457200" y="1888177"/>
            <a:ext cx="8071188" cy="41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408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Simon Hill</cp:lastModifiedBy>
  <cp:revision>34</cp:revision>
  <dcterms:created xsi:type="dcterms:W3CDTF">2013-01-29T15:10:25Z</dcterms:created>
  <dcterms:modified xsi:type="dcterms:W3CDTF">2013-05-23T14:23:05Z</dcterms:modified>
</cp:coreProperties>
</file>