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58" r:id="rId4"/>
    <p:sldId id="269"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27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D3E4"/>
    <a:srgbClr val="39A7C9"/>
    <a:srgbClr val="240C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1260" y="-2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1410F26-8F81-6D4B-BB7D-4A1EC4465954}" type="datetimeFigureOut">
              <a:rPr lang="en-US" smtClean="0"/>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932D2-FBE9-BD48-88FB-87CFCAE69CAB}" type="slidenum">
              <a:rPr lang="en-US" smtClean="0"/>
              <a:t>‹#›</a:t>
            </a:fld>
            <a:endParaRPr lang="en-US"/>
          </a:p>
        </p:txBody>
      </p:sp>
    </p:spTree>
    <p:extLst>
      <p:ext uri="{BB962C8B-B14F-4D97-AF65-F5344CB8AC3E}">
        <p14:creationId xmlns:p14="http://schemas.microsoft.com/office/powerpoint/2010/main" val="813070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1410F26-8F81-6D4B-BB7D-4A1EC4465954}" type="datetimeFigureOut">
              <a:rPr lang="en-US" smtClean="0"/>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932D2-FBE9-BD48-88FB-87CFCAE69CAB}" type="slidenum">
              <a:rPr lang="en-US" smtClean="0"/>
              <a:t>‹#›</a:t>
            </a:fld>
            <a:endParaRPr lang="en-US"/>
          </a:p>
        </p:txBody>
      </p:sp>
    </p:spTree>
    <p:extLst>
      <p:ext uri="{BB962C8B-B14F-4D97-AF65-F5344CB8AC3E}">
        <p14:creationId xmlns:p14="http://schemas.microsoft.com/office/powerpoint/2010/main" val="404045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1410F26-8F81-6D4B-BB7D-4A1EC4465954}" type="datetimeFigureOut">
              <a:rPr lang="en-US" smtClean="0"/>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932D2-FBE9-BD48-88FB-87CFCAE69CAB}" type="slidenum">
              <a:rPr lang="en-US" smtClean="0"/>
              <a:t>‹#›</a:t>
            </a:fld>
            <a:endParaRPr lang="en-US"/>
          </a:p>
        </p:txBody>
      </p:sp>
    </p:spTree>
    <p:extLst>
      <p:ext uri="{BB962C8B-B14F-4D97-AF65-F5344CB8AC3E}">
        <p14:creationId xmlns:p14="http://schemas.microsoft.com/office/powerpoint/2010/main" val="251084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1410F26-8F81-6D4B-BB7D-4A1EC4465954}" type="datetimeFigureOut">
              <a:rPr lang="en-US" smtClean="0"/>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932D2-FBE9-BD48-88FB-87CFCAE69CAB}" type="slidenum">
              <a:rPr lang="en-US" smtClean="0"/>
              <a:t>‹#›</a:t>
            </a:fld>
            <a:endParaRPr lang="en-US"/>
          </a:p>
        </p:txBody>
      </p:sp>
    </p:spTree>
    <p:extLst>
      <p:ext uri="{BB962C8B-B14F-4D97-AF65-F5344CB8AC3E}">
        <p14:creationId xmlns:p14="http://schemas.microsoft.com/office/powerpoint/2010/main" val="370865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1410F26-8F81-6D4B-BB7D-4A1EC4465954}" type="datetimeFigureOut">
              <a:rPr lang="en-US" smtClean="0"/>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932D2-FBE9-BD48-88FB-87CFCAE69CAB}" type="slidenum">
              <a:rPr lang="en-US" smtClean="0"/>
              <a:t>‹#›</a:t>
            </a:fld>
            <a:endParaRPr lang="en-US"/>
          </a:p>
        </p:txBody>
      </p:sp>
    </p:spTree>
    <p:extLst>
      <p:ext uri="{BB962C8B-B14F-4D97-AF65-F5344CB8AC3E}">
        <p14:creationId xmlns:p14="http://schemas.microsoft.com/office/powerpoint/2010/main" val="316846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1410F26-8F81-6D4B-BB7D-4A1EC4465954}" type="datetimeFigureOut">
              <a:rPr lang="en-US" smtClean="0"/>
              <a:t>5/23/2013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932D2-FBE9-BD48-88FB-87CFCAE69CAB}" type="slidenum">
              <a:rPr lang="en-US" smtClean="0"/>
              <a:t>‹#›</a:t>
            </a:fld>
            <a:endParaRPr lang="en-US"/>
          </a:p>
        </p:txBody>
      </p:sp>
    </p:spTree>
    <p:extLst>
      <p:ext uri="{BB962C8B-B14F-4D97-AF65-F5344CB8AC3E}">
        <p14:creationId xmlns:p14="http://schemas.microsoft.com/office/powerpoint/2010/main" val="2528734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1410F26-8F81-6D4B-BB7D-4A1EC4465954}" type="datetimeFigureOut">
              <a:rPr lang="en-US" smtClean="0"/>
              <a:t>5/23/2013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9932D2-FBE9-BD48-88FB-87CFCAE69CAB}" type="slidenum">
              <a:rPr lang="en-US" smtClean="0"/>
              <a:t>‹#›</a:t>
            </a:fld>
            <a:endParaRPr lang="en-US"/>
          </a:p>
        </p:txBody>
      </p:sp>
    </p:spTree>
    <p:extLst>
      <p:ext uri="{BB962C8B-B14F-4D97-AF65-F5344CB8AC3E}">
        <p14:creationId xmlns:p14="http://schemas.microsoft.com/office/powerpoint/2010/main" val="172449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1410F26-8F81-6D4B-BB7D-4A1EC4465954}" type="datetimeFigureOut">
              <a:rPr lang="en-US" smtClean="0"/>
              <a:t>5/23/2013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9932D2-FBE9-BD48-88FB-87CFCAE69CAB}" type="slidenum">
              <a:rPr lang="en-US" smtClean="0"/>
              <a:t>‹#›</a:t>
            </a:fld>
            <a:endParaRPr lang="en-US"/>
          </a:p>
        </p:txBody>
      </p:sp>
    </p:spTree>
    <p:extLst>
      <p:ext uri="{BB962C8B-B14F-4D97-AF65-F5344CB8AC3E}">
        <p14:creationId xmlns:p14="http://schemas.microsoft.com/office/powerpoint/2010/main" val="2542671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10F26-8F81-6D4B-BB7D-4A1EC4465954}" type="datetimeFigureOut">
              <a:rPr lang="en-US" smtClean="0"/>
              <a:t>5/23/2013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9932D2-FBE9-BD48-88FB-87CFCAE69CAB}" type="slidenum">
              <a:rPr lang="en-US" smtClean="0"/>
              <a:t>‹#›</a:t>
            </a:fld>
            <a:endParaRPr lang="en-US"/>
          </a:p>
        </p:txBody>
      </p:sp>
    </p:spTree>
    <p:extLst>
      <p:ext uri="{BB962C8B-B14F-4D97-AF65-F5344CB8AC3E}">
        <p14:creationId xmlns:p14="http://schemas.microsoft.com/office/powerpoint/2010/main" val="421909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1410F26-8F81-6D4B-BB7D-4A1EC4465954}" type="datetimeFigureOut">
              <a:rPr lang="en-US" smtClean="0"/>
              <a:t>5/23/2013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932D2-FBE9-BD48-88FB-87CFCAE69CAB}" type="slidenum">
              <a:rPr lang="en-US" smtClean="0"/>
              <a:t>‹#›</a:t>
            </a:fld>
            <a:endParaRPr lang="en-US"/>
          </a:p>
        </p:txBody>
      </p:sp>
    </p:spTree>
    <p:extLst>
      <p:ext uri="{BB962C8B-B14F-4D97-AF65-F5344CB8AC3E}">
        <p14:creationId xmlns:p14="http://schemas.microsoft.com/office/powerpoint/2010/main" val="166078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1410F26-8F81-6D4B-BB7D-4A1EC4465954}" type="datetimeFigureOut">
              <a:rPr lang="en-US" smtClean="0"/>
              <a:t>5/23/2013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932D2-FBE9-BD48-88FB-87CFCAE69CAB}" type="slidenum">
              <a:rPr lang="en-US" smtClean="0"/>
              <a:t>‹#›</a:t>
            </a:fld>
            <a:endParaRPr lang="en-US"/>
          </a:p>
        </p:txBody>
      </p:sp>
    </p:spTree>
    <p:extLst>
      <p:ext uri="{BB962C8B-B14F-4D97-AF65-F5344CB8AC3E}">
        <p14:creationId xmlns:p14="http://schemas.microsoft.com/office/powerpoint/2010/main" val="277427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10F26-8F81-6D4B-BB7D-4A1EC4465954}" type="datetimeFigureOut">
              <a:rPr lang="en-US" smtClean="0"/>
              <a:t>5/23/2013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932D2-FBE9-BD48-88FB-87CFCAE69CAB}" type="slidenum">
              <a:rPr lang="en-US" smtClean="0"/>
              <a:t>‹#›</a:t>
            </a:fld>
            <a:endParaRPr lang="en-US"/>
          </a:p>
        </p:txBody>
      </p:sp>
    </p:spTree>
    <p:extLst>
      <p:ext uri="{BB962C8B-B14F-4D97-AF65-F5344CB8AC3E}">
        <p14:creationId xmlns:p14="http://schemas.microsoft.com/office/powerpoint/2010/main" val="3788102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shutterstock_8685097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7632" cy="5145543"/>
          </a:xfrm>
          <a:prstGeom prst="rect">
            <a:avLst/>
          </a:prstGeom>
        </p:spPr>
      </p:pic>
      <p:sp>
        <p:nvSpPr>
          <p:cNvPr id="6" name="Rectangle 5"/>
          <p:cNvSpPr/>
          <p:nvPr/>
        </p:nvSpPr>
        <p:spPr>
          <a:xfrm>
            <a:off x="0" y="4715969"/>
            <a:ext cx="9147632" cy="2142032"/>
          </a:xfrm>
          <a:prstGeom prst="rect">
            <a:avLst/>
          </a:prstGeom>
          <a:solidFill>
            <a:srgbClr val="240C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7" name="TextBox 6"/>
          <p:cNvSpPr txBox="1"/>
          <p:nvPr/>
        </p:nvSpPr>
        <p:spPr>
          <a:xfrm>
            <a:off x="0" y="4719415"/>
            <a:ext cx="9144000" cy="1446550"/>
          </a:xfrm>
          <a:prstGeom prst="rect">
            <a:avLst/>
          </a:prstGeom>
          <a:noFill/>
        </p:spPr>
        <p:txBody>
          <a:bodyPr wrap="square" rtlCol="0">
            <a:spAutoFit/>
          </a:bodyPr>
          <a:lstStyle/>
          <a:p>
            <a:pPr algn="ctr"/>
            <a:r>
              <a:rPr lang="en-US" sz="8800" dirty="0" smtClean="0">
                <a:solidFill>
                  <a:srgbClr val="FFFFFF"/>
                </a:solidFill>
                <a:latin typeface="Arial"/>
                <a:cs typeface="Arial"/>
              </a:rPr>
              <a:t>TOURISM</a:t>
            </a:r>
            <a:endParaRPr lang="en-US" sz="8800" dirty="0">
              <a:solidFill>
                <a:srgbClr val="FFFFFF"/>
              </a:solidFill>
              <a:latin typeface="Arial"/>
              <a:cs typeface="Arial"/>
            </a:endParaRPr>
          </a:p>
        </p:txBody>
      </p:sp>
      <p:sp>
        <p:nvSpPr>
          <p:cNvPr id="8" name="TextBox 7"/>
          <p:cNvSpPr txBox="1"/>
          <p:nvPr/>
        </p:nvSpPr>
        <p:spPr>
          <a:xfrm>
            <a:off x="0" y="6184642"/>
            <a:ext cx="9147632" cy="307777"/>
          </a:xfrm>
          <a:prstGeom prst="rect">
            <a:avLst/>
          </a:prstGeom>
          <a:noFill/>
        </p:spPr>
        <p:txBody>
          <a:bodyPr wrap="square" rtlCol="0">
            <a:spAutoFit/>
          </a:bodyPr>
          <a:lstStyle/>
          <a:p>
            <a:pPr algn="ctr"/>
            <a:r>
              <a:rPr lang="en-US" sz="1400" dirty="0" smtClean="0">
                <a:solidFill>
                  <a:schemeClr val="bg1"/>
                </a:solidFill>
                <a:latin typeface="Arial"/>
                <a:cs typeface="Arial"/>
              </a:rPr>
              <a:t>PETER ROBINSON       MICHAEL LÜCK       STEPHEN L. J. SMITH</a:t>
            </a:r>
            <a:endParaRPr lang="en-US" sz="1400" dirty="0">
              <a:solidFill>
                <a:schemeClr val="bg1"/>
              </a:solidFill>
              <a:latin typeface="Arial"/>
              <a:cs typeface="Arial"/>
            </a:endParaRPr>
          </a:p>
        </p:txBody>
      </p:sp>
      <p:pic>
        <p:nvPicPr>
          <p:cNvPr id="9" name="Picture 8" descr="CABI_URL_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358641"/>
            <a:ext cx="945921" cy="581783"/>
          </a:xfrm>
          <a:prstGeom prst="rect">
            <a:avLst/>
          </a:prstGeom>
        </p:spPr>
      </p:pic>
    </p:spTree>
    <p:extLst>
      <p:ext uri="{BB962C8B-B14F-4D97-AF65-F5344CB8AC3E}">
        <p14:creationId xmlns:p14="http://schemas.microsoft.com/office/powerpoint/2010/main" val="483547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64179" y="1948849"/>
            <a:ext cx="7259735" cy="508547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Promotion is the part of the marketing mix, which uses marketing communication methods to sell products and services to targeted consumers</a:t>
            </a:r>
          </a:p>
        </p:txBody>
      </p:sp>
      <p:sp>
        <p:nvSpPr>
          <p:cNvPr id="14" name="Title 1"/>
          <p:cNvSpPr txBox="1">
            <a:spLocks/>
          </p:cNvSpPr>
          <p:nvPr/>
        </p:nvSpPr>
        <p:spPr>
          <a:xfrm>
            <a:off x="1607793" y="1151197"/>
            <a:ext cx="7192371" cy="521434"/>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Promotion</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1642981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55667" y="1947551"/>
            <a:ext cx="6815892" cy="439801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Personal selling</a:t>
            </a:r>
          </a:p>
          <a:p>
            <a:pPr>
              <a:lnSpc>
                <a:spcPct val="80000"/>
              </a:lnSpc>
            </a:pPr>
            <a:r>
              <a:rPr lang="en-GB" sz="2400" dirty="0">
                <a:latin typeface="Arial" pitchFamily="34" charset="0"/>
                <a:cs typeface="Arial" pitchFamily="34" charset="0"/>
              </a:rPr>
              <a:t>Telemarketing</a:t>
            </a:r>
          </a:p>
          <a:p>
            <a:pPr>
              <a:lnSpc>
                <a:spcPct val="80000"/>
              </a:lnSpc>
            </a:pPr>
            <a:r>
              <a:rPr lang="en-GB" sz="2400" dirty="0">
                <a:latin typeface="Arial" pitchFamily="34" charset="0"/>
                <a:cs typeface="Arial" pitchFamily="34" charset="0"/>
              </a:rPr>
              <a:t>Direct mail</a:t>
            </a:r>
          </a:p>
          <a:p>
            <a:pPr>
              <a:lnSpc>
                <a:spcPct val="80000"/>
              </a:lnSpc>
            </a:pPr>
            <a:r>
              <a:rPr lang="en-GB" sz="2400" dirty="0">
                <a:latin typeface="Arial" pitchFamily="34" charset="0"/>
                <a:cs typeface="Arial" pitchFamily="34" charset="0"/>
              </a:rPr>
              <a:t>Trade fairs and exhibitions</a:t>
            </a:r>
          </a:p>
          <a:p>
            <a:pPr>
              <a:lnSpc>
                <a:spcPct val="80000"/>
              </a:lnSpc>
            </a:pPr>
            <a:r>
              <a:rPr lang="en-GB" sz="2400" dirty="0">
                <a:latin typeface="Arial" pitchFamily="34" charset="0"/>
                <a:cs typeface="Arial" pitchFamily="34" charset="0"/>
              </a:rPr>
              <a:t>Commercial television</a:t>
            </a:r>
          </a:p>
          <a:p>
            <a:pPr>
              <a:lnSpc>
                <a:spcPct val="80000"/>
              </a:lnSpc>
            </a:pPr>
            <a:r>
              <a:rPr lang="en-GB" sz="2400" dirty="0">
                <a:latin typeface="Arial" pitchFamily="34" charset="0"/>
                <a:cs typeface="Arial" pitchFamily="34" charset="0"/>
              </a:rPr>
              <a:t>Newspapers and magazines</a:t>
            </a:r>
          </a:p>
          <a:p>
            <a:pPr>
              <a:lnSpc>
                <a:spcPct val="80000"/>
              </a:lnSpc>
            </a:pPr>
            <a:r>
              <a:rPr lang="en-GB" sz="2400" dirty="0">
                <a:latin typeface="Arial" pitchFamily="34" charset="0"/>
                <a:cs typeface="Arial" pitchFamily="34" charset="0"/>
              </a:rPr>
              <a:t>Radio</a:t>
            </a:r>
          </a:p>
          <a:p>
            <a:pPr>
              <a:lnSpc>
                <a:spcPct val="80000"/>
              </a:lnSpc>
            </a:pPr>
            <a:r>
              <a:rPr lang="en-GB" sz="2400" dirty="0">
                <a:latin typeface="Arial" pitchFamily="34" charset="0"/>
                <a:cs typeface="Arial" pitchFamily="34" charset="0"/>
              </a:rPr>
              <a:t>Cinema</a:t>
            </a:r>
          </a:p>
          <a:p>
            <a:pPr>
              <a:lnSpc>
                <a:spcPct val="80000"/>
              </a:lnSpc>
            </a:pPr>
            <a:r>
              <a:rPr lang="en-GB" sz="2400" dirty="0">
                <a:latin typeface="Arial" pitchFamily="34" charset="0"/>
                <a:cs typeface="Arial" pitchFamily="34" charset="0"/>
              </a:rPr>
              <a:t>Point of sale displays</a:t>
            </a:r>
          </a:p>
          <a:p>
            <a:pPr>
              <a:lnSpc>
                <a:spcPct val="80000"/>
              </a:lnSpc>
            </a:pPr>
            <a:r>
              <a:rPr lang="en-GB" sz="2400" dirty="0">
                <a:latin typeface="Arial" pitchFamily="34" charset="0"/>
                <a:cs typeface="Arial" pitchFamily="34" charset="0"/>
              </a:rPr>
              <a:t>Packaging</a:t>
            </a:r>
          </a:p>
        </p:txBody>
      </p:sp>
      <p:sp>
        <p:nvSpPr>
          <p:cNvPr id="14" name="Title 1"/>
          <p:cNvSpPr txBox="1">
            <a:spLocks/>
          </p:cNvSpPr>
          <p:nvPr/>
        </p:nvSpPr>
        <p:spPr>
          <a:xfrm>
            <a:off x="1611676" y="1151569"/>
            <a:ext cx="7192371" cy="521434"/>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Promotional Methods</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327501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64173" y="1943109"/>
            <a:ext cx="6641676" cy="453742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Components of cost</a:t>
            </a:r>
          </a:p>
          <a:p>
            <a:pPr>
              <a:lnSpc>
                <a:spcPct val="80000"/>
              </a:lnSpc>
            </a:pPr>
            <a:r>
              <a:rPr lang="en-GB" sz="2400" dirty="0">
                <a:latin typeface="Arial" pitchFamily="34" charset="0"/>
                <a:cs typeface="Arial" pitchFamily="34" charset="0"/>
              </a:rPr>
              <a:t>Price, cost and value</a:t>
            </a:r>
          </a:p>
          <a:p>
            <a:pPr>
              <a:lnSpc>
                <a:spcPct val="80000"/>
              </a:lnSpc>
            </a:pPr>
            <a:r>
              <a:rPr lang="en-GB" sz="2400" dirty="0">
                <a:latin typeface="Arial" pitchFamily="34" charset="0"/>
                <a:cs typeface="Arial" pitchFamily="34" charset="0"/>
              </a:rPr>
              <a:t>Price elasticity</a:t>
            </a:r>
          </a:p>
          <a:p>
            <a:pPr>
              <a:lnSpc>
                <a:spcPct val="80000"/>
              </a:lnSpc>
            </a:pPr>
            <a:r>
              <a:rPr lang="en-GB" sz="2400" dirty="0">
                <a:latin typeface="Arial" pitchFamily="34" charset="0"/>
                <a:cs typeface="Arial" pitchFamily="34" charset="0"/>
              </a:rPr>
              <a:t>Costing and setting prices</a:t>
            </a:r>
          </a:p>
          <a:p>
            <a:pPr>
              <a:lnSpc>
                <a:spcPct val="80000"/>
              </a:lnSpc>
            </a:pPr>
            <a:r>
              <a:rPr lang="en-GB" sz="2400" dirty="0">
                <a:latin typeface="Arial" pitchFamily="34" charset="0"/>
                <a:cs typeface="Arial" pitchFamily="34" charset="0"/>
              </a:rPr>
              <a:t>Pricing policies</a:t>
            </a:r>
          </a:p>
          <a:p>
            <a:pPr>
              <a:lnSpc>
                <a:spcPct val="80000"/>
              </a:lnSpc>
            </a:pPr>
            <a:r>
              <a:rPr lang="en-GB" sz="2400" dirty="0">
                <a:latin typeface="Arial" pitchFamily="34" charset="0"/>
                <a:cs typeface="Arial" pitchFamily="34" charset="0"/>
              </a:rPr>
              <a:t>Pricing strategies</a:t>
            </a:r>
          </a:p>
        </p:txBody>
      </p:sp>
      <p:sp>
        <p:nvSpPr>
          <p:cNvPr id="14" name="Title 1"/>
          <p:cNvSpPr txBox="1">
            <a:spLocks/>
          </p:cNvSpPr>
          <p:nvPr/>
        </p:nvSpPr>
        <p:spPr>
          <a:xfrm>
            <a:off x="1611677" y="1151569"/>
            <a:ext cx="7192371" cy="521434"/>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Price</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2569560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55669" y="1947551"/>
            <a:ext cx="6709015" cy="444551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Price</a:t>
            </a:r>
          </a:p>
          <a:p>
            <a:pPr lvl="1">
              <a:lnSpc>
                <a:spcPct val="80000"/>
              </a:lnSpc>
            </a:pPr>
            <a:r>
              <a:rPr lang="en-GB" sz="2000" dirty="0">
                <a:latin typeface="Arial" pitchFamily="34" charset="0"/>
                <a:cs typeface="Arial" pitchFamily="34" charset="0"/>
              </a:rPr>
              <a:t>The actual prices of the product set by the </a:t>
            </a:r>
            <a:r>
              <a:rPr lang="en-GB" sz="2000" dirty="0" smtClean="0">
                <a:latin typeface="Arial" pitchFamily="34" charset="0"/>
                <a:cs typeface="Arial" pitchFamily="34" charset="0"/>
              </a:rPr>
              <a:t>supplier</a:t>
            </a:r>
            <a:br>
              <a:rPr lang="en-GB" sz="2000" dirty="0" smtClean="0">
                <a:latin typeface="Arial" pitchFamily="34" charset="0"/>
                <a:cs typeface="Arial" pitchFamily="34" charset="0"/>
              </a:rPr>
            </a:br>
            <a:endParaRPr lang="en-GB" sz="2000" dirty="0">
              <a:latin typeface="Arial" pitchFamily="34" charset="0"/>
              <a:cs typeface="Arial" pitchFamily="34" charset="0"/>
            </a:endParaRPr>
          </a:p>
          <a:p>
            <a:pPr>
              <a:lnSpc>
                <a:spcPct val="80000"/>
              </a:lnSpc>
            </a:pPr>
            <a:r>
              <a:rPr lang="en-GB" sz="2400" dirty="0">
                <a:latin typeface="Arial" pitchFamily="34" charset="0"/>
                <a:cs typeface="Arial" pitchFamily="34" charset="0"/>
              </a:rPr>
              <a:t>Cost</a:t>
            </a:r>
          </a:p>
          <a:p>
            <a:pPr lvl="1">
              <a:lnSpc>
                <a:spcPct val="80000"/>
              </a:lnSpc>
            </a:pPr>
            <a:r>
              <a:rPr lang="en-GB" sz="2000" dirty="0">
                <a:latin typeface="Arial" pitchFamily="34" charset="0"/>
                <a:cs typeface="Arial" pitchFamily="34" charset="0"/>
              </a:rPr>
              <a:t>The end cost (financial or otherwise) to the </a:t>
            </a:r>
            <a:r>
              <a:rPr lang="en-GB" sz="2000" dirty="0" smtClean="0">
                <a:latin typeface="Arial" pitchFamily="34" charset="0"/>
                <a:cs typeface="Arial" pitchFamily="34" charset="0"/>
              </a:rPr>
              <a:t>consumer</a:t>
            </a:r>
            <a:br>
              <a:rPr lang="en-GB" sz="2000" dirty="0" smtClean="0">
                <a:latin typeface="Arial" pitchFamily="34" charset="0"/>
                <a:cs typeface="Arial" pitchFamily="34" charset="0"/>
              </a:rPr>
            </a:br>
            <a:endParaRPr lang="en-GB" sz="2000" dirty="0">
              <a:latin typeface="Arial" pitchFamily="34" charset="0"/>
              <a:cs typeface="Arial" pitchFamily="34" charset="0"/>
            </a:endParaRPr>
          </a:p>
          <a:p>
            <a:pPr>
              <a:lnSpc>
                <a:spcPct val="80000"/>
              </a:lnSpc>
            </a:pPr>
            <a:r>
              <a:rPr lang="en-GB" sz="2400" dirty="0">
                <a:latin typeface="Arial" pitchFamily="34" charset="0"/>
                <a:cs typeface="Arial" pitchFamily="34" charset="0"/>
              </a:rPr>
              <a:t>Value</a:t>
            </a:r>
          </a:p>
          <a:p>
            <a:pPr lvl="1">
              <a:lnSpc>
                <a:spcPct val="80000"/>
              </a:lnSpc>
            </a:pPr>
            <a:r>
              <a:rPr lang="en-GB" sz="2000" dirty="0">
                <a:latin typeface="Arial" pitchFamily="34" charset="0"/>
                <a:cs typeface="Arial" pitchFamily="34" charset="0"/>
              </a:rPr>
              <a:t>The evaluation made by the consumer of the price and cost set against the features and benefits of the product</a:t>
            </a:r>
          </a:p>
        </p:txBody>
      </p:sp>
      <p:sp>
        <p:nvSpPr>
          <p:cNvPr id="14" name="Title 1"/>
          <p:cNvSpPr txBox="1">
            <a:spLocks/>
          </p:cNvSpPr>
          <p:nvPr/>
        </p:nvSpPr>
        <p:spPr>
          <a:xfrm>
            <a:off x="1603169" y="1151197"/>
            <a:ext cx="7192371" cy="521434"/>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Price, Cost and Value</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1105801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55668" y="1947547"/>
            <a:ext cx="6768391" cy="457614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Recruiting the right staff and training them appropriately in the delivery of their service is essential if the organization wants to obtain a form of competitive advantage </a:t>
            </a:r>
            <a:r>
              <a:rPr lang="en-GB" sz="2400" dirty="0" smtClean="0">
                <a:latin typeface="Arial" pitchFamily="34" charset="0"/>
                <a:cs typeface="Arial" pitchFamily="34" charset="0"/>
              </a:rPr>
              <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a:lnSpc>
                <a:spcPct val="80000"/>
              </a:lnSpc>
            </a:pPr>
            <a:r>
              <a:rPr lang="en-GB" sz="2400" dirty="0">
                <a:latin typeface="Arial" pitchFamily="34" charset="0"/>
                <a:cs typeface="Arial" pitchFamily="34" charset="0"/>
              </a:rPr>
              <a:t>Consumers make judgements and deliver perceptions of the service based on the employees with whom they </a:t>
            </a:r>
            <a:r>
              <a:rPr lang="en-GB" sz="2400" dirty="0" smtClean="0">
                <a:latin typeface="Arial" pitchFamily="34" charset="0"/>
                <a:cs typeface="Arial" pitchFamily="34" charset="0"/>
              </a:rPr>
              <a:t>interact</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a:lnSpc>
                <a:spcPct val="80000"/>
              </a:lnSpc>
            </a:pPr>
            <a:r>
              <a:rPr lang="en-GB" sz="2400" dirty="0">
                <a:latin typeface="Arial" pitchFamily="34" charset="0"/>
                <a:cs typeface="Arial" pitchFamily="34" charset="0"/>
              </a:rPr>
              <a:t>Staff should have the appropriate interpersonal skills, aptitude and service knowledge to provide the service for which consumers are paying</a:t>
            </a:r>
          </a:p>
          <a:p>
            <a:pPr>
              <a:lnSpc>
                <a:spcPct val="80000"/>
              </a:lnSpc>
            </a:pPr>
            <a:endParaRPr lang="en-GB" sz="2400" dirty="0">
              <a:latin typeface="Arial" pitchFamily="34" charset="0"/>
              <a:cs typeface="Arial" pitchFamily="34" charset="0"/>
            </a:endParaRPr>
          </a:p>
        </p:txBody>
      </p:sp>
      <p:sp>
        <p:nvSpPr>
          <p:cNvPr id="14" name="Title 1"/>
          <p:cNvSpPr txBox="1">
            <a:spLocks/>
          </p:cNvSpPr>
          <p:nvPr/>
        </p:nvSpPr>
        <p:spPr>
          <a:xfrm>
            <a:off x="1611677" y="1151197"/>
            <a:ext cx="7192371" cy="521434"/>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People</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2990078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67539" y="1971305"/>
            <a:ext cx="6780272" cy="430301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000" dirty="0">
                <a:latin typeface="Arial" pitchFamily="34" charset="0"/>
                <a:cs typeface="Arial" pitchFamily="34" charset="0"/>
              </a:rPr>
              <a:t>The environment in which the service is offered and </a:t>
            </a:r>
            <a:r>
              <a:rPr lang="en-GB" sz="2000" dirty="0" smtClean="0">
                <a:latin typeface="Arial" pitchFamily="34" charset="0"/>
                <a:cs typeface="Arial" pitchFamily="34" charset="0"/>
              </a:rPr>
              <a:t>consumed</a:t>
            </a:r>
            <a:br>
              <a:rPr lang="en-GB" sz="2000" dirty="0" smtClean="0">
                <a:latin typeface="Arial" pitchFamily="34" charset="0"/>
                <a:cs typeface="Arial" pitchFamily="34" charset="0"/>
              </a:rPr>
            </a:br>
            <a:endParaRPr lang="en-GB" sz="2000" dirty="0">
              <a:latin typeface="Arial" pitchFamily="34" charset="0"/>
              <a:cs typeface="Arial" pitchFamily="34" charset="0"/>
            </a:endParaRPr>
          </a:p>
          <a:p>
            <a:pPr>
              <a:lnSpc>
                <a:spcPct val="80000"/>
              </a:lnSpc>
            </a:pPr>
            <a:r>
              <a:rPr lang="en-GB" sz="2000" dirty="0">
                <a:latin typeface="Arial" pitchFamily="34" charset="0"/>
                <a:cs typeface="Arial" pitchFamily="34" charset="0"/>
              </a:rPr>
              <a:t>Physical evidence encompasses the tangible face of service products including; premises, vehicles, company websites and appearance and behaviour of staff </a:t>
            </a:r>
            <a:r>
              <a:rPr lang="en-GB" sz="2000" dirty="0" smtClean="0">
                <a:latin typeface="Arial" pitchFamily="34" charset="0"/>
                <a:cs typeface="Arial" pitchFamily="34" charset="0"/>
              </a:rPr>
              <a:t>	(</a:t>
            </a:r>
            <a:r>
              <a:rPr lang="en-GB" sz="2000" dirty="0">
                <a:latin typeface="Arial" pitchFamily="34" charset="0"/>
                <a:cs typeface="Arial" pitchFamily="34" charset="0"/>
              </a:rPr>
              <a:t>Wale, 2009</a:t>
            </a:r>
            <a:r>
              <a:rPr lang="en-GB" sz="2000" dirty="0" smtClean="0">
                <a:latin typeface="Arial" pitchFamily="34" charset="0"/>
                <a:cs typeface="Arial" pitchFamily="34" charset="0"/>
              </a:rPr>
              <a:t>)</a:t>
            </a:r>
            <a:br>
              <a:rPr lang="en-GB" sz="2000" dirty="0" smtClean="0">
                <a:latin typeface="Arial" pitchFamily="34" charset="0"/>
                <a:cs typeface="Arial" pitchFamily="34" charset="0"/>
              </a:rPr>
            </a:br>
            <a:endParaRPr lang="en-GB" sz="2000" dirty="0">
              <a:latin typeface="Arial" pitchFamily="34" charset="0"/>
              <a:cs typeface="Arial" pitchFamily="34" charset="0"/>
            </a:endParaRPr>
          </a:p>
          <a:p>
            <a:pPr>
              <a:lnSpc>
                <a:spcPct val="80000"/>
              </a:lnSpc>
            </a:pPr>
            <a:r>
              <a:rPr lang="en-GB" sz="2000" dirty="0">
                <a:latin typeface="Arial" pitchFamily="34" charset="0"/>
                <a:cs typeface="Arial" pitchFamily="34" charset="0"/>
              </a:rPr>
              <a:t>An important part of the augmented product is the physical environment. They include all aspects of the </a:t>
            </a:r>
            <a:r>
              <a:rPr lang="en-GB" sz="2000" dirty="0" err="1">
                <a:latin typeface="Arial" pitchFamily="34" charset="0"/>
                <a:cs typeface="Arial" pitchFamily="34" charset="0"/>
              </a:rPr>
              <a:t>servicescape</a:t>
            </a:r>
            <a:r>
              <a:rPr lang="en-GB" sz="2000" dirty="0">
                <a:latin typeface="Arial" pitchFamily="34" charset="0"/>
                <a:cs typeface="Arial" pitchFamily="34" charset="0"/>
              </a:rPr>
              <a:t> that affect customers, including both exterior attributes (such as parking and landscape) and interior attributes (such as design, layout, equipment, and décor. Signage and atmospherics are also part of the </a:t>
            </a:r>
            <a:r>
              <a:rPr lang="en-GB" sz="2000" dirty="0" err="1">
                <a:latin typeface="Arial" pitchFamily="34" charset="0"/>
                <a:cs typeface="Arial" pitchFamily="34" charset="0"/>
              </a:rPr>
              <a:t>servicescape</a:t>
            </a:r>
            <a:r>
              <a:rPr lang="en-GB" sz="2000" dirty="0">
                <a:latin typeface="Arial" pitchFamily="34" charset="0"/>
                <a:cs typeface="Arial" pitchFamily="34" charset="0"/>
              </a:rPr>
              <a:t> (Hudson, 2008). Many businesses provide themed </a:t>
            </a:r>
            <a:r>
              <a:rPr lang="en-GB" sz="2000" dirty="0" err="1">
                <a:latin typeface="Arial" pitchFamily="34" charset="0"/>
                <a:cs typeface="Arial" pitchFamily="34" charset="0"/>
              </a:rPr>
              <a:t>servicescapes</a:t>
            </a:r>
            <a:r>
              <a:rPr lang="en-GB" sz="2000" dirty="0">
                <a:latin typeface="Arial" pitchFamily="34" charset="0"/>
                <a:cs typeface="Arial" pitchFamily="34" charset="0"/>
              </a:rPr>
              <a:t>, e.g. The Hard Rock Café, Disney</a:t>
            </a:r>
          </a:p>
          <a:p>
            <a:pPr>
              <a:lnSpc>
                <a:spcPct val="80000"/>
              </a:lnSpc>
            </a:pPr>
            <a:endParaRPr lang="en-GB" sz="2000" dirty="0">
              <a:latin typeface="Arial" pitchFamily="34" charset="0"/>
              <a:cs typeface="Arial" pitchFamily="34" charset="0"/>
            </a:endParaRPr>
          </a:p>
          <a:p>
            <a:pPr>
              <a:lnSpc>
                <a:spcPct val="80000"/>
              </a:lnSpc>
            </a:pPr>
            <a:endParaRPr lang="en-GB" sz="2000" dirty="0">
              <a:latin typeface="Arial" pitchFamily="34" charset="0"/>
              <a:cs typeface="Arial" pitchFamily="34" charset="0"/>
            </a:endParaRPr>
          </a:p>
        </p:txBody>
      </p:sp>
      <p:sp>
        <p:nvSpPr>
          <p:cNvPr id="14" name="Title 1"/>
          <p:cNvSpPr txBox="1">
            <a:spLocks/>
          </p:cNvSpPr>
          <p:nvPr/>
        </p:nvSpPr>
        <p:spPr>
          <a:xfrm>
            <a:off x="1611676" y="1271030"/>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Physical Evidence (PE)</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1109056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67541" y="1971307"/>
            <a:ext cx="6827768" cy="42198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000" dirty="0">
                <a:latin typeface="Arial" pitchFamily="34" charset="0"/>
                <a:cs typeface="Arial" pitchFamily="34" charset="0"/>
              </a:rPr>
              <a:t>The process relates to the processes involved in the life cycle of a product or service from conception to after sales, it is the key to Brand Management. Brand management is standardization of a product, service or </a:t>
            </a:r>
            <a:r>
              <a:rPr lang="en-GB" sz="2000" dirty="0" smtClean="0">
                <a:latin typeface="Arial" pitchFamily="34" charset="0"/>
                <a:cs typeface="Arial" pitchFamily="34" charset="0"/>
              </a:rPr>
              <a:t>brand</a:t>
            </a:r>
            <a:endParaRPr lang="en-GB" sz="2000" dirty="0">
              <a:latin typeface="Arial" pitchFamily="34" charset="0"/>
              <a:cs typeface="Arial" pitchFamily="34" charset="0"/>
            </a:endParaRPr>
          </a:p>
          <a:p>
            <a:pPr>
              <a:lnSpc>
                <a:spcPct val="80000"/>
              </a:lnSpc>
            </a:pPr>
            <a:r>
              <a:rPr lang="en-GB" sz="2000" dirty="0">
                <a:latin typeface="Arial" pitchFamily="34" charset="0"/>
                <a:cs typeface="Arial" pitchFamily="34" charset="0"/>
              </a:rPr>
              <a:t>The process part of this involves producing a product or service that reflects the mission, vision and values of a company (Wale, 2009</a:t>
            </a:r>
            <a:r>
              <a:rPr lang="en-GB" sz="2000" dirty="0" smtClean="0">
                <a:latin typeface="Arial" pitchFamily="34" charset="0"/>
                <a:cs typeface="Arial" pitchFamily="34" charset="0"/>
              </a:rPr>
              <a:t>)</a:t>
            </a:r>
            <a:endParaRPr lang="en-GB" sz="2000" dirty="0">
              <a:latin typeface="Arial" pitchFamily="34" charset="0"/>
              <a:cs typeface="Arial" pitchFamily="34" charset="0"/>
            </a:endParaRPr>
          </a:p>
          <a:p>
            <a:pPr>
              <a:lnSpc>
                <a:spcPct val="80000"/>
              </a:lnSpc>
            </a:pPr>
            <a:r>
              <a:rPr lang="en-GB" sz="2000" dirty="0">
                <a:latin typeface="Arial" pitchFamily="34" charset="0"/>
                <a:cs typeface="Arial" pitchFamily="34" charset="0"/>
              </a:rPr>
              <a:t>Operationalizing the product or service through documented standard operational procedures (which clearly describe the operational process of products and services) </a:t>
            </a:r>
          </a:p>
          <a:p>
            <a:pPr>
              <a:lnSpc>
                <a:spcPct val="80000"/>
              </a:lnSpc>
            </a:pPr>
            <a:r>
              <a:rPr lang="en-GB" sz="2000" dirty="0">
                <a:latin typeface="Arial" pitchFamily="34" charset="0"/>
                <a:cs typeface="Arial" pitchFamily="34" charset="0"/>
              </a:rPr>
              <a:t>Standardized processes are audited through internal and external audits. Internal audits include operational checklists, external mystery guest audits </a:t>
            </a:r>
          </a:p>
          <a:p>
            <a:pPr>
              <a:lnSpc>
                <a:spcPct val="80000"/>
              </a:lnSpc>
            </a:pPr>
            <a:endParaRPr lang="en-GB" sz="2000" dirty="0">
              <a:latin typeface="Arial" pitchFamily="34" charset="0"/>
              <a:cs typeface="Arial" pitchFamily="34" charset="0"/>
            </a:endParaRPr>
          </a:p>
          <a:p>
            <a:pPr>
              <a:lnSpc>
                <a:spcPct val="80000"/>
              </a:lnSpc>
            </a:pPr>
            <a:endParaRPr lang="en-GB" sz="2000" dirty="0">
              <a:latin typeface="Arial" pitchFamily="34" charset="0"/>
              <a:cs typeface="Arial" pitchFamily="34" charset="0"/>
            </a:endParaRPr>
          </a:p>
        </p:txBody>
      </p:sp>
      <p:sp>
        <p:nvSpPr>
          <p:cNvPr id="14" name="Title 1"/>
          <p:cNvSpPr txBox="1">
            <a:spLocks/>
          </p:cNvSpPr>
          <p:nvPr/>
        </p:nvSpPr>
        <p:spPr>
          <a:xfrm>
            <a:off x="1611675" y="1271031"/>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Process (1)</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3067847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67538" y="1971305"/>
            <a:ext cx="6958396" cy="431488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000" dirty="0">
                <a:latin typeface="Arial" pitchFamily="34" charset="0"/>
                <a:cs typeface="Arial" pitchFamily="34" charset="0"/>
              </a:rPr>
              <a:t>These in turn are linked to bonus related Key Performance Indicators (KPIs) of a company (linking back to values) adding an incentivized reason for conforming. Is there a complaints procedure; are there auditing systems in place to alert you of customer problems before dissatisfaction sets in? (Wale, 2009</a:t>
            </a:r>
            <a:r>
              <a:rPr lang="en-GB" sz="2000" dirty="0" smtClean="0">
                <a:latin typeface="Arial" pitchFamily="34" charset="0"/>
                <a:cs typeface="Arial" pitchFamily="34" charset="0"/>
              </a:rPr>
              <a:t>)</a:t>
            </a:r>
            <a:br>
              <a:rPr lang="en-GB" sz="2000" dirty="0" smtClean="0">
                <a:latin typeface="Arial" pitchFamily="34" charset="0"/>
                <a:cs typeface="Arial" pitchFamily="34" charset="0"/>
              </a:rPr>
            </a:br>
            <a:endParaRPr lang="en-GB" sz="2000" dirty="0">
              <a:latin typeface="Arial" pitchFamily="34" charset="0"/>
              <a:cs typeface="Arial" pitchFamily="34" charset="0"/>
            </a:endParaRPr>
          </a:p>
          <a:p>
            <a:pPr>
              <a:lnSpc>
                <a:spcPct val="80000"/>
              </a:lnSpc>
            </a:pPr>
            <a:r>
              <a:rPr lang="en-GB" sz="2000" dirty="0">
                <a:latin typeface="Arial" pitchFamily="34" charset="0"/>
                <a:cs typeface="Arial" pitchFamily="34" charset="0"/>
              </a:rPr>
              <a:t>Process is the service encounter: how customers are treated at the place of purchasing and </a:t>
            </a:r>
            <a:r>
              <a:rPr lang="en-GB" sz="2000" dirty="0" smtClean="0">
                <a:latin typeface="Arial" pitchFamily="34" charset="0"/>
                <a:cs typeface="Arial" pitchFamily="34" charset="0"/>
              </a:rPr>
              <a:t>consuming</a:t>
            </a:r>
            <a:br>
              <a:rPr lang="en-GB" sz="2000" dirty="0" smtClean="0">
                <a:latin typeface="Arial" pitchFamily="34" charset="0"/>
                <a:cs typeface="Arial" pitchFamily="34" charset="0"/>
              </a:rPr>
            </a:br>
            <a:endParaRPr lang="en-GB" sz="2000" dirty="0">
              <a:latin typeface="Arial" pitchFamily="34" charset="0"/>
              <a:cs typeface="Arial" pitchFamily="34" charset="0"/>
            </a:endParaRPr>
          </a:p>
          <a:p>
            <a:pPr>
              <a:lnSpc>
                <a:spcPct val="80000"/>
              </a:lnSpc>
            </a:pPr>
            <a:r>
              <a:rPr lang="en-GB" sz="2000" dirty="0" smtClean="0">
                <a:latin typeface="Arial" pitchFamily="34" charset="0"/>
                <a:cs typeface="Arial" pitchFamily="34" charset="0"/>
              </a:rPr>
              <a:t>e.g</a:t>
            </a:r>
            <a:r>
              <a:rPr lang="en-GB" sz="2000" dirty="0">
                <a:latin typeface="Arial" pitchFamily="34" charset="0"/>
                <a:cs typeface="Arial" pitchFamily="34" charset="0"/>
              </a:rPr>
              <a:t>. anything that affects the customers perception of the service product on offer </a:t>
            </a:r>
            <a:r>
              <a:rPr lang="en-GB" sz="2000" dirty="0" err="1">
                <a:latin typeface="Arial" pitchFamily="34" charset="0"/>
                <a:cs typeface="Arial" pitchFamily="34" charset="0"/>
              </a:rPr>
              <a:t>e.g</a:t>
            </a:r>
            <a:r>
              <a:rPr lang="en-GB" sz="2000" dirty="0">
                <a:latin typeface="Arial" pitchFamily="34" charset="0"/>
                <a:cs typeface="Arial" pitchFamily="34" charset="0"/>
              </a:rPr>
              <a:t>: friendliness and helpfulness of staff, speed with which customers are served</a:t>
            </a:r>
          </a:p>
          <a:p>
            <a:pPr>
              <a:lnSpc>
                <a:spcPct val="80000"/>
              </a:lnSpc>
            </a:pPr>
            <a:endParaRPr lang="en-GB" sz="2000" dirty="0">
              <a:latin typeface="Arial" pitchFamily="34" charset="0"/>
              <a:cs typeface="Arial" pitchFamily="34" charset="0"/>
            </a:endParaRPr>
          </a:p>
        </p:txBody>
      </p:sp>
      <p:sp>
        <p:nvSpPr>
          <p:cNvPr id="14" name="Title 1"/>
          <p:cNvSpPr txBox="1">
            <a:spLocks/>
          </p:cNvSpPr>
          <p:nvPr/>
        </p:nvSpPr>
        <p:spPr>
          <a:xfrm>
            <a:off x="1611677" y="1271029"/>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Process (2)</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2004042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58236" y="1946560"/>
            <a:ext cx="7069188" cy="43073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In groups, develop the Marketing Mix for:</a:t>
            </a:r>
          </a:p>
          <a:p>
            <a:pPr lvl="1">
              <a:lnSpc>
                <a:spcPct val="80000"/>
              </a:lnSpc>
            </a:pPr>
            <a:r>
              <a:rPr lang="en-GB" sz="2000" dirty="0">
                <a:latin typeface="Arial" pitchFamily="34" charset="0"/>
                <a:cs typeface="Arial" pitchFamily="34" charset="0"/>
              </a:rPr>
              <a:t>A hotel company of your choice</a:t>
            </a:r>
          </a:p>
          <a:p>
            <a:pPr lvl="1">
              <a:lnSpc>
                <a:spcPct val="80000"/>
              </a:lnSpc>
            </a:pPr>
            <a:r>
              <a:rPr lang="en-GB" sz="2000" dirty="0">
                <a:latin typeface="Arial" pitchFamily="34" charset="0"/>
                <a:cs typeface="Arial" pitchFamily="34" charset="0"/>
              </a:rPr>
              <a:t>A restaurant of your choice</a:t>
            </a:r>
          </a:p>
          <a:p>
            <a:pPr lvl="1">
              <a:lnSpc>
                <a:spcPct val="80000"/>
              </a:lnSpc>
            </a:pPr>
            <a:r>
              <a:rPr lang="en-GB" sz="2000" dirty="0">
                <a:latin typeface="Arial" pitchFamily="34" charset="0"/>
                <a:cs typeface="Arial" pitchFamily="34" charset="0"/>
              </a:rPr>
              <a:t>A theme </a:t>
            </a:r>
            <a:r>
              <a:rPr lang="en-GB" sz="2000" dirty="0" smtClean="0">
                <a:latin typeface="Arial" pitchFamily="34" charset="0"/>
                <a:cs typeface="Arial" pitchFamily="34" charset="0"/>
              </a:rPr>
              <a:t>park</a:t>
            </a:r>
            <a:br>
              <a:rPr lang="en-GB" sz="2000" dirty="0" smtClean="0">
                <a:latin typeface="Arial" pitchFamily="34" charset="0"/>
                <a:cs typeface="Arial" pitchFamily="34" charset="0"/>
              </a:rPr>
            </a:br>
            <a:endParaRPr lang="en-GB" sz="2000" dirty="0">
              <a:latin typeface="Arial" pitchFamily="34" charset="0"/>
              <a:cs typeface="Arial" pitchFamily="34" charset="0"/>
            </a:endParaRPr>
          </a:p>
          <a:p>
            <a:pPr>
              <a:lnSpc>
                <a:spcPct val="80000"/>
              </a:lnSpc>
            </a:pPr>
            <a:r>
              <a:rPr lang="en-GB" sz="2400" dirty="0">
                <a:latin typeface="Arial" pitchFamily="34" charset="0"/>
                <a:cs typeface="Arial" pitchFamily="34" charset="0"/>
              </a:rPr>
              <a:t>How does the Marketing Mix differ in each example?</a:t>
            </a:r>
          </a:p>
        </p:txBody>
      </p:sp>
      <p:sp>
        <p:nvSpPr>
          <p:cNvPr id="14" name="Title 1"/>
          <p:cNvSpPr txBox="1">
            <a:spLocks/>
          </p:cNvSpPr>
          <p:nvPr/>
        </p:nvSpPr>
        <p:spPr>
          <a:xfrm>
            <a:off x="1605736" y="1282904"/>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Class Activity</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1367874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55667" y="1947550"/>
            <a:ext cx="6804017" cy="44930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Marketing communications forms a key aspect of the delivery of tourism and hospitality services. The sector is dependent on marketing because of the industries’ special characteristics as </a:t>
            </a:r>
            <a:r>
              <a:rPr lang="en-GB" sz="2400" dirty="0" smtClean="0">
                <a:latin typeface="Arial" pitchFamily="34" charset="0"/>
                <a:cs typeface="Arial" pitchFamily="34" charset="0"/>
              </a:rPr>
              <a:t>services</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a:lnSpc>
                <a:spcPct val="80000"/>
              </a:lnSpc>
            </a:pPr>
            <a:r>
              <a:rPr lang="en-GB" sz="2400" dirty="0">
                <a:latin typeface="Arial" pitchFamily="34" charset="0"/>
                <a:cs typeface="Arial" pitchFamily="34" charset="0"/>
              </a:rPr>
              <a:t>These sectors are said to be intangible because it is not possible to experience the service prior to </a:t>
            </a:r>
            <a:r>
              <a:rPr lang="en-GB" sz="2400" dirty="0" smtClean="0">
                <a:latin typeface="Arial" pitchFamily="34" charset="0"/>
                <a:cs typeface="Arial" pitchFamily="34" charset="0"/>
              </a:rPr>
              <a:t>purchase</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a:lnSpc>
                <a:spcPct val="80000"/>
              </a:lnSpc>
            </a:pPr>
            <a:r>
              <a:rPr lang="en-GB" sz="2400" dirty="0">
                <a:latin typeface="Arial" pitchFamily="34" charset="0"/>
                <a:cs typeface="Arial" pitchFamily="34" charset="0"/>
              </a:rPr>
              <a:t>Theodore Levitt (1981) suggested that ‘instead of talking of “goods” and of “services”, it is better to talk of “tangibles” and “intangibles</a:t>
            </a:r>
            <a:r>
              <a:rPr lang="en-GB" sz="2400" dirty="0" smtClean="0">
                <a:latin typeface="Arial" pitchFamily="34" charset="0"/>
                <a:cs typeface="Arial" pitchFamily="34" charset="0"/>
              </a:rPr>
              <a:t>”’                               </a:t>
            </a:r>
            <a:r>
              <a:rPr lang="en-GB" sz="1800" dirty="0" smtClean="0">
                <a:latin typeface="Arial" pitchFamily="34" charset="0"/>
                <a:cs typeface="Arial" pitchFamily="34" charset="0"/>
              </a:rPr>
              <a:t>(</a:t>
            </a:r>
            <a:r>
              <a:rPr lang="en-GB" sz="1800" dirty="0">
                <a:latin typeface="Arial" pitchFamily="34" charset="0"/>
                <a:cs typeface="Arial" pitchFamily="34" charset="0"/>
              </a:rPr>
              <a:t>McCabe, 2009)</a:t>
            </a:r>
          </a:p>
        </p:txBody>
      </p:sp>
      <p:sp>
        <p:nvSpPr>
          <p:cNvPr id="14" name="Title 1"/>
          <p:cNvSpPr txBox="1">
            <a:spLocks/>
          </p:cNvSpPr>
          <p:nvPr/>
        </p:nvSpPr>
        <p:spPr>
          <a:xfrm>
            <a:off x="1591292" y="1271030"/>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Marketing Communications</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1476958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3705"/>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620000" y="1800000"/>
            <a:ext cx="6018286" cy="37900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ro-RO" sz="4000" baseline="30000" dirty="0">
              <a:solidFill>
                <a:srgbClr val="240C46"/>
              </a:solidFill>
              <a:latin typeface="Arial"/>
              <a:cs typeface="Arial"/>
            </a:endParaRPr>
          </a:p>
        </p:txBody>
      </p:sp>
      <p:sp>
        <p:nvSpPr>
          <p:cNvPr id="14" name="Title 1"/>
          <p:cNvSpPr txBox="1">
            <a:spLocks/>
          </p:cNvSpPr>
          <p:nvPr/>
        </p:nvSpPr>
        <p:spPr>
          <a:xfrm>
            <a:off x="1607639" y="1030769"/>
            <a:ext cx="5192577" cy="654079"/>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a:cs typeface="Arial"/>
              </a:rPr>
              <a:t>Tourism and Destination Marketing</a:t>
            </a:r>
            <a:endParaRPr lang="en-US" sz="3600" dirty="0">
              <a:solidFill>
                <a:srgbClr val="39A7C9"/>
              </a:solidFill>
            </a:endParaRPr>
          </a:p>
        </p:txBody>
      </p:sp>
      <p:grpSp>
        <p:nvGrpSpPr>
          <p:cNvPr id="15" name="Group 14"/>
          <p:cNvGrpSpPr/>
          <p:nvPr/>
        </p:nvGrpSpPr>
        <p:grpSpPr>
          <a:xfrm>
            <a:off x="540000" y="540000"/>
            <a:ext cx="994528" cy="994528"/>
            <a:chOff x="214767" y="214768"/>
            <a:chExt cx="1348273" cy="1348273"/>
          </a:xfrm>
        </p:grpSpPr>
        <p:sp>
          <p:nvSpPr>
            <p:cNvPr id="16" name="Teardrop 15"/>
            <p:cNvSpPr/>
            <p:nvPr/>
          </p:nvSpPr>
          <p:spPr>
            <a:xfrm rot="5400000">
              <a:off x="214767" y="214768"/>
              <a:ext cx="1348273" cy="1348273"/>
            </a:xfrm>
            <a:prstGeom prst="teardrop">
              <a:avLst/>
            </a:prstGeom>
            <a:solidFill>
              <a:srgbClr val="39A7C9"/>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14768" y="348119"/>
              <a:ext cx="1348272" cy="1126575"/>
            </a:xfrm>
            <a:prstGeom prst="rect">
              <a:avLst/>
            </a:prstGeom>
            <a:noFill/>
          </p:spPr>
          <p:txBody>
            <a:bodyPr wrap="square" rtlCol="0">
              <a:spAutoFit/>
            </a:bodyPr>
            <a:lstStyle/>
            <a:p>
              <a:pPr algn="ctr"/>
              <a:r>
                <a:rPr lang="en-US" sz="4800" b="1" dirty="0" smtClean="0">
                  <a:solidFill>
                    <a:schemeClr val="bg1"/>
                  </a:solidFill>
                  <a:latin typeface="Arial"/>
                  <a:cs typeface="Arial"/>
                </a:rPr>
                <a:t>14</a:t>
              </a:r>
              <a:endParaRPr lang="en-US" sz="4800" b="1" dirty="0">
                <a:solidFill>
                  <a:schemeClr val="bg1"/>
                </a:solidFill>
                <a:latin typeface="Arial"/>
                <a:cs typeface="Arial"/>
              </a:endParaRPr>
            </a:p>
          </p:txBody>
        </p:sp>
      </p:grpSp>
    </p:spTree>
    <p:extLst>
      <p:ext uri="{BB962C8B-B14F-4D97-AF65-F5344CB8AC3E}">
        <p14:creationId xmlns:p14="http://schemas.microsoft.com/office/powerpoint/2010/main" val="3472254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55663" y="1947550"/>
            <a:ext cx="6958396" cy="444551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Advertising communicates the brand image and personality to the consumer. Memorable adverts have used characters, typology, colours, personalities and music </a:t>
            </a:r>
          </a:p>
          <a:p>
            <a:pPr marL="0" indent="0">
              <a:lnSpc>
                <a:spcPct val="80000"/>
              </a:lnSpc>
              <a:buNone/>
            </a:pPr>
            <a:r>
              <a:rPr lang="en-GB" sz="2000" dirty="0" smtClean="0">
                <a:latin typeface="Arial" pitchFamily="34" charset="0"/>
                <a:cs typeface="Arial" pitchFamily="34" charset="0"/>
              </a:rPr>
              <a:t>							</a:t>
            </a:r>
            <a:r>
              <a:rPr lang="en-GB" sz="1800" dirty="0" smtClean="0">
                <a:latin typeface="Arial" pitchFamily="34" charset="0"/>
                <a:cs typeface="Arial" pitchFamily="34" charset="0"/>
              </a:rPr>
              <a:t>	</a:t>
            </a:r>
            <a:r>
              <a:rPr lang="en-GB" sz="1800" dirty="0" smtClean="0">
                <a:latin typeface="Arial" pitchFamily="34" charset="0"/>
                <a:cs typeface="Arial" pitchFamily="34" charset="0"/>
              </a:rPr>
              <a:t>  (</a:t>
            </a:r>
            <a:r>
              <a:rPr lang="en-GB" sz="1800" dirty="0">
                <a:latin typeface="Arial" pitchFamily="34" charset="0"/>
                <a:cs typeface="Arial" pitchFamily="34" charset="0"/>
              </a:rPr>
              <a:t>Wale and Phoenix, 2009)</a:t>
            </a:r>
          </a:p>
          <a:p>
            <a:pPr marL="0" indent="0">
              <a:lnSpc>
                <a:spcPct val="80000"/>
              </a:lnSpc>
              <a:buNone/>
            </a:pPr>
            <a:r>
              <a:rPr lang="en-GB" sz="2400" dirty="0" smtClean="0">
                <a:latin typeface="Arial" pitchFamily="34" charset="0"/>
                <a:cs typeface="Arial" pitchFamily="34" charset="0"/>
              </a:rPr>
              <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a:lnSpc>
                <a:spcPct val="80000"/>
              </a:lnSpc>
            </a:pPr>
            <a:r>
              <a:rPr lang="en-GB" sz="2400" dirty="0">
                <a:latin typeface="Arial" pitchFamily="34" charset="0"/>
                <a:cs typeface="Arial" pitchFamily="34" charset="0"/>
              </a:rPr>
              <a:t>Advertising must appeal to market segment, hit the target market and achieve the desired effects of positioning, e.g. make the customer feel and think the positioning, high-quality high-cost such as first-class travel </a:t>
            </a:r>
          </a:p>
          <a:p>
            <a:pPr marL="0" indent="0">
              <a:lnSpc>
                <a:spcPct val="80000"/>
              </a:lnSpc>
              <a:buNone/>
            </a:pPr>
            <a:r>
              <a:rPr lang="en-GB" sz="2000" dirty="0" smtClean="0">
                <a:latin typeface="Arial" pitchFamily="34" charset="0"/>
                <a:cs typeface="Arial" pitchFamily="34" charset="0"/>
              </a:rPr>
              <a:t>											</a:t>
            </a:r>
            <a:r>
              <a:rPr lang="en-GB" sz="2000" dirty="0" smtClean="0">
                <a:latin typeface="Arial" pitchFamily="34" charset="0"/>
                <a:cs typeface="Arial" pitchFamily="34" charset="0"/>
              </a:rPr>
              <a:t> </a:t>
            </a:r>
            <a:r>
              <a:rPr lang="en-GB" sz="1800" dirty="0" smtClean="0">
                <a:latin typeface="Arial" pitchFamily="34" charset="0"/>
                <a:cs typeface="Arial" pitchFamily="34" charset="0"/>
              </a:rPr>
              <a:t>(</a:t>
            </a:r>
            <a:r>
              <a:rPr lang="en-GB" sz="1800" dirty="0">
                <a:latin typeface="Arial" pitchFamily="34" charset="0"/>
                <a:cs typeface="Arial" pitchFamily="34" charset="0"/>
              </a:rPr>
              <a:t>Wale, 2009)</a:t>
            </a:r>
          </a:p>
          <a:p>
            <a:pPr>
              <a:lnSpc>
                <a:spcPct val="80000"/>
              </a:lnSpc>
            </a:pPr>
            <a:endParaRPr lang="en-GB" sz="2400" dirty="0">
              <a:latin typeface="Arial" pitchFamily="34" charset="0"/>
              <a:cs typeface="Arial" pitchFamily="34" charset="0"/>
            </a:endParaRPr>
          </a:p>
        </p:txBody>
      </p:sp>
      <p:sp>
        <p:nvSpPr>
          <p:cNvPr id="14" name="Title 1"/>
          <p:cNvSpPr txBox="1">
            <a:spLocks/>
          </p:cNvSpPr>
          <p:nvPr/>
        </p:nvSpPr>
        <p:spPr>
          <a:xfrm>
            <a:off x="1635424" y="1271030"/>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Advertising</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3821631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55666" y="1947554"/>
            <a:ext cx="6839643" cy="43505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Public relations (PR) is the practice of managing the flow of information between an organization and its public. The practice of PR is planned around the core business activities of an organization (in line with its mission, vision and values). In practice the PR role is a balancing act of providing ‘good image’ information and managing ‘bad news’ stories. It involves making sure that all activities carried out by the organization, its intermediaries and stakeholders maintain the reputation of the business</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marL="0" indent="0">
              <a:lnSpc>
                <a:spcPct val="80000"/>
              </a:lnSpc>
              <a:buNone/>
            </a:pPr>
            <a:r>
              <a:rPr lang="en-GB" sz="2400" dirty="0" smtClean="0">
                <a:latin typeface="Arial" pitchFamily="34" charset="0"/>
                <a:cs typeface="Arial" pitchFamily="34" charset="0"/>
              </a:rPr>
              <a:t>								</a:t>
            </a:r>
            <a:r>
              <a:rPr lang="en-GB" sz="2400" dirty="0" smtClean="0">
                <a:latin typeface="Arial" pitchFamily="34" charset="0"/>
                <a:cs typeface="Arial" pitchFamily="34" charset="0"/>
              </a:rPr>
              <a:t>  </a:t>
            </a:r>
            <a:r>
              <a:rPr lang="en-GB" sz="1800" dirty="0" smtClean="0">
                <a:latin typeface="Arial" pitchFamily="34" charset="0"/>
                <a:cs typeface="Arial" pitchFamily="34" charset="0"/>
              </a:rPr>
              <a:t>(</a:t>
            </a:r>
            <a:r>
              <a:rPr lang="en-GB" sz="1800" dirty="0">
                <a:latin typeface="Arial" pitchFamily="34" charset="0"/>
                <a:cs typeface="Arial" pitchFamily="34" charset="0"/>
              </a:rPr>
              <a:t>Wale and Phoenix, 2009)</a:t>
            </a:r>
          </a:p>
          <a:p>
            <a:pPr>
              <a:lnSpc>
                <a:spcPct val="80000"/>
              </a:lnSpc>
            </a:pPr>
            <a:endParaRPr lang="en-GB" sz="2400" dirty="0">
              <a:latin typeface="Arial" pitchFamily="34" charset="0"/>
              <a:cs typeface="Arial" pitchFamily="34" charset="0"/>
            </a:endParaRPr>
          </a:p>
        </p:txBody>
      </p:sp>
      <p:sp>
        <p:nvSpPr>
          <p:cNvPr id="14" name="Title 1"/>
          <p:cNvSpPr txBox="1">
            <a:spLocks/>
          </p:cNvSpPr>
          <p:nvPr/>
        </p:nvSpPr>
        <p:spPr>
          <a:xfrm>
            <a:off x="1603167" y="1271030"/>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Public Relations</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2139252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64175" y="1950920"/>
            <a:ext cx="6482689" cy="509529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AIDA: effective promotional messages should:</a:t>
            </a:r>
          </a:p>
          <a:p>
            <a:pPr marL="0" indent="0">
              <a:lnSpc>
                <a:spcPct val="80000"/>
              </a:lnSpc>
              <a:buNone/>
            </a:pPr>
            <a:endParaRPr lang="en-GB" sz="2400" dirty="0" smtClean="0">
              <a:latin typeface="Arial" pitchFamily="34" charset="0"/>
              <a:cs typeface="Arial" pitchFamily="34" charset="0"/>
            </a:endParaRPr>
          </a:p>
          <a:p>
            <a:pPr marL="0" indent="0">
              <a:lnSpc>
                <a:spcPct val="80000"/>
              </a:lnSpc>
              <a:buNone/>
            </a:pPr>
            <a:r>
              <a:rPr lang="en-GB" sz="2400" dirty="0" smtClean="0">
                <a:latin typeface="Arial" pitchFamily="34" charset="0"/>
                <a:cs typeface="Arial" pitchFamily="34" charset="0"/>
              </a:rPr>
              <a:t>Grab</a:t>
            </a:r>
            <a:r>
              <a:rPr lang="en-GB" sz="2400" dirty="0">
                <a:latin typeface="Arial" pitchFamily="34" charset="0"/>
                <a:cs typeface="Arial" pitchFamily="34" charset="0"/>
              </a:rPr>
              <a:t>		</a:t>
            </a:r>
            <a:r>
              <a:rPr lang="en-GB" sz="2400" dirty="0" smtClean="0">
                <a:latin typeface="Arial" pitchFamily="34" charset="0"/>
                <a:cs typeface="Arial" pitchFamily="34" charset="0"/>
              </a:rPr>
              <a:t>	</a:t>
            </a:r>
            <a:r>
              <a:rPr lang="en-GB" sz="2400" b="1" dirty="0" smtClean="0">
                <a:latin typeface="Arial" pitchFamily="34" charset="0"/>
                <a:cs typeface="Arial" pitchFamily="34" charset="0"/>
              </a:rPr>
              <a:t>A</a:t>
            </a:r>
            <a:r>
              <a:rPr lang="en-GB" sz="2400" dirty="0" smtClean="0">
                <a:latin typeface="Arial" pitchFamily="34" charset="0"/>
                <a:cs typeface="Arial" pitchFamily="34" charset="0"/>
              </a:rPr>
              <a:t>TTENTION</a:t>
            </a:r>
            <a:endParaRPr lang="en-GB" sz="2400" dirty="0">
              <a:latin typeface="Arial" pitchFamily="34" charset="0"/>
              <a:cs typeface="Arial" pitchFamily="34" charset="0"/>
            </a:endParaRPr>
          </a:p>
          <a:p>
            <a:pPr marL="0" indent="0">
              <a:lnSpc>
                <a:spcPct val="80000"/>
              </a:lnSpc>
              <a:buNone/>
            </a:pPr>
            <a:r>
              <a:rPr lang="en-GB" sz="2400" dirty="0">
                <a:latin typeface="Arial" pitchFamily="34" charset="0"/>
                <a:cs typeface="Arial" pitchFamily="34" charset="0"/>
              </a:rPr>
              <a:t>Maintain		</a:t>
            </a:r>
            <a:r>
              <a:rPr lang="en-GB" sz="2400" b="1" dirty="0" smtClean="0">
                <a:latin typeface="Arial" pitchFamily="34" charset="0"/>
                <a:cs typeface="Arial" pitchFamily="34" charset="0"/>
              </a:rPr>
              <a:t>I</a:t>
            </a:r>
            <a:r>
              <a:rPr lang="en-GB" sz="2400" dirty="0" smtClean="0">
                <a:latin typeface="Arial" pitchFamily="34" charset="0"/>
                <a:cs typeface="Arial" pitchFamily="34" charset="0"/>
              </a:rPr>
              <a:t>NTEREST</a:t>
            </a:r>
            <a:endParaRPr lang="en-GB" sz="2400" dirty="0">
              <a:latin typeface="Arial" pitchFamily="34" charset="0"/>
              <a:cs typeface="Arial" pitchFamily="34" charset="0"/>
            </a:endParaRPr>
          </a:p>
          <a:p>
            <a:pPr marL="0" indent="0">
              <a:lnSpc>
                <a:spcPct val="80000"/>
              </a:lnSpc>
              <a:buNone/>
            </a:pPr>
            <a:r>
              <a:rPr lang="en-GB" sz="2400" dirty="0">
                <a:latin typeface="Arial" pitchFamily="34" charset="0"/>
                <a:cs typeface="Arial" pitchFamily="34" charset="0"/>
              </a:rPr>
              <a:t>Create 		</a:t>
            </a:r>
            <a:r>
              <a:rPr lang="en-GB" sz="2400" b="1" dirty="0">
                <a:latin typeface="Arial" pitchFamily="34" charset="0"/>
                <a:cs typeface="Arial" pitchFamily="34" charset="0"/>
              </a:rPr>
              <a:t>D</a:t>
            </a:r>
            <a:r>
              <a:rPr lang="en-GB" sz="2400" dirty="0">
                <a:latin typeface="Arial" pitchFamily="34" charset="0"/>
                <a:cs typeface="Arial" pitchFamily="34" charset="0"/>
              </a:rPr>
              <a:t>ESIRE</a:t>
            </a:r>
          </a:p>
          <a:p>
            <a:pPr marL="0" indent="0">
              <a:lnSpc>
                <a:spcPct val="80000"/>
              </a:lnSpc>
              <a:buNone/>
            </a:pPr>
            <a:r>
              <a:rPr lang="en-GB" sz="2400" dirty="0">
                <a:latin typeface="Arial" pitchFamily="34" charset="0"/>
                <a:cs typeface="Arial" pitchFamily="34" charset="0"/>
              </a:rPr>
              <a:t>Lead to 		</a:t>
            </a:r>
            <a:r>
              <a:rPr lang="en-GB" sz="2400" b="1" dirty="0">
                <a:latin typeface="Arial" pitchFamily="34" charset="0"/>
                <a:cs typeface="Arial" pitchFamily="34" charset="0"/>
              </a:rPr>
              <a:t>A</a:t>
            </a:r>
            <a:r>
              <a:rPr lang="en-GB" sz="2400" dirty="0">
                <a:latin typeface="Arial" pitchFamily="34" charset="0"/>
                <a:cs typeface="Arial" pitchFamily="34" charset="0"/>
              </a:rPr>
              <a:t>CTION</a:t>
            </a:r>
          </a:p>
          <a:p>
            <a:pPr marL="0" indent="0">
              <a:lnSpc>
                <a:spcPct val="80000"/>
              </a:lnSpc>
              <a:buNone/>
            </a:pPr>
            <a:r>
              <a:rPr lang="en-GB" sz="2400" dirty="0">
                <a:latin typeface="Arial" pitchFamily="34" charset="0"/>
                <a:cs typeface="Arial" pitchFamily="34" charset="0"/>
              </a:rPr>
              <a:t>					</a:t>
            </a:r>
          </a:p>
        </p:txBody>
      </p:sp>
      <p:sp>
        <p:nvSpPr>
          <p:cNvPr id="14" name="Title 1"/>
          <p:cNvSpPr txBox="1">
            <a:spLocks/>
          </p:cNvSpPr>
          <p:nvPr/>
        </p:nvSpPr>
        <p:spPr>
          <a:xfrm>
            <a:off x="1635425" y="1282905"/>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The Promotional Message</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2787956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55664" y="1947546"/>
            <a:ext cx="5671797" cy="458801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smtClean="0">
                <a:latin typeface="Arial" pitchFamily="34" charset="0"/>
                <a:cs typeface="Arial" pitchFamily="34" charset="0"/>
              </a:rPr>
              <a:t>Select </a:t>
            </a:r>
            <a:r>
              <a:rPr lang="en-GB" sz="2400" dirty="0">
                <a:latin typeface="Arial" pitchFamily="34" charset="0"/>
                <a:cs typeface="Arial" pitchFamily="34" charset="0"/>
              </a:rPr>
              <a:t>a product or service in your industry, e.g. budget airline/restaurant ‘chain’ meal/ music event/football </a:t>
            </a:r>
            <a:r>
              <a:rPr lang="en-GB" sz="2400" dirty="0" smtClean="0">
                <a:latin typeface="Arial" pitchFamily="34" charset="0"/>
                <a:cs typeface="Arial" pitchFamily="34" charset="0"/>
              </a:rPr>
              <a:t>match</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a:lnSpc>
                <a:spcPct val="80000"/>
              </a:lnSpc>
            </a:pPr>
            <a:r>
              <a:rPr lang="en-GB" sz="2400" dirty="0">
                <a:latin typeface="Arial" pitchFamily="34" charset="0"/>
                <a:cs typeface="Arial" pitchFamily="34" charset="0"/>
              </a:rPr>
              <a:t>What promotional methods are used and for what purpose</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a:lnSpc>
                <a:spcPct val="80000"/>
              </a:lnSpc>
            </a:pPr>
            <a:r>
              <a:rPr lang="en-GB" sz="2400" dirty="0">
                <a:latin typeface="Arial" pitchFamily="34" charset="0"/>
                <a:cs typeface="Arial" pitchFamily="34" charset="0"/>
              </a:rPr>
              <a:t>Which are most effective and why?</a:t>
            </a:r>
          </a:p>
        </p:txBody>
      </p:sp>
      <p:sp>
        <p:nvSpPr>
          <p:cNvPr id="14" name="Title 1"/>
          <p:cNvSpPr txBox="1">
            <a:spLocks/>
          </p:cNvSpPr>
          <p:nvPr/>
        </p:nvSpPr>
        <p:spPr>
          <a:xfrm>
            <a:off x="1636929" y="1271029"/>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Activity: Promotional Methods</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4042135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20042" y="1983182"/>
            <a:ext cx="6573080" cy="439801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GB" sz="1500" b="1" dirty="0">
                <a:latin typeface="Arial" pitchFamily="34" charset="0"/>
                <a:cs typeface="Arial" pitchFamily="34" charset="0"/>
              </a:rPr>
              <a:t>Electronic distribution is evolving very rapidly and accommodation managers face the following challenges: </a:t>
            </a:r>
            <a:endParaRPr lang="en-GB" sz="1500" b="1" dirty="0" smtClean="0">
              <a:latin typeface="Arial" pitchFamily="34" charset="0"/>
              <a:cs typeface="Arial" pitchFamily="34" charset="0"/>
            </a:endParaRPr>
          </a:p>
          <a:p>
            <a:pPr marL="0" indent="0">
              <a:lnSpc>
                <a:spcPct val="80000"/>
              </a:lnSpc>
              <a:buNone/>
            </a:pPr>
            <a:endParaRPr lang="en-GB" sz="1500" b="1" dirty="0">
              <a:latin typeface="Arial" pitchFamily="34" charset="0"/>
              <a:cs typeface="Arial" pitchFamily="34" charset="0"/>
            </a:endParaRPr>
          </a:p>
          <a:p>
            <a:pPr>
              <a:lnSpc>
                <a:spcPct val="80000"/>
              </a:lnSpc>
            </a:pPr>
            <a:r>
              <a:rPr lang="en-GB" sz="1500" dirty="0" smtClean="0">
                <a:latin typeface="Arial" pitchFamily="34" charset="0"/>
                <a:cs typeface="Arial" pitchFamily="34" charset="0"/>
              </a:rPr>
              <a:t>Increasing </a:t>
            </a:r>
            <a:r>
              <a:rPr lang="en-GB" sz="1500" dirty="0">
                <a:latin typeface="Arial" pitchFamily="34" charset="0"/>
                <a:cs typeface="Arial" pitchFamily="34" charset="0"/>
              </a:rPr>
              <a:t>number of distribution channel networks that must be managed daily</a:t>
            </a:r>
          </a:p>
          <a:p>
            <a:pPr>
              <a:lnSpc>
                <a:spcPct val="80000"/>
              </a:lnSpc>
            </a:pPr>
            <a:r>
              <a:rPr lang="en-GB" sz="1500" dirty="0">
                <a:latin typeface="Arial" pitchFamily="34" charset="0"/>
                <a:cs typeface="Arial" pitchFamily="34" charset="0"/>
              </a:rPr>
              <a:t>Complexity of electronic distribution</a:t>
            </a:r>
          </a:p>
          <a:p>
            <a:pPr>
              <a:lnSpc>
                <a:spcPct val="80000"/>
              </a:lnSpc>
            </a:pPr>
            <a:r>
              <a:rPr lang="en-GB" sz="1500" dirty="0">
                <a:latin typeface="Arial" pitchFamily="34" charset="0"/>
                <a:cs typeface="Arial" pitchFamily="34" charset="0"/>
              </a:rPr>
              <a:t>Need to be more responsive to the market</a:t>
            </a:r>
          </a:p>
          <a:p>
            <a:pPr>
              <a:lnSpc>
                <a:spcPct val="80000"/>
              </a:lnSpc>
            </a:pPr>
            <a:r>
              <a:rPr lang="en-GB" sz="1500" dirty="0">
                <a:latin typeface="Arial" pitchFamily="34" charset="0"/>
                <a:cs typeface="Arial" pitchFamily="34" charset="0"/>
              </a:rPr>
              <a:t>Increase exponentially comments on hotels over Internet, Web 2.0, blogs and social networks</a:t>
            </a:r>
          </a:p>
          <a:p>
            <a:pPr>
              <a:lnSpc>
                <a:spcPct val="80000"/>
              </a:lnSpc>
            </a:pPr>
            <a:r>
              <a:rPr lang="en-GB" sz="1500" dirty="0">
                <a:latin typeface="Arial" pitchFamily="34" charset="0"/>
                <a:cs typeface="Arial" pitchFamily="34" charset="0"/>
              </a:rPr>
              <a:t>Need to keep the rate integrity in all distribution systems (Rate Parity)</a:t>
            </a:r>
          </a:p>
          <a:p>
            <a:pPr>
              <a:lnSpc>
                <a:spcPct val="80000"/>
              </a:lnSpc>
            </a:pPr>
            <a:r>
              <a:rPr lang="en-GB" sz="1500" dirty="0">
                <a:latin typeface="Arial" pitchFamily="34" charset="0"/>
                <a:cs typeface="Arial" pitchFamily="34" charset="0"/>
              </a:rPr>
              <a:t>Turnover in reception, lack of human resources and therefore difficult management and training</a:t>
            </a:r>
          </a:p>
          <a:p>
            <a:pPr>
              <a:lnSpc>
                <a:spcPct val="80000"/>
              </a:lnSpc>
            </a:pPr>
            <a:r>
              <a:rPr lang="en-GB" sz="1500" dirty="0">
                <a:latin typeface="Arial" pitchFamily="34" charset="0"/>
                <a:cs typeface="Arial" pitchFamily="34" charset="0"/>
              </a:rPr>
              <a:t>World markets in a crisis economy, unstable and uncertain, which determines a vision of your planning in the very short term</a:t>
            </a:r>
          </a:p>
          <a:p>
            <a:pPr>
              <a:lnSpc>
                <a:spcPct val="80000"/>
              </a:lnSpc>
            </a:pPr>
            <a:r>
              <a:rPr lang="en-GB" sz="1500" dirty="0">
                <a:latin typeface="Arial" pitchFamily="34" charset="0"/>
                <a:cs typeface="Arial" pitchFamily="34" charset="0"/>
              </a:rPr>
              <a:t>The electronic distribution requires a dual effort to manage the distribution of bookings and consistent messages and pictures in the electronic world</a:t>
            </a:r>
          </a:p>
          <a:p>
            <a:pPr>
              <a:lnSpc>
                <a:spcPct val="80000"/>
              </a:lnSpc>
            </a:pPr>
            <a:r>
              <a:rPr lang="en-GB" sz="1500" dirty="0">
                <a:latin typeface="Arial" pitchFamily="34" charset="0"/>
                <a:cs typeface="Arial" pitchFamily="34" charset="0"/>
              </a:rPr>
              <a:t>Adapting to a changing global environment where customers, players, actors, </a:t>
            </a:r>
            <a:r>
              <a:rPr lang="en-GB" sz="1500" dirty="0" smtClean="0">
                <a:latin typeface="Arial" pitchFamily="34" charset="0"/>
                <a:cs typeface="Arial" pitchFamily="34" charset="0"/>
              </a:rPr>
              <a:t>producers need </a:t>
            </a:r>
            <a:r>
              <a:rPr lang="en-GB" sz="1500" dirty="0">
                <a:latin typeface="Arial" pitchFamily="34" charset="0"/>
                <a:cs typeface="Arial" pitchFamily="34" charset="0"/>
              </a:rPr>
              <a:t>to find new working places and new ways to work </a:t>
            </a:r>
            <a:r>
              <a:rPr lang="en-GB" sz="1500" dirty="0" smtClean="0">
                <a:latin typeface="Arial" pitchFamily="34" charset="0"/>
                <a:cs typeface="Arial" pitchFamily="34" charset="0"/>
              </a:rPr>
              <a:t>together               					              </a:t>
            </a:r>
            <a:br>
              <a:rPr lang="en-GB" sz="1500" dirty="0" smtClean="0">
                <a:latin typeface="Arial" pitchFamily="34" charset="0"/>
                <a:cs typeface="Arial" pitchFamily="34" charset="0"/>
              </a:rPr>
            </a:br>
            <a:r>
              <a:rPr lang="en-GB" sz="1500" dirty="0" smtClean="0">
                <a:latin typeface="Arial" pitchFamily="34" charset="0"/>
                <a:cs typeface="Arial" pitchFamily="34" charset="0"/>
              </a:rPr>
              <a:t>										</a:t>
            </a:r>
            <a:r>
              <a:rPr lang="en-GB" sz="1200" dirty="0" smtClean="0">
                <a:latin typeface="Arial" pitchFamily="34" charset="0"/>
                <a:cs typeface="Arial" pitchFamily="34" charset="0"/>
              </a:rPr>
              <a:t>(</a:t>
            </a:r>
            <a:r>
              <a:rPr lang="en-GB" sz="1200" dirty="0">
                <a:latin typeface="Arial" pitchFamily="34" charset="0"/>
                <a:cs typeface="Arial" pitchFamily="34" charset="0"/>
              </a:rPr>
              <a:t>Hotel </a:t>
            </a:r>
            <a:r>
              <a:rPr lang="en-GB" sz="1200" dirty="0" err="1">
                <a:latin typeface="Arial" pitchFamily="34" charset="0"/>
                <a:cs typeface="Arial" pitchFamily="34" charset="0"/>
              </a:rPr>
              <a:t>iTour</a:t>
            </a:r>
            <a:r>
              <a:rPr lang="en-GB" sz="1200" dirty="0">
                <a:latin typeface="Arial" pitchFamily="34" charset="0"/>
                <a:cs typeface="Arial" pitchFamily="34" charset="0"/>
              </a:rPr>
              <a:t>, 2010)</a:t>
            </a:r>
          </a:p>
          <a:p>
            <a:pPr>
              <a:lnSpc>
                <a:spcPct val="80000"/>
              </a:lnSpc>
            </a:pPr>
            <a:endParaRPr lang="en-GB" sz="1800" dirty="0">
              <a:latin typeface="Arial" pitchFamily="34" charset="0"/>
              <a:cs typeface="Arial" pitchFamily="34" charset="0"/>
            </a:endParaRPr>
          </a:p>
        </p:txBody>
      </p:sp>
      <p:sp>
        <p:nvSpPr>
          <p:cNvPr id="14" name="Title 1"/>
          <p:cNvSpPr txBox="1">
            <a:spLocks/>
          </p:cNvSpPr>
          <p:nvPr/>
        </p:nvSpPr>
        <p:spPr>
          <a:xfrm>
            <a:off x="1631543" y="1282905"/>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e</a:t>
            </a:r>
            <a:r>
              <a:rPr lang="en-US" sz="3600" b="1" dirty="0" smtClean="0">
                <a:solidFill>
                  <a:srgbClr val="39A7C9"/>
                </a:solidFill>
                <a:latin typeface="Arial" pitchFamily="34" charset="0"/>
                <a:cs typeface="Arial" pitchFamily="34" charset="0"/>
              </a:rPr>
              <a:t>-Distribution</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918752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43792" y="1947553"/>
            <a:ext cx="6472052" cy="433863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The last decade has seen an explosion of e-marketing spurred by a rapid revolution in the development of communications technology. The economic downturn in 2008 resulted in marketing departments scaling down and consolidating their marketing activity. When marketing budgets are tight, companies will use the cheapest most effective forms of communications to reach consumers. E-marketing can be very cost effective, as packaging and distribution costs may be avoided</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marL="0" indent="0">
              <a:lnSpc>
                <a:spcPct val="80000"/>
              </a:lnSpc>
              <a:buNone/>
            </a:pPr>
            <a:r>
              <a:rPr lang="en-GB" sz="2000" dirty="0" smtClean="0">
                <a:latin typeface="Arial" pitchFamily="34" charset="0"/>
                <a:cs typeface="Arial" pitchFamily="34" charset="0"/>
              </a:rPr>
              <a:t>							</a:t>
            </a:r>
            <a:r>
              <a:rPr lang="en-GB" sz="2000" dirty="0" smtClean="0">
                <a:latin typeface="Arial" pitchFamily="34" charset="0"/>
                <a:cs typeface="Arial" pitchFamily="34" charset="0"/>
              </a:rPr>
              <a:t>      </a:t>
            </a:r>
            <a:r>
              <a:rPr lang="en-GB" sz="1800" dirty="0" smtClean="0">
                <a:latin typeface="Arial" pitchFamily="34" charset="0"/>
                <a:cs typeface="Arial" pitchFamily="34" charset="0"/>
              </a:rPr>
              <a:t>(</a:t>
            </a:r>
            <a:r>
              <a:rPr lang="en-GB" sz="1800" dirty="0">
                <a:latin typeface="Arial" pitchFamily="34" charset="0"/>
                <a:cs typeface="Arial" pitchFamily="34" charset="0"/>
              </a:rPr>
              <a:t>Wale and Phoenix, 2009)</a:t>
            </a:r>
          </a:p>
        </p:txBody>
      </p:sp>
      <p:sp>
        <p:nvSpPr>
          <p:cNvPr id="14" name="Title 1"/>
          <p:cNvSpPr txBox="1">
            <a:spLocks/>
          </p:cNvSpPr>
          <p:nvPr/>
        </p:nvSpPr>
        <p:spPr>
          <a:xfrm>
            <a:off x="1635426" y="1282903"/>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e-Marketing</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318325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43793" y="1947554"/>
            <a:ext cx="6250850" cy="43267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e-Communication, electronic communication or virtual communication is effectively the standard communication tools deployed electronically. Email, instant messaging, voice mail, conference calls, web conferences and video conferences are all types of e-communication </a:t>
            </a:r>
            <a:r>
              <a:rPr lang="en-GB" sz="2400" dirty="0" smtClean="0">
                <a:latin typeface="Arial" pitchFamily="34" charset="0"/>
                <a:cs typeface="Arial" pitchFamily="34" charset="0"/>
              </a:rPr>
              <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marL="0" indent="0">
              <a:lnSpc>
                <a:spcPct val="80000"/>
              </a:lnSpc>
              <a:buNone/>
            </a:pPr>
            <a:r>
              <a:rPr lang="en-GB" sz="2000" dirty="0" smtClean="0">
                <a:latin typeface="Arial" pitchFamily="34" charset="0"/>
                <a:cs typeface="Arial" pitchFamily="34" charset="0"/>
              </a:rPr>
              <a:t>									</a:t>
            </a:r>
            <a:r>
              <a:rPr lang="en-GB" sz="2000" dirty="0" smtClean="0">
                <a:latin typeface="Arial" pitchFamily="34" charset="0"/>
                <a:cs typeface="Arial" pitchFamily="34" charset="0"/>
              </a:rPr>
              <a:t>   </a:t>
            </a:r>
            <a:r>
              <a:rPr lang="en-GB" sz="1800" dirty="0" smtClean="0">
                <a:latin typeface="Arial" pitchFamily="34" charset="0"/>
                <a:cs typeface="Arial" pitchFamily="34" charset="0"/>
              </a:rPr>
              <a:t>(</a:t>
            </a:r>
            <a:r>
              <a:rPr lang="en-GB" sz="1800" dirty="0">
                <a:latin typeface="Arial" pitchFamily="34" charset="0"/>
                <a:cs typeface="Arial" pitchFamily="34" charset="0"/>
              </a:rPr>
              <a:t>Benson, 2004)</a:t>
            </a:r>
          </a:p>
        </p:txBody>
      </p:sp>
      <p:sp>
        <p:nvSpPr>
          <p:cNvPr id="14" name="Title 1"/>
          <p:cNvSpPr txBox="1">
            <a:spLocks/>
          </p:cNvSpPr>
          <p:nvPr/>
        </p:nvSpPr>
        <p:spPr>
          <a:xfrm>
            <a:off x="1635426" y="1282906"/>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e-Communications</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984840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43792" y="1947556"/>
            <a:ext cx="6400799" cy="42792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Search (engine) marketing is a technique used by brands looking to help customers find their products and services online faster and with less effort. The Internet is used by businesses to motivate customers and maintain consumer interest in their brands. The aim is to be top of the list when a user searches. Companies will pay a premium for this service, as it relates to increased sales and the ability to analyse consumer behaviour data</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marL="0" indent="0">
              <a:lnSpc>
                <a:spcPct val="80000"/>
              </a:lnSpc>
              <a:buNone/>
            </a:pPr>
            <a:r>
              <a:rPr lang="en-GB" sz="2000" dirty="0" smtClean="0">
                <a:latin typeface="Arial" pitchFamily="34" charset="0"/>
                <a:cs typeface="Arial" pitchFamily="34" charset="0"/>
              </a:rPr>
              <a:t>									</a:t>
            </a:r>
            <a:r>
              <a:rPr lang="en-GB" sz="2000" dirty="0" smtClean="0">
                <a:latin typeface="Arial" pitchFamily="34" charset="0"/>
                <a:cs typeface="Arial" pitchFamily="34" charset="0"/>
              </a:rPr>
              <a:t>  </a:t>
            </a:r>
            <a:r>
              <a:rPr lang="en-GB" sz="1800" dirty="0" smtClean="0">
                <a:latin typeface="Arial" pitchFamily="34" charset="0"/>
                <a:cs typeface="Arial" pitchFamily="34" charset="0"/>
              </a:rPr>
              <a:t>(</a:t>
            </a:r>
            <a:r>
              <a:rPr lang="en-GB" sz="1800" dirty="0">
                <a:latin typeface="Arial" pitchFamily="34" charset="0"/>
                <a:cs typeface="Arial" pitchFamily="34" charset="0"/>
              </a:rPr>
              <a:t>Fernandez, 2008)</a:t>
            </a:r>
          </a:p>
        </p:txBody>
      </p:sp>
      <p:sp>
        <p:nvSpPr>
          <p:cNvPr id="14" name="Title 1"/>
          <p:cNvSpPr txBox="1">
            <a:spLocks/>
          </p:cNvSpPr>
          <p:nvPr/>
        </p:nvSpPr>
        <p:spPr>
          <a:xfrm>
            <a:off x="1623550" y="1282904"/>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Search Engine Marketing</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869305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43791" y="1959428"/>
            <a:ext cx="6792144" cy="433863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200" dirty="0">
                <a:latin typeface="Arial" pitchFamily="34" charset="0"/>
                <a:cs typeface="Arial" pitchFamily="34" charset="0"/>
              </a:rPr>
              <a:t>Based on the concept of word of mouth marketing (person to person communication), viral marketing involves spreading a message across multiple media making it reach more people. It relies on people using various elements of social media to forward the message</a:t>
            </a:r>
          </a:p>
          <a:p>
            <a:pPr marL="0" indent="0">
              <a:buNone/>
            </a:pPr>
            <a:r>
              <a:rPr lang="en-GB" sz="2000" dirty="0" smtClean="0">
                <a:latin typeface="Arial" pitchFamily="34" charset="0"/>
                <a:cs typeface="Arial" pitchFamily="34" charset="0"/>
              </a:rPr>
              <a:t>									</a:t>
            </a:r>
            <a:r>
              <a:rPr lang="en-GB" sz="1800" dirty="0" smtClean="0">
                <a:latin typeface="Arial" pitchFamily="34" charset="0"/>
                <a:cs typeface="Arial" pitchFamily="34" charset="0"/>
              </a:rPr>
              <a:t>(</a:t>
            </a:r>
            <a:r>
              <a:rPr lang="en-GB" sz="1800" dirty="0" err="1">
                <a:latin typeface="Arial" pitchFamily="34" charset="0"/>
                <a:cs typeface="Arial" pitchFamily="34" charset="0"/>
              </a:rPr>
              <a:t>Charlesworth</a:t>
            </a:r>
            <a:r>
              <a:rPr lang="en-GB" sz="1800" dirty="0">
                <a:latin typeface="Arial" pitchFamily="34" charset="0"/>
                <a:cs typeface="Arial" pitchFamily="34" charset="0"/>
              </a:rPr>
              <a:t>, 2009</a:t>
            </a:r>
            <a:r>
              <a:rPr lang="en-GB" sz="1800" dirty="0" smtClean="0">
                <a:latin typeface="Arial" pitchFamily="34" charset="0"/>
                <a:cs typeface="Arial" pitchFamily="34" charset="0"/>
              </a:rPr>
              <a:t>)</a:t>
            </a:r>
            <a:endParaRPr lang="en-GB" sz="1800" dirty="0">
              <a:latin typeface="Arial" pitchFamily="34" charset="0"/>
              <a:cs typeface="Arial" pitchFamily="34" charset="0"/>
            </a:endParaRPr>
          </a:p>
          <a:p>
            <a:pPr>
              <a:lnSpc>
                <a:spcPct val="80000"/>
              </a:lnSpc>
            </a:pPr>
            <a:r>
              <a:rPr lang="en-GB" sz="2400" dirty="0">
                <a:latin typeface="Arial" pitchFamily="34" charset="0"/>
                <a:cs typeface="Arial" pitchFamily="34" charset="0"/>
              </a:rPr>
              <a:t>	</a:t>
            </a:r>
            <a:r>
              <a:rPr lang="en-GB" sz="2200" dirty="0">
                <a:latin typeface="Arial" pitchFamily="34" charset="0"/>
                <a:cs typeface="Arial" pitchFamily="34" charset="0"/>
              </a:rPr>
              <a:t>Web 2.0 is a term that encompasses a certain type of online application often labelled as User-Generated Content or UGC, as the consumer is the main content contributor.  Web 2.0 can be split into five categories: blogs, social networks, content communities, forums/bulletin boards and content aggregators </a:t>
            </a:r>
          </a:p>
          <a:p>
            <a:pPr marL="0" indent="0">
              <a:buNone/>
            </a:pPr>
            <a:r>
              <a:rPr lang="en-GB" sz="2000" dirty="0" smtClean="0">
                <a:latin typeface="Arial" pitchFamily="34" charset="0"/>
                <a:cs typeface="Arial" pitchFamily="34" charset="0"/>
              </a:rPr>
              <a:t>					</a:t>
            </a:r>
            <a:r>
              <a:rPr lang="en-GB" sz="2000" dirty="0" smtClean="0">
                <a:latin typeface="Arial" pitchFamily="34" charset="0"/>
                <a:cs typeface="Arial" pitchFamily="34" charset="0"/>
              </a:rPr>
              <a:t>    </a:t>
            </a:r>
            <a:r>
              <a:rPr lang="en-GB" sz="1800" dirty="0" smtClean="0">
                <a:latin typeface="Arial" pitchFamily="34" charset="0"/>
                <a:cs typeface="Arial" pitchFamily="34" charset="0"/>
              </a:rPr>
              <a:t>(</a:t>
            </a:r>
            <a:r>
              <a:rPr lang="en-GB" sz="1800" dirty="0" err="1">
                <a:latin typeface="Arial" pitchFamily="34" charset="0"/>
                <a:cs typeface="Arial" pitchFamily="34" charset="0"/>
              </a:rPr>
              <a:t>Constantinides</a:t>
            </a:r>
            <a:r>
              <a:rPr lang="en-GB" sz="1800" dirty="0">
                <a:latin typeface="Arial" pitchFamily="34" charset="0"/>
                <a:cs typeface="Arial" pitchFamily="34" charset="0"/>
              </a:rPr>
              <a:t> and Fountain, 2008) </a:t>
            </a:r>
          </a:p>
          <a:p>
            <a:pPr>
              <a:lnSpc>
                <a:spcPct val="80000"/>
              </a:lnSpc>
            </a:pPr>
            <a:endParaRPr lang="en-GB" sz="2400" dirty="0">
              <a:latin typeface="Arial" pitchFamily="34" charset="0"/>
              <a:cs typeface="Arial" pitchFamily="34" charset="0"/>
            </a:endParaRPr>
          </a:p>
          <a:p>
            <a:pPr>
              <a:lnSpc>
                <a:spcPct val="80000"/>
              </a:lnSpc>
            </a:pPr>
            <a:endParaRPr lang="en-GB" sz="2400" dirty="0">
              <a:latin typeface="Arial" pitchFamily="34" charset="0"/>
              <a:cs typeface="Arial" pitchFamily="34" charset="0"/>
            </a:endParaRPr>
          </a:p>
        </p:txBody>
      </p:sp>
      <p:sp>
        <p:nvSpPr>
          <p:cNvPr id="14" name="Title 1"/>
          <p:cNvSpPr txBox="1">
            <a:spLocks/>
          </p:cNvSpPr>
          <p:nvPr/>
        </p:nvSpPr>
        <p:spPr>
          <a:xfrm>
            <a:off x="1626916" y="1282904"/>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39A7C9"/>
                </a:solidFill>
                <a:latin typeface="Arial" pitchFamily="34" charset="0"/>
                <a:cs typeface="Arial" pitchFamily="34" charset="0"/>
              </a:rPr>
              <a:t>Viral Marketing and Web 2.0</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1119935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31913" y="1947549"/>
            <a:ext cx="6405229" cy="45048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Evaluate the marketing that you can find on the Internet for hotel companies and travel </a:t>
            </a:r>
            <a:r>
              <a:rPr lang="en-GB" sz="2400" dirty="0" smtClean="0">
                <a:latin typeface="Arial" pitchFamily="34" charset="0"/>
                <a:cs typeface="Arial" pitchFamily="34" charset="0"/>
              </a:rPr>
              <a:t>operators</a:t>
            </a:r>
          </a:p>
          <a:p>
            <a:pPr marL="0" indent="0">
              <a:lnSpc>
                <a:spcPct val="80000"/>
              </a:lnSpc>
              <a:buNone/>
            </a:pPr>
            <a:endParaRPr lang="en-GB" sz="2400" dirty="0">
              <a:latin typeface="Arial" pitchFamily="34" charset="0"/>
              <a:cs typeface="Arial" pitchFamily="34" charset="0"/>
            </a:endParaRPr>
          </a:p>
          <a:p>
            <a:pPr>
              <a:lnSpc>
                <a:spcPct val="80000"/>
              </a:lnSpc>
            </a:pPr>
            <a:r>
              <a:rPr lang="en-GB" sz="2400" dirty="0" smtClean="0">
                <a:latin typeface="Arial" pitchFamily="34" charset="0"/>
                <a:cs typeface="Arial" pitchFamily="34" charset="0"/>
              </a:rPr>
              <a:t>What </a:t>
            </a:r>
            <a:r>
              <a:rPr lang="en-GB" sz="2400" dirty="0">
                <a:latin typeface="Arial" pitchFamily="34" charset="0"/>
                <a:cs typeface="Arial" pitchFamily="34" charset="0"/>
              </a:rPr>
              <a:t>methods are being adopted? Assess their effectiveness</a:t>
            </a:r>
          </a:p>
        </p:txBody>
      </p:sp>
      <p:sp>
        <p:nvSpPr>
          <p:cNvPr id="14" name="Title 1"/>
          <p:cNvSpPr txBox="1">
            <a:spLocks/>
          </p:cNvSpPr>
          <p:nvPr/>
        </p:nvSpPr>
        <p:spPr>
          <a:xfrm>
            <a:off x="1623551" y="1282906"/>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39A7C9"/>
                </a:solidFill>
                <a:latin typeface="Arial" pitchFamily="34" charset="0"/>
                <a:cs typeface="Arial" pitchFamily="34" charset="0"/>
              </a:rPr>
              <a:t>Class Activity</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133758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110844" y="-74708"/>
            <a:ext cx="9797644" cy="6527648"/>
          </a:xfrm>
          <a:prstGeom prst="round2DiagRect">
            <a:avLst/>
          </a:prstGeom>
          <a:solidFill>
            <a:srgbClr val="240C46"/>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3600" dirty="0">
                <a:solidFill>
                  <a:schemeClr val="bg1"/>
                </a:solidFill>
                <a:latin typeface="Arial" pitchFamily="34" charset="0"/>
                <a:cs typeface="Arial" pitchFamily="34" charset="0"/>
              </a:rPr>
              <a:t>Learning Objectives</a:t>
            </a:r>
          </a:p>
        </p:txBody>
      </p:sp>
      <p:sp>
        <p:nvSpPr>
          <p:cNvPr id="3" name="Content Placeholder 2"/>
          <p:cNvSpPr>
            <a:spLocks noGrp="1"/>
          </p:cNvSpPr>
          <p:nvPr>
            <p:ph idx="1"/>
          </p:nvPr>
        </p:nvSpPr>
        <p:spPr>
          <a:xfrm>
            <a:off x="457200" y="1600200"/>
            <a:ext cx="7895230" cy="4525963"/>
          </a:xfrm>
        </p:spPr>
        <p:txBody>
          <a:bodyPr>
            <a:normAutofit/>
          </a:bodyPr>
          <a:lstStyle/>
          <a:p>
            <a:pPr marL="609600" indent="-609600"/>
            <a:r>
              <a:rPr lang="en-GB" dirty="0">
                <a:solidFill>
                  <a:schemeClr val="bg1"/>
                </a:solidFill>
                <a:latin typeface="Arial" pitchFamily="34" charset="0"/>
                <a:cs typeface="Arial" pitchFamily="34" charset="0"/>
              </a:rPr>
              <a:t>To understand the principles of marketing</a:t>
            </a:r>
          </a:p>
          <a:p>
            <a:pPr marL="609600" indent="-609600"/>
            <a:r>
              <a:rPr lang="en-GB" dirty="0">
                <a:solidFill>
                  <a:schemeClr val="bg1"/>
                </a:solidFill>
                <a:latin typeface="Arial" pitchFamily="34" charset="0"/>
                <a:cs typeface="Arial" pitchFamily="34" charset="0"/>
              </a:rPr>
              <a:t>To consider the marketing mix</a:t>
            </a:r>
          </a:p>
          <a:p>
            <a:pPr marL="609600" indent="-609600"/>
            <a:r>
              <a:rPr lang="en-GB" dirty="0">
                <a:solidFill>
                  <a:schemeClr val="bg1"/>
                </a:solidFill>
                <a:latin typeface="Arial" pitchFamily="34" charset="0"/>
                <a:cs typeface="Arial" pitchFamily="34" charset="0"/>
              </a:rPr>
              <a:t>To evaluate the importance of technology in marketing tourism</a:t>
            </a:r>
          </a:p>
        </p:txBody>
      </p:sp>
      <p:cxnSp>
        <p:nvCxnSpPr>
          <p:cNvPr id="8" name="Straight Connector 7"/>
          <p:cNvCxnSpPr/>
          <p:nvPr/>
        </p:nvCxnSpPr>
        <p:spPr>
          <a:xfrm>
            <a:off x="569603" y="1270043"/>
            <a:ext cx="7423518" cy="0"/>
          </a:xfrm>
          <a:prstGeom prst="line">
            <a:avLst/>
          </a:prstGeom>
          <a:ln>
            <a:solidFill>
              <a:srgbClr val="39A7C9"/>
            </a:solidFill>
          </a:ln>
          <a:effectLst/>
        </p:spPr>
        <p:style>
          <a:lnRef idx="2">
            <a:schemeClr val="accent1"/>
          </a:lnRef>
          <a:fillRef idx="0">
            <a:schemeClr val="accent1"/>
          </a:fillRef>
          <a:effectRef idx="1">
            <a:schemeClr val="accent1"/>
          </a:effectRef>
          <a:fontRef idx="minor">
            <a:schemeClr val="tx1"/>
          </a:fontRef>
        </p:style>
      </p:cxnSp>
      <p:pic>
        <p:nvPicPr>
          <p:cNvPr id="6" name="Picture 5"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086" y="483158"/>
            <a:ext cx="1007525" cy="1573770"/>
          </a:xfrm>
          <a:prstGeom prst="rect">
            <a:avLst/>
          </a:prstGeom>
        </p:spPr>
      </p:pic>
    </p:spTree>
    <p:extLst>
      <p:ext uri="{BB962C8B-B14F-4D97-AF65-F5344CB8AC3E}">
        <p14:creationId xmlns:p14="http://schemas.microsoft.com/office/powerpoint/2010/main" val="3996294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110844" y="-74708"/>
            <a:ext cx="9797644" cy="6527648"/>
          </a:xfrm>
          <a:prstGeom prst="round2DiagRect">
            <a:avLst/>
          </a:prstGeom>
          <a:solidFill>
            <a:srgbClr val="240C46"/>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b="1" dirty="0" smtClean="0">
                <a:solidFill>
                  <a:srgbClr val="FFFFFF"/>
                </a:solidFill>
                <a:latin typeface="Arial"/>
                <a:cs typeface="Arial"/>
              </a:rPr>
              <a:t>References</a:t>
            </a:r>
            <a:endParaRPr lang="en-US" dirty="0">
              <a:solidFill>
                <a:srgbClr val="FFFFFF"/>
              </a:solidFill>
            </a:endParaRPr>
          </a:p>
        </p:txBody>
      </p:sp>
      <p:sp>
        <p:nvSpPr>
          <p:cNvPr id="3" name="Content Placeholder 2"/>
          <p:cNvSpPr>
            <a:spLocks noGrp="1"/>
          </p:cNvSpPr>
          <p:nvPr>
            <p:ph idx="1"/>
          </p:nvPr>
        </p:nvSpPr>
        <p:spPr>
          <a:xfrm>
            <a:off x="457199" y="1600200"/>
            <a:ext cx="7631455" cy="4691418"/>
          </a:xfrm>
        </p:spPr>
        <p:txBody>
          <a:bodyPr>
            <a:noAutofit/>
          </a:bodyPr>
          <a:lstStyle/>
          <a:p>
            <a:r>
              <a:rPr lang="en-GB" altLang="zh-CN" sz="1200" dirty="0">
                <a:solidFill>
                  <a:schemeClr val="bg1"/>
                </a:solidFill>
              </a:rPr>
              <a:t>Benson, L.K. (2004) </a:t>
            </a:r>
            <a:r>
              <a:rPr lang="en-GB" altLang="zh-CN" sz="1200" i="1" dirty="0">
                <a:solidFill>
                  <a:schemeClr val="bg1"/>
                </a:solidFill>
              </a:rPr>
              <a:t>Power of E-Communication</a:t>
            </a:r>
            <a:r>
              <a:rPr lang="en-GB" altLang="zh-CN" sz="1200" dirty="0">
                <a:solidFill>
                  <a:schemeClr val="bg1"/>
                </a:solidFill>
              </a:rPr>
              <a:t>. HRD Press, Amherst, Massachusetts.</a:t>
            </a:r>
          </a:p>
          <a:p>
            <a:r>
              <a:rPr lang="en-GB" altLang="zh-CN" sz="1200" dirty="0" err="1">
                <a:solidFill>
                  <a:schemeClr val="bg1"/>
                </a:solidFill>
              </a:rPr>
              <a:t>Charlesworth</a:t>
            </a:r>
            <a:r>
              <a:rPr lang="en-GB" altLang="zh-CN" sz="1200" dirty="0">
                <a:solidFill>
                  <a:schemeClr val="bg1"/>
                </a:solidFill>
              </a:rPr>
              <a:t>, A. (2009) </a:t>
            </a:r>
            <a:r>
              <a:rPr lang="en-GB" altLang="zh-CN" sz="1200" i="1" dirty="0">
                <a:solidFill>
                  <a:schemeClr val="bg1"/>
                </a:solidFill>
              </a:rPr>
              <a:t>Internet Marketing, A Practical Approach</a:t>
            </a:r>
            <a:r>
              <a:rPr lang="en-GB" altLang="zh-CN" sz="1200" dirty="0">
                <a:solidFill>
                  <a:schemeClr val="bg1"/>
                </a:solidFill>
              </a:rPr>
              <a:t>. Butterworth-Heinemann, Elsevier, Oxford, UK. </a:t>
            </a:r>
          </a:p>
          <a:p>
            <a:r>
              <a:rPr lang="en-GB" altLang="zh-CN" sz="1200" dirty="0" err="1">
                <a:solidFill>
                  <a:schemeClr val="bg1"/>
                </a:solidFill>
              </a:rPr>
              <a:t>Constantinides</a:t>
            </a:r>
            <a:r>
              <a:rPr lang="en-GB" altLang="zh-CN" sz="1200" dirty="0">
                <a:solidFill>
                  <a:schemeClr val="bg1"/>
                </a:solidFill>
              </a:rPr>
              <a:t>, E. and Fountain, S.J. (2008) Web 2.0: Conceptual foundations and marketing issues. </a:t>
            </a:r>
            <a:r>
              <a:rPr lang="en-GB" altLang="zh-CN" sz="1200" i="1" dirty="0">
                <a:solidFill>
                  <a:schemeClr val="bg1"/>
                </a:solidFill>
              </a:rPr>
              <a:t>Journal of Direct, Data and Digital Marketing Practise</a:t>
            </a:r>
            <a:r>
              <a:rPr lang="en-GB" altLang="zh-CN" sz="1200" dirty="0">
                <a:solidFill>
                  <a:schemeClr val="bg1"/>
                </a:solidFill>
              </a:rPr>
              <a:t> 9(3), 231−244. </a:t>
            </a:r>
          </a:p>
          <a:p>
            <a:r>
              <a:rPr lang="en-GB" altLang="zh-CN" sz="1200" dirty="0">
                <a:solidFill>
                  <a:schemeClr val="bg1"/>
                </a:solidFill>
              </a:rPr>
              <a:t>Fernandez, J. (2008) Click to Refresh. </a:t>
            </a:r>
            <a:r>
              <a:rPr lang="en-GB" altLang="zh-CN" sz="1200" i="1" dirty="0">
                <a:solidFill>
                  <a:schemeClr val="bg1"/>
                </a:solidFill>
              </a:rPr>
              <a:t>Marketing week</a:t>
            </a:r>
            <a:r>
              <a:rPr lang="en-GB" altLang="zh-CN" sz="1200" dirty="0">
                <a:solidFill>
                  <a:schemeClr val="bg1"/>
                </a:solidFill>
              </a:rPr>
              <a:t>, 23 October 2008.</a:t>
            </a:r>
          </a:p>
          <a:p>
            <a:r>
              <a:rPr lang="en-US" sz="1200" dirty="0">
                <a:solidFill>
                  <a:schemeClr val="bg1"/>
                </a:solidFill>
              </a:rPr>
              <a:t>Hudson, S. (2008) </a:t>
            </a:r>
            <a:r>
              <a:rPr lang="en-US" sz="1200" i="1" dirty="0">
                <a:solidFill>
                  <a:schemeClr val="bg1"/>
                </a:solidFill>
              </a:rPr>
              <a:t>Tourism and Hospitality Marketing: A Global Perspective</a:t>
            </a:r>
            <a:r>
              <a:rPr lang="en-US" sz="1200" dirty="0">
                <a:solidFill>
                  <a:schemeClr val="bg1"/>
                </a:solidFill>
              </a:rPr>
              <a:t>. Sage Publications, London.</a:t>
            </a:r>
          </a:p>
          <a:p>
            <a:r>
              <a:rPr lang="en-US" sz="1200" dirty="0">
                <a:solidFill>
                  <a:schemeClr val="bg1"/>
                </a:solidFill>
              </a:rPr>
              <a:t>McCabe</a:t>
            </a:r>
            <a:r>
              <a:rPr lang="en-GB" sz="1200" dirty="0">
                <a:solidFill>
                  <a:schemeClr val="bg1"/>
                </a:solidFill>
              </a:rPr>
              <a:t>, S. </a:t>
            </a:r>
            <a:r>
              <a:rPr lang="en-GB" sz="1200" i="1" dirty="0">
                <a:solidFill>
                  <a:schemeClr val="bg1"/>
                </a:solidFill>
              </a:rPr>
              <a:t>Marketing Communications in Tourism &amp; Hospitality.</a:t>
            </a:r>
            <a:r>
              <a:rPr lang="en-GB" sz="1200" dirty="0">
                <a:solidFill>
                  <a:schemeClr val="bg1"/>
                </a:solidFill>
              </a:rPr>
              <a:t> Butterworth Heinemann, Oxford, UK.</a:t>
            </a:r>
          </a:p>
          <a:p>
            <a:r>
              <a:rPr lang="en-GB" sz="1200" dirty="0">
                <a:solidFill>
                  <a:schemeClr val="bg1"/>
                </a:solidFill>
              </a:rPr>
              <a:t>Pender, L. (1999) </a:t>
            </a:r>
            <a:r>
              <a:rPr lang="en-GB" sz="1200" i="1" dirty="0">
                <a:solidFill>
                  <a:schemeClr val="bg1"/>
                </a:solidFill>
              </a:rPr>
              <a:t>Marketing Management for Travel and Tourism</a:t>
            </a:r>
            <a:r>
              <a:rPr lang="en-GB" sz="1200" dirty="0">
                <a:solidFill>
                  <a:schemeClr val="bg1"/>
                </a:solidFill>
              </a:rPr>
              <a:t>. Stanley Thrones, Cheltenham, UK.</a:t>
            </a:r>
          </a:p>
          <a:p>
            <a:r>
              <a:rPr lang="en-GB" altLang="zh-CN" sz="1200" dirty="0">
                <a:solidFill>
                  <a:schemeClr val="bg1"/>
                </a:solidFill>
              </a:rPr>
              <a:t>Wale, D. (2009) Marketing. In: Robinson, P. (ed.) </a:t>
            </a:r>
            <a:r>
              <a:rPr lang="en-GB" altLang="zh-CN" sz="1200" i="1" dirty="0">
                <a:solidFill>
                  <a:schemeClr val="bg1"/>
                </a:solidFill>
              </a:rPr>
              <a:t>Managing Operations in the Travel Industry.</a:t>
            </a:r>
            <a:r>
              <a:rPr lang="en-GB" altLang="zh-CN" sz="1200" dirty="0">
                <a:solidFill>
                  <a:schemeClr val="bg1"/>
                </a:solidFill>
              </a:rPr>
              <a:t> CAB International, Wallingford, UK. </a:t>
            </a:r>
          </a:p>
          <a:p>
            <a:r>
              <a:rPr lang="en-GB" altLang="zh-CN" sz="1200" dirty="0">
                <a:solidFill>
                  <a:schemeClr val="bg1"/>
                </a:solidFill>
              </a:rPr>
              <a:t>Wale, D. and Phoenix, F. (2009) Sports Marketing. In Bill, K. (ed.) </a:t>
            </a:r>
            <a:r>
              <a:rPr lang="en-GB" altLang="zh-CN" sz="1200" i="1" dirty="0">
                <a:solidFill>
                  <a:schemeClr val="bg1"/>
                </a:solidFill>
              </a:rPr>
              <a:t>Sport Management</a:t>
            </a:r>
            <a:r>
              <a:rPr lang="en-GB" altLang="zh-CN" sz="1200" dirty="0">
                <a:solidFill>
                  <a:schemeClr val="bg1"/>
                </a:solidFill>
              </a:rPr>
              <a:t>. Learning Matters, Exeter, UK. </a:t>
            </a:r>
          </a:p>
          <a:p>
            <a:endParaRPr lang="en-GB" sz="1200" dirty="0">
              <a:solidFill>
                <a:schemeClr val="bg1"/>
              </a:solidFill>
            </a:endParaRPr>
          </a:p>
          <a:p>
            <a:endParaRPr lang="en-GB" sz="1200" dirty="0">
              <a:solidFill>
                <a:schemeClr val="bg1"/>
              </a:solidFill>
            </a:endParaRPr>
          </a:p>
        </p:txBody>
      </p:sp>
      <p:cxnSp>
        <p:nvCxnSpPr>
          <p:cNvPr id="8" name="Straight Connector 7"/>
          <p:cNvCxnSpPr/>
          <p:nvPr/>
        </p:nvCxnSpPr>
        <p:spPr>
          <a:xfrm>
            <a:off x="569603" y="1270043"/>
            <a:ext cx="7423518" cy="0"/>
          </a:xfrm>
          <a:prstGeom prst="line">
            <a:avLst/>
          </a:prstGeom>
          <a:ln>
            <a:solidFill>
              <a:srgbClr val="39A7C9"/>
            </a:solidFill>
          </a:ln>
          <a:effectLst/>
        </p:spPr>
        <p:style>
          <a:lnRef idx="2">
            <a:schemeClr val="accent1"/>
          </a:lnRef>
          <a:fillRef idx="0">
            <a:schemeClr val="accent1"/>
          </a:fillRef>
          <a:effectRef idx="1">
            <a:schemeClr val="accent1"/>
          </a:effectRef>
          <a:fontRef idx="minor">
            <a:schemeClr val="tx1"/>
          </a:fontRef>
        </p:style>
      </p:cxnSp>
      <p:pic>
        <p:nvPicPr>
          <p:cNvPr id="6" name="Picture 5"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086" y="483158"/>
            <a:ext cx="1007525" cy="1573770"/>
          </a:xfrm>
          <a:prstGeom prst="rect">
            <a:avLst/>
          </a:prstGeom>
        </p:spPr>
      </p:pic>
    </p:spTree>
    <p:extLst>
      <p:ext uri="{BB962C8B-B14F-4D97-AF65-F5344CB8AC3E}">
        <p14:creationId xmlns:p14="http://schemas.microsoft.com/office/powerpoint/2010/main" val="1155311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64148" y="1934393"/>
            <a:ext cx="6997961" cy="488617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Marketing is the management process responsible for identifying, anticipating and satisfying customers’ requirements profitably (CIM</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a:lnSpc>
                <a:spcPct val="80000"/>
              </a:lnSpc>
            </a:pPr>
            <a:r>
              <a:rPr lang="en-GB" sz="2400" dirty="0">
                <a:latin typeface="Arial" pitchFamily="34" charset="0"/>
                <a:cs typeface="Arial" pitchFamily="34" charset="0"/>
              </a:rPr>
              <a:t>A set of decisions and processes that every organization uses to carry out an exchange with others </a:t>
            </a:r>
            <a:r>
              <a:rPr lang="en-GB" sz="2400" dirty="0" smtClean="0">
                <a:latin typeface="Arial" pitchFamily="34" charset="0"/>
                <a:cs typeface="Arial" pitchFamily="34" charset="0"/>
              </a:rPr>
              <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a:lnSpc>
                <a:spcPct val="80000"/>
              </a:lnSpc>
            </a:pPr>
            <a:r>
              <a:rPr lang="en-GB" sz="2400" dirty="0">
                <a:latin typeface="Arial" pitchFamily="34" charset="0"/>
                <a:cs typeface="Arial" pitchFamily="34" charset="0"/>
              </a:rPr>
              <a:t>The process of planning and executing the conception, pricing, promotion and distribution of ideas, goods and services to create exchanges that satisfy organizational objectives</a:t>
            </a:r>
          </a:p>
          <a:p>
            <a:pPr>
              <a:lnSpc>
                <a:spcPct val="80000"/>
              </a:lnSpc>
            </a:pPr>
            <a:endParaRPr lang="en-GB" sz="2400" dirty="0">
              <a:latin typeface="Arial" pitchFamily="34" charset="0"/>
              <a:cs typeface="Arial" pitchFamily="34" charset="0"/>
            </a:endParaRPr>
          </a:p>
        </p:txBody>
      </p:sp>
      <p:sp>
        <p:nvSpPr>
          <p:cNvPr id="14" name="Title 1"/>
          <p:cNvSpPr txBox="1">
            <a:spLocks/>
          </p:cNvSpPr>
          <p:nvPr/>
        </p:nvSpPr>
        <p:spPr>
          <a:xfrm>
            <a:off x="1635428" y="1028423"/>
            <a:ext cx="5192577" cy="654079"/>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What is Marketing?</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1599586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59122" y="1936201"/>
            <a:ext cx="7151428" cy="488617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Also known as the 4 Ps (Product, Place, Promotion, Price), </a:t>
            </a:r>
            <a:r>
              <a:rPr lang="en-GB" sz="2400" dirty="0" smtClean="0">
                <a:latin typeface="Arial" pitchFamily="34" charset="0"/>
                <a:cs typeface="Arial" pitchFamily="34" charset="0"/>
              </a:rPr>
              <a:t>or</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a:lnSpc>
                <a:spcPct val="80000"/>
              </a:lnSpc>
            </a:pPr>
            <a:r>
              <a:rPr lang="en-GB" sz="2400" dirty="0">
                <a:latin typeface="Arial" pitchFamily="34" charset="0"/>
                <a:cs typeface="Arial" pitchFamily="34" charset="0"/>
              </a:rPr>
              <a:t>Known as the 7 Ps in the Extended Marketing Mix (adding People, Physical Evidence and Process)</a:t>
            </a:r>
          </a:p>
        </p:txBody>
      </p:sp>
      <p:sp>
        <p:nvSpPr>
          <p:cNvPr id="14" name="Title 1"/>
          <p:cNvSpPr txBox="1">
            <a:spLocks/>
          </p:cNvSpPr>
          <p:nvPr/>
        </p:nvSpPr>
        <p:spPr>
          <a:xfrm>
            <a:off x="1618497" y="1028051"/>
            <a:ext cx="5192577" cy="654079"/>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The Marketing Mix</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1820700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55667" y="2006926"/>
            <a:ext cx="6780268" cy="44455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GB" sz="2400" dirty="0">
                <a:latin typeface="Arial" pitchFamily="34" charset="0"/>
                <a:cs typeface="Arial" pitchFamily="34" charset="0"/>
              </a:rPr>
              <a:t>‘A product is a complex mix of tangible and intangible attributes including packaging, colour, price, manufacturers prestige, retailers prestige, and manufacturers and retailers services which the buyer may accept as offering satisfaction of wants or needs</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r>
              <a:rPr lang="en-GB" sz="2400" dirty="0" smtClean="0">
                <a:latin typeface="Arial" pitchFamily="34" charset="0"/>
                <a:cs typeface="Arial" pitchFamily="34" charset="0"/>
              </a:rPr>
              <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marL="0" indent="0">
              <a:lnSpc>
                <a:spcPct val="80000"/>
              </a:lnSpc>
              <a:buNone/>
            </a:pPr>
            <a:r>
              <a:rPr lang="en-GB" sz="2000" dirty="0" smtClean="0">
                <a:latin typeface="Arial" pitchFamily="34" charset="0"/>
                <a:cs typeface="Arial" pitchFamily="34" charset="0"/>
              </a:rPr>
              <a:t>									</a:t>
            </a:r>
            <a:r>
              <a:rPr lang="en-GB" sz="1800" dirty="0" smtClean="0">
                <a:latin typeface="Arial" pitchFamily="34" charset="0"/>
                <a:cs typeface="Arial" pitchFamily="34" charset="0"/>
              </a:rPr>
              <a:t>(</a:t>
            </a:r>
            <a:r>
              <a:rPr lang="en-GB" sz="1800" dirty="0">
                <a:latin typeface="Arial" pitchFamily="34" charset="0"/>
                <a:cs typeface="Arial" pitchFamily="34" charset="0"/>
              </a:rPr>
              <a:t>Stanton, 1981)</a:t>
            </a:r>
          </a:p>
          <a:p>
            <a:pPr>
              <a:lnSpc>
                <a:spcPct val="80000"/>
              </a:lnSpc>
            </a:pPr>
            <a:endParaRPr lang="en-GB" sz="2400" dirty="0">
              <a:latin typeface="Arial" pitchFamily="34" charset="0"/>
              <a:cs typeface="Arial" pitchFamily="34" charset="0"/>
            </a:endParaRPr>
          </a:p>
        </p:txBody>
      </p:sp>
      <p:sp>
        <p:nvSpPr>
          <p:cNvPr id="14" name="Title 1"/>
          <p:cNvSpPr txBox="1">
            <a:spLocks/>
          </p:cNvSpPr>
          <p:nvPr/>
        </p:nvSpPr>
        <p:spPr>
          <a:xfrm>
            <a:off x="1603167" y="1016548"/>
            <a:ext cx="5192577" cy="654079"/>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Product</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2771568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76052" y="1971302"/>
            <a:ext cx="6724257" cy="43623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1800" dirty="0" smtClean="0">
                <a:latin typeface="Arial" pitchFamily="34" charset="0"/>
                <a:cs typeface="Arial" pitchFamily="34" charset="0"/>
              </a:rPr>
              <a:t>The </a:t>
            </a:r>
            <a:r>
              <a:rPr lang="en-GB" sz="1800" dirty="0">
                <a:latin typeface="Arial" pitchFamily="34" charset="0"/>
                <a:cs typeface="Arial" pitchFamily="34" charset="0"/>
              </a:rPr>
              <a:t>people element includes all human actors [internal audiences*] who play a part in service delivery and thus influence the buyers perceptions </a:t>
            </a:r>
            <a:r>
              <a:rPr lang="en-GB" sz="1800" dirty="0" smtClean="0">
                <a:latin typeface="Arial" pitchFamily="34" charset="0"/>
                <a:cs typeface="Arial" pitchFamily="34" charset="0"/>
              </a:rPr>
              <a:t>		</a:t>
            </a:r>
            <a:r>
              <a:rPr lang="en-GB" sz="1400" dirty="0" smtClean="0">
                <a:latin typeface="Arial" pitchFamily="34" charset="0"/>
                <a:cs typeface="Arial" pitchFamily="34" charset="0"/>
              </a:rPr>
              <a:t>          (</a:t>
            </a:r>
            <a:r>
              <a:rPr lang="en-GB" sz="1400" dirty="0">
                <a:latin typeface="Arial" pitchFamily="34" charset="0"/>
                <a:cs typeface="Arial" pitchFamily="34" charset="0"/>
              </a:rPr>
              <a:t>Hudson, 2008</a:t>
            </a:r>
            <a:r>
              <a:rPr lang="en-GB" sz="1400" dirty="0" smtClean="0">
                <a:latin typeface="Arial" pitchFamily="34" charset="0"/>
                <a:cs typeface="Arial" pitchFamily="34" charset="0"/>
              </a:rPr>
              <a:t>)</a:t>
            </a:r>
            <a:r>
              <a:rPr lang="en-GB" sz="1800" dirty="0" smtClean="0">
                <a:latin typeface="Arial" pitchFamily="34" charset="0"/>
                <a:cs typeface="Arial" pitchFamily="34" charset="0"/>
              </a:rPr>
              <a:t/>
            </a:r>
            <a:br>
              <a:rPr lang="en-GB" sz="1800" dirty="0" smtClean="0">
                <a:latin typeface="Arial" pitchFamily="34" charset="0"/>
                <a:cs typeface="Arial" pitchFamily="34" charset="0"/>
              </a:rPr>
            </a:br>
            <a:endParaRPr lang="en-GB" sz="1800" dirty="0">
              <a:latin typeface="Arial" pitchFamily="34" charset="0"/>
              <a:cs typeface="Arial" pitchFamily="34" charset="0"/>
            </a:endParaRPr>
          </a:p>
          <a:p>
            <a:pPr>
              <a:lnSpc>
                <a:spcPct val="80000"/>
              </a:lnSpc>
            </a:pPr>
            <a:r>
              <a:rPr lang="en-GB" sz="1800" dirty="0">
                <a:latin typeface="Arial" pitchFamily="34" charset="0"/>
                <a:cs typeface="Arial" pitchFamily="34" charset="0"/>
              </a:rPr>
              <a:t>The people part of the marketing mix relates to all stakeholders involved in the product or service during its lifecycle. They portray [internal audiences*] and benefit [consumers] from the brand values </a:t>
            </a:r>
            <a:r>
              <a:rPr lang="en-GB" sz="1800" dirty="0" smtClean="0">
                <a:latin typeface="Arial" pitchFamily="34" charset="0"/>
                <a:cs typeface="Arial" pitchFamily="34" charset="0"/>
              </a:rPr>
              <a:t>			   </a:t>
            </a:r>
            <a:r>
              <a:rPr lang="en-GB" sz="1400" dirty="0" smtClean="0">
                <a:latin typeface="Arial" pitchFamily="34" charset="0"/>
                <a:cs typeface="Arial" pitchFamily="34" charset="0"/>
              </a:rPr>
              <a:t>(</a:t>
            </a:r>
            <a:r>
              <a:rPr lang="en-GB" sz="1400" dirty="0">
                <a:latin typeface="Arial" pitchFamily="34" charset="0"/>
                <a:cs typeface="Arial" pitchFamily="34" charset="0"/>
              </a:rPr>
              <a:t>Wale, 2008</a:t>
            </a:r>
            <a:r>
              <a:rPr lang="en-GB" sz="1400" dirty="0" smtClean="0">
                <a:latin typeface="Arial" pitchFamily="34" charset="0"/>
                <a:cs typeface="Arial" pitchFamily="34" charset="0"/>
              </a:rPr>
              <a:t>)</a:t>
            </a:r>
            <a:br>
              <a:rPr lang="en-GB" sz="1400" dirty="0" smtClean="0">
                <a:latin typeface="Arial" pitchFamily="34" charset="0"/>
                <a:cs typeface="Arial" pitchFamily="34" charset="0"/>
              </a:rPr>
            </a:br>
            <a:endParaRPr lang="en-GB" sz="1400" dirty="0">
              <a:latin typeface="Arial" pitchFamily="34" charset="0"/>
              <a:cs typeface="Arial" pitchFamily="34" charset="0"/>
            </a:endParaRPr>
          </a:p>
          <a:p>
            <a:pPr>
              <a:lnSpc>
                <a:spcPct val="80000"/>
              </a:lnSpc>
            </a:pPr>
            <a:r>
              <a:rPr lang="en-GB" sz="1800" dirty="0">
                <a:latin typeface="Arial" pitchFamily="34" charset="0"/>
                <a:cs typeface="Arial" pitchFamily="34" charset="0"/>
              </a:rPr>
              <a:t>Internal marketing programme is adopted consisting of establishing a service culture; developing a marketing approach to HRM (e.g. teamwork) and dissemination of marketing information to employees – the aim to enable employees to deliver satisfying products and services to customers </a:t>
            </a:r>
            <a:r>
              <a:rPr lang="en-GB" sz="1800" dirty="0">
                <a:latin typeface="Arial" pitchFamily="34" charset="0"/>
                <a:cs typeface="Arial" pitchFamily="34" charset="0"/>
              </a:rPr>
              <a:t>	</a:t>
            </a:r>
            <a:r>
              <a:rPr lang="en-GB" sz="1800" dirty="0" smtClean="0">
                <a:latin typeface="Arial" pitchFamily="34" charset="0"/>
                <a:cs typeface="Arial" pitchFamily="34" charset="0"/>
              </a:rPr>
              <a:t>					         </a:t>
            </a:r>
            <a:r>
              <a:rPr lang="en-GB" sz="1400" dirty="0" smtClean="0">
                <a:latin typeface="Arial" pitchFamily="34" charset="0"/>
                <a:cs typeface="Arial" pitchFamily="34" charset="0"/>
              </a:rPr>
              <a:t>(</a:t>
            </a:r>
            <a:r>
              <a:rPr lang="en-GB" sz="1400" dirty="0" err="1">
                <a:latin typeface="Arial" pitchFamily="34" charset="0"/>
                <a:cs typeface="Arial" pitchFamily="34" charset="0"/>
              </a:rPr>
              <a:t>Kotler</a:t>
            </a:r>
            <a:r>
              <a:rPr lang="en-GB" sz="1400" dirty="0">
                <a:latin typeface="Arial" pitchFamily="34" charset="0"/>
                <a:cs typeface="Arial" pitchFamily="34" charset="0"/>
              </a:rPr>
              <a:t> </a:t>
            </a:r>
            <a:r>
              <a:rPr lang="en-GB" sz="1400" i="1" dirty="0">
                <a:latin typeface="Arial" pitchFamily="34" charset="0"/>
                <a:cs typeface="Arial" pitchFamily="34" charset="0"/>
              </a:rPr>
              <a:t>et al.</a:t>
            </a:r>
            <a:r>
              <a:rPr lang="en-GB" sz="1400" dirty="0">
                <a:latin typeface="Arial" pitchFamily="34" charset="0"/>
                <a:cs typeface="Arial" pitchFamily="34" charset="0"/>
              </a:rPr>
              <a:t>, 2009</a:t>
            </a:r>
            <a:r>
              <a:rPr lang="en-GB" sz="1400" dirty="0" smtClean="0">
                <a:latin typeface="Arial" pitchFamily="34" charset="0"/>
                <a:cs typeface="Arial" pitchFamily="34" charset="0"/>
              </a:rPr>
              <a:t>)</a:t>
            </a:r>
            <a:br>
              <a:rPr lang="en-GB" sz="1400" dirty="0" smtClean="0">
                <a:latin typeface="Arial" pitchFamily="34" charset="0"/>
                <a:cs typeface="Arial" pitchFamily="34" charset="0"/>
              </a:rPr>
            </a:br>
            <a:endParaRPr lang="en-GB" sz="1400" dirty="0">
              <a:latin typeface="Arial" pitchFamily="34" charset="0"/>
              <a:cs typeface="Arial" pitchFamily="34" charset="0"/>
            </a:endParaRPr>
          </a:p>
          <a:p>
            <a:pPr>
              <a:lnSpc>
                <a:spcPct val="80000"/>
              </a:lnSpc>
            </a:pPr>
            <a:r>
              <a:rPr lang="en-GB" sz="1800" dirty="0">
                <a:latin typeface="Arial" pitchFamily="34" charset="0"/>
                <a:cs typeface="Arial" pitchFamily="34" charset="0"/>
              </a:rPr>
              <a:t>People need to be recruited, trained, provided with tools and appropriate internal systems, and rewarded for good service to deliver and retain the brand image</a:t>
            </a:r>
          </a:p>
          <a:p>
            <a:pPr>
              <a:lnSpc>
                <a:spcPct val="80000"/>
              </a:lnSpc>
            </a:pPr>
            <a:endParaRPr lang="en-GB" sz="1800" dirty="0">
              <a:latin typeface="Arial" pitchFamily="34" charset="0"/>
              <a:cs typeface="Arial" pitchFamily="34" charset="0"/>
            </a:endParaRPr>
          </a:p>
        </p:txBody>
      </p:sp>
      <p:sp>
        <p:nvSpPr>
          <p:cNvPr id="14" name="Title 1"/>
          <p:cNvSpPr txBox="1">
            <a:spLocks/>
          </p:cNvSpPr>
          <p:nvPr/>
        </p:nvSpPr>
        <p:spPr>
          <a:xfrm>
            <a:off x="1611677" y="1151569"/>
            <a:ext cx="7192371" cy="521434"/>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People (Internal Marketing)</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1762725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55670" y="1947550"/>
            <a:ext cx="6673389" cy="443364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‘Place decisions refer to the ease of access which potential customers have to a service. Place decisions can therefore involve physical location decisions…, decisions about which intermediaries to use in making a service accessible to customers … and non-locational decisions which are used to make services available</a:t>
            </a:r>
            <a:r>
              <a:rPr lang="en-GB" sz="2400" dirty="0" smtClean="0">
                <a:latin typeface="Arial" pitchFamily="34" charset="0"/>
                <a:cs typeface="Arial" pitchFamily="34" charset="0"/>
              </a:rPr>
              <a:t>.’</a:t>
            </a:r>
            <a:endParaRPr lang="en-GB" sz="2400" dirty="0">
              <a:latin typeface="Arial" pitchFamily="34" charset="0"/>
              <a:cs typeface="Arial" pitchFamily="34" charset="0"/>
            </a:endParaRPr>
          </a:p>
          <a:p>
            <a:pPr marL="0" indent="0">
              <a:lnSpc>
                <a:spcPct val="80000"/>
              </a:lnSpc>
              <a:buNone/>
            </a:pPr>
            <a:r>
              <a:rPr lang="en-GB" sz="2000" dirty="0" smtClean="0">
                <a:latin typeface="Arial" pitchFamily="34" charset="0"/>
                <a:cs typeface="Arial" pitchFamily="34" charset="0"/>
              </a:rPr>
              <a:t>						</a:t>
            </a:r>
            <a:r>
              <a:rPr lang="en-GB" sz="1800" dirty="0" smtClean="0">
                <a:latin typeface="Arial" pitchFamily="34" charset="0"/>
                <a:cs typeface="Arial" pitchFamily="34" charset="0"/>
              </a:rPr>
              <a:t>	</a:t>
            </a:r>
            <a:r>
              <a:rPr lang="en-GB" sz="1800" dirty="0" smtClean="0">
                <a:latin typeface="Arial" pitchFamily="34" charset="0"/>
                <a:cs typeface="Arial" pitchFamily="34" charset="0"/>
              </a:rPr>
              <a:t>          (</a:t>
            </a:r>
            <a:r>
              <a:rPr lang="en-GB" sz="1800" dirty="0">
                <a:latin typeface="Arial" pitchFamily="34" charset="0"/>
                <a:cs typeface="Arial" pitchFamily="34" charset="0"/>
              </a:rPr>
              <a:t>Palmer, 2001, pp. 11–12</a:t>
            </a:r>
            <a:r>
              <a:rPr lang="en-GB" sz="1800" dirty="0" smtClean="0">
                <a:latin typeface="Arial" pitchFamily="34" charset="0"/>
                <a:cs typeface="Arial" pitchFamily="34" charset="0"/>
              </a:rPr>
              <a:t>)</a:t>
            </a:r>
            <a:r>
              <a:rPr lang="en-GB" sz="2000" dirty="0" smtClean="0">
                <a:latin typeface="Arial" pitchFamily="34" charset="0"/>
                <a:cs typeface="Arial" pitchFamily="34" charset="0"/>
              </a:rPr>
              <a:t/>
            </a:r>
            <a:br>
              <a:rPr lang="en-GB" sz="2000" dirty="0" smtClean="0">
                <a:latin typeface="Arial" pitchFamily="34" charset="0"/>
                <a:cs typeface="Arial" pitchFamily="34" charset="0"/>
              </a:rPr>
            </a:br>
            <a:endParaRPr lang="en-GB" sz="2400" dirty="0">
              <a:latin typeface="Arial" pitchFamily="34" charset="0"/>
              <a:cs typeface="Arial" pitchFamily="34" charset="0"/>
            </a:endParaRPr>
          </a:p>
          <a:p>
            <a:pPr>
              <a:lnSpc>
                <a:spcPct val="80000"/>
              </a:lnSpc>
            </a:pPr>
            <a:r>
              <a:rPr lang="en-GB" sz="2400" dirty="0">
                <a:latin typeface="Arial" pitchFamily="34" charset="0"/>
                <a:cs typeface="Arial" pitchFamily="34" charset="0"/>
              </a:rPr>
              <a:t>‘In the four Ps of the marketing mix, it is place which represents distribution and access to the product</a:t>
            </a:r>
            <a:r>
              <a:rPr lang="en-GB" sz="2400" dirty="0" smtClean="0">
                <a:latin typeface="Arial" pitchFamily="34" charset="0"/>
                <a:cs typeface="Arial" pitchFamily="34" charset="0"/>
              </a:rPr>
              <a:t>.’</a:t>
            </a:r>
            <a:r>
              <a:rPr lang="en-GB" sz="2000" dirty="0" smtClean="0">
                <a:latin typeface="Arial" pitchFamily="34" charset="0"/>
                <a:cs typeface="Arial" pitchFamily="34" charset="0"/>
              </a:rPr>
              <a:t/>
            </a:r>
            <a:br>
              <a:rPr lang="en-GB" sz="2000" dirty="0" smtClean="0">
                <a:latin typeface="Arial" pitchFamily="34" charset="0"/>
                <a:cs typeface="Arial" pitchFamily="34" charset="0"/>
              </a:rPr>
            </a:br>
            <a:r>
              <a:rPr lang="en-GB" sz="2000" dirty="0" smtClean="0">
                <a:latin typeface="Arial" pitchFamily="34" charset="0"/>
                <a:cs typeface="Arial" pitchFamily="34" charset="0"/>
              </a:rPr>
              <a:t>				</a:t>
            </a:r>
            <a:r>
              <a:rPr lang="en-GB" sz="1800" dirty="0" smtClean="0">
                <a:latin typeface="Arial" pitchFamily="34" charset="0"/>
                <a:cs typeface="Arial" pitchFamily="34" charset="0"/>
              </a:rPr>
              <a:t>	</a:t>
            </a:r>
            <a:r>
              <a:rPr lang="en-GB" sz="1800" dirty="0" smtClean="0">
                <a:latin typeface="Arial" pitchFamily="34" charset="0"/>
                <a:cs typeface="Arial" pitchFamily="34" charset="0"/>
              </a:rPr>
              <a:t>          (</a:t>
            </a:r>
            <a:r>
              <a:rPr lang="en-GB" sz="1800" dirty="0">
                <a:latin typeface="Arial" pitchFamily="34" charset="0"/>
                <a:cs typeface="Arial" pitchFamily="34" charset="0"/>
              </a:rPr>
              <a:t>Seaton and Bennett, 1996, p. 152)</a:t>
            </a:r>
          </a:p>
          <a:p>
            <a:pPr>
              <a:lnSpc>
                <a:spcPct val="80000"/>
              </a:lnSpc>
            </a:pPr>
            <a:endParaRPr lang="en-GB" sz="2400" dirty="0">
              <a:latin typeface="Arial" pitchFamily="34" charset="0"/>
              <a:cs typeface="Arial" pitchFamily="34" charset="0"/>
            </a:endParaRPr>
          </a:p>
        </p:txBody>
      </p:sp>
      <p:sp>
        <p:nvSpPr>
          <p:cNvPr id="14" name="Title 1"/>
          <p:cNvSpPr txBox="1">
            <a:spLocks/>
          </p:cNvSpPr>
          <p:nvPr/>
        </p:nvSpPr>
        <p:spPr>
          <a:xfrm>
            <a:off x="1603170" y="1151197"/>
            <a:ext cx="7192371" cy="521434"/>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Place (1)</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3453639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tick Man_1_RGB-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35" y="5761886"/>
            <a:ext cx="701729" cy="1096113"/>
          </a:xfrm>
          <a:prstGeom prst="rect">
            <a:avLst/>
          </a:prstGeom>
        </p:spPr>
      </p:pic>
      <p:sp>
        <p:nvSpPr>
          <p:cNvPr id="13" name="Content Placeholder 2"/>
          <p:cNvSpPr txBox="1">
            <a:spLocks/>
          </p:cNvSpPr>
          <p:nvPr/>
        </p:nvSpPr>
        <p:spPr>
          <a:xfrm>
            <a:off x="1555668" y="1947558"/>
            <a:ext cx="6768391" cy="41486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‘The way in which the goods and services are made available or accessible to the market constitutes the place element of the mix, also referred to as distribution. The importance of careful management of product distribution is sometimes undervalued. The ways in which consumers can book … hotel accommodation … will depend on the place element of the hotel’s marketing mix. Booking may be possible at travel agencies or at other hotels in the same chain, for example.’</a:t>
            </a:r>
          </a:p>
          <a:p>
            <a:pPr marL="0" indent="0">
              <a:lnSpc>
                <a:spcPct val="80000"/>
              </a:lnSpc>
              <a:buNone/>
            </a:pP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latin typeface="Arial" pitchFamily="34" charset="0"/>
                <a:cs typeface="Arial" pitchFamily="34" charset="0"/>
              </a:rPr>
              <a:t>									</a:t>
            </a:r>
            <a:r>
              <a:rPr lang="en-GB" sz="2400" dirty="0" smtClean="0">
                <a:latin typeface="Arial" pitchFamily="34" charset="0"/>
                <a:cs typeface="Arial" pitchFamily="34" charset="0"/>
              </a:rPr>
              <a:t>  </a:t>
            </a:r>
            <a:r>
              <a:rPr lang="en-GB" sz="1800" dirty="0" smtClean="0">
                <a:latin typeface="Arial" pitchFamily="34" charset="0"/>
                <a:cs typeface="Arial" pitchFamily="34" charset="0"/>
              </a:rPr>
              <a:t>(</a:t>
            </a:r>
            <a:r>
              <a:rPr lang="en-GB" sz="1800" dirty="0">
                <a:latin typeface="Arial" pitchFamily="34" charset="0"/>
                <a:cs typeface="Arial" pitchFamily="34" charset="0"/>
              </a:rPr>
              <a:t>Pender, 1999, p. 36) </a:t>
            </a:r>
          </a:p>
        </p:txBody>
      </p:sp>
      <p:sp>
        <p:nvSpPr>
          <p:cNvPr id="14" name="Title 1"/>
          <p:cNvSpPr txBox="1">
            <a:spLocks/>
          </p:cNvSpPr>
          <p:nvPr/>
        </p:nvSpPr>
        <p:spPr>
          <a:xfrm>
            <a:off x="1603168" y="1151570"/>
            <a:ext cx="7192371" cy="521434"/>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Place (2)</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962161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728</TotalTime>
  <Words>1405</Words>
  <Application>Microsoft Office PowerPoint</Application>
  <PresentationFormat>On-screen Show (4:3)</PresentationFormat>
  <Paragraphs>145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CABI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Simon Hill</cp:lastModifiedBy>
  <cp:revision>38</cp:revision>
  <dcterms:created xsi:type="dcterms:W3CDTF">2013-01-29T15:10:25Z</dcterms:created>
  <dcterms:modified xsi:type="dcterms:W3CDTF">2013-05-23T14:07:50Z</dcterms:modified>
</cp:coreProperties>
</file>